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13"/>
  </p:notesMasterIdLst>
  <p:handoutMasterIdLst>
    <p:handoutMasterId r:id="rId14"/>
  </p:handoutMasterIdLst>
  <p:sldIdLst>
    <p:sldId id="381" r:id="rId2"/>
    <p:sldId id="383" r:id="rId3"/>
    <p:sldId id="356" r:id="rId4"/>
    <p:sldId id="386" r:id="rId5"/>
    <p:sldId id="385" r:id="rId6"/>
    <p:sldId id="368" r:id="rId7"/>
    <p:sldId id="362" r:id="rId8"/>
    <p:sldId id="369" r:id="rId9"/>
    <p:sldId id="370" r:id="rId10"/>
    <p:sldId id="384" r:id="rId11"/>
    <p:sldId id="38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563" autoAdjust="0"/>
  </p:normalViewPr>
  <p:slideViewPr>
    <p:cSldViewPr snapToGrid="0" snapToObjects="1">
      <p:cViewPr varScale="1">
        <p:scale>
          <a:sx n="107" d="100"/>
          <a:sy n="107" d="100"/>
        </p:scale>
        <p:origin x="11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92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3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83A50-19ED-B847-B8AA-240563305C0A}" type="datetime1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 Last edit 4/5/2015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13670" y="-4618"/>
            <a:ext cx="91440" cy="6862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4382-6DF0-B64E-9743-7B3245A5A797}" type="datetime1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 Last edit 4/5/2015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C9D8-91D9-CD4A-A67C-871A0015AD81}" type="datetime1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 Last edit 4/5/2015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1DE7-D61C-C940-9099-A28BF77F4C80}" type="datetime1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 Last edit 4/5/2015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E94CF-36F4-4C43-82BB-12B9C3AB5FE0}" type="datetime1">
              <a:rPr lang="en-US" smtClean="0"/>
              <a:t>7/22/2015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2014, Droids Robotics,  Last edit 4/5/2015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16E8-05C7-1348-938C-082991D03586}" type="datetime1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 Last edit 4/5/2015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838BB-39A0-CC4E-9AD1-936CC2B8FE5D}" type="datetime1">
              <a:rPr lang="en-US" smtClean="0"/>
              <a:t>7/22/2015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 Last edit 4/5/2015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458B-8711-9A4C-8F79-837CEE5A545D}" type="datetime1">
              <a:rPr lang="en-US" smtClean="0"/>
              <a:t>7/22/2015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 Last edit 4/5/2015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8F14-E10C-3D46-808C-E3FB4A342C37}" type="datetime1">
              <a:rPr lang="en-US" smtClean="0"/>
              <a:t>7/22/2015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 Last edit 4/5/2015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936E-935B-3B44-9A9C-CB87C81A69F6}" type="datetime1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 Last edit 4/5/2015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CF15-A010-684D-B12D-D479094B78AE}" type="datetime1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 Last edit 4/5/2015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B28FCF3-02CB-5040-8592-31A7F91CD5BE}" type="datetime1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492875"/>
            <a:ext cx="4943061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2014, Droids Robotics,  Last edit 4/5/2015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8913670" y="-4618"/>
            <a:ext cx="91440" cy="6862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err="1"/>
              <a:t>Lição</a:t>
            </a:r>
            <a:r>
              <a:rPr lang="en-US" sz="3200"/>
              <a:t> de </a:t>
            </a:r>
            <a:r>
              <a:rPr lang="en-US" sz="3200" err="1"/>
              <a:t>programação</a:t>
            </a:r>
            <a:r>
              <a:rPr lang="en-US" sz="3200"/>
              <a:t> </a:t>
            </a:r>
            <a:r>
              <a:rPr lang="en-US" sz="3200" err="1" smtClean="0"/>
              <a:t>intermediário</a:t>
            </a:r>
            <a:endParaRPr lang="en-US" sz="320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 smtClean="0"/>
              <a:t>Por</a:t>
            </a:r>
            <a:r>
              <a:rPr lang="en-US" sz="2800" smtClean="0"/>
              <a:t>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6676" y="2728013"/>
            <a:ext cx="8187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My Blocks </a:t>
            </a:r>
            <a:r>
              <a:rPr lang="en-US" sz="2800" err="1" smtClean="0">
                <a:solidFill>
                  <a:srgbClr val="FF0000"/>
                </a:solidFill>
              </a:rPr>
              <a:t>Seguidor</a:t>
            </a:r>
            <a:r>
              <a:rPr lang="en-US" sz="2800" smtClean="0">
                <a:solidFill>
                  <a:srgbClr val="FF0000"/>
                </a:solidFill>
              </a:rPr>
              <a:t> de </a:t>
            </a:r>
            <a:r>
              <a:rPr lang="en-US" sz="2800" err="1" smtClean="0">
                <a:solidFill>
                  <a:srgbClr val="FF0000"/>
                </a:solidFill>
              </a:rPr>
              <a:t>Linha</a:t>
            </a:r>
            <a:r>
              <a:rPr lang="en-US" sz="2800" smtClean="0">
                <a:solidFill>
                  <a:srgbClr val="FF0000"/>
                </a:solidFill>
              </a:rPr>
              <a:t> </a:t>
            </a:r>
            <a:r>
              <a:rPr lang="en-US" sz="2800" err="1" smtClean="0">
                <a:solidFill>
                  <a:srgbClr val="FF0000"/>
                </a:solidFill>
              </a:rPr>
              <a:t>Colorida</a:t>
            </a:r>
            <a:r>
              <a:rPr lang="en-US" sz="2800" smtClean="0">
                <a:solidFill>
                  <a:srgbClr val="FF0000"/>
                </a:solidFill>
              </a:rPr>
              <a:t> com Entradas: Mover </a:t>
            </a:r>
            <a:r>
              <a:rPr lang="en-US" sz="2800" err="1" smtClean="0">
                <a:solidFill>
                  <a:srgbClr val="FF0000"/>
                </a:solidFill>
              </a:rPr>
              <a:t>Distância</a:t>
            </a:r>
            <a:endParaRPr lang="en-US" sz="2800">
              <a:solidFill>
                <a:srgbClr val="FF0000"/>
              </a:solidFill>
            </a:endParaRPr>
          </a:p>
          <a:p>
            <a:endParaRPr lang="en-US" sz="280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 </a:t>
            </a:r>
            <a:r>
              <a:rPr lang="en-US" smtClean="0"/>
              <a:t>Última edição 5/4/2015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6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próximos passos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marL="233363" indent="-233363">
              <a:buFont typeface="Arial"/>
              <a:buChar char="•"/>
            </a:pPr>
            <a:r>
              <a:rPr lang="en-US" b="0" smtClean="0"/>
              <a:t>Nós usamos um seguidor de linha simples nesta lição. Você pode combinar estas técnicas com qualquer seguidor de linha.</a:t>
            </a:r>
            <a:endParaRPr lang="en-US" b="0"/>
          </a:p>
          <a:p>
            <a:pPr marL="233363" indent="-233363">
              <a:buFont typeface="Arial"/>
              <a:buChar char="•"/>
            </a:pPr>
            <a:r>
              <a:rPr lang="en-US" b="0" smtClean="0"/>
              <a:t>Para aprender como criar um seguidor de linha proporcional para luz ou um seguidor de linha suave para cor </a:t>
            </a:r>
            <a:r>
              <a:rPr lang="en-US" b="0" smtClean="0">
                <a:sym typeface="Wingdings" panose="05000000000000000000" pitchFamily="2" charset="2"/>
              </a:rPr>
              <a:t> verifique a lição Avançada: Seguidor de Linha Proporcional.</a:t>
            </a:r>
            <a:endParaRPr lang="en-US" b="0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2014, Droids Robotics,  Última edição 5/4/2015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8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créditos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Este tutorial foi criado por Sanjay Seshan e Arvind Seshan dos Droids Robotics.</a:t>
            </a:r>
          </a:p>
          <a:p>
            <a:r>
              <a:rPr lang="en-US" smtClean="0"/>
              <a:t>Traduzido por Naira Hirakawa</a:t>
            </a:r>
          </a:p>
          <a:p>
            <a:r>
              <a:rPr lang="en-US" smtClean="0"/>
              <a:t>Mais lições estão disponíveis no site www.ev3lessons.com</a:t>
            </a:r>
          </a:p>
          <a:p>
            <a:r>
              <a:rPr lang="en-US" smtClean="0"/>
              <a:t>Email dos Autores: </a:t>
            </a:r>
            <a:r>
              <a:rPr lang="en-US" smtClean="0">
                <a:hlinkClick r:id="rId3"/>
              </a:rPr>
              <a:t>team@droidsrobotics.org</a:t>
            </a: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2014, Droids Robotics,  Última edição 5/4/2015</a:t>
            </a:r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Este trabalho é licenciado por 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869113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8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objetivos</a:t>
            </a:r>
            <a:r>
              <a:rPr lang="en-US" smtClean="0"/>
              <a:t> da </a:t>
            </a:r>
            <a:r>
              <a:rPr lang="en-US" err="1" smtClean="0"/>
              <a:t>lição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err="1" smtClean="0"/>
              <a:t>Aprender</a:t>
            </a:r>
            <a:r>
              <a:rPr lang="en-US" smtClean="0"/>
              <a:t> </a:t>
            </a:r>
            <a:r>
              <a:rPr lang="en-US" err="1" smtClean="0"/>
              <a:t>como</a:t>
            </a:r>
            <a:r>
              <a:rPr lang="en-US" smtClean="0"/>
              <a:t> </a:t>
            </a:r>
            <a:r>
              <a:rPr lang="en-US" err="1" smtClean="0"/>
              <a:t>escrever</a:t>
            </a:r>
            <a:r>
              <a:rPr lang="en-US" smtClean="0"/>
              <a:t> um </a:t>
            </a:r>
            <a:r>
              <a:rPr lang="en-US" err="1" smtClean="0"/>
              <a:t>seguidor</a:t>
            </a:r>
            <a:r>
              <a:rPr lang="en-US" smtClean="0"/>
              <a:t> de </a:t>
            </a:r>
            <a:r>
              <a:rPr lang="en-US" err="1" smtClean="0"/>
              <a:t>linha</a:t>
            </a:r>
            <a:r>
              <a:rPr lang="en-US" smtClean="0"/>
              <a:t> que </a:t>
            </a:r>
            <a:r>
              <a:rPr lang="en-US" err="1" smtClean="0"/>
              <a:t>possui</a:t>
            </a:r>
            <a:r>
              <a:rPr lang="en-US" smtClean="0"/>
              <a:t> </a:t>
            </a:r>
            <a:r>
              <a:rPr lang="en-US" err="1" smtClean="0"/>
              <a:t>múltiplas</a:t>
            </a:r>
            <a:r>
              <a:rPr lang="en-US" smtClean="0"/>
              <a:t> entradas </a:t>
            </a:r>
          </a:p>
          <a:p>
            <a:pPr marL="457200" indent="-457200">
              <a:buAutoNum type="arabicParenR"/>
            </a:pPr>
            <a:r>
              <a:rPr lang="en-US" err="1" smtClean="0"/>
              <a:t>Aprender</a:t>
            </a:r>
            <a:r>
              <a:rPr lang="en-US" smtClean="0"/>
              <a:t> </a:t>
            </a:r>
            <a:r>
              <a:rPr lang="en-US" err="1" smtClean="0"/>
              <a:t>como</a:t>
            </a:r>
            <a:r>
              <a:rPr lang="en-US" smtClean="0"/>
              <a:t> </a:t>
            </a:r>
            <a:r>
              <a:rPr lang="en-US" err="1" smtClean="0"/>
              <a:t>escrever</a:t>
            </a:r>
            <a:r>
              <a:rPr lang="en-US" smtClean="0"/>
              <a:t> um </a:t>
            </a:r>
            <a:r>
              <a:rPr lang="en-US" err="1" smtClean="0"/>
              <a:t>seguidor</a:t>
            </a:r>
            <a:r>
              <a:rPr lang="en-US" smtClean="0"/>
              <a:t> de </a:t>
            </a:r>
            <a:r>
              <a:rPr lang="en-US" err="1" smtClean="0"/>
              <a:t>linha</a:t>
            </a:r>
            <a:r>
              <a:rPr lang="en-US" smtClean="0"/>
              <a:t> que para </a:t>
            </a:r>
            <a:r>
              <a:rPr lang="en-US" err="1" smtClean="0"/>
              <a:t>depois</a:t>
            </a:r>
            <a:r>
              <a:rPr lang="en-US" smtClean="0"/>
              <a:t> de um </a:t>
            </a:r>
            <a:r>
              <a:rPr lang="en-US" err="1" smtClean="0"/>
              <a:t>certo</a:t>
            </a:r>
            <a:r>
              <a:rPr lang="en-US" smtClean="0"/>
              <a:t> </a:t>
            </a:r>
            <a:r>
              <a:rPr lang="en-US" err="1" smtClean="0"/>
              <a:t>número</a:t>
            </a:r>
            <a:r>
              <a:rPr lang="en-US" smtClean="0"/>
              <a:t> de </a:t>
            </a:r>
            <a:r>
              <a:rPr lang="en-US" err="1" smtClean="0"/>
              <a:t>graus</a:t>
            </a:r>
            <a:endParaRPr lang="en-US" smtClean="0"/>
          </a:p>
          <a:p>
            <a:pPr marL="457200" indent="-457200">
              <a:buAutoNum type="arabicParenR"/>
            </a:pPr>
            <a:r>
              <a:rPr lang="en-US" err="1" smtClean="0"/>
              <a:t>Praticar</a:t>
            </a:r>
            <a:r>
              <a:rPr lang="en-US" smtClean="0"/>
              <a:t> </a:t>
            </a:r>
            <a:r>
              <a:rPr lang="en-US" err="1" smtClean="0"/>
              <a:t>desenvolvendo</a:t>
            </a:r>
            <a:r>
              <a:rPr lang="en-US" smtClean="0"/>
              <a:t> um My Block </a:t>
            </a:r>
            <a:r>
              <a:rPr lang="en-US" err="1" smtClean="0"/>
              <a:t>útil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6516" y="6492875"/>
            <a:ext cx="4943061" cy="283845"/>
          </a:xfrm>
        </p:spPr>
        <p:txBody>
          <a:bodyPr/>
          <a:lstStyle/>
          <a:p>
            <a:r>
              <a:rPr lang="en-US"/>
              <a:t>© 2014, Droids Robotics,  Última edição 5/4/2015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24318"/>
            <a:ext cx="7886700" cy="4755296"/>
          </a:xfrm>
        </p:spPr>
        <p:txBody>
          <a:bodyPr>
            <a:noAutofit/>
          </a:bodyPr>
          <a:lstStyle/>
          <a:p>
            <a:pPr marL="233363" indent="-233363">
              <a:buFont typeface="Arial"/>
              <a:buChar char="•"/>
            </a:pPr>
            <a:r>
              <a:rPr lang="en-US" b="0" err="1" smtClean="0"/>
              <a:t>Criando</a:t>
            </a:r>
            <a:r>
              <a:rPr lang="en-US" b="0" smtClean="0"/>
              <a:t> um My Block para </a:t>
            </a:r>
            <a:r>
              <a:rPr lang="en-US" b="0" err="1" smtClean="0"/>
              <a:t>seguir</a:t>
            </a:r>
            <a:r>
              <a:rPr lang="en-US" b="0" smtClean="0"/>
              <a:t> </a:t>
            </a:r>
            <a:r>
              <a:rPr lang="en-US" b="0" err="1" smtClean="0"/>
              <a:t>linha</a:t>
            </a:r>
            <a:r>
              <a:rPr lang="en-US" b="0" smtClean="0"/>
              <a:t> </a:t>
            </a:r>
            <a:r>
              <a:rPr lang="en-US" b="0" err="1" smtClean="0"/>
              <a:t>reduz</a:t>
            </a:r>
            <a:r>
              <a:rPr lang="en-US" b="0" smtClean="0"/>
              <a:t> o </a:t>
            </a:r>
            <a:r>
              <a:rPr lang="en-US" b="0" err="1" smtClean="0"/>
              <a:t>tamanho</a:t>
            </a:r>
            <a:r>
              <a:rPr lang="en-US" b="0" smtClean="0"/>
              <a:t> do </a:t>
            </a:r>
            <a:r>
              <a:rPr lang="en-US" b="0" err="1" smtClean="0"/>
              <a:t>seu</a:t>
            </a:r>
            <a:r>
              <a:rPr lang="en-US" b="0" smtClean="0"/>
              <a:t> </a:t>
            </a:r>
            <a:r>
              <a:rPr lang="en-US" b="0" err="1" smtClean="0"/>
              <a:t>código</a:t>
            </a:r>
            <a:r>
              <a:rPr lang="en-US" b="0" smtClean="0"/>
              <a:t> e o </a:t>
            </a:r>
            <a:r>
              <a:rPr lang="en-US" b="0" err="1" smtClean="0"/>
              <a:t>torna</a:t>
            </a:r>
            <a:r>
              <a:rPr lang="en-US" b="0" smtClean="0"/>
              <a:t> </a:t>
            </a:r>
            <a:r>
              <a:rPr lang="en-US" b="0" err="1" smtClean="0"/>
              <a:t>reutilizável</a:t>
            </a:r>
            <a:endParaRPr lang="en-US" b="0" smtClean="0"/>
          </a:p>
          <a:p>
            <a:pPr marL="233363" indent="-233363">
              <a:buFont typeface="Arial"/>
              <a:buChar char="•"/>
            </a:pPr>
            <a:r>
              <a:rPr lang="en-US" b="0" err="1" smtClean="0"/>
              <a:t>Aprender</a:t>
            </a:r>
            <a:r>
              <a:rPr lang="en-US" b="0" smtClean="0"/>
              <a:t> a </a:t>
            </a:r>
            <a:r>
              <a:rPr lang="en-US" b="0" err="1" smtClean="0"/>
              <a:t>escrever</a:t>
            </a:r>
            <a:r>
              <a:rPr lang="en-US" b="0" smtClean="0"/>
              <a:t> um </a:t>
            </a:r>
            <a:r>
              <a:rPr lang="en-US" b="0" err="1" smtClean="0"/>
              <a:t>seguidor</a:t>
            </a:r>
            <a:r>
              <a:rPr lang="en-US" b="0" smtClean="0"/>
              <a:t> de </a:t>
            </a:r>
            <a:r>
              <a:rPr lang="en-US" b="0" err="1" smtClean="0"/>
              <a:t>linha</a:t>
            </a:r>
            <a:r>
              <a:rPr lang="en-US" b="0" smtClean="0"/>
              <a:t> com </a:t>
            </a:r>
            <a:r>
              <a:rPr lang="en-US" b="0" err="1" smtClean="0"/>
              <a:t>múltiplas</a:t>
            </a:r>
            <a:r>
              <a:rPr lang="en-US" b="0" smtClean="0"/>
              <a:t> entradas (</a:t>
            </a:r>
            <a:r>
              <a:rPr lang="en-US" b="0" err="1" smtClean="0"/>
              <a:t>potência</a:t>
            </a:r>
            <a:r>
              <a:rPr lang="en-US" b="0" smtClean="0"/>
              <a:t>, </a:t>
            </a:r>
            <a:r>
              <a:rPr lang="en-US" b="0" err="1" smtClean="0"/>
              <a:t>graus</a:t>
            </a:r>
            <a:r>
              <a:rPr lang="en-US" b="0" smtClean="0"/>
              <a:t> e </a:t>
            </a:r>
            <a:r>
              <a:rPr lang="en-US" b="0" err="1" smtClean="0"/>
              <a:t>cor</a:t>
            </a:r>
            <a:r>
              <a:rPr lang="en-US" b="0" smtClean="0"/>
              <a:t>) </a:t>
            </a:r>
            <a:r>
              <a:rPr lang="en-US" b="0" err="1" smtClean="0"/>
              <a:t>pode</a:t>
            </a:r>
            <a:r>
              <a:rPr lang="en-US" b="0" smtClean="0"/>
              <a:t> </a:t>
            </a:r>
            <a:r>
              <a:rPr lang="en-US" b="0" err="1" smtClean="0"/>
              <a:t>ser</a:t>
            </a:r>
            <a:r>
              <a:rPr lang="en-US" b="0" smtClean="0"/>
              <a:t> </a:t>
            </a:r>
            <a:r>
              <a:rPr lang="en-US" b="0" err="1" smtClean="0"/>
              <a:t>muito</a:t>
            </a:r>
            <a:r>
              <a:rPr lang="en-US" b="0" smtClean="0"/>
              <a:t> </a:t>
            </a:r>
            <a:r>
              <a:rPr lang="en-US" b="0" err="1" smtClean="0"/>
              <a:t>útil</a:t>
            </a:r>
            <a:endParaRPr lang="en-US" b="0" smtClean="0"/>
          </a:p>
          <a:p>
            <a:pPr marL="690563" lvl="1" indent="-233363">
              <a:buFont typeface="Arial"/>
              <a:buChar char="•"/>
            </a:pPr>
            <a:r>
              <a:rPr lang="en-US" smtClean="0"/>
              <a:t>Toda </a:t>
            </a:r>
            <a:r>
              <a:rPr lang="en-US" err="1" smtClean="0"/>
              <a:t>vez</a:t>
            </a:r>
            <a:r>
              <a:rPr lang="en-US" smtClean="0"/>
              <a:t> que </a:t>
            </a:r>
            <a:r>
              <a:rPr lang="en-US" err="1" smtClean="0"/>
              <a:t>você</a:t>
            </a:r>
            <a:r>
              <a:rPr lang="en-US" smtClean="0"/>
              <a:t> </a:t>
            </a:r>
            <a:r>
              <a:rPr lang="en-US" err="1" smtClean="0"/>
              <a:t>quiser</a:t>
            </a:r>
            <a:r>
              <a:rPr lang="en-US" smtClean="0"/>
              <a:t> um </a:t>
            </a:r>
            <a:r>
              <a:rPr lang="en-US" err="1" smtClean="0"/>
              <a:t>seguidor</a:t>
            </a:r>
            <a:r>
              <a:rPr lang="en-US" smtClean="0"/>
              <a:t> de </a:t>
            </a:r>
            <a:r>
              <a:rPr lang="en-US" err="1" smtClean="0"/>
              <a:t>linha</a:t>
            </a:r>
            <a:r>
              <a:rPr lang="en-US" smtClean="0"/>
              <a:t> com </a:t>
            </a:r>
            <a:r>
              <a:rPr lang="en-US" err="1" smtClean="0"/>
              <a:t>diferentes</a:t>
            </a:r>
            <a:r>
              <a:rPr lang="en-US" smtClean="0"/>
              <a:t> </a:t>
            </a:r>
            <a:r>
              <a:rPr lang="en-US" err="1" smtClean="0"/>
              <a:t>distâncias</a:t>
            </a:r>
            <a:r>
              <a:rPr lang="en-US" smtClean="0"/>
              <a:t>, </a:t>
            </a:r>
            <a:r>
              <a:rPr lang="en-US" err="1" smtClean="0"/>
              <a:t>você</a:t>
            </a:r>
            <a:r>
              <a:rPr lang="en-US" smtClean="0"/>
              <a:t> </a:t>
            </a:r>
            <a:r>
              <a:rPr lang="en-US" err="1" smtClean="0"/>
              <a:t>só</a:t>
            </a:r>
            <a:r>
              <a:rPr lang="en-US" smtClean="0"/>
              <a:t> </a:t>
            </a:r>
            <a:r>
              <a:rPr lang="en-US" err="1" smtClean="0"/>
              <a:t>precisa</a:t>
            </a:r>
            <a:r>
              <a:rPr lang="en-US" smtClean="0"/>
              <a:t> </a:t>
            </a:r>
            <a:r>
              <a:rPr lang="en-US" err="1" smtClean="0"/>
              <a:t>mudar</a:t>
            </a:r>
            <a:r>
              <a:rPr lang="en-US" smtClean="0"/>
              <a:t> a entrada! </a:t>
            </a:r>
            <a:endParaRPr lang="en-US" b="0" smtClean="0"/>
          </a:p>
          <a:p>
            <a:endParaRPr lang="en-US" b="0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33363" indent="-233363"/>
            <a:r>
              <a:rPr lang="en-US" err="1" smtClean="0"/>
              <a:t>por</a:t>
            </a:r>
            <a:r>
              <a:rPr lang="en-US" smtClean="0"/>
              <a:t> que um my block </a:t>
            </a:r>
            <a:r>
              <a:rPr lang="en-US" err="1" smtClean="0"/>
              <a:t>seguidor</a:t>
            </a:r>
            <a:r>
              <a:rPr lang="en-US" smtClean="0"/>
              <a:t> de </a:t>
            </a:r>
            <a:r>
              <a:rPr lang="en-US" err="1" smtClean="0"/>
              <a:t>linha</a:t>
            </a:r>
            <a:r>
              <a:rPr lang="en-US" smtClean="0"/>
              <a:t> com entradas? 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2014, Droids Robotics,  Última edição 5/4/2015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9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dicas para ter sucesso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34402"/>
            <a:ext cx="8245474" cy="4744211"/>
          </a:xfrm>
        </p:spPr>
        <p:txBody>
          <a:bodyPr>
            <a:noAutofit/>
          </a:bodyPr>
          <a:lstStyle/>
          <a:p>
            <a:pPr marL="457200" indent="-457200">
              <a:buAutoNum type="arabicParenR"/>
            </a:pPr>
            <a:r>
              <a:rPr lang="en-US" b="0" smtClean="0"/>
              <a:t>Você precisará saber como escrever um programa Seguidor de Linha Colorida Simples e como construir um My Block com entradas</a:t>
            </a:r>
          </a:p>
          <a:p>
            <a:pPr marL="457200" indent="-457200">
              <a:buAutoNum type="arabicParenR"/>
            </a:pPr>
            <a:r>
              <a:rPr lang="en-US" b="0" smtClean="0"/>
              <a:t>Uma vez que você irá usar o Sensor de Cores do EV3 no Modo Colorido, não há necessidade de Calibrar o sensor de cores para esta lição</a:t>
            </a:r>
          </a:p>
          <a:p>
            <a:pPr marL="457200" indent="-457200">
              <a:buAutoNum type="arabicParenR"/>
            </a:pPr>
            <a:r>
              <a:rPr lang="en-US" b="0" smtClean="0"/>
              <a:t>Verifique em quais portas você tem o sensor de cor conectado e ajuste o código conforme necessário</a:t>
            </a:r>
            <a:endParaRPr lang="en-US" b="0"/>
          </a:p>
          <a:p>
            <a:pPr marL="457200" indent="-457200">
              <a:buAutoNum type="arabicParenR"/>
            </a:pPr>
            <a:r>
              <a:rPr lang="en-US" b="0" smtClean="0"/>
              <a:t>Você pode precisar ajustar a velocidade ou a direção para que funcione com o seu robô. Certifique-se de que o sensor de cor esteja na frente das rodas na direção do trajeto. </a:t>
            </a:r>
            <a:endParaRPr lang="en-US" b="0"/>
          </a:p>
          <a:p>
            <a:pPr marL="457200" indent="-457200">
              <a:buAutoNum type="arabicParenR"/>
            </a:pPr>
            <a:r>
              <a:rPr lang="en-US" b="0" smtClean="0"/>
              <a:t>Certifique-se de posicionar o robô ao lado da linha que você está seguindo. O erro mais comum é colocar o robô do lado errado da linha que vai começar. </a:t>
            </a:r>
          </a:p>
          <a:p>
            <a:pPr marL="457200" indent="-457200">
              <a:buAutoNum type="arabicParenR"/>
            </a:pPr>
            <a:r>
              <a:rPr lang="en-US" b="0" smtClean="0"/>
              <a:t>Siga juntamente com o arquivo EV3. Sempre comece no Estágio 1</a:t>
            </a:r>
            <a:endParaRPr lang="en-US" b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2014, Droids Robotics,  Última edição 5/4/2015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6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863547" y="1370114"/>
            <a:ext cx="2649207" cy="43207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desafio com dicas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633099"/>
            <a:ext cx="5077556" cy="3493064"/>
          </a:xfrm>
        </p:spPr>
        <p:txBody>
          <a:bodyPr>
            <a:noAutofit/>
          </a:bodyPr>
          <a:lstStyle/>
          <a:p>
            <a:pPr marL="457200" indent="-457200">
              <a:buAutoNum type="arabicParenR"/>
            </a:pPr>
            <a:r>
              <a:rPr lang="en-US" sz="1400" b="0" smtClean="0"/>
              <a:t>Criar um programa simples seguidor de linha colorida</a:t>
            </a:r>
          </a:p>
          <a:p>
            <a:pPr marL="457200" indent="-457200">
              <a:buAutoNum type="arabicParenR"/>
            </a:pPr>
            <a:r>
              <a:rPr lang="en-US" sz="1400" b="0" smtClean="0"/>
              <a:t>Incluir um bloco de “reinicia rotação” do sensor para apagar qualquer leitura anterior</a:t>
            </a:r>
          </a:p>
          <a:p>
            <a:pPr marL="457200" indent="-457200">
              <a:buAutoNum type="arabicParenR"/>
            </a:pPr>
            <a:r>
              <a:rPr lang="en-US" sz="1400" b="0" smtClean="0"/>
              <a:t>Sair do laço de seguidor de linha assim que o robô mover um certo grau</a:t>
            </a:r>
          </a:p>
          <a:p>
            <a:pPr marL="457200" indent="-457200">
              <a:buAutoNum type="arabicParenR"/>
            </a:pPr>
            <a:r>
              <a:rPr lang="en-US" sz="1400" b="0" smtClean="0"/>
              <a:t>Criar as seguintes entradas antes do laço: graus, potência e cor usando constantes. </a:t>
            </a:r>
          </a:p>
          <a:p>
            <a:pPr marL="457200" indent="-457200">
              <a:buAutoNum type="arabicParenR"/>
            </a:pPr>
            <a:r>
              <a:rPr lang="en-US" sz="1400" b="0" smtClean="0"/>
              <a:t>Usando os condutores de dados (data wires), conectar os graus à condição de saída do laço. Conectar a potência ao bloco de movimento. Conectar a cor ao bloco do sensor de cor. </a:t>
            </a:r>
          </a:p>
          <a:p>
            <a:pPr marL="457200" indent="-457200">
              <a:buAutoNum type="arabicParenR"/>
            </a:pPr>
            <a:r>
              <a:rPr lang="en-US" sz="1400" b="0" smtClean="0"/>
              <a:t>Colocar este seguidor de linha dentro de um My Block</a:t>
            </a:r>
            <a:endParaRPr lang="en-US" sz="1400" smtClean="0"/>
          </a:p>
          <a:p>
            <a:pPr marL="457200" indent="-457200">
              <a:buAutoNum type="arabicParenR"/>
            </a:pPr>
            <a:endParaRPr lang="en-US" sz="1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2014, Droids Robotics,  Última edição 5/4/2015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9049" y="1025664"/>
            <a:ext cx="48212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rgbClr val="FF0000"/>
                </a:solidFill>
              </a:rPr>
              <a:t>Desafio: Escrever um My Block seguidor de linha que segue uma linha colorida e para depois de mover um certo número de graus. O seguidor de linha deve ter 3 entradas (graus, potência e cor a seguir)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7198351" y="1751371"/>
            <a:ext cx="0" cy="3538976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6868071" y="4454221"/>
            <a:ext cx="660559" cy="790597"/>
            <a:chOff x="6310708" y="2223671"/>
            <a:chExt cx="809489" cy="898563"/>
          </a:xfrm>
        </p:grpSpPr>
        <p:sp>
          <p:nvSpPr>
            <p:cNvPr id="9" name="Rounded Rectangle 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901072" y="1834912"/>
            <a:ext cx="1220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Objetivo: Parar depois de 720 graus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4398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07407E-6 L -0.00121 -0.3307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1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Estágio 1: seguidor de linha colorida simples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2014, Droids Robotics,  Última edição 5/4/2015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96" y="1497815"/>
            <a:ext cx="8530178" cy="478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8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30" y="1107073"/>
            <a:ext cx="8591506" cy="4303424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2014, Droids Robotics,  Última edição 5/4/2015</a:t>
            </a:r>
            <a:endParaRPr lang="en-US"/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Estágio 2: Reinício &amp; graus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60946" y="2504888"/>
            <a:ext cx="1287337" cy="1095890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676283" y="3422671"/>
            <a:ext cx="1287337" cy="1095890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2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318"/>
            <a:ext cx="8904480" cy="345590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2014, Droids Robotics,  Última edição 5/4/2015</a:t>
            </a:r>
            <a:endParaRPr lang="en-US"/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mtClean="0"/>
              <a:t>estágio 3: adicionando entradas</a:t>
            </a:r>
            <a:endParaRPr lang="en-US" sz="2800"/>
          </a:p>
        </p:txBody>
      </p:sp>
      <p:sp>
        <p:nvSpPr>
          <p:cNvPr id="5" name="Oval 4"/>
          <p:cNvSpPr/>
          <p:nvPr/>
        </p:nvSpPr>
        <p:spPr>
          <a:xfrm>
            <a:off x="233082" y="2802086"/>
            <a:ext cx="2487690" cy="713199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4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8" y="971829"/>
            <a:ext cx="6499413" cy="5600048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2014, Droids Robotics,  Última edição 5/4/2015</a:t>
            </a:r>
            <a:endParaRPr lang="en-US"/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Estágio 4: MY </a:t>
            </a:r>
            <a:r>
              <a:rPr lang="en-US" err="1" smtClean="0"/>
              <a:t>BLock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05439" y="3322456"/>
            <a:ext cx="3026981" cy="200043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4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8706</TotalTime>
  <Words>632</Words>
  <Application>Microsoft Office PowerPoint</Application>
  <PresentationFormat>On-screen Show (4:3)</PresentationFormat>
  <Paragraphs>53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Helvetica Neue</vt:lpstr>
      <vt:lpstr>Wingdings</vt:lpstr>
      <vt:lpstr>Essential</vt:lpstr>
      <vt:lpstr>Lição de programação intermediário</vt:lpstr>
      <vt:lpstr>objetivos da lição</vt:lpstr>
      <vt:lpstr>por que um my block seguidor de linha com entradas? </vt:lpstr>
      <vt:lpstr>dicas para ter sucesso</vt:lpstr>
      <vt:lpstr>desafio com dicas</vt:lpstr>
      <vt:lpstr>Estágio 1: seguidor de linha colorida simples</vt:lpstr>
      <vt:lpstr>PowerPoint Presentation</vt:lpstr>
      <vt:lpstr>PowerPoint Presentation</vt:lpstr>
      <vt:lpstr>PowerPoint Presentation</vt:lpstr>
      <vt:lpstr>próximos passos</vt:lpstr>
      <vt:lpstr>créditos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</dc:title>
  <dc:creator>Naira Hirakawa</dc:creator>
  <cp:lastModifiedBy>Naira Hirakawa</cp:lastModifiedBy>
  <cp:revision>33</cp:revision>
  <dcterms:created xsi:type="dcterms:W3CDTF">2014-08-07T02:19:13Z</dcterms:created>
  <dcterms:modified xsi:type="dcterms:W3CDTF">2015-07-22T22:04:52Z</dcterms:modified>
</cp:coreProperties>
</file>