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83" r:id="rId3"/>
    <p:sldId id="275" r:id="rId4"/>
    <p:sldId id="285" r:id="rId5"/>
    <p:sldId id="277" r:id="rId6"/>
    <p:sldId id="278" r:id="rId7"/>
    <p:sldId id="279" r:id="rId8"/>
    <p:sldId id="280" r:id="rId9"/>
    <p:sldId id="288" r:id="rId10"/>
    <p:sldId id="284" r:id="rId11"/>
    <p:sldId id="287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5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88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B3AA-0B8C-452F-AAD7-689C83931A36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1C0B-3353-48B7-BFCC-C6CBEC9A6EDD}" type="datetime1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149C-0BC1-4CBF-A68B-A1E0C1A8EB83}" type="datetime1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382E-7EB4-4D7F-BC8D-26722B6D3CCA}" type="datetime1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04E5-ED60-42CE-8865-1A0557E227F0}" type="datetime1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FEB3-C2ED-44D6-B705-747D54CB580E}" type="datetime1">
              <a:rPr lang="en-US" smtClean="0"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DFE3-CA5E-4AFB-BCEB-8A5FDE84EB32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6676-7CFA-4B71-A512-DAFE89496CAD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AB9B-2731-461C-B3BC-883A9A73B4F2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6CC3-ADBB-4D5F-9796-DB4A1C4D2F0D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70A2-99DC-4588-8533-96675CDD35CD}" type="datetime1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DF9E-4522-4FB2-8975-E6972854AA8B}" type="datetime1">
              <a:rPr lang="en-US" smtClean="0"/>
              <a:t>6/19/2015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74F-1624-44C1-9B5E-B0E5C6F3A998}" type="datetime1">
              <a:rPr lang="en-US" smtClean="0"/>
              <a:t>6/19/2015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406F-BB06-4921-BAD9-52C15E97DD35}" type="datetime1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44E9-4845-4A2A-931B-4D7288D6A2BD}" type="datetime1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4276-B48C-4C69-A010-40BBA16DFC92}" type="datetime1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BA1D4A-C776-468C-8623-90DAE86A73DE}" type="datetime1">
              <a:rPr lang="en-US" smtClean="0"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Droids Robotics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321" y="2865389"/>
            <a:ext cx="7810967" cy="10882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Sensor </a:t>
            </a:r>
            <a:r>
              <a:rPr lang="en-US" sz="4000" dirty="0" err="1" smtClean="0">
                <a:solidFill>
                  <a:srgbClr val="FF0000"/>
                </a:solidFill>
              </a:rPr>
              <a:t>Infravermelho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Lição</a:t>
            </a:r>
            <a:r>
              <a:rPr lang="en-US" sz="4800" dirty="0" smtClean="0">
                <a:solidFill>
                  <a:schemeClr val="bg1"/>
                </a:solidFill>
              </a:rPr>
              <a:t> de </a:t>
            </a:r>
            <a:r>
              <a:rPr lang="en-US" sz="4800" dirty="0" err="1" smtClean="0">
                <a:solidFill>
                  <a:schemeClr val="bg1"/>
                </a:solidFill>
              </a:rPr>
              <a:t>Programação</a:t>
            </a:r>
            <a:r>
              <a:rPr lang="en-US" sz="4800" dirty="0" smtClean="0">
                <a:solidFill>
                  <a:schemeClr val="bg1"/>
                </a:solidFill>
              </a:rPr>
              <a:t> EV3</a:t>
            </a:r>
          </a:p>
          <a:p>
            <a:r>
              <a:rPr lang="en-US" sz="4800" dirty="0" err="1" smtClean="0">
                <a:solidFill>
                  <a:schemeClr val="bg1"/>
                </a:solidFill>
              </a:rPr>
              <a:t>Intermediário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Guia</a:t>
            </a:r>
            <a:r>
              <a:rPr lang="en-US" dirty="0" smtClean="0"/>
              <a:t> para </a:t>
            </a:r>
            <a:r>
              <a:rPr lang="en-US" dirty="0" err="1" smtClean="0"/>
              <a:t>Discussão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Quais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modos</a:t>
            </a:r>
            <a:r>
              <a:rPr lang="en-US" dirty="0" smtClean="0">
                <a:solidFill>
                  <a:schemeClr val="accent6"/>
                </a:solidFill>
              </a:rPr>
              <a:t> tem o Sensor </a:t>
            </a:r>
            <a:r>
              <a:rPr lang="en-US" dirty="0" err="1" smtClean="0">
                <a:solidFill>
                  <a:schemeClr val="accent6"/>
                </a:solidFill>
              </a:rPr>
              <a:t>Infravermelho</a:t>
            </a:r>
            <a:r>
              <a:rPr lang="en-US" dirty="0" smtClean="0">
                <a:solidFill>
                  <a:schemeClr val="accent6"/>
                </a:solidFill>
              </a:rPr>
              <a:t>?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Resp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Proximidade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sinal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luminoso</a:t>
            </a:r>
            <a:r>
              <a:rPr lang="en-US" dirty="0" smtClean="0">
                <a:solidFill>
                  <a:srgbClr val="FF0000"/>
                </a:solidFill>
              </a:rPr>
              <a:t> e </a:t>
            </a:r>
            <a:r>
              <a:rPr lang="en-US" dirty="0" err="1" smtClean="0">
                <a:solidFill>
                  <a:srgbClr val="FF0000"/>
                </a:solidFill>
              </a:rPr>
              <a:t>Remoto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O Sensor </a:t>
            </a:r>
            <a:r>
              <a:rPr lang="en-US" dirty="0" err="1" smtClean="0">
                <a:solidFill>
                  <a:schemeClr val="accent6"/>
                </a:solidFill>
              </a:rPr>
              <a:t>Infravermelho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pode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medir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distância</a:t>
            </a:r>
            <a:r>
              <a:rPr lang="en-US" dirty="0" smtClean="0">
                <a:solidFill>
                  <a:schemeClr val="accent6"/>
                </a:solidFill>
              </a:rPr>
              <a:t>?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Sim</a:t>
            </a:r>
            <a:r>
              <a:rPr lang="en-US" dirty="0" smtClean="0">
                <a:solidFill>
                  <a:srgbClr val="FF0000"/>
                </a:solidFill>
              </a:rPr>
              <a:t>, mas </a:t>
            </a:r>
            <a:r>
              <a:rPr lang="en-US" dirty="0" err="1" smtClean="0">
                <a:solidFill>
                  <a:srgbClr val="FF0000"/>
                </a:solidFill>
              </a:rPr>
              <a:t>não</a:t>
            </a:r>
            <a:r>
              <a:rPr lang="en-US" dirty="0" smtClean="0">
                <a:solidFill>
                  <a:srgbClr val="FF0000"/>
                </a:solidFill>
              </a:rPr>
              <a:t> de forma </a:t>
            </a:r>
            <a:r>
              <a:rPr lang="en-US" dirty="0" err="1" smtClean="0">
                <a:solidFill>
                  <a:srgbClr val="FF0000"/>
                </a:solidFill>
              </a:rPr>
              <a:t>confiável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porque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este</a:t>
            </a:r>
            <a:r>
              <a:rPr lang="en-US" dirty="0" smtClean="0">
                <a:solidFill>
                  <a:srgbClr val="FF0000"/>
                </a:solidFill>
              </a:rPr>
              <a:t> é </a:t>
            </a:r>
            <a:r>
              <a:rPr lang="en-US" dirty="0" err="1" smtClean="0">
                <a:solidFill>
                  <a:srgbClr val="FF0000"/>
                </a:solidFill>
              </a:rPr>
              <a:t>baseado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intensidade</a:t>
            </a:r>
            <a:r>
              <a:rPr lang="en-US" dirty="0" smtClean="0">
                <a:solidFill>
                  <a:srgbClr val="FF0000"/>
                </a:solidFill>
              </a:rPr>
              <a:t> da </a:t>
            </a:r>
            <a:r>
              <a:rPr lang="en-US" dirty="0" err="1" smtClean="0">
                <a:solidFill>
                  <a:srgbClr val="FF0000"/>
                </a:solidFill>
              </a:rPr>
              <a:t>luz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refletida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Então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irá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variar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acordo</a:t>
            </a:r>
            <a:r>
              <a:rPr lang="en-US" dirty="0" smtClean="0">
                <a:solidFill>
                  <a:srgbClr val="FF0000"/>
                </a:solidFill>
              </a:rPr>
              <a:t> com o material de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 é </a:t>
            </a:r>
            <a:r>
              <a:rPr lang="en-US" dirty="0" err="1" smtClean="0">
                <a:solidFill>
                  <a:srgbClr val="FF0000"/>
                </a:solidFill>
              </a:rPr>
              <a:t>feito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objeto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Vá</a:t>
            </a:r>
            <a:r>
              <a:rPr lang="en-US" dirty="0" smtClean="0">
                <a:solidFill>
                  <a:srgbClr val="FF0000"/>
                </a:solidFill>
              </a:rPr>
              <a:t> para a </a:t>
            </a:r>
            <a:r>
              <a:rPr lang="en-US" dirty="0" err="1" smtClean="0">
                <a:solidFill>
                  <a:srgbClr val="FF0000"/>
                </a:solidFill>
              </a:rPr>
              <a:t>Lição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Avançada</a:t>
            </a:r>
            <a:r>
              <a:rPr lang="en-US" dirty="0" smtClean="0">
                <a:solidFill>
                  <a:srgbClr val="FF0000"/>
                </a:solidFill>
              </a:rPr>
              <a:t> do Sensor </a:t>
            </a:r>
            <a:r>
              <a:rPr lang="en-US" dirty="0" err="1" smtClean="0">
                <a:solidFill>
                  <a:srgbClr val="FF0000"/>
                </a:solidFill>
              </a:rPr>
              <a:t>Infravermelho</a:t>
            </a:r>
            <a:r>
              <a:rPr lang="en-US" dirty="0" smtClean="0">
                <a:solidFill>
                  <a:srgbClr val="FF0000"/>
                </a:solidFill>
              </a:rPr>
              <a:t> (*</a:t>
            </a:r>
            <a:r>
              <a:rPr lang="en-US" dirty="0" err="1" smtClean="0">
                <a:solidFill>
                  <a:srgbClr val="FF0000"/>
                </a:solidFill>
              </a:rPr>
              <a:t>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breve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Leia </a:t>
            </a:r>
            <a:r>
              <a:rPr lang="en-US" dirty="0" err="1" smtClean="0">
                <a:solidFill>
                  <a:srgbClr val="FF0000"/>
                </a:solidFill>
              </a:rPr>
              <a:t>sobre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Controle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Proporcional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Lição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Avançada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1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+mn-lt"/>
              </a:rPr>
              <a:t>Créditos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Este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Arvind</a:t>
            </a:r>
            <a:r>
              <a:rPr lang="en-US" dirty="0" smtClean="0"/>
              <a:t>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en-US" dirty="0" smtClean="0"/>
              <a:t>dos Droids </a:t>
            </a:r>
            <a:r>
              <a:rPr lang="en-US" dirty="0"/>
              <a:t>Robotics (</a:t>
            </a:r>
            <a:r>
              <a:rPr lang="en-US" dirty="0" smtClean="0">
                <a:hlinkClick r:id="rId3"/>
              </a:rPr>
              <a:t>team@droidsrobotics.org</a:t>
            </a:r>
            <a:r>
              <a:rPr lang="en-US" dirty="0" smtClean="0"/>
              <a:t>).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traduzido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Naira M. Hirakawa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no site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sob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42" y="2138362"/>
            <a:ext cx="8574087" cy="3992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 err="1" smtClean="0"/>
              <a:t>Aprender</a:t>
            </a:r>
            <a:r>
              <a:rPr lang="en-US" b="0" dirty="0" smtClean="0"/>
              <a:t> </a:t>
            </a:r>
            <a:r>
              <a:rPr lang="en-US" b="0" dirty="0" err="1" smtClean="0"/>
              <a:t>como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o Sensor </a:t>
            </a:r>
            <a:r>
              <a:rPr lang="en-US" b="0" dirty="0" err="1" smtClean="0"/>
              <a:t>Infravermelho</a:t>
            </a: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0" dirty="0" err="1" smtClean="0"/>
              <a:t>Aprender</a:t>
            </a:r>
            <a:r>
              <a:rPr lang="en-US" b="0" dirty="0" smtClean="0"/>
              <a:t> a </a:t>
            </a:r>
            <a:r>
              <a:rPr lang="en-US" b="0" dirty="0" err="1" smtClean="0"/>
              <a:t>construir</a:t>
            </a:r>
            <a:r>
              <a:rPr lang="en-US" b="0" dirty="0" smtClean="0"/>
              <a:t> um Sistema de </a:t>
            </a:r>
            <a:r>
              <a:rPr lang="en-US" b="0" dirty="0" err="1" smtClean="0"/>
              <a:t>controle</a:t>
            </a:r>
            <a:r>
              <a:rPr lang="en-US" b="0" dirty="0" smtClean="0"/>
              <a:t> </a:t>
            </a:r>
            <a:r>
              <a:rPr lang="en-US" b="0" dirty="0" err="1" smtClean="0"/>
              <a:t>remoto</a:t>
            </a:r>
            <a:r>
              <a:rPr lang="en-US" b="0" dirty="0" smtClean="0"/>
              <a:t> e um </a:t>
            </a:r>
            <a:r>
              <a:rPr lang="en-US" b="0" dirty="0" err="1" smtClean="0"/>
              <a:t>programa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segue </a:t>
            </a:r>
            <a:r>
              <a:rPr lang="en-US" b="0" dirty="0" err="1" smtClean="0"/>
              <a:t>luz</a:t>
            </a: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o Sensor </a:t>
            </a:r>
            <a:r>
              <a:rPr lang="en-US" dirty="0" err="1" smtClean="0"/>
              <a:t>Infravermelho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3 </a:t>
            </a:r>
            <a:r>
              <a:rPr lang="en-US" dirty="0" err="1" smtClean="0"/>
              <a:t>modos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0" dirty="0" err="1" smtClean="0"/>
              <a:t>Aprender</a:t>
            </a:r>
            <a:r>
              <a:rPr lang="en-US" b="0" dirty="0" smtClean="0"/>
              <a:t> as </a:t>
            </a:r>
            <a:r>
              <a:rPr lang="en-US" b="0" dirty="0" err="1" smtClean="0"/>
              <a:t>limitações</a:t>
            </a:r>
            <a:r>
              <a:rPr lang="en-US" b="0" dirty="0" smtClean="0"/>
              <a:t> do Sensor </a:t>
            </a:r>
            <a:r>
              <a:rPr lang="en-US" b="0" dirty="0" err="1" smtClean="0"/>
              <a:t>Infravermelho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Pré-requisitos</a:t>
            </a:r>
            <a:r>
              <a:rPr lang="en-US" dirty="0" smtClean="0"/>
              <a:t>: Chaves, </a:t>
            </a:r>
            <a:r>
              <a:rPr lang="en-US" dirty="0" err="1" smtClean="0"/>
              <a:t>Laços</a:t>
            </a:r>
            <a:r>
              <a:rPr lang="en-US" dirty="0" smtClean="0"/>
              <a:t>,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Comparação</a:t>
            </a:r>
            <a:r>
              <a:rPr lang="en-US" dirty="0" smtClean="0"/>
              <a:t> e </a:t>
            </a:r>
            <a:r>
              <a:rPr lang="en-US" dirty="0" err="1" smtClean="0"/>
              <a:t>Matemático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178141" y="5697758"/>
            <a:ext cx="8128318" cy="623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</a:rPr>
              <a:t>*****No </a:t>
            </a:r>
            <a:r>
              <a:rPr lang="en-US" sz="1600" dirty="0" err="1" smtClean="0">
                <a:solidFill>
                  <a:srgbClr val="FF0000"/>
                </a:solidFill>
              </a:rPr>
              <a:t>momento</a:t>
            </a:r>
            <a:r>
              <a:rPr lang="en-US" sz="1600" dirty="0" smtClean="0">
                <a:solidFill>
                  <a:srgbClr val="FF0000"/>
                </a:solidFill>
              </a:rPr>
              <a:t>, o Sensor </a:t>
            </a:r>
            <a:r>
              <a:rPr lang="en-US" sz="1600" dirty="0" err="1" smtClean="0">
                <a:solidFill>
                  <a:srgbClr val="FF0000"/>
                </a:solidFill>
              </a:rPr>
              <a:t>Infravermelho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não</a:t>
            </a:r>
            <a:r>
              <a:rPr lang="en-US" sz="1600" dirty="0" smtClean="0">
                <a:solidFill>
                  <a:srgbClr val="FF0000"/>
                </a:solidFill>
              </a:rPr>
              <a:t> é </a:t>
            </a:r>
            <a:r>
              <a:rPr lang="en-US" sz="1600" dirty="0" err="1" smtClean="0">
                <a:solidFill>
                  <a:srgbClr val="FF0000"/>
                </a:solidFill>
              </a:rPr>
              <a:t>permitido</a:t>
            </a:r>
            <a:r>
              <a:rPr lang="en-US" sz="1600" dirty="0" smtClean="0">
                <a:solidFill>
                  <a:srgbClr val="FF0000"/>
                </a:solidFill>
              </a:rPr>
              <a:t> no First Lego League*****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o Sensor </a:t>
            </a:r>
            <a:r>
              <a:rPr lang="en-US" dirty="0" err="1" smtClean="0"/>
              <a:t>Infravermelho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6040436" cy="3992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Mede </a:t>
            </a:r>
            <a:r>
              <a:rPr lang="en-US" dirty="0" err="1" smtClean="0"/>
              <a:t>proximidade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luz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a um </a:t>
            </a:r>
            <a:r>
              <a:rPr lang="en-US" dirty="0" err="1" smtClean="0"/>
              <a:t>objeto</a:t>
            </a:r>
            <a:endParaRPr lang="en-US" dirty="0" smtClean="0"/>
          </a:p>
          <a:p>
            <a:r>
              <a:rPr lang="en-US" dirty="0" smtClean="0"/>
              <a:t>Mede o </a:t>
            </a:r>
            <a:r>
              <a:rPr lang="en-US" dirty="0" err="1" smtClean="0"/>
              <a:t>ângulo</a:t>
            </a:r>
            <a:r>
              <a:rPr lang="en-US" dirty="0" smtClean="0"/>
              <a:t> da </a:t>
            </a:r>
            <a:r>
              <a:rPr lang="en-US" dirty="0" err="1" smtClean="0"/>
              <a:t>luz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sensor</a:t>
            </a:r>
          </a:p>
          <a:p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do </a:t>
            </a:r>
            <a:r>
              <a:rPr lang="en-US" dirty="0" err="1" smtClean="0"/>
              <a:t>remoto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inal</a:t>
            </a:r>
            <a:r>
              <a:rPr lang="en-US" dirty="0" smtClean="0"/>
              <a:t> </a:t>
            </a:r>
            <a:r>
              <a:rPr lang="en-US" dirty="0" err="1" smtClean="0"/>
              <a:t>luminoso</a:t>
            </a:r>
            <a:r>
              <a:rPr lang="en-US" dirty="0" smtClean="0"/>
              <a:t>/</a:t>
            </a:r>
            <a:r>
              <a:rPr lang="en-US" dirty="0" err="1" smtClean="0"/>
              <a:t>remoto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configurado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dos 4 </a:t>
            </a:r>
            <a:r>
              <a:rPr lang="en-US" dirty="0" err="1" smtClean="0"/>
              <a:t>canais</a:t>
            </a:r>
            <a:r>
              <a:rPr lang="en-US" dirty="0" smtClean="0"/>
              <a:t>. O </a:t>
            </a:r>
            <a:r>
              <a:rPr lang="en-US" dirty="0" err="1" smtClean="0"/>
              <a:t>código</a:t>
            </a:r>
            <a:r>
              <a:rPr lang="en-US" dirty="0" smtClean="0"/>
              <a:t> do Sensor </a:t>
            </a:r>
            <a:r>
              <a:rPr lang="en-US" dirty="0" err="1" smtClean="0"/>
              <a:t>Infravermelho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indicar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canal </a:t>
            </a:r>
            <a:r>
              <a:rPr lang="en-US" dirty="0" err="1" smtClean="0"/>
              <a:t>usar</a:t>
            </a:r>
            <a:r>
              <a:rPr lang="en-US" dirty="0" smtClean="0"/>
              <a:t>. </a:t>
            </a:r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múltiplos</a:t>
            </a:r>
            <a:r>
              <a:rPr lang="en-US" dirty="0" smtClean="0"/>
              <a:t> </a:t>
            </a:r>
            <a:r>
              <a:rPr lang="en-US" dirty="0" err="1" smtClean="0"/>
              <a:t>remotos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sala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http://storage.technicbricks.com/Media/2013/TBs_20130108_1/TBs_20130108_1_13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92" y="4408041"/>
            <a:ext cx="1583067" cy="187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ache.lego.com/e/dynamic/is/image/LEGO/45509?$main$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437" y="2252352"/>
            <a:ext cx="2075332" cy="155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46436" y="3907391"/>
            <a:ext cx="219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</a:t>
            </a:r>
            <a:r>
              <a:rPr lang="en-US" dirty="0" err="1" smtClean="0"/>
              <a:t>Infravermelho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5918302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Sinal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uminoso</a:t>
            </a:r>
            <a:r>
              <a:rPr lang="en-US" dirty="0" smtClean="0"/>
              <a:t>/</a:t>
            </a:r>
            <a:r>
              <a:rPr lang="en-US" dirty="0" err="1" smtClean="0"/>
              <a:t>Remoto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Modos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30343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Funciona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uma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distância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até</a:t>
            </a:r>
            <a:r>
              <a:rPr lang="en-US" dirty="0" smtClean="0">
                <a:solidFill>
                  <a:srgbClr val="FF0000"/>
                </a:solidFill>
              </a:rPr>
              <a:t> 70cm </a:t>
            </a:r>
            <a:r>
              <a:rPr lang="en-US" dirty="0" err="1" smtClean="0">
                <a:solidFill>
                  <a:srgbClr val="FF0000"/>
                </a:solidFill>
              </a:rPr>
              <a:t>aproximadamente</a:t>
            </a:r>
            <a:r>
              <a:rPr lang="en-US" dirty="0" smtClean="0">
                <a:solidFill>
                  <a:srgbClr val="FF0000"/>
                </a:solidFill>
              </a:rPr>
              <a:t>  (</a:t>
            </a:r>
            <a:r>
              <a:rPr lang="en-US" dirty="0" err="1" smtClean="0">
                <a:solidFill>
                  <a:srgbClr val="FF0000"/>
                </a:solidFill>
              </a:rPr>
              <a:t>ou</a:t>
            </a:r>
            <a:r>
              <a:rPr lang="en-US" dirty="0" smtClean="0">
                <a:solidFill>
                  <a:srgbClr val="FF0000"/>
                </a:solidFill>
              </a:rPr>
              <a:t> 100 </a:t>
            </a:r>
            <a:r>
              <a:rPr lang="en-US" dirty="0" err="1" smtClean="0">
                <a:solidFill>
                  <a:srgbClr val="FF0000"/>
                </a:solidFill>
              </a:rPr>
              <a:t>unidades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proximidade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Modo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Proximidade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Retorna</a:t>
            </a:r>
            <a:r>
              <a:rPr lang="en-US" dirty="0" smtClean="0"/>
              <a:t> um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unidade</a:t>
            </a:r>
            <a:r>
              <a:rPr lang="en-US" dirty="0" smtClean="0"/>
              <a:t> </a:t>
            </a:r>
            <a:r>
              <a:rPr lang="en-US" dirty="0" err="1" smtClean="0"/>
              <a:t>chamada</a:t>
            </a:r>
            <a:r>
              <a:rPr lang="en-US" dirty="0" smtClean="0"/>
              <a:t>  “</a:t>
            </a:r>
            <a:r>
              <a:rPr lang="en-US" dirty="0" err="1" smtClean="0"/>
              <a:t>Proximidade</a:t>
            </a:r>
            <a:r>
              <a:rPr lang="en-US" dirty="0" smtClean="0"/>
              <a:t>” (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polegadas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centímetros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Modo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inal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</a:t>
            </a:r>
            <a:r>
              <a:rPr lang="en-US" dirty="0" err="1" smtClean="0">
                <a:solidFill>
                  <a:srgbClr val="FF0000"/>
                </a:solidFill>
              </a:rPr>
              <a:t>uminoso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Retorna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direção</a:t>
            </a:r>
            <a:r>
              <a:rPr lang="en-US" dirty="0" smtClean="0">
                <a:solidFill>
                  <a:schemeClr val="accent6"/>
                </a:solidFill>
              </a:rPr>
              <a:t> (</a:t>
            </a:r>
            <a:r>
              <a:rPr lang="en-US" dirty="0" err="1" smtClean="0">
                <a:solidFill>
                  <a:schemeClr val="accent6"/>
                </a:solidFill>
              </a:rPr>
              <a:t>ângulo</a:t>
            </a:r>
            <a:r>
              <a:rPr lang="en-US" dirty="0" smtClean="0">
                <a:solidFill>
                  <a:schemeClr val="accent6"/>
                </a:solidFill>
              </a:rPr>
              <a:t>) e </a:t>
            </a:r>
            <a:r>
              <a:rPr lang="en-US" dirty="0" err="1" smtClean="0">
                <a:solidFill>
                  <a:schemeClr val="accent6"/>
                </a:solidFill>
              </a:rPr>
              <a:t>distância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até</a:t>
            </a:r>
            <a:r>
              <a:rPr lang="en-US" dirty="0" smtClean="0">
                <a:solidFill>
                  <a:schemeClr val="accent6"/>
                </a:solidFill>
              </a:rPr>
              <a:t> a </a:t>
            </a:r>
            <a:r>
              <a:rPr lang="en-US" dirty="0" err="1" smtClean="0">
                <a:solidFill>
                  <a:schemeClr val="accent6"/>
                </a:solidFill>
              </a:rPr>
              <a:t>luz</a:t>
            </a:r>
            <a:r>
              <a:rPr lang="en-US" dirty="0" smtClean="0">
                <a:solidFill>
                  <a:schemeClr val="accent6"/>
                </a:solidFill>
              </a:rPr>
              <a:t>.</a:t>
            </a:r>
          </a:p>
          <a:p>
            <a:pPr marL="803275" lvl="2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   A </a:t>
            </a:r>
            <a:r>
              <a:rPr lang="en-US" dirty="0" err="1" smtClean="0">
                <a:solidFill>
                  <a:schemeClr val="accent6"/>
                </a:solidFill>
              </a:rPr>
              <a:t>medida</a:t>
            </a:r>
            <a:r>
              <a:rPr lang="en-US" dirty="0" smtClean="0">
                <a:solidFill>
                  <a:schemeClr val="accent6"/>
                </a:solidFill>
              </a:rPr>
              <a:t> da </a:t>
            </a:r>
            <a:r>
              <a:rPr lang="en-US" dirty="0" err="1" smtClean="0">
                <a:solidFill>
                  <a:schemeClr val="accent6"/>
                </a:solidFill>
              </a:rPr>
              <a:t>direção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não</a:t>
            </a:r>
            <a:r>
              <a:rPr lang="en-US" dirty="0" smtClean="0">
                <a:solidFill>
                  <a:schemeClr val="accent6"/>
                </a:solidFill>
              </a:rPr>
              <a:t> é </a:t>
            </a:r>
            <a:r>
              <a:rPr lang="en-US" dirty="0" err="1" smtClean="0">
                <a:solidFill>
                  <a:schemeClr val="accent6"/>
                </a:solidFill>
              </a:rPr>
              <a:t>em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graus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Modo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Remoto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Retorna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qual</a:t>
            </a:r>
            <a:r>
              <a:rPr lang="en-US" dirty="0" smtClean="0">
                <a:solidFill>
                  <a:schemeClr val="accent6"/>
                </a:solidFill>
              </a:rPr>
              <a:t> o </a:t>
            </a:r>
            <a:r>
              <a:rPr lang="en-US" dirty="0" err="1" smtClean="0">
                <a:solidFill>
                  <a:schemeClr val="accent6"/>
                </a:solidFill>
              </a:rPr>
              <a:t>botão</a:t>
            </a:r>
            <a:r>
              <a:rPr lang="en-US" dirty="0" smtClean="0">
                <a:solidFill>
                  <a:schemeClr val="accent6"/>
                </a:solidFill>
              </a:rPr>
              <a:t> do remote </a:t>
            </a:r>
            <a:r>
              <a:rPr lang="en-US" dirty="0" err="1" smtClean="0">
                <a:solidFill>
                  <a:schemeClr val="accent6"/>
                </a:solidFill>
              </a:rPr>
              <a:t>foi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pressionado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nesta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Bloco</a:t>
            </a:r>
            <a:r>
              <a:rPr lang="en-US" dirty="0" smtClean="0"/>
              <a:t> do Sensor </a:t>
            </a:r>
            <a:r>
              <a:rPr lang="en-US" dirty="0" err="1" smtClean="0"/>
              <a:t>Intravermelho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encontrado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aba </a:t>
            </a:r>
            <a:r>
              <a:rPr lang="en-US" dirty="0" err="1" smtClean="0"/>
              <a:t>amarela</a:t>
            </a:r>
            <a:r>
              <a:rPr lang="en-US" dirty="0" smtClean="0"/>
              <a:t> de </a:t>
            </a:r>
            <a:r>
              <a:rPr lang="en-US" dirty="0" err="1" smtClean="0"/>
              <a:t>sensores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08" y="3328445"/>
            <a:ext cx="2351267" cy="146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Desafios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9051"/>
            <a:ext cx="8475478" cy="3992563"/>
          </a:xfrm>
        </p:spPr>
        <p:txBody>
          <a:bodyPr>
            <a:normAutofit/>
          </a:bodyPr>
          <a:lstStyle/>
          <a:p>
            <a:r>
              <a:rPr lang="en-US" b="0" dirty="0" smtClean="0"/>
              <a:t>Para </a:t>
            </a:r>
            <a:r>
              <a:rPr lang="en-US" b="0" dirty="0" err="1" smtClean="0"/>
              <a:t>aprender</a:t>
            </a:r>
            <a:r>
              <a:rPr lang="en-US" b="0" dirty="0" smtClean="0"/>
              <a:t> a </a:t>
            </a:r>
            <a:r>
              <a:rPr lang="en-US" b="0" dirty="0" err="1" smtClean="0"/>
              <a:t>usar</a:t>
            </a:r>
            <a:r>
              <a:rPr lang="en-US" b="0" dirty="0" smtClean="0"/>
              <a:t> o Sensor </a:t>
            </a:r>
            <a:r>
              <a:rPr lang="en-US" dirty="0" err="1" smtClean="0"/>
              <a:t>Infravermelho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completará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desafios</a:t>
            </a:r>
            <a:r>
              <a:rPr lang="en-US" dirty="0" smtClean="0"/>
              <a:t>:</a:t>
            </a:r>
            <a:endParaRPr lang="en-US" b="0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Desafio</a:t>
            </a:r>
            <a:r>
              <a:rPr lang="en-US" dirty="0" smtClean="0">
                <a:solidFill>
                  <a:srgbClr val="FF0000"/>
                </a:solidFill>
              </a:rPr>
              <a:t> 1: </a:t>
            </a:r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r>
              <a:rPr lang="en-US" dirty="0" smtClean="0"/>
              <a:t> para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baseadas</a:t>
            </a:r>
            <a:r>
              <a:rPr lang="en-US" dirty="0" smtClean="0"/>
              <a:t> no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pressiona</a:t>
            </a:r>
            <a:r>
              <a:rPr lang="en-US" dirty="0" smtClean="0"/>
              <a:t> no </a:t>
            </a:r>
            <a:r>
              <a:rPr lang="en-US" dirty="0" err="1" smtClean="0"/>
              <a:t>Remoto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Desafio</a:t>
            </a:r>
            <a:r>
              <a:rPr lang="en-US" dirty="0" smtClean="0">
                <a:solidFill>
                  <a:srgbClr val="FF0000"/>
                </a:solidFill>
              </a:rPr>
              <a:t> 2: </a:t>
            </a:r>
            <a:r>
              <a:rPr lang="en-US" dirty="0" err="1" smtClean="0"/>
              <a:t>Seguidor</a:t>
            </a:r>
            <a:r>
              <a:rPr lang="en-US" dirty="0" smtClean="0"/>
              <a:t> </a:t>
            </a:r>
            <a:r>
              <a:rPr lang="en-US" dirty="0" err="1" smtClean="0"/>
              <a:t>Proporcional</a:t>
            </a:r>
            <a:r>
              <a:rPr lang="en-US" dirty="0" smtClean="0"/>
              <a:t>: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se mover para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a Luz </a:t>
            </a:r>
            <a:r>
              <a:rPr lang="en-US" dirty="0" err="1" smtClean="0"/>
              <a:t>usando</a:t>
            </a:r>
            <a:r>
              <a:rPr lang="en-US" dirty="0" smtClean="0"/>
              <a:t> a “</a:t>
            </a:r>
            <a:r>
              <a:rPr lang="en-US" dirty="0" err="1" smtClean="0"/>
              <a:t>proximidade</a:t>
            </a:r>
            <a:r>
              <a:rPr lang="en-US" dirty="0" smtClean="0"/>
              <a:t>”  e “</a:t>
            </a:r>
            <a:r>
              <a:rPr lang="en-US" dirty="0" err="1" smtClean="0"/>
              <a:t>ângulo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Desafio</a:t>
            </a:r>
            <a:r>
              <a:rPr lang="en-US" dirty="0" smtClean="0">
                <a:solidFill>
                  <a:srgbClr val="FF0000"/>
                </a:solidFill>
              </a:rPr>
              <a:t> 3: </a:t>
            </a:r>
            <a:r>
              <a:rPr lang="en-US" dirty="0" err="1" smtClean="0"/>
              <a:t>Testar</a:t>
            </a:r>
            <a:r>
              <a:rPr lang="en-US" dirty="0" smtClean="0"/>
              <a:t> o </a:t>
            </a:r>
            <a:r>
              <a:rPr lang="en-US" dirty="0" err="1" smtClean="0"/>
              <a:t>quão</a:t>
            </a:r>
            <a:r>
              <a:rPr lang="en-US" dirty="0" smtClean="0"/>
              <a:t> </a:t>
            </a:r>
            <a:r>
              <a:rPr lang="en-US" dirty="0" err="1" smtClean="0"/>
              <a:t>preciso</a:t>
            </a:r>
            <a:r>
              <a:rPr lang="en-US" dirty="0" smtClean="0"/>
              <a:t> é o Sensor </a:t>
            </a:r>
            <a:r>
              <a:rPr lang="en-US" dirty="0" err="1" smtClean="0"/>
              <a:t>Infravermelho</a:t>
            </a:r>
            <a:r>
              <a:rPr lang="en-US" dirty="0" smtClean="0"/>
              <a:t> para </a:t>
            </a:r>
            <a:r>
              <a:rPr lang="en-US" dirty="0" err="1" smtClean="0"/>
              <a:t>medir</a:t>
            </a:r>
            <a:r>
              <a:rPr lang="en-US" dirty="0" smtClean="0"/>
              <a:t> </a:t>
            </a:r>
            <a:r>
              <a:rPr lang="en-US" dirty="0" err="1" smtClean="0"/>
              <a:t>distância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2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Pseudocódigo</a:t>
            </a:r>
            <a:r>
              <a:rPr lang="en-US" dirty="0" smtClean="0"/>
              <a:t>/</a:t>
            </a:r>
            <a:r>
              <a:rPr lang="en-US" dirty="0" err="1" smtClean="0"/>
              <a:t>Dicas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8114"/>
              </p:ext>
            </p:extLst>
          </p:nvPr>
        </p:nvGraphicFramePr>
        <p:xfrm>
          <a:off x="602340" y="2087843"/>
          <a:ext cx="8013339" cy="421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8287"/>
                <a:gridCol w="64850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Desafio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Dica</a:t>
                      </a:r>
                      <a:r>
                        <a:rPr lang="en-US" b="1" dirty="0" smtClean="0"/>
                        <a:t>/</a:t>
                      </a:r>
                      <a:r>
                        <a:rPr lang="en-US" b="1" dirty="0" err="1" smtClean="0"/>
                        <a:t>Pseudocódigo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20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Controle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Remoto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Executa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ações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diferentes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baseadas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qual</a:t>
                      </a:r>
                      <a:r>
                        <a:rPr lang="en-US" dirty="0" smtClean="0"/>
                        <a:t>(is)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botão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ões</a:t>
                      </a:r>
                      <a:r>
                        <a:rPr lang="en-US" baseline="0" dirty="0" smtClean="0"/>
                        <a:t>) é (</a:t>
                      </a:r>
                      <a:r>
                        <a:rPr lang="en-US" baseline="0" dirty="0" err="1" smtClean="0"/>
                        <a:t>são</a:t>
                      </a:r>
                      <a:r>
                        <a:rPr lang="en-US" baseline="0" dirty="0" smtClean="0"/>
                        <a:t>) </a:t>
                      </a:r>
                      <a:r>
                        <a:rPr lang="en-US" baseline="0" dirty="0" err="1" smtClean="0"/>
                        <a:t>pressionado</a:t>
                      </a:r>
                      <a:r>
                        <a:rPr lang="en-US" baseline="0" dirty="0" smtClean="0"/>
                        <a:t>(s) no canal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Seguidor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Proporcional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 o </a:t>
                      </a:r>
                      <a:r>
                        <a:rPr lang="en-US" dirty="0" err="1" smtClean="0"/>
                        <a:t>robô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estiver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menos</a:t>
                      </a:r>
                      <a:r>
                        <a:rPr lang="en-US" dirty="0" smtClean="0"/>
                        <a:t> de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en-US" dirty="0" err="1" smtClean="0"/>
                        <a:t>proximidade</a:t>
                      </a:r>
                      <a:r>
                        <a:rPr lang="en-US" dirty="0" smtClean="0"/>
                        <a:t>” 15 da </a:t>
                      </a:r>
                      <a:r>
                        <a:rPr lang="en-US" dirty="0" err="1" smtClean="0"/>
                        <a:t>luz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mova</a:t>
                      </a:r>
                      <a:r>
                        <a:rPr lang="en-US" dirty="0" smtClean="0"/>
                        <a:t> para </a:t>
                      </a:r>
                      <a:r>
                        <a:rPr lang="en-US" dirty="0" err="1" smtClean="0"/>
                        <a:t>trás</a:t>
                      </a:r>
                      <a:r>
                        <a:rPr lang="en-US" dirty="0" smtClean="0"/>
                        <a:t> 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 o </a:t>
                      </a:r>
                      <a:r>
                        <a:rPr lang="en-US" dirty="0" err="1" smtClean="0"/>
                        <a:t>robô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estiver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mais</a:t>
                      </a:r>
                      <a:r>
                        <a:rPr lang="en-US" dirty="0" smtClean="0"/>
                        <a:t> de “</a:t>
                      </a:r>
                      <a:r>
                        <a:rPr lang="en-US" dirty="0" err="1" smtClean="0"/>
                        <a:t>proximidade</a:t>
                      </a:r>
                      <a:r>
                        <a:rPr lang="en-US" baseline="0" dirty="0" smtClean="0"/>
                        <a:t>” 15 da </a:t>
                      </a:r>
                      <a:r>
                        <a:rPr lang="en-US" baseline="0" dirty="0" err="1" smtClean="0"/>
                        <a:t>luz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mova</a:t>
                      </a:r>
                      <a:r>
                        <a:rPr lang="en-US" baseline="0" dirty="0" smtClean="0"/>
                        <a:t> para </a:t>
                      </a:r>
                      <a:r>
                        <a:rPr lang="en-US" baseline="0" dirty="0" err="1" smtClean="0"/>
                        <a:t>frente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Use o </a:t>
                      </a:r>
                      <a:r>
                        <a:rPr lang="en-US" baseline="0" dirty="0" err="1" smtClean="0"/>
                        <a:t>controle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proporcional</a:t>
                      </a:r>
                      <a:r>
                        <a:rPr lang="en-US" baseline="0" dirty="0" smtClean="0"/>
                        <a:t> para </a:t>
                      </a:r>
                      <a:r>
                        <a:rPr lang="en-US" baseline="0" dirty="0" err="1" smtClean="0"/>
                        <a:t>ajustar</a:t>
                      </a:r>
                      <a:r>
                        <a:rPr lang="en-US" baseline="0" dirty="0" smtClean="0"/>
                        <a:t> a base de </a:t>
                      </a:r>
                      <a:r>
                        <a:rPr lang="en-US" baseline="0" dirty="0" err="1" smtClean="0"/>
                        <a:t>direcionamento</a:t>
                      </a:r>
                      <a:r>
                        <a:rPr lang="en-US" baseline="0" dirty="0" smtClean="0"/>
                        <a:t> do “</a:t>
                      </a:r>
                      <a:r>
                        <a:rPr lang="en-US" baseline="0" dirty="0" err="1" smtClean="0"/>
                        <a:t>ângulo</a:t>
                      </a:r>
                      <a:r>
                        <a:rPr lang="en-US" baseline="0" dirty="0" smtClean="0"/>
                        <a:t>” da </a:t>
                      </a:r>
                      <a:r>
                        <a:rPr lang="en-US" baseline="0" dirty="0" err="1" smtClean="0"/>
                        <a:t>luz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Nota: o </a:t>
                      </a:r>
                      <a:r>
                        <a:rPr lang="en-US" i="1" baseline="0" dirty="0" err="1" smtClean="0">
                          <a:solidFill>
                            <a:srgbClr val="FF0000"/>
                          </a:solidFill>
                        </a:rPr>
                        <a:t>Controle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rgbClr val="FF0000"/>
                          </a:solidFill>
                        </a:rPr>
                        <a:t>Proporcional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 é </a:t>
                      </a:r>
                      <a:r>
                        <a:rPr lang="en-US" i="1" baseline="0" dirty="0" err="1" smtClean="0">
                          <a:solidFill>
                            <a:srgbClr val="FF0000"/>
                          </a:solidFill>
                        </a:rPr>
                        <a:t>coberto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rgbClr val="FF0000"/>
                          </a:solidFill>
                        </a:rPr>
                        <a:t>na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rgbClr val="FF0000"/>
                          </a:solidFill>
                        </a:rPr>
                        <a:t>Lição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rgbClr val="FF0000"/>
                          </a:solidFill>
                        </a:rPr>
                        <a:t>Avançada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 do EV3Lessons.com. </a:t>
                      </a:r>
                      <a:r>
                        <a:rPr lang="en-US" i="1" baseline="0" dirty="0" err="1" smtClean="0">
                          <a:solidFill>
                            <a:srgbClr val="FF0000"/>
                          </a:solidFill>
                        </a:rPr>
                        <a:t>Por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 favor, </a:t>
                      </a:r>
                      <a:r>
                        <a:rPr lang="en-US" i="1" baseline="0" dirty="0" err="1" smtClean="0">
                          <a:solidFill>
                            <a:srgbClr val="FF0000"/>
                          </a:solidFill>
                        </a:rPr>
                        <a:t>refira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-se a </a:t>
                      </a:r>
                      <a:r>
                        <a:rPr lang="en-US" i="1" baseline="0" dirty="0" err="1" smtClean="0">
                          <a:solidFill>
                            <a:srgbClr val="FF0000"/>
                          </a:solidFill>
                        </a:rPr>
                        <a:t>esta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rgbClr val="FF0000"/>
                          </a:solidFill>
                        </a:rPr>
                        <a:t>lição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Precisão</a:t>
                      </a:r>
                      <a:r>
                        <a:rPr lang="en-US" b="1" dirty="0" smtClean="0"/>
                        <a:t> da </a:t>
                      </a:r>
                      <a:r>
                        <a:rPr lang="en-US" b="1" dirty="0" err="1" smtClean="0"/>
                        <a:t>Proximidade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Meça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distância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usando</a:t>
                      </a:r>
                      <a:r>
                        <a:rPr lang="en-US" dirty="0" smtClean="0"/>
                        <a:t> o </a:t>
                      </a:r>
                      <a:r>
                        <a:rPr lang="en-US" dirty="0" err="1" smtClean="0"/>
                        <a:t>ultrassônico</a:t>
                      </a:r>
                      <a:r>
                        <a:rPr lang="en-US" dirty="0" smtClean="0"/>
                        <a:t> e o </a:t>
                      </a:r>
                      <a:r>
                        <a:rPr lang="en-US" dirty="0" err="1" smtClean="0"/>
                        <a:t>infravermelho</a:t>
                      </a:r>
                      <a:r>
                        <a:rPr lang="en-US" baseline="0" dirty="0" smtClean="0"/>
                        <a:t> (use Port View do </a:t>
                      </a:r>
                      <a:r>
                        <a:rPr lang="en-US" baseline="0" dirty="0" err="1" smtClean="0"/>
                        <a:t>seu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robô</a:t>
                      </a:r>
                      <a:r>
                        <a:rPr lang="en-US" baseline="0" dirty="0" smtClean="0"/>
                        <a:t>). Compare as </a:t>
                      </a:r>
                      <a:r>
                        <a:rPr lang="en-US" baseline="0" dirty="0" err="1" smtClean="0"/>
                        <a:t>medidas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diferentes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distâncias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aseline="0" dirty="0" err="1" smtClean="0"/>
                        <a:t>diferentes</a:t>
                      </a:r>
                      <a:r>
                        <a:rPr lang="en-US" baseline="0" dirty="0" smtClean="0"/>
                        <a:t> superficies.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0" y="1837256"/>
            <a:ext cx="8658552" cy="4625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Solução</a:t>
            </a:r>
            <a:r>
              <a:rPr lang="en-US" dirty="0" smtClean="0"/>
              <a:t>: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96676" y="2041137"/>
            <a:ext cx="2846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Certifique</a:t>
            </a:r>
            <a:r>
              <a:rPr lang="en-US" dirty="0" smtClean="0"/>
              <a:t>-se de </a:t>
            </a:r>
            <a:r>
              <a:rPr lang="en-US" dirty="0" err="1" smtClean="0"/>
              <a:t>selecionar</a:t>
            </a:r>
            <a:r>
              <a:rPr lang="en-US" dirty="0" smtClean="0"/>
              <a:t> o canal 1 no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deslizante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: </a:t>
            </a:r>
            <a:r>
              <a:rPr lang="en-US" dirty="0" err="1" smtClean="0"/>
              <a:t>Seguidor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8222"/>
            <a:ext cx="9058656" cy="476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 3: </a:t>
            </a:r>
            <a:r>
              <a:rPr lang="en-US" dirty="0" err="1" smtClean="0"/>
              <a:t>Comparação</a:t>
            </a:r>
            <a:r>
              <a:rPr lang="en-US" dirty="0" smtClean="0"/>
              <a:t> de </a:t>
            </a:r>
            <a:r>
              <a:rPr lang="en-US" dirty="0" err="1" smtClean="0"/>
              <a:t>Sensores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0" y="1796522"/>
            <a:ext cx="3006090" cy="3992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err="1" smtClean="0"/>
              <a:t>Instruções</a:t>
            </a:r>
            <a:r>
              <a:rPr lang="en-US" sz="1600" b="1" u="sng" dirty="0" smtClean="0"/>
              <a:t>:</a:t>
            </a:r>
          </a:p>
          <a:p>
            <a:pPr lvl="0">
              <a:buFont typeface="+mj-lt"/>
              <a:buAutoNum type="arabicPeriod"/>
            </a:pPr>
            <a:r>
              <a:rPr lang="pt-BR" sz="1600" dirty="0"/>
              <a:t>Segure cada sensor a 10cm do material e verifique a leitura do sensor no </a:t>
            </a:r>
            <a:r>
              <a:rPr lang="pt-BR" sz="1600" dirty="0" err="1"/>
              <a:t>Port</a:t>
            </a:r>
            <a:r>
              <a:rPr lang="pt-BR" sz="1600" dirty="0"/>
              <a:t> </a:t>
            </a:r>
            <a:r>
              <a:rPr lang="pt-BR" sz="1600" dirty="0" err="1"/>
              <a:t>View</a:t>
            </a:r>
            <a:endParaRPr lang="en-US" sz="1600" dirty="0"/>
          </a:p>
          <a:p>
            <a:pPr lvl="0">
              <a:buFont typeface="+mj-lt"/>
              <a:buAutoNum type="arabicPeriod"/>
            </a:pPr>
            <a:r>
              <a:rPr lang="pt-BR" sz="1600" dirty="0"/>
              <a:t>Pegue superfícies refletivas e não-refletivas para testar</a:t>
            </a:r>
            <a:endParaRPr lang="en-US" sz="1600" dirty="0"/>
          </a:p>
          <a:p>
            <a:pPr marL="0" indent="0">
              <a:buNone/>
            </a:pPr>
            <a:r>
              <a:rPr lang="en-US" sz="1600" b="1" u="sng" dirty="0" err="1" smtClean="0"/>
              <a:t>Lição</a:t>
            </a:r>
            <a:r>
              <a:rPr lang="en-US" sz="1600" b="1" u="sng" dirty="0" smtClean="0"/>
              <a:t>: </a:t>
            </a:r>
          </a:p>
          <a:p>
            <a:pPr marL="0" indent="0">
              <a:buNone/>
            </a:pPr>
            <a:r>
              <a:rPr lang="pt-BR" sz="1600" dirty="0"/>
              <a:t>As leituras do Sensor Infravermelho são baseadas na intensidade da luz refletida. Esta não será tão precisa como o sensor ultrassônico ao medir a distância de um objeto. O próximo passo é testar diferentes distâncias.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483575"/>
              </p:ext>
            </p:extLst>
          </p:nvPr>
        </p:nvGraphicFramePr>
        <p:xfrm>
          <a:off x="345124" y="1780761"/>
          <a:ext cx="5202236" cy="4065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559"/>
                <a:gridCol w="1036557"/>
                <a:gridCol w="1432560"/>
                <a:gridCol w="1432560"/>
              </a:tblGrid>
              <a:tr h="83129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Superfície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Distância</a:t>
                      </a:r>
                      <a:r>
                        <a:rPr lang="en-US" sz="1400" dirty="0" smtClean="0"/>
                        <a:t> Real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até</a:t>
                      </a:r>
                      <a:r>
                        <a:rPr lang="en-US" sz="1400" baseline="0" dirty="0" smtClean="0"/>
                        <a:t> a </a:t>
                      </a:r>
                      <a:r>
                        <a:rPr lang="en-US" sz="1400" baseline="0" dirty="0" err="1" smtClean="0"/>
                        <a:t>Superfície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Medida</a:t>
                      </a:r>
                      <a:r>
                        <a:rPr lang="en-US" sz="1400" dirty="0" smtClean="0"/>
                        <a:t> com </a:t>
                      </a:r>
                      <a:r>
                        <a:rPr lang="en-US" sz="1400" dirty="0" err="1" smtClean="0"/>
                        <a:t>Ultrasônico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Medida</a:t>
                      </a:r>
                      <a:r>
                        <a:rPr lang="en-US" sz="1400" dirty="0" smtClean="0"/>
                        <a:t> com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Infravermelho</a:t>
                      </a:r>
                      <a:endParaRPr lang="en-US" sz="1400" dirty="0"/>
                    </a:p>
                  </a:txBody>
                  <a:tcPr/>
                </a:tc>
              </a:tr>
              <a:tr h="7529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Folha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Alumínio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3712">
                <a:tc>
                  <a:txBody>
                    <a:bodyPr/>
                    <a:lstStyle/>
                    <a:p>
                      <a:r>
                        <a:rPr lang="en-US" dirty="0" smtClean="0"/>
                        <a:t>Mesa de Madeira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190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Papel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Preto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3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Vidro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5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Papel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Branco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4822</TotalTime>
  <Words>760</Words>
  <Application>Microsoft Office PowerPoint</Application>
  <PresentationFormat>On-screen Show (4:3)</PresentationFormat>
  <Paragraphs>108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Helvetica Neue</vt:lpstr>
      <vt:lpstr>Wingdings</vt:lpstr>
      <vt:lpstr>Spectrum</vt:lpstr>
      <vt:lpstr>Sensor Infravermelho</vt:lpstr>
      <vt:lpstr>Objetivos</vt:lpstr>
      <vt:lpstr>O que faz o Sensor Infravermelho?</vt:lpstr>
      <vt:lpstr>Três Modos</vt:lpstr>
      <vt:lpstr>Desafios</vt:lpstr>
      <vt:lpstr>Pseudocódigo/Dicas</vt:lpstr>
      <vt:lpstr>Solução: Controle Remoto</vt:lpstr>
      <vt:lpstr>Solução: Seguidor</vt:lpstr>
      <vt:lpstr>Desafio 3: Comparação de Sensores</vt:lpstr>
      <vt:lpstr>Guia para Discussão</vt:lpstr>
      <vt:lpstr>Próximos Passos</vt:lpstr>
      <vt:lpstr>Créditos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Naira Hirakawa</cp:lastModifiedBy>
  <cp:revision>79</cp:revision>
  <dcterms:created xsi:type="dcterms:W3CDTF">2014-10-28T21:59:38Z</dcterms:created>
  <dcterms:modified xsi:type="dcterms:W3CDTF">2015-06-19T21:19:50Z</dcterms:modified>
</cp:coreProperties>
</file>