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9"/>
  </p:notesMasterIdLst>
  <p:handoutMasterIdLst>
    <p:handoutMasterId r:id="rId20"/>
  </p:handoutMasterIdLst>
  <p:sldIdLst>
    <p:sldId id="356" r:id="rId2"/>
    <p:sldId id="357" r:id="rId3"/>
    <p:sldId id="341" r:id="rId4"/>
    <p:sldId id="342" r:id="rId5"/>
    <p:sldId id="339" r:id="rId6"/>
    <p:sldId id="343" r:id="rId7"/>
    <p:sldId id="370" r:id="rId8"/>
    <p:sldId id="371" r:id="rId9"/>
    <p:sldId id="378" r:id="rId10"/>
    <p:sldId id="372" r:id="rId11"/>
    <p:sldId id="373" r:id="rId12"/>
    <p:sldId id="374" r:id="rId13"/>
    <p:sldId id="375" r:id="rId14"/>
    <p:sldId id="376" r:id="rId15"/>
    <p:sldId id="377" r:id="rId16"/>
    <p:sldId id="379" r:id="rId17"/>
    <p:sldId id="35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71" autoAdjust="0"/>
  </p:normalViewPr>
  <p:slideViewPr>
    <p:cSldViewPr snapToGrid="0" snapToObjects="1">
      <p:cViewPr varScale="1">
        <p:scale>
          <a:sx n="87" d="100"/>
          <a:sy n="87" d="100"/>
        </p:scale>
        <p:origin x="12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74B0-7FC6-8D48-B0C2-71F4B5E9C887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8D27-71B0-DA40-A52D-4E90DF6F7692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92DD-5D88-4E4E-9312-09804AD18DE2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14AB-745F-F74B-A746-45F3195A66E9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EBFB-7959-8A4B-A98B-ADD16DCA4F60}" type="datetime1">
              <a:rPr lang="en-US" smtClean="0"/>
              <a:t>11/12/2015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C96E-F290-2145-B435-9EA585D84B3A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6222-C33D-0544-84DF-9CD8DF7E51DC}" type="datetime1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7E42-A06E-4A44-924F-F55ABE37B391}" type="datetime1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61BF-5959-4B4D-9967-6082CA4215FB}" type="datetime1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41AC-D218-9A41-A89D-9E854C9EBB12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2453-47EC-394A-B5EB-016C76C901FD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0D02B40-21A3-9044-98FC-75652216A112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team@ev3lesson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/>
              <a:t>Lição</a:t>
            </a:r>
            <a:r>
              <a:rPr lang="en-US" sz="3200" dirty="0"/>
              <a:t> de </a:t>
            </a:r>
            <a:r>
              <a:rPr lang="en-US" sz="3200" dirty="0" err="1"/>
              <a:t>programação</a:t>
            </a:r>
            <a:r>
              <a:rPr lang="en-US" sz="3200" dirty="0"/>
              <a:t> </a:t>
            </a:r>
            <a:r>
              <a:rPr lang="en-US" sz="3200" dirty="0" err="1" smtClean="0"/>
              <a:t>intermediária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58784" y="6216803"/>
            <a:ext cx="277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Por</a:t>
            </a:r>
            <a:r>
              <a:rPr lang="en-US" sz="2000" dirty="0"/>
              <a:t> Droids Robotics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1348" y="3060197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My Blocks Overview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Passo</a:t>
            </a:r>
            <a:r>
              <a:rPr lang="en-US" sz="2800" dirty="0" smtClean="0">
                <a:solidFill>
                  <a:srgbClr val="FF0000"/>
                </a:solidFill>
              </a:rPr>
              <a:t> A </a:t>
            </a:r>
            <a:r>
              <a:rPr lang="en-US" sz="2800" dirty="0" err="1" smtClean="0">
                <a:solidFill>
                  <a:srgbClr val="FF0000"/>
                </a:solidFill>
              </a:rPr>
              <a:t>Passo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Guia</a:t>
            </a:r>
            <a:r>
              <a:rPr lang="en-US" sz="2800" dirty="0" smtClean="0">
                <a:solidFill>
                  <a:srgbClr val="FF0000"/>
                </a:solidFill>
              </a:rPr>
              <a:t> Visual Para </a:t>
            </a:r>
            <a:r>
              <a:rPr lang="en-US" sz="2800" dirty="0" err="1" smtClean="0">
                <a:solidFill>
                  <a:srgbClr val="FF0000"/>
                </a:solidFill>
              </a:rPr>
              <a:t>Criar</a:t>
            </a:r>
            <a:r>
              <a:rPr lang="en-US" sz="2800" dirty="0" smtClean="0">
                <a:solidFill>
                  <a:srgbClr val="FF0000"/>
                </a:solidFill>
              </a:rPr>
              <a:t> Um My Block Com Entradas E </a:t>
            </a:r>
            <a:r>
              <a:rPr lang="en-US" sz="2800" dirty="0" err="1" smtClean="0">
                <a:solidFill>
                  <a:srgbClr val="FF0000"/>
                </a:solidFill>
              </a:rPr>
              <a:t>Saídas</a:t>
            </a:r>
            <a:r>
              <a:rPr lang="en-US" sz="2800" dirty="0" smtClean="0">
                <a:solidFill>
                  <a:srgbClr val="FF0000"/>
                </a:solidFill>
              </a:rPr>
              <a:t> (</a:t>
            </a:r>
            <a:r>
              <a:rPr lang="en-US" sz="2800" dirty="0" err="1" smtClean="0">
                <a:solidFill>
                  <a:srgbClr val="FF0000"/>
                </a:solidFill>
              </a:rPr>
              <a:t>Parâmetros</a:t>
            </a:r>
            <a:r>
              <a:rPr lang="en-US" sz="2800" dirty="0" smtClean="0">
                <a:solidFill>
                  <a:srgbClr val="FF0000"/>
                </a:solidFill>
              </a:rPr>
              <a:t>).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5" y="5498994"/>
            <a:ext cx="1168556" cy="11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043" y="3895589"/>
            <a:ext cx="3279822" cy="2980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saídas</a:t>
            </a:r>
            <a:r>
              <a:rPr lang="en-US" dirty="0" smtClean="0"/>
              <a:t>/entradas (parâmetr0s).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79240" cy="4373563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00B050"/>
                </a:solidFill>
              </a:rPr>
              <a:t>A. </a:t>
            </a:r>
            <a:r>
              <a:rPr lang="en-US" b="0" dirty="0" err="1" smtClean="0">
                <a:solidFill>
                  <a:srgbClr val="00B050"/>
                </a:solidFill>
              </a:rPr>
              <a:t>Nós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precisamos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adicionar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duas</a:t>
            </a:r>
            <a:r>
              <a:rPr lang="en-US" b="0" dirty="0" smtClean="0">
                <a:solidFill>
                  <a:srgbClr val="00B050"/>
                </a:solidFill>
              </a:rPr>
              <a:t> entradas e </a:t>
            </a:r>
            <a:r>
              <a:rPr lang="en-US" b="0" dirty="0" err="1" smtClean="0">
                <a:solidFill>
                  <a:srgbClr val="00B050"/>
                </a:solidFill>
              </a:rPr>
              <a:t>uma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saída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então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devemos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clicar</a:t>
            </a:r>
            <a:r>
              <a:rPr lang="en-US" b="0" dirty="0" smtClean="0">
                <a:solidFill>
                  <a:srgbClr val="00B050"/>
                </a:solidFill>
              </a:rPr>
              <a:t> 3 </a:t>
            </a:r>
            <a:r>
              <a:rPr lang="en-US" b="0" dirty="0" err="1" smtClean="0">
                <a:solidFill>
                  <a:srgbClr val="00B050"/>
                </a:solidFill>
              </a:rPr>
              <a:t>vezes</a:t>
            </a:r>
            <a:r>
              <a:rPr lang="en-US" b="0" dirty="0" smtClean="0">
                <a:solidFill>
                  <a:srgbClr val="00B050"/>
                </a:solidFill>
              </a:rPr>
              <a:t> no </a:t>
            </a:r>
            <a:r>
              <a:rPr lang="en-US" b="0" dirty="0" err="1" smtClean="0">
                <a:solidFill>
                  <a:srgbClr val="00B050"/>
                </a:solidFill>
              </a:rPr>
              <a:t>botão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smtClean="0">
                <a:solidFill>
                  <a:srgbClr val="00B050"/>
                </a:solidFill>
              </a:rPr>
              <a:t>“+”.</a:t>
            </a:r>
          </a:p>
          <a:p>
            <a:pPr marL="457200" indent="-457200">
              <a:buFont typeface="+mj-lt"/>
              <a:buAutoNum type="arabicPeriod"/>
            </a:pP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r>
              <a:rPr lang="en-US" b="0" dirty="0" smtClean="0">
                <a:solidFill>
                  <a:srgbClr val="7030A0"/>
                </a:solidFill>
              </a:rPr>
              <a:t>B. Volte para o </a:t>
            </a:r>
            <a:r>
              <a:rPr lang="en-US" b="0" dirty="0" err="1" smtClean="0">
                <a:solidFill>
                  <a:srgbClr val="7030A0"/>
                </a:solidFill>
              </a:rPr>
              <a:t>primeiro</a:t>
            </a:r>
            <a:r>
              <a:rPr lang="en-US" b="0" dirty="0" smtClean="0">
                <a:solidFill>
                  <a:srgbClr val="7030A0"/>
                </a:solidFill>
              </a:rPr>
              <a:t> </a:t>
            </a:r>
            <a:r>
              <a:rPr lang="en-US" b="0" dirty="0" err="1" smtClean="0">
                <a:solidFill>
                  <a:srgbClr val="7030A0"/>
                </a:solidFill>
              </a:rPr>
              <a:t>parâmetro</a:t>
            </a:r>
            <a:r>
              <a:rPr lang="en-US" b="0" dirty="0" smtClean="0">
                <a:solidFill>
                  <a:srgbClr val="7030A0"/>
                </a:solidFill>
              </a:rPr>
              <a:t>.</a:t>
            </a:r>
            <a:endParaRPr lang="en-US" b="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b="0" dirty="0" smtClean="0"/>
          </a:p>
          <a:p>
            <a:r>
              <a:rPr lang="en-US" b="0" dirty="0" smtClean="0">
                <a:solidFill>
                  <a:srgbClr val="00B0F0"/>
                </a:solidFill>
              </a:rPr>
              <a:t>C. </a:t>
            </a:r>
            <a:r>
              <a:rPr lang="en-US" b="0" dirty="0" err="1" smtClean="0">
                <a:solidFill>
                  <a:srgbClr val="00B0F0"/>
                </a:solidFill>
              </a:rPr>
              <a:t>Vá</a:t>
            </a:r>
            <a:r>
              <a:rPr lang="en-US" b="0" dirty="0" smtClean="0">
                <a:solidFill>
                  <a:srgbClr val="00B0F0"/>
                </a:solidFill>
              </a:rPr>
              <a:t> para a </a:t>
            </a:r>
            <a:r>
              <a:rPr lang="en-US" b="0" dirty="0" err="1" smtClean="0">
                <a:solidFill>
                  <a:srgbClr val="00B0F0"/>
                </a:solidFill>
              </a:rPr>
              <a:t>configuração</a:t>
            </a:r>
            <a:r>
              <a:rPr lang="en-US" b="0" dirty="0" smtClean="0">
                <a:solidFill>
                  <a:srgbClr val="00B0F0"/>
                </a:solidFill>
              </a:rPr>
              <a:t> do </a:t>
            </a:r>
            <a:r>
              <a:rPr lang="en-US" b="0" dirty="0" err="1" smtClean="0">
                <a:solidFill>
                  <a:srgbClr val="00B0F0"/>
                </a:solidFill>
              </a:rPr>
              <a:t>parâmetro</a:t>
            </a:r>
            <a:r>
              <a:rPr lang="en-US" b="0" dirty="0" smtClean="0">
                <a:solidFill>
                  <a:srgbClr val="00B0F0"/>
                </a:solidFill>
              </a:rPr>
              <a:t>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879" t="22087" r="18521" b="21365"/>
          <a:stretch/>
        </p:blipFill>
        <p:spPr>
          <a:xfrm>
            <a:off x="4550339" y="1130849"/>
            <a:ext cx="3115368" cy="27935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77458" y="5014740"/>
            <a:ext cx="1299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Mover </a:t>
            </a:r>
            <a:r>
              <a:rPr lang="en-US" sz="800" dirty="0" err="1" smtClean="0"/>
              <a:t>rotações</a:t>
            </a:r>
            <a:r>
              <a:rPr lang="en-US" sz="800" dirty="0" smtClean="0"/>
              <a:t> e </a:t>
            </a:r>
            <a:r>
              <a:rPr lang="en-US" sz="800" dirty="0" err="1" smtClean="0"/>
              <a:t>saídas</a:t>
            </a:r>
            <a:r>
              <a:rPr lang="en-US" sz="800" dirty="0" smtClean="0"/>
              <a:t> </a:t>
            </a:r>
            <a:r>
              <a:rPr lang="en-US" sz="800" dirty="0" err="1" smtClean="0"/>
              <a:t>ultrassônica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6195822" y="2243986"/>
            <a:ext cx="129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Mover </a:t>
            </a:r>
            <a:r>
              <a:rPr lang="en-US" sz="700" dirty="0" err="1" smtClean="0"/>
              <a:t>rotações</a:t>
            </a:r>
            <a:r>
              <a:rPr lang="en-US" sz="700" dirty="0" smtClean="0"/>
              <a:t> e </a:t>
            </a:r>
            <a:r>
              <a:rPr lang="en-US" sz="700" dirty="0" err="1" smtClean="0"/>
              <a:t>saída</a:t>
            </a:r>
            <a:r>
              <a:rPr lang="en-US" sz="700" dirty="0" smtClean="0"/>
              <a:t> </a:t>
            </a:r>
            <a:r>
              <a:rPr lang="en-US" sz="700" dirty="0" err="1" smtClean="0"/>
              <a:t>ultrassônica</a:t>
            </a:r>
            <a:r>
              <a:rPr lang="en-US" sz="700" dirty="0" smtClean="0"/>
              <a:t>.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6086251" y="1620327"/>
            <a:ext cx="186122" cy="32616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20224" y="4156467"/>
            <a:ext cx="175598" cy="607087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1751" y="5322913"/>
            <a:ext cx="716104" cy="21621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31286" y="1453793"/>
            <a:ext cx="3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6833984" y="4244121"/>
            <a:ext cx="29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6054563" y="5073882"/>
            <a:ext cx="29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4: </a:t>
            </a:r>
            <a:r>
              <a:rPr lang="en-US" dirty="0" err="1" smtClean="0"/>
              <a:t>configuração</a:t>
            </a:r>
            <a:r>
              <a:rPr lang="en-US" dirty="0" smtClean="0"/>
              <a:t> do </a:t>
            </a:r>
            <a:r>
              <a:rPr lang="en-US" dirty="0" err="1" smtClean="0"/>
              <a:t>parâmetro</a:t>
            </a:r>
            <a:r>
              <a:rPr lang="en-US" dirty="0" smtClean="0"/>
              <a:t> para </a:t>
            </a:r>
            <a:r>
              <a:rPr lang="en-US" dirty="0" err="1" smtClean="0"/>
              <a:t>força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7863" y="4523967"/>
            <a:ext cx="27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B. </a:t>
            </a:r>
            <a:r>
              <a:rPr lang="en-US" dirty="0" err="1" smtClean="0">
                <a:solidFill>
                  <a:srgbClr val="7030A0"/>
                </a:solidFill>
              </a:rPr>
              <a:t>Selecione</a:t>
            </a:r>
            <a:r>
              <a:rPr lang="en-US" dirty="0" smtClean="0">
                <a:solidFill>
                  <a:srgbClr val="7030A0"/>
                </a:solidFill>
              </a:rPr>
              <a:t> a entrada.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863" y="4162318"/>
            <a:ext cx="24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A. </a:t>
            </a:r>
            <a:r>
              <a:rPr lang="en-US" dirty="0" err="1" smtClean="0">
                <a:solidFill>
                  <a:srgbClr val="00B050"/>
                </a:solidFill>
              </a:rPr>
              <a:t>Escolha</a:t>
            </a:r>
            <a:r>
              <a:rPr lang="en-US" dirty="0" smtClean="0">
                <a:solidFill>
                  <a:srgbClr val="00B050"/>
                </a:solidFill>
              </a:rPr>
              <a:t> um </a:t>
            </a:r>
            <a:r>
              <a:rPr lang="en-US" dirty="0" err="1" smtClean="0">
                <a:solidFill>
                  <a:srgbClr val="00B050"/>
                </a:solidFill>
              </a:rPr>
              <a:t>nome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863" y="5247265"/>
            <a:ext cx="328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D. </a:t>
            </a:r>
            <a:r>
              <a:rPr lang="en-US" dirty="0" err="1" smtClean="0">
                <a:solidFill>
                  <a:srgbClr val="FFC000"/>
                </a:solidFill>
              </a:rPr>
              <a:t>Escolha</a:t>
            </a:r>
            <a:r>
              <a:rPr lang="en-US" dirty="0" smtClean="0">
                <a:solidFill>
                  <a:srgbClr val="FFC000"/>
                </a:solidFill>
              </a:rPr>
              <a:t> um valor </a:t>
            </a:r>
            <a:r>
              <a:rPr lang="en-US" dirty="0" err="1" smtClean="0">
                <a:solidFill>
                  <a:srgbClr val="FFC000"/>
                </a:solidFill>
              </a:rPr>
              <a:t>padrâo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863" y="4885616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C. </a:t>
            </a:r>
            <a:r>
              <a:rPr lang="en-US" dirty="0" err="1" smtClean="0">
                <a:solidFill>
                  <a:srgbClr val="00B0F0"/>
                </a:solidFill>
              </a:rPr>
              <a:t>Força</a:t>
            </a:r>
            <a:r>
              <a:rPr lang="en-US" dirty="0" smtClean="0">
                <a:solidFill>
                  <a:srgbClr val="00B0F0"/>
                </a:solidFill>
              </a:rPr>
              <a:t> é um </a:t>
            </a:r>
            <a:r>
              <a:rPr lang="en-US" dirty="0" err="1" smtClean="0">
                <a:solidFill>
                  <a:srgbClr val="00B0F0"/>
                </a:solidFill>
              </a:rPr>
              <a:t>número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863" y="5608914"/>
            <a:ext cx="298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. </a:t>
            </a:r>
            <a:r>
              <a:rPr lang="en-US" dirty="0" err="1" smtClean="0">
                <a:solidFill>
                  <a:srgbClr val="0070C0"/>
                </a:solidFill>
              </a:rPr>
              <a:t>Escolha</a:t>
            </a:r>
            <a:r>
              <a:rPr lang="en-US" dirty="0" smtClean="0">
                <a:solidFill>
                  <a:srgbClr val="0070C0"/>
                </a:solidFill>
              </a:rPr>
              <a:t> o </a:t>
            </a:r>
            <a:r>
              <a:rPr lang="en-US" dirty="0" err="1" smtClean="0">
                <a:solidFill>
                  <a:srgbClr val="0070C0"/>
                </a:solidFill>
              </a:rPr>
              <a:t>estilo</a:t>
            </a:r>
            <a:r>
              <a:rPr lang="en-US" dirty="0" smtClean="0">
                <a:solidFill>
                  <a:srgbClr val="0070C0"/>
                </a:solidFill>
              </a:rPr>
              <a:t> do </a:t>
            </a:r>
            <a:r>
              <a:rPr lang="en-US" dirty="0" err="1" smtClean="0">
                <a:solidFill>
                  <a:srgbClr val="0070C0"/>
                </a:solidFill>
              </a:rPr>
              <a:t>botão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6783826" y="40801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73050" y="1777809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50" y="1405720"/>
            <a:ext cx="5563376" cy="4981430"/>
          </a:xfrm>
          <a:prstGeom prst="rect">
            <a:avLst/>
          </a:prstGeom>
        </p:spPr>
      </p:pic>
      <p:sp>
        <p:nvSpPr>
          <p:cNvPr id="21" name="TextBox 22"/>
          <p:cNvSpPr txBox="1"/>
          <p:nvPr/>
        </p:nvSpPr>
        <p:spPr>
          <a:xfrm>
            <a:off x="6144886" y="3328650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Mover </a:t>
            </a:r>
            <a:r>
              <a:rPr lang="en-US" sz="1200" dirty="0" err="1" smtClean="0"/>
              <a:t>rotações</a:t>
            </a:r>
            <a:r>
              <a:rPr lang="en-US" sz="1200" dirty="0" smtClean="0"/>
              <a:t> e </a:t>
            </a:r>
            <a:r>
              <a:rPr lang="en-US" sz="1200" dirty="0" err="1" smtClean="0"/>
              <a:t>saída</a:t>
            </a:r>
            <a:r>
              <a:rPr lang="en-US" sz="1200" dirty="0" smtClean="0"/>
              <a:t> </a:t>
            </a:r>
            <a:r>
              <a:rPr lang="en-US" sz="1200" dirty="0" err="1" smtClean="0"/>
              <a:t>ultrassônica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2" name="Rectangle 6"/>
          <p:cNvSpPr/>
          <p:nvPr/>
        </p:nvSpPr>
        <p:spPr>
          <a:xfrm>
            <a:off x="6027441" y="4488229"/>
            <a:ext cx="2449585" cy="1476462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/>
          <p:cNvSpPr/>
          <p:nvPr/>
        </p:nvSpPr>
        <p:spPr>
          <a:xfrm>
            <a:off x="3254009" y="6014893"/>
            <a:ext cx="4038599" cy="3037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Ajuste</a:t>
            </a:r>
            <a:r>
              <a:rPr lang="en-US" sz="1200" dirty="0" smtClean="0"/>
              <a:t> valor min &amp; max (</a:t>
            </a:r>
            <a:r>
              <a:rPr lang="en-US" sz="1200" dirty="0" err="1" smtClean="0"/>
              <a:t>disponível</a:t>
            </a:r>
            <a:r>
              <a:rPr lang="en-US" sz="1200" dirty="0" smtClean="0"/>
              <a:t> com </a:t>
            </a:r>
            <a:r>
              <a:rPr lang="en-US" sz="1200" dirty="0" err="1" smtClean="0"/>
              <a:t>controle</a:t>
            </a:r>
            <a:r>
              <a:rPr lang="en-US" sz="1200" dirty="0" smtClean="0"/>
              <a:t> </a:t>
            </a:r>
            <a:r>
              <a:rPr lang="en-US" sz="1200" dirty="0" err="1" smtClean="0"/>
              <a:t>deslizante</a:t>
            </a:r>
            <a:r>
              <a:rPr lang="en-US" sz="1200" dirty="0" smtClean="0"/>
              <a:t>).</a:t>
            </a:r>
            <a:endParaRPr lang="en-US" sz="1200" dirty="0"/>
          </a:p>
        </p:txBody>
      </p:sp>
      <p:sp>
        <p:nvSpPr>
          <p:cNvPr id="33" name="TextBox 25"/>
          <p:cNvSpPr txBox="1"/>
          <p:nvPr/>
        </p:nvSpPr>
        <p:spPr>
          <a:xfrm>
            <a:off x="3112202" y="4207495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4" name="TextBox 26"/>
          <p:cNvSpPr txBox="1"/>
          <p:nvPr/>
        </p:nvSpPr>
        <p:spPr>
          <a:xfrm flipH="1">
            <a:off x="3123555" y="4565695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5" name="TextBox 27"/>
          <p:cNvSpPr txBox="1"/>
          <p:nvPr/>
        </p:nvSpPr>
        <p:spPr>
          <a:xfrm flipH="1">
            <a:off x="3127929" y="4869913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6" name="TextBox 28"/>
          <p:cNvSpPr txBox="1"/>
          <p:nvPr/>
        </p:nvSpPr>
        <p:spPr>
          <a:xfrm flipH="1">
            <a:off x="3107083" y="522387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8" name="TextBox 26"/>
          <p:cNvSpPr txBox="1"/>
          <p:nvPr/>
        </p:nvSpPr>
        <p:spPr>
          <a:xfrm flipH="1">
            <a:off x="7077678" y="4154635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</a:t>
            </a:r>
            <a:r>
              <a:rPr lang="en-US" dirty="0" smtClean="0"/>
              <a:t> 5: </a:t>
            </a:r>
            <a:r>
              <a:rPr lang="en-US" dirty="0" err="1"/>
              <a:t>configuração</a:t>
            </a:r>
            <a:r>
              <a:rPr lang="en-US" dirty="0"/>
              <a:t> do </a:t>
            </a:r>
            <a:r>
              <a:rPr lang="en-US" dirty="0" err="1"/>
              <a:t>parâmetro</a:t>
            </a:r>
            <a:r>
              <a:rPr lang="en-US" dirty="0"/>
              <a:t> para </a:t>
            </a:r>
            <a:r>
              <a:rPr lang="en-US" dirty="0" err="1" smtClean="0"/>
              <a:t>rotação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2096" y="1832590"/>
            <a:ext cx="1953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Agora clique no Segundo </a:t>
            </a:r>
            <a:r>
              <a:rPr lang="en-US" dirty="0" err="1" smtClean="0">
                <a:solidFill>
                  <a:srgbClr val="7030A0"/>
                </a:solidFill>
              </a:rPr>
              <a:t>parâmetro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726" y="4696693"/>
            <a:ext cx="265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B. </a:t>
            </a:r>
            <a:r>
              <a:rPr lang="en-US" dirty="0" err="1" smtClean="0">
                <a:solidFill>
                  <a:srgbClr val="7030A0"/>
                </a:solidFill>
              </a:rPr>
              <a:t>Selecione</a:t>
            </a:r>
            <a:r>
              <a:rPr lang="en-US" dirty="0" smtClean="0">
                <a:solidFill>
                  <a:srgbClr val="7030A0"/>
                </a:solidFill>
              </a:rPr>
              <a:t> a entrada.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727" y="4335044"/>
            <a:ext cx="2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A. </a:t>
            </a:r>
            <a:r>
              <a:rPr lang="en-US" dirty="0" err="1" smtClean="0">
                <a:solidFill>
                  <a:srgbClr val="00B050"/>
                </a:solidFill>
              </a:rPr>
              <a:t>Escolha</a:t>
            </a:r>
            <a:r>
              <a:rPr lang="en-US" dirty="0" smtClean="0">
                <a:solidFill>
                  <a:srgbClr val="00B050"/>
                </a:solidFill>
              </a:rPr>
              <a:t> um </a:t>
            </a:r>
            <a:r>
              <a:rPr lang="en-US" dirty="0" err="1" smtClean="0">
                <a:solidFill>
                  <a:srgbClr val="00B050"/>
                </a:solidFill>
              </a:rPr>
              <a:t>nome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727" y="5419991"/>
            <a:ext cx="30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D. </a:t>
            </a:r>
            <a:r>
              <a:rPr lang="en-US" dirty="0" err="1" smtClean="0">
                <a:solidFill>
                  <a:srgbClr val="FFC000"/>
                </a:solidFill>
              </a:rPr>
              <a:t>Escolha</a:t>
            </a:r>
            <a:r>
              <a:rPr lang="en-US" dirty="0" smtClean="0">
                <a:solidFill>
                  <a:srgbClr val="FFC000"/>
                </a:solidFill>
              </a:rPr>
              <a:t> um valor </a:t>
            </a:r>
            <a:r>
              <a:rPr lang="en-US" dirty="0" err="1" smtClean="0">
                <a:solidFill>
                  <a:srgbClr val="FFC000"/>
                </a:solidFill>
              </a:rPr>
              <a:t>padrão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727" y="5058342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 smtClean="0">
                <a:solidFill>
                  <a:srgbClr val="00B0F0"/>
                </a:solidFill>
              </a:rPr>
              <a:t>. </a:t>
            </a:r>
            <a:r>
              <a:rPr lang="en-US" dirty="0" err="1" smtClean="0">
                <a:solidFill>
                  <a:srgbClr val="00B0F0"/>
                </a:solidFill>
              </a:rPr>
              <a:t>Rotação</a:t>
            </a:r>
            <a:r>
              <a:rPr lang="en-US" dirty="0" smtClean="0">
                <a:solidFill>
                  <a:srgbClr val="00B0F0"/>
                </a:solidFill>
              </a:rPr>
              <a:t> é um </a:t>
            </a:r>
            <a:r>
              <a:rPr lang="en-US" dirty="0" err="1" smtClean="0">
                <a:solidFill>
                  <a:srgbClr val="00B0F0"/>
                </a:solidFill>
              </a:rPr>
              <a:t>número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727" y="5781640"/>
            <a:ext cx="298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E. </a:t>
            </a:r>
            <a:r>
              <a:rPr lang="en-US" dirty="0" err="1">
                <a:solidFill>
                  <a:srgbClr val="0070C0"/>
                </a:solidFill>
              </a:rPr>
              <a:t>Escolha</a:t>
            </a:r>
            <a:r>
              <a:rPr lang="en-US" dirty="0">
                <a:solidFill>
                  <a:srgbClr val="0070C0"/>
                </a:solidFill>
              </a:rPr>
              <a:t> o </a:t>
            </a:r>
            <a:r>
              <a:rPr lang="en-US" dirty="0" err="1">
                <a:solidFill>
                  <a:srgbClr val="0070C0"/>
                </a:solidFill>
              </a:rPr>
              <a:t>estilo</a:t>
            </a:r>
            <a:r>
              <a:rPr lang="en-US" dirty="0">
                <a:solidFill>
                  <a:srgbClr val="0070C0"/>
                </a:solidFill>
              </a:rPr>
              <a:t> do </a:t>
            </a:r>
            <a:r>
              <a:rPr lang="en-US" dirty="0" err="1">
                <a:solidFill>
                  <a:srgbClr val="0070C0"/>
                </a:solidFill>
              </a:rPr>
              <a:t>botão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19" y="1405720"/>
            <a:ext cx="5572903" cy="5068007"/>
          </a:xfrm>
          <a:prstGeom prst="rect">
            <a:avLst/>
          </a:prstGeom>
        </p:spPr>
      </p:pic>
      <p:sp>
        <p:nvSpPr>
          <p:cNvPr id="35" name="Rectangle 6"/>
          <p:cNvSpPr/>
          <p:nvPr/>
        </p:nvSpPr>
        <p:spPr>
          <a:xfrm>
            <a:off x="6073102" y="4544703"/>
            <a:ext cx="2403924" cy="1560101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26"/>
          <p:cNvSpPr txBox="1"/>
          <p:nvPr/>
        </p:nvSpPr>
        <p:spPr>
          <a:xfrm flipH="1">
            <a:off x="7128138" y="4175371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7" name="Rectangle 27"/>
          <p:cNvSpPr/>
          <p:nvPr/>
        </p:nvSpPr>
        <p:spPr>
          <a:xfrm>
            <a:off x="5912712" y="1883404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20"/>
          <p:cNvSpPr txBox="1"/>
          <p:nvPr/>
        </p:nvSpPr>
        <p:spPr>
          <a:xfrm>
            <a:off x="6144886" y="3367139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Mover </a:t>
            </a:r>
            <a:r>
              <a:rPr lang="en-US" sz="1200" dirty="0" err="1" smtClean="0"/>
              <a:t>rotações</a:t>
            </a:r>
            <a:r>
              <a:rPr lang="en-US" sz="1200" dirty="0" smtClean="0"/>
              <a:t> e </a:t>
            </a:r>
            <a:r>
              <a:rPr lang="en-US" sz="1200" dirty="0" err="1" smtClean="0"/>
              <a:t>saida</a:t>
            </a:r>
            <a:r>
              <a:rPr lang="en-US" sz="1200" dirty="0" smtClean="0"/>
              <a:t> </a:t>
            </a:r>
            <a:r>
              <a:rPr lang="en-US" sz="1200" dirty="0" err="1" smtClean="0"/>
              <a:t>ultrassônica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39" name="TextBox 21"/>
          <p:cNvSpPr txBox="1"/>
          <p:nvPr/>
        </p:nvSpPr>
        <p:spPr>
          <a:xfrm>
            <a:off x="3129404" y="4242711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0" name="TextBox 23"/>
          <p:cNvSpPr txBox="1"/>
          <p:nvPr/>
        </p:nvSpPr>
        <p:spPr>
          <a:xfrm flipH="1">
            <a:off x="3140757" y="4584913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1" name="TextBox 24"/>
          <p:cNvSpPr txBox="1"/>
          <p:nvPr/>
        </p:nvSpPr>
        <p:spPr>
          <a:xfrm flipH="1">
            <a:off x="3140757" y="493668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2" name="TextBox 25"/>
          <p:cNvSpPr txBox="1"/>
          <p:nvPr/>
        </p:nvSpPr>
        <p:spPr>
          <a:xfrm flipH="1">
            <a:off x="3140757" y="5278891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7041"/>
            <a:ext cx="8245475" cy="1371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6: </a:t>
            </a:r>
            <a:r>
              <a:rPr lang="en-US" dirty="0" err="1"/>
              <a:t>configuração</a:t>
            </a:r>
            <a:r>
              <a:rPr lang="en-US" dirty="0"/>
              <a:t> do </a:t>
            </a:r>
            <a:r>
              <a:rPr lang="en-US" dirty="0" err="1"/>
              <a:t>parâmetro</a:t>
            </a:r>
            <a:r>
              <a:rPr lang="en-US" dirty="0"/>
              <a:t> para </a:t>
            </a:r>
            <a:r>
              <a:rPr lang="en-US" dirty="0" smtClean="0"/>
              <a:t>sensor </a:t>
            </a:r>
            <a:r>
              <a:rPr lang="en-US" dirty="0" err="1" smtClean="0"/>
              <a:t>ultrassônico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2096" y="1832590"/>
            <a:ext cx="1953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Agora clique no </a:t>
            </a:r>
            <a:r>
              <a:rPr lang="en-US" dirty="0" err="1" smtClean="0">
                <a:solidFill>
                  <a:srgbClr val="7030A0"/>
                </a:solidFill>
              </a:rPr>
              <a:t>terceiro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parâmetro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400" y="4705759"/>
            <a:ext cx="27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B. </a:t>
            </a:r>
            <a:r>
              <a:rPr lang="en-US" dirty="0" err="1" smtClean="0">
                <a:solidFill>
                  <a:srgbClr val="7030A0"/>
                </a:solidFill>
              </a:rPr>
              <a:t>Selecione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uma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saída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400" y="4335044"/>
            <a:ext cx="237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A. </a:t>
            </a:r>
            <a:r>
              <a:rPr lang="en-US" dirty="0" err="1" smtClean="0">
                <a:solidFill>
                  <a:srgbClr val="00B050"/>
                </a:solidFill>
              </a:rPr>
              <a:t>Esolha</a:t>
            </a:r>
            <a:r>
              <a:rPr lang="en-US" dirty="0" smtClean="0">
                <a:solidFill>
                  <a:srgbClr val="00B050"/>
                </a:solidFill>
              </a:rPr>
              <a:t> um </a:t>
            </a:r>
            <a:r>
              <a:rPr lang="en-US" dirty="0" err="1" smtClean="0">
                <a:solidFill>
                  <a:srgbClr val="00B050"/>
                </a:solidFill>
              </a:rPr>
              <a:t>nome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400" y="5076474"/>
            <a:ext cx="280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 smtClean="0">
                <a:solidFill>
                  <a:srgbClr val="00B0F0"/>
                </a:solidFill>
              </a:rPr>
              <a:t>. </a:t>
            </a:r>
            <a:r>
              <a:rPr lang="en-US" dirty="0" err="1" smtClean="0">
                <a:solidFill>
                  <a:srgbClr val="00B0F0"/>
                </a:solidFill>
              </a:rPr>
              <a:t>Saída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ultrassônica</a:t>
            </a:r>
            <a:r>
              <a:rPr lang="en-US" dirty="0" smtClean="0">
                <a:solidFill>
                  <a:srgbClr val="00B0F0"/>
                </a:solidFill>
              </a:rPr>
              <a:t> é um </a:t>
            </a:r>
            <a:r>
              <a:rPr lang="en-US" dirty="0" err="1" smtClean="0">
                <a:solidFill>
                  <a:srgbClr val="00B0F0"/>
                </a:solidFill>
              </a:rPr>
              <a:t>número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57" y="1415294"/>
            <a:ext cx="5572903" cy="5068007"/>
          </a:xfrm>
          <a:prstGeom prst="rect">
            <a:avLst/>
          </a:prstGeom>
        </p:spPr>
      </p:pic>
      <p:sp>
        <p:nvSpPr>
          <p:cNvPr id="16" name="TextBox 20"/>
          <p:cNvSpPr txBox="1"/>
          <p:nvPr/>
        </p:nvSpPr>
        <p:spPr>
          <a:xfrm>
            <a:off x="6144886" y="3368033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Mover </a:t>
            </a:r>
            <a:r>
              <a:rPr lang="en-US" sz="1200" dirty="0" err="1"/>
              <a:t>rotações</a:t>
            </a:r>
            <a:r>
              <a:rPr lang="en-US" sz="1200" dirty="0"/>
              <a:t> e </a:t>
            </a:r>
            <a:r>
              <a:rPr lang="en-US" sz="1200" dirty="0" err="1"/>
              <a:t>saida</a:t>
            </a:r>
            <a:r>
              <a:rPr lang="en-US" sz="1200" dirty="0"/>
              <a:t> </a:t>
            </a:r>
            <a:r>
              <a:rPr lang="en-US" sz="1200" dirty="0" err="1"/>
              <a:t>ultrassônica</a:t>
            </a:r>
            <a:r>
              <a:rPr lang="en-US" sz="1200" dirty="0"/>
              <a:t>.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3140757" y="4303605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2" name="TextBox 18"/>
          <p:cNvSpPr txBox="1"/>
          <p:nvPr/>
        </p:nvSpPr>
        <p:spPr>
          <a:xfrm flipH="1">
            <a:off x="3125160" y="467293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3" name="TextBox 19"/>
          <p:cNvSpPr txBox="1"/>
          <p:nvPr/>
        </p:nvSpPr>
        <p:spPr>
          <a:xfrm flipH="1">
            <a:off x="3152110" y="5024121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4" name="Rectangle 25"/>
          <p:cNvSpPr/>
          <p:nvPr/>
        </p:nvSpPr>
        <p:spPr>
          <a:xfrm>
            <a:off x="5984496" y="1921180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7: </a:t>
            </a:r>
            <a:r>
              <a:rPr lang="en-US" dirty="0" err="1" smtClean="0"/>
              <a:t>Configurar</a:t>
            </a:r>
            <a:r>
              <a:rPr lang="en-US" dirty="0" smtClean="0"/>
              <a:t> </a:t>
            </a:r>
            <a:r>
              <a:rPr lang="en-US" dirty="0" err="1" smtClean="0"/>
              <a:t>ícones</a:t>
            </a:r>
            <a:r>
              <a:rPr lang="en-US" dirty="0" smtClean="0"/>
              <a:t> do </a:t>
            </a:r>
            <a:r>
              <a:rPr lang="en-US" dirty="0" err="1" smtClean="0"/>
              <a:t>parâmetro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293" y="1338213"/>
            <a:ext cx="30971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passo</a:t>
            </a:r>
            <a:r>
              <a:rPr lang="en-US" dirty="0" smtClean="0"/>
              <a:t>,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mudaremos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ícones</a:t>
            </a:r>
            <a:r>
              <a:rPr lang="en-US" dirty="0" smtClean="0"/>
              <a:t> dos </a:t>
            </a:r>
            <a:r>
              <a:rPr lang="en-US" dirty="0" err="1" smtClean="0"/>
              <a:t>parâmetros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para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escolha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AutoNum type="alphaUcPeriod"/>
            </a:pPr>
            <a:r>
              <a:rPr lang="en-US" dirty="0" smtClean="0">
                <a:solidFill>
                  <a:srgbClr val="00B050"/>
                </a:solidFill>
              </a:rPr>
              <a:t>Clique </a:t>
            </a:r>
            <a:r>
              <a:rPr lang="en-US" dirty="0" err="1" smtClean="0">
                <a:solidFill>
                  <a:srgbClr val="00B050"/>
                </a:solidFill>
              </a:rPr>
              <a:t>em</a:t>
            </a:r>
            <a:r>
              <a:rPr lang="en-US" dirty="0" smtClean="0">
                <a:solidFill>
                  <a:srgbClr val="00B050"/>
                </a:solidFill>
              </a:rPr>
              <a:t> um </a:t>
            </a:r>
            <a:r>
              <a:rPr lang="en-US" dirty="0" err="1" smtClean="0">
                <a:solidFill>
                  <a:srgbClr val="00B050"/>
                </a:solidFill>
              </a:rPr>
              <a:t>parâmetro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B. Clique </a:t>
            </a:r>
            <a:r>
              <a:rPr lang="en-US" dirty="0" err="1" smtClean="0">
                <a:solidFill>
                  <a:srgbClr val="7030A0"/>
                </a:solidFill>
              </a:rPr>
              <a:t>na</a:t>
            </a:r>
            <a:r>
              <a:rPr lang="en-US" dirty="0" smtClean="0">
                <a:solidFill>
                  <a:srgbClr val="7030A0"/>
                </a:solidFill>
              </a:rPr>
              <a:t> aba “</a:t>
            </a:r>
            <a:r>
              <a:rPr lang="en-US" dirty="0" err="1" smtClean="0">
                <a:solidFill>
                  <a:srgbClr val="7030A0"/>
                </a:solidFill>
              </a:rPr>
              <a:t>Ícones</a:t>
            </a:r>
            <a:r>
              <a:rPr lang="en-US" dirty="0" smtClean="0">
                <a:solidFill>
                  <a:srgbClr val="7030A0"/>
                </a:solidFill>
              </a:rPr>
              <a:t> de </a:t>
            </a:r>
            <a:r>
              <a:rPr lang="en-US" dirty="0" err="1" smtClean="0">
                <a:solidFill>
                  <a:srgbClr val="7030A0"/>
                </a:solidFill>
              </a:rPr>
              <a:t>parâmetro</a:t>
            </a:r>
            <a:r>
              <a:rPr lang="en-US" dirty="0" smtClean="0">
                <a:solidFill>
                  <a:srgbClr val="7030A0"/>
                </a:solidFill>
              </a:rPr>
              <a:t>” se </a:t>
            </a:r>
            <a:r>
              <a:rPr lang="en-US" dirty="0" err="1" smtClean="0">
                <a:solidFill>
                  <a:srgbClr val="7030A0"/>
                </a:solidFill>
              </a:rPr>
              <a:t>não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estiver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nela</a:t>
            </a:r>
            <a:r>
              <a:rPr lang="en-US" dirty="0" smtClean="0">
                <a:solidFill>
                  <a:srgbClr val="7030A0"/>
                </a:solidFill>
              </a:rPr>
              <a:t>, e </a:t>
            </a:r>
            <a:r>
              <a:rPr lang="en-US" dirty="0" err="1" smtClean="0">
                <a:solidFill>
                  <a:srgbClr val="7030A0"/>
                </a:solidFill>
              </a:rPr>
              <a:t>escolha</a:t>
            </a:r>
            <a:r>
              <a:rPr lang="en-US" dirty="0" smtClean="0">
                <a:solidFill>
                  <a:srgbClr val="7030A0"/>
                </a:solidFill>
              </a:rPr>
              <a:t> um </a:t>
            </a:r>
            <a:r>
              <a:rPr lang="en-US" dirty="0" err="1" smtClean="0">
                <a:solidFill>
                  <a:srgbClr val="7030A0"/>
                </a:solidFill>
              </a:rPr>
              <a:t>ícone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C. </a:t>
            </a:r>
            <a:r>
              <a:rPr lang="en-US" dirty="0" err="1" smtClean="0"/>
              <a:t>Repita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/>
              <a:t> </a:t>
            </a:r>
            <a:r>
              <a:rPr lang="en-US" dirty="0" smtClean="0"/>
              <a:t>A e B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parâmetro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D. </a:t>
            </a:r>
            <a:r>
              <a:rPr lang="en-US" dirty="0" err="1" smtClean="0">
                <a:solidFill>
                  <a:srgbClr val="00B0F0"/>
                </a:solidFill>
              </a:rPr>
              <a:t>Precione</a:t>
            </a:r>
            <a:r>
              <a:rPr lang="en-US" dirty="0" smtClean="0">
                <a:solidFill>
                  <a:srgbClr val="00B0F0"/>
                </a:solidFill>
              </a:rPr>
              <a:t> “</a:t>
            </a:r>
            <a:r>
              <a:rPr lang="en-US" dirty="0" err="1" smtClean="0">
                <a:solidFill>
                  <a:srgbClr val="00B0F0"/>
                </a:solidFill>
              </a:rPr>
              <a:t>Concluir</a:t>
            </a:r>
            <a:r>
              <a:rPr lang="en-US" dirty="0" smtClean="0">
                <a:solidFill>
                  <a:srgbClr val="00B0F0"/>
                </a:solidFill>
              </a:rPr>
              <a:t>” </a:t>
            </a:r>
            <a:r>
              <a:rPr lang="en-US" dirty="0" err="1" smtClean="0">
                <a:solidFill>
                  <a:srgbClr val="00B0F0"/>
                </a:solidFill>
              </a:rPr>
              <a:t>quando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estiver</a:t>
            </a:r>
            <a:r>
              <a:rPr lang="en-US" dirty="0" smtClean="0">
                <a:solidFill>
                  <a:srgbClr val="00B0F0"/>
                </a:solidFill>
              </a:rPr>
              <a:t> pronto.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30575" t="7363" r="33914" b="73364"/>
          <a:stretch/>
        </p:blipFill>
        <p:spPr>
          <a:xfrm>
            <a:off x="3738533" y="1430219"/>
            <a:ext cx="1522052" cy="735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0860" t="7798" r="32567" b="73633"/>
          <a:stretch/>
        </p:blipFill>
        <p:spPr>
          <a:xfrm>
            <a:off x="6114570" y="1450051"/>
            <a:ext cx="1527537" cy="6807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486400" y="1585877"/>
            <a:ext cx="394830" cy="401934"/>
          </a:xfrm>
          <a:prstGeom prst="rightArrow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60661" y="1568662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27703" y="1585877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55" y="2165592"/>
            <a:ext cx="4947486" cy="4498485"/>
          </a:xfrm>
          <a:prstGeom prst="rect">
            <a:avLst/>
          </a:prstGeom>
        </p:spPr>
      </p:pic>
      <p:sp>
        <p:nvSpPr>
          <p:cNvPr id="29" name="Rectangle 15"/>
          <p:cNvSpPr/>
          <p:nvPr/>
        </p:nvSpPr>
        <p:spPr>
          <a:xfrm>
            <a:off x="7226433" y="6349714"/>
            <a:ext cx="624785" cy="24092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20"/>
          <p:cNvSpPr txBox="1"/>
          <p:nvPr/>
        </p:nvSpPr>
        <p:spPr>
          <a:xfrm>
            <a:off x="6826953" y="6265465"/>
            <a:ext cx="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2" name="Rectangle 14"/>
          <p:cNvSpPr/>
          <p:nvPr/>
        </p:nvSpPr>
        <p:spPr>
          <a:xfrm>
            <a:off x="3693144" y="4652842"/>
            <a:ext cx="4702609" cy="164599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/>
          <p:cNvSpPr/>
          <p:nvPr/>
        </p:nvSpPr>
        <p:spPr>
          <a:xfrm>
            <a:off x="5622948" y="2563969"/>
            <a:ext cx="303162" cy="81837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18"/>
          <p:cNvSpPr txBox="1"/>
          <p:nvPr/>
        </p:nvSpPr>
        <p:spPr>
          <a:xfrm flipH="1">
            <a:off x="5230550" y="2288710"/>
            <a:ext cx="38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5" name="TextBox 19"/>
          <p:cNvSpPr txBox="1"/>
          <p:nvPr/>
        </p:nvSpPr>
        <p:spPr>
          <a:xfrm flipH="1">
            <a:off x="7557366" y="4274136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6" name="TextBox 20"/>
          <p:cNvSpPr txBox="1"/>
          <p:nvPr/>
        </p:nvSpPr>
        <p:spPr>
          <a:xfrm>
            <a:off x="6171901" y="3873883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Mover </a:t>
            </a:r>
            <a:r>
              <a:rPr lang="en-US" sz="1200" dirty="0" err="1"/>
              <a:t>rotações</a:t>
            </a:r>
            <a:r>
              <a:rPr lang="en-US" sz="1200" dirty="0"/>
              <a:t> e </a:t>
            </a:r>
            <a:r>
              <a:rPr lang="en-US" sz="1200" dirty="0" err="1"/>
              <a:t>saida</a:t>
            </a:r>
            <a:r>
              <a:rPr lang="en-US" sz="1200" dirty="0"/>
              <a:t> </a:t>
            </a:r>
            <a:r>
              <a:rPr lang="en-US" sz="1200" dirty="0" err="1"/>
              <a:t>ultrassônica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5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62"/>
            <a:ext cx="8245475" cy="1371600"/>
          </a:xfrm>
        </p:spPr>
        <p:txBody>
          <a:bodyPr/>
          <a:lstStyle/>
          <a:p>
            <a:r>
              <a:rPr lang="en-US" dirty="0" err="1" smtClean="0"/>
              <a:t>passo</a:t>
            </a:r>
            <a:r>
              <a:rPr lang="en-US" dirty="0" smtClean="0"/>
              <a:t> 8: </a:t>
            </a:r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fio</a:t>
            </a:r>
            <a:r>
              <a:rPr lang="en-US" dirty="0" smtClean="0"/>
              <a:t> de dados.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414" y="1126274"/>
            <a:ext cx="3678572" cy="5132664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b="0" dirty="0" err="1" smtClean="0"/>
              <a:t>Quando</a:t>
            </a:r>
            <a:r>
              <a:rPr lang="en-US" b="0" dirty="0" smtClean="0"/>
              <a:t>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clicar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“</a:t>
            </a:r>
            <a:r>
              <a:rPr lang="en-US" b="0" dirty="0" err="1" smtClean="0"/>
              <a:t>Concluir</a:t>
            </a:r>
            <a:r>
              <a:rPr lang="en-US" b="0" dirty="0" smtClean="0"/>
              <a:t>” (no slide anterior)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verá</a:t>
            </a:r>
            <a:r>
              <a:rPr lang="en-US" b="0" dirty="0" smtClean="0"/>
              <a:t> </a:t>
            </a:r>
            <a:r>
              <a:rPr lang="en-US" b="0" dirty="0" err="1" smtClean="0"/>
              <a:t>isso</a:t>
            </a:r>
            <a:r>
              <a:rPr lang="en-US" b="0" dirty="0" smtClean="0"/>
              <a:t>. </a:t>
            </a:r>
          </a:p>
          <a:p>
            <a:pPr marL="457200" indent="-457200">
              <a:buAutoNum type="alphaUcPeriod"/>
            </a:pPr>
            <a:endParaRPr lang="en-US" b="0" dirty="0" smtClean="0"/>
          </a:p>
          <a:p>
            <a:pPr marL="457200" indent="-457200">
              <a:buAutoNum type="alphaUcPeriod"/>
            </a:pPr>
            <a:endParaRPr lang="en-US" b="0" dirty="0" smtClean="0"/>
          </a:p>
          <a:p>
            <a:pPr marL="457200" indent="-457200">
              <a:buAutoNum type="alphaUcPeriod"/>
            </a:pPr>
            <a:endParaRPr lang="en-US" b="0" dirty="0" smtClean="0"/>
          </a:p>
          <a:p>
            <a:pPr marL="457200" indent="-457200">
              <a:buAutoNum type="alphaUcPeriod"/>
            </a:pPr>
            <a:endParaRPr lang="en-US" b="0" dirty="0" smtClean="0"/>
          </a:p>
          <a:p>
            <a:pPr marL="457200" indent="-457200">
              <a:buAutoNum type="alphaUcPeriod"/>
            </a:pPr>
            <a:r>
              <a:rPr lang="en-US" b="0" dirty="0" smtClean="0">
                <a:solidFill>
                  <a:srgbClr val="00B050"/>
                </a:solidFill>
              </a:rPr>
              <a:t>No My Block </a:t>
            </a:r>
            <a:r>
              <a:rPr lang="en-US" b="0" dirty="0" err="1" smtClean="0">
                <a:solidFill>
                  <a:srgbClr val="00B050"/>
                </a:solidFill>
              </a:rPr>
              <a:t>arraste</a:t>
            </a:r>
            <a:r>
              <a:rPr lang="en-US" b="0" dirty="0" smtClean="0">
                <a:solidFill>
                  <a:srgbClr val="00B050"/>
                </a:solidFill>
              </a:rPr>
              <a:t> o </a:t>
            </a:r>
            <a:r>
              <a:rPr lang="en-US" b="0" dirty="0" err="1" smtClean="0">
                <a:solidFill>
                  <a:srgbClr val="00B050"/>
                </a:solidFill>
              </a:rPr>
              <a:t>fio</a:t>
            </a:r>
            <a:r>
              <a:rPr lang="en-US" b="0" dirty="0" smtClean="0">
                <a:solidFill>
                  <a:srgbClr val="00B050"/>
                </a:solidFill>
              </a:rPr>
              <a:t> de dados de </a:t>
            </a:r>
            <a:r>
              <a:rPr lang="en-US" b="0" dirty="0" err="1" smtClean="0">
                <a:solidFill>
                  <a:srgbClr val="00B050"/>
                </a:solidFill>
              </a:rPr>
              <a:t>cada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parâmetro</a:t>
            </a:r>
            <a:r>
              <a:rPr lang="en-US" b="0" dirty="0" smtClean="0">
                <a:solidFill>
                  <a:srgbClr val="00B050"/>
                </a:solidFill>
              </a:rPr>
              <a:t> para </a:t>
            </a:r>
            <a:r>
              <a:rPr lang="en-US" b="0" dirty="0" err="1" smtClean="0">
                <a:solidFill>
                  <a:srgbClr val="00B050"/>
                </a:solidFill>
              </a:rPr>
              <a:t>seu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espaço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correspondente</a:t>
            </a:r>
            <a:r>
              <a:rPr lang="en-US" b="0" dirty="0" smtClean="0">
                <a:solidFill>
                  <a:srgbClr val="00B050"/>
                </a:solidFill>
              </a:rPr>
              <a:t> no </a:t>
            </a:r>
            <a:r>
              <a:rPr lang="en-US" b="0" dirty="0" err="1" smtClean="0">
                <a:solidFill>
                  <a:srgbClr val="00B050"/>
                </a:solidFill>
              </a:rPr>
              <a:t>bloco</a:t>
            </a:r>
            <a:r>
              <a:rPr lang="en-US" b="0" dirty="0" smtClean="0">
                <a:solidFill>
                  <a:srgbClr val="00B050"/>
                </a:solidFill>
              </a:rPr>
              <a:t> de </a:t>
            </a:r>
            <a:r>
              <a:rPr lang="en-US" b="0" dirty="0" err="1" smtClean="0">
                <a:solidFill>
                  <a:srgbClr val="00B050"/>
                </a:solidFill>
              </a:rPr>
              <a:t>movimento</a:t>
            </a:r>
            <a:r>
              <a:rPr lang="en-US" b="0" dirty="0" smtClean="0">
                <a:solidFill>
                  <a:srgbClr val="00B050"/>
                </a:solidFill>
              </a:rPr>
              <a:t> e do sensor.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10987" y="1033667"/>
            <a:ext cx="4380504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Esses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blocos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cinzas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são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nossas</a:t>
            </a:r>
            <a:r>
              <a:rPr lang="en-US" dirty="0" smtClean="0">
                <a:solidFill>
                  <a:schemeClr val="bg1"/>
                </a:solidFill>
              </a:rPr>
              <a:t> entradas/</a:t>
            </a:r>
            <a:r>
              <a:rPr lang="en-US" dirty="0" err="1" smtClean="0">
                <a:solidFill>
                  <a:schemeClr val="bg1"/>
                </a:solidFill>
              </a:rPr>
              <a:t>saídas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parâmetros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err="1" smtClean="0">
                <a:solidFill>
                  <a:schemeClr val="bg1"/>
                </a:solidFill>
              </a:rPr>
              <a:t>que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automaticamente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configurados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pelo</a:t>
            </a:r>
            <a:r>
              <a:rPr lang="en-US" dirty="0" smtClean="0">
                <a:solidFill>
                  <a:schemeClr val="bg1"/>
                </a:solidFill>
              </a:rPr>
              <a:t> “</a:t>
            </a:r>
            <a:r>
              <a:rPr lang="en-US" dirty="0" err="1" smtClean="0">
                <a:solidFill>
                  <a:schemeClr val="bg1"/>
                </a:solidFill>
              </a:rPr>
              <a:t>Meu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construtor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bloco</a:t>
            </a:r>
            <a:r>
              <a:rPr lang="en-US" dirty="0" smtClean="0">
                <a:solidFill>
                  <a:schemeClr val="bg1"/>
                </a:solidFill>
              </a:rPr>
              <a:t>”.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33" y="2173732"/>
            <a:ext cx="7224406" cy="14863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6752" y="2396673"/>
            <a:ext cx="962770" cy="1160566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84476" y="2396673"/>
            <a:ext cx="600158" cy="108083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0" idx="0"/>
            <a:endCxn id="8" idx="2"/>
          </p:cNvCxnSpPr>
          <p:nvPr/>
        </p:nvCxnSpPr>
        <p:spPr>
          <a:xfrm rot="5400000" flipH="1" flipV="1">
            <a:off x="3793350" y="-11216"/>
            <a:ext cx="162677" cy="46531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8" idx="2"/>
          </p:cNvCxnSpPr>
          <p:nvPr/>
        </p:nvCxnSpPr>
        <p:spPr>
          <a:xfrm rot="16200000" flipV="1">
            <a:off x="6911559" y="1523677"/>
            <a:ext cx="162677" cy="15833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87" y="4457363"/>
            <a:ext cx="4703049" cy="16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o My block?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413" y="1126274"/>
            <a:ext cx="4239143" cy="5132664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b="0" dirty="0" err="1" smtClean="0">
                <a:solidFill>
                  <a:srgbClr val="00B050"/>
                </a:solidFill>
              </a:rPr>
              <a:t>Seu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>
                <a:solidFill>
                  <a:srgbClr val="00B050"/>
                </a:solidFill>
              </a:rPr>
              <a:t>My Block </a:t>
            </a:r>
            <a:r>
              <a:rPr lang="en-US" b="0" dirty="0" err="1" smtClean="0">
                <a:solidFill>
                  <a:srgbClr val="00B050"/>
                </a:solidFill>
              </a:rPr>
              <a:t>aparecerá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na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última</a:t>
            </a:r>
            <a:r>
              <a:rPr lang="en-US" b="0" dirty="0" smtClean="0">
                <a:solidFill>
                  <a:srgbClr val="00B050"/>
                </a:solidFill>
              </a:rPr>
              <a:t> aba.  Agora </a:t>
            </a:r>
            <a:r>
              <a:rPr lang="en-US" b="0" dirty="0" err="1" smtClean="0">
                <a:solidFill>
                  <a:srgbClr val="00B050"/>
                </a:solidFill>
              </a:rPr>
              <a:t>você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pode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usar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este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bloco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em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qualquer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programa</a:t>
            </a:r>
            <a:r>
              <a:rPr lang="en-US" b="0" dirty="0" smtClean="0">
                <a:solidFill>
                  <a:srgbClr val="00B050"/>
                </a:solidFill>
              </a:rPr>
              <a:t>.</a:t>
            </a:r>
            <a:endParaRPr lang="en-US" b="0" dirty="0">
              <a:solidFill>
                <a:srgbClr val="00B050"/>
              </a:solidFill>
            </a:endParaRPr>
          </a:p>
          <a:p>
            <a:pPr marL="457200" indent="-457200">
              <a:buAutoNum type="alphaUcPeriod"/>
            </a:pPr>
            <a:endParaRPr lang="en-US" b="0" dirty="0" smtClean="0"/>
          </a:p>
          <a:p>
            <a:pPr marL="457200" indent="-457200">
              <a:buAutoNum type="alphaUcPeriod"/>
            </a:pPr>
            <a:r>
              <a:rPr lang="en-US" b="0" dirty="0" err="1" smtClean="0">
                <a:solidFill>
                  <a:srgbClr val="7030A0"/>
                </a:solidFill>
              </a:rPr>
              <a:t>Abaixo</a:t>
            </a:r>
            <a:r>
              <a:rPr lang="en-US" b="0" dirty="0" smtClean="0">
                <a:solidFill>
                  <a:srgbClr val="7030A0"/>
                </a:solidFill>
              </a:rPr>
              <a:t>, o </a:t>
            </a:r>
            <a:r>
              <a:rPr lang="en-US" b="0" dirty="0" err="1" smtClean="0">
                <a:solidFill>
                  <a:srgbClr val="7030A0"/>
                </a:solidFill>
              </a:rPr>
              <a:t>mesmo</a:t>
            </a:r>
            <a:r>
              <a:rPr lang="en-US" b="0" dirty="0" smtClean="0">
                <a:solidFill>
                  <a:srgbClr val="7030A0"/>
                </a:solidFill>
              </a:rPr>
              <a:t> My Block é </a:t>
            </a:r>
            <a:r>
              <a:rPr lang="en-US" b="0" dirty="0" err="1" smtClean="0">
                <a:solidFill>
                  <a:srgbClr val="7030A0"/>
                </a:solidFill>
              </a:rPr>
              <a:t>usado</a:t>
            </a:r>
            <a:r>
              <a:rPr lang="en-US" b="0" dirty="0" smtClean="0">
                <a:solidFill>
                  <a:srgbClr val="7030A0"/>
                </a:solidFill>
              </a:rPr>
              <a:t> </a:t>
            </a:r>
            <a:r>
              <a:rPr lang="en-US" b="0" dirty="0" err="1" smtClean="0">
                <a:solidFill>
                  <a:srgbClr val="7030A0"/>
                </a:solidFill>
              </a:rPr>
              <a:t>duas</a:t>
            </a:r>
            <a:r>
              <a:rPr lang="en-US" b="0" dirty="0" smtClean="0">
                <a:solidFill>
                  <a:srgbClr val="7030A0"/>
                </a:solidFill>
              </a:rPr>
              <a:t> </a:t>
            </a:r>
            <a:r>
              <a:rPr lang="en-US" b="0" dirty="0" err="1" smtClean="0">
                <a:solidFill>
                  <a:srgbClr val="7030A0"/>
                </a:solidFill>
              </a:rPr>
              <a:t>vezes</a:t>
            </a:r>
            <a:r>
              <a:rPr lang="en-US" b="0" dirty="0" smtClean="0">
                <a:solidFill>
                  <a:srgbClr val="7030A0"/>
                </a:solidFill>
              </a:rPr>
              <a:t>. Uma </a:t>
            </a:r>
            <a:r>
              <a:rPr lang="en-US" b="0" dirty="0" err="1" smtClean="0">
                <a:solidFill>
                  <a:srgbClr val="7030A0"/>
                </a:solidFill>
              </a:rPr>
              <a:t>vez</a:t>
            </a:r>
            <a:r>
              <a:rPr lang="en-US" b="0" dirty="0" smtClean="0">
                <a:solidFill>
                  <a:srgbClr val="7030A0"/>
                </a:solidFill>
              </a:rPr>
              <a:t> para </a:t>
            </a:r>
            <a:r>
              <a:rPr lang="en-US" b="0" dirty="0" err="1" smtClean="0">
                <a:solidFill>
                  <a:srgbClr val="7030A0"/>
                </a:solidFill>
              </a:rPr>
              <a:t>avançar</a:t>
            </a:r>
            <a:r>
              <a:rPr lang="en-US" b="0" dirty="0" smtClean="0">
                <a:solidFill>
                  <a:srgbClr val="7030A0"/>
                </a:solidFill>
              </a:rPr>
              <a:t> 2 </a:t>
            </a:r>
            <a:r>
              <a:rPr lang="en-US" b="0" dirty="0" err="1" smtClean="0">
                <a:solidFill>
                  <a:srgbClr val="7030A0"/>
                </a:solidFill>
              </a:rPr>
              <a:t>rotações</a:t>
            </a:r>
            <a:r>
              <a:rPr lang="en-US" b="0" dirty="0" smtClean="0">
                <a:solidFill>
                  <a:srgbClr val="7030A0"/>
                </a:solidFill>
              </a:rPr>
              <a:t> e </a:t>
            </a:r>
            <a:r>
              <a:rPr lang="en-US" b="0" dirty="0" err="1" smtClean="0">
                <a:solidFill>
                  <a:srgbClr val="7030A0"/>
                </a:solidFill>
              </a:rPr>
              <a:t>então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 err="1" smtClean="0">
                <a:solidFill>
                  <a:srgbClr val="7030A0"/>
                </a:solidFill>
              </a:rPr>
              <a:t>vai</a:t>
            </a:r>
            <a:r>
              <a:rPr lang="en-US" b="0" dirty="0" smtClean="0">
                <a:solidFill>
                  <a:srgbClr val="7030A0"/>
                </a:solidFill>
              </a:rPr>
              <a:t> para </a:t>
            </a:r>
            <a:r>
              <a:rPr lang="en-US" b="0" dirty="0" err="1" smtClean="0">
                <a:solidFill>
                  <a:srgbClr val="7030A0"/>
                </a:solidFill>
              </a:rPr>
              <a:t>trás</a:t>
            </a:r>
            <a:r>
              <a:rPr lang="en-US" b="0" dirty="0" smtClean="0">
                <a:solidFill>
                  <a:srgbClr val="7030A0"/>
                </a:solidFill>
              </a:rPr>
              <a:t> 5 </a:t>
            </a:r>
            <a:r>
              <a:rPr lang="en-US" b="0" dirty="0" err="1" smtClean="0">
                <a:solidFill>
                  <a:srgbClr val="7030A0"/>
                </a:solidFill>
              </a:rPr>
              <a:t>rotações</a:t>
            </a:r>
            <a:r>
              <a:rPr lang="en-US" b="0" dirty="0" smtClean="0">
                <a:solidFill>
                  <a:srgbClr val="7030A0"/>
                </a:solidFill>
              </a:rPr>
              <a:t>.</a:t>
            </a:r>
          </a:p>
          <a:p>
            <a:pPr marL="457200" indent="-457200">
              <a:buAutoNum type="alphaUcPeriod"/>
            </a:pPr>
            <a:endParaRPr lang="en-US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884" y="1126274"/>
            <a:ext cx="3341710" cy="1225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66858" y="1214260"/>
            <a:ext cx="546409" cy="33453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40490" y="3167975"/>
            <a:ext cx="3118243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Note: O </a:t>
            </a:r>
            <a:r>
              <a:rPr lang="en-US" dirty="0" err="1" smtClean="0">
                <a:solidFill>
                  <a:schemeClr val="bg1"/>
                </a:solidFill>
              </a:rPr>
              <a:t>mesmo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My Block </a:t>
            </a:r>
            <a:r>
              <a:rPr lang="en-US" dirty="0" err="1" smtClean="0">
                <a:solidFill>
                  <a:schemeClr val="bg1"/>
                </a:solidFill>
              </a:rPr>
              <a:t>pode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usado</a:t>
            </a:r>
            <a:r>
              <a:rPr lang="en-US" dirty="0" smtClean="0">
                <a:solidFill>
                  <a:schemeClr val="bg1"/>
                </a:solidFill>
              </a:rPr>
              <a:t> com </a:t>
            </a:r>
            <a:r>
              <a:rPr lang="en-US" dirty="0" err="1" smtClean="0">
                <a:solidFill>
                  <a:schemeClr val="bg1"/>
                </a:solidFill>
              </a:rPr>
              <a:t>diferentes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valores</a:t>
            </a:r>
            <a:r>
              <a:rPr lang="en-US" dirty="0" smtClean="0">
                <a:solidFill>
                  <a:schemeClr val="bg1"/>
                </a:solidFill>
              </a:rPr>
              <a:t> de entrada.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81" y="4696132"/>
            <a:ext cx="5882477" cy="15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2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/>
              <a:t>CRéDIToS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lição</a:t>
            </a:r>
            <a:r>
              <a:rPr lang="en-US" sz="1800" dirty="0"/>
              <a:t>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escrita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Sanjay e </a:t>
            </a:r>
            <a:r>
              <a:rPr lang="en-US" sz="1800" dirty="0" err="1"/>
              <a:t>Arvind</a:t>
            </a:r>
            <a:r>
              <a:rPr lang="en-US" sz="1800" dirty="0"/>
              <a:t> </a:t>
            </a:r>
            <a:r>
              <a:rPr lang="en-US" sz="1800" dirty="0" err="1"/>
              <a:t>Seshan</a:t>
            </a:r>
            <a:r>
              <a:rPr lang="en-US" sz="1800" dirty="0"/>
              <a:t> do Droids Robotics</a:t>
            </a:r>
            <a:r>
              <a:rPr lang="en-US" sz="1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lição</a:t>
            </a:r>
            <a:r>
              <a:rPr lang="en-US" sz="1800" dirty="0"/>
              <a:t>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traduzida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Luiz Gabriel Vieira Costa da </a:t>
            </a:r>
            <a:r>
              <a:rPr lang="en-US" sz="1800" dirty="0" err="1"/>
              <a:t>Equipe</a:t>
            </a:r>
            <a:r>
              <a:rPr lang="en-US" sz="1800" dirty="0"/>
              <a:t> TILT</a:t>
            </a:r>
            <a:r>
              <a:rPr lang="en-US" sz="1800" dirty="0" smtClean="0"/>
              <a:t>.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/>
              <a:t>lições</a:t>
            </a:r>
            <a:r>
              <a:rPr lang="en-US" sz="1800" dirty="0"/>
              <a:t> </a:t>
            </a:r>
            <a:r>
              <a:rPr lang="en-US" sz="1800" dirty="0" err="1"/>
              <a:t>estão</a:t>
            </a:r>
            <a:r>
              <a:rPr lang="en-US" sz="1800" dirty="0"/>
              <a:t> </a:t>
            </a:r>
            <a:r>
              <a:rPr lang="en-US" sz="1800" dirty="0" err="1"/>
              <a:t>disponíveis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 </a:t>
            </a:r>
            <a:r>
              <a:rPr lang="en-US" sz="1800" dirty="0"/>
              <a:t>do </a:t>
            </a:r>
            <a:r>
              <a:rPr lang="en-US" sz="1800" dirty="0" err="1"/>
              <a:t>autor</a:t>
            </a:r>
            <a:r>
              <a:rPr lang="en-US" sz="1800" dirty="0"/>
              <a:t>: </a:t>
            </a:r>
            <a:r>
              <a:rPr lang="en-US" sz="1800" dirty="0" smtClean="0">
                <a:hlinkClick r:id="rId3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licenciado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543544" y="6359496"/>
            <a:ext cx="575832" cy="437053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DA LIÇÃO.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customizar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no Software EV3 (My Blocks).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um My Block é </a:t>
            </a:r>
            <a:r>
              <a:rPr lang="en-US" dirty="0" err="1" smtClean="0"/>
              <a:t>útil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construir</a:t>
            </a:r>
            <a:r>
              <a:rPr lang="en-US" dirty="0" smtClean="0"/>
              <a:t> um My Block com Entradas e </a:t>
            </a:r>
            <a:r>
              <a:rPr lang="en-US" dirty="0" err="1" smtClean="0"/>
              <a:t>Saídas</a:t>
            </a:r>
            <a:r>
              <a:rPr lang="en-US" dirty="0" smtClean="0"/>
              <a:t> (</a:t>
            </a:r>
            <a:r>
              <a:rPr lang="en-US" dirty="0" err="1" smtClean="0"/>
              <a:t>Parâmetros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um my block?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580"/>
            <a:ext cx="4001535" cy="501658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 smtClean="0"/>
              <a:t>Um </a:t>
            </a:r>
            <a:r>
              <a:rPr lang="en-US" sz="2400" b="0" dirty="0"/>
              <a:t>My Block </a:t>
            </a:r>
            <a:r>
              <a:rPr lang="en-US" sz="2400" b="0" dirty="0" smtClean="0"/>
              <a:t>é a </a:t>
            </a:r>
            <a:r>
              <a:rPr lang="en-US" sz="2400" b="0" dirty="0" err="1" smtClean="0"/>
              <a:t>combinação</a:t>
            </a:r>
            <a:r>
              <a:rPr lang="en-US" sz="2400" b="0" dirty="0" smtClean="0"/>
              <a:t> de um </a:t>
            </a:r>
            <a:r>
              <a:rPr lang="en-US" sz="2400" b="0" dirty="0" err="1" smtClean="0"/>
              <a:t>ou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mais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blocos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que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você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criou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que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podem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ser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agrupados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em</a:t>
            </a:r>
            <a:r>
              <a:rPr lang="en-US" sz="2400" b="0" dirty="0" smtClean="0"/>
              <a:t> um </a:t>
            </a:r>
            <a:r>
              <a:rPr lang="en-US" sz="2400" b="0" dirty="0" err="1" smtClean="0"/>
              <a:t>único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bloco</a:t>
            </a:r>
            <a:r>
              <a:rPr lang="en-US" sz="2400" b="0" dirty="0" smtClean="0"/>
              <a:t>. 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/>
              <a:t>My </a:t>
            </a:r>
            <a:r>
              <a:rPr lang="en-US" sz="2400" b="0" dirty="0"/>
              <a:t>Blocks </a:t>
            </a:r>
            <a:r>
              <a:rPr lang="en-US" sz="2400" b="0" dirty="0" err="1" smtClean="0"/>
              <a:t>são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basicamente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seus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próprios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blocos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customizados</a:t>
            </a:r>
            <a:r>
              <a:rPr lang="en-US" sz="2400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/>
              <a:t>Uma </a:t>
            </a:r>
            <a:r>
              <a:rPr lang="en-US" sz="2400" b="0" dirty="0" err="1" smtClean="0"/>
              <a:t>vez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que</a:t>
            </a:r>
            <a:r>
              <a:rPr lang="en-US" sz="2400" b="0" dirty="0" smtClean="0"/>
              <a:t> o My </a:t>
            </a:r>
            <a:r>
              <a:rPr lang="en-US" sz="2400" b="0" dirty="0"/>
              <a:t>Block </a:t>
            </a:r>
            <a:r>
              <a:rPr lang="en-US" sz="2400" b="0" dirty="0" smtClean="0"/>
              <a:t>è </a:t>
            </a:r>
            <a:r>
              <a:rPr lang="en-US" sz="2400" b="0" dirty="0" err="1" smtClean="0"/>
              <a:t>criado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você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pode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usá</a:t>
            </a:r>
            <a:r>
              <a:rPr lang="en-US" sz="2400" b="0" dirty="0" smtClean="0"/>
              <a:t>-lo </a:t>
            </a:r>
            <a:r>
              <a:rPr lang="en-US" sz="2400" b="0" dirty="0" err="1" smtClean="0"/>
              <a:t>em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diferentes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programas</a:t>
            </a:r>
            <a:r>
              <a:rPr lang="en-US" sz="2400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err="1" smtClean="0"/>
              <a:t>Assim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como</a:t>
            </a:r>
            <a:r>
              <a:rPr lang="en-US" sz="2400" b="0" dirty="0" smtClean="0"/>
              <a:t> outro </a:t>
            </a:r>
            <a:r>
              <a:rPr lang="en-US" sz="2400" b="0" dirty="0" err="1" smtClean="0"/>
              <a:t>bloco</a:t>
            </a:r>
            <a:r>
              <a:rPr lang="en-US" sz="2400" b="0" dirty="0" smtClean="0"/>
              <a:t> no EV3</a:t>
            </a:r>
            <a:r>
              <a:rPr lang="en-US" sz="2400" b="0" dirty="0"/>
              <a:t>, My Blocks </a:t>
            </a:r>
            <a:r>
              <a:rPr lang="en-US" sz="2400" b="0" dirty="0" err="1" smtClean="0"/>
              <a:t>pode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ter</a:t>
            </a:r>
            <a:r>
              <a:rPr lang="en-US" sz="2400" b="0" dirty="0" smtClean="0"/>
              <a:t> ambos entradas e </a:t>
            </a:r>
            <a:r>
              <a:rPr lang="en-US" sz="2400" b="0" dirty="0" err="1" smtClean="0"/>
              <a:t>saídas</a:t>
            </a:r>
            <a:r>
              <a:rPr lang="en-US" sz="2400" b="0" dirty="0" smtClean="0"/>
              <a:t> (</a:t>
            </a:r>
            <a:r>
              <a:rPr lang="en-US" sz="2400" b="0" dirty="0" err="1" smtClean="0"/>
              <a:t>parâmetros</a:t>
            </a:r>
            <a:r>
              <a:rPr lang="en-US" sz="2400" b="0" dirty="0" smtClean="0"/>
              <a:t>).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16085" r="38554" b="56905"/>
          <a:stretch/>
        </p:blipFill>
        <p:spPr>
          <a:xfrm>
            <a:off x="5052672" y="1266971"/>
            <a:ext cx="3340214" cy="1530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8613" y="2789629"/>
            <a:ext cx="3771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acima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 de My Blocks: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Mover_Polegadas</a:t>
            </a:r>
            <a:r>
              <a:rPr lang="en-US" dirty="0" smtClean="0"/>
              <a:t> </a:t>
            </a:r>
            <a:r>
              <a:rPr lang="en-US" dirty="0" err="1" smtClean="0"/>
              <a:t>dirá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para mover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polegadas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inserir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Curva_Graus</a:t>
            </a:r>
            <a:r>
              <a:rPr lang="en-US" dirty="0" smtClean="0"/>
              <a:t> </a:t>
            </a:r>
            <a:r>
              <a:rPr lang="en-US" dirty="0" err="1" smtClean="0"/>
              <a:t>dirá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virar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inserir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Esses</a:t>
            </a:r>
            <a:r>
              <a:rPr lang="en-US" dirty="0" smtClean="0"/>
              <a:t> My Blocks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ensinados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separadas</a:t>
            </a:r>
            <a:r>
              <a:rPr lang="en-US" dirty="0" smtClean="0"/>
              <a:t>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8825" y="1494063"/>
            <a:ext cx="14059" cy="34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um My block.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276736"/>
            <a:ext cx="7336707" cy="4762584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Quando</a:t>
            </a:r>
            <a:r>
              <a:rPr lang="en-US" sz="2400" dirty="0" smtClean="0"/>
              <a:t> o </a:t>
            </a:r>
            <a:r>
              <a:rPr lang="en-US" sz="2400" dirty="0" err="1" smtClean="0"/>
              <a:t>robô</a:t>
            </a:r>
            <a:r>
              <a:rPr lang="en-US" sz="2400" dirty="0" smtClean="0"/>
              <a:t> </a:t>
            </a:r>
            <a:r>
              <a:rPr lang="en-US" sz="2400" dirty="0" err="1" smtClean="0"/>
              <a:t>repetir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ação</a:t>
            </a:r>
            <a:r>
              <a:rPr lang="en-US" sz="2400" dirty="0" smtClean="0"/>
              <a:t>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Quando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é </a:t>
            </a:r>
            <a:r>
              <a:rPr lang="en-US" sz="2400" dirty="0" err="1" smtClean="0"/>
              <a:t>repetido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programas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Organize e </a:t>
            </a:r>
            <a:r>
              <a:rPr lang="en-US" sz="2400" dirty="0" err="1" smtClean="0"/>
              <a:t>simplifique</a:t>
            </a:r>
            <a:r>
              <a:rPr lang="en-US" sz="2400" dirty="0" smtClean="0"/>
              <a:t>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.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/>
              <a:t>Exemplo</a:t>
            </a:r>
            <a:r>
              <a:rPr lang="en-US" sz="2400" dirty="0" smtClean="0"/>
              <a:t>: </a:t>
            </a:r>
            <a:r>
              <a:rPr lang="en-US" sz="2400" dirty="0" err="1" smtClean="0"/>
              <a:t>Você</a:t>
            </a:r>
            <a:r>
              <a:rPr lang="en-US" sz="2400" dirty="0" smtClean="0"/>
              <a:t> tem 2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 </a:t>
            </a:r>
            <a:r>
              <a:rPr lang="en-US" sz="2400" dirty="0" err="1" smtClean="0"/>
              <a:t>versões</a:t>
            </a:r>
            <a:r>
              <a:rPr lang="en-US" sz="2400" dirty="0" smtClean="0"/>
              <a:t> de um </a:t>
            </a:r>
            <a:r>
              <a:rPr lang="en-US" sz="2400" dirty="0" err="1" smtClean="0"/>
              <a:t>robô</a:t>
            </a:r>
            <a:r>
              <a:rPr lang="en-US" sz="2400" dirty="0" smtClean="0"/>
              <a:t> no FLL e a </a:t>
            </a:r>
            <a:r>
              <a:rPr lang="en-US" sz="2400" dirty="0" err="1" smtClean="0"/>
              <a:t>primeira</a:t>
            </a:r>
            <a:r>
              <a:rPr lang="en-US" sz="2400" dirty="0" smtClean="0"/>
              <a:t> </a:t>
            </a:r>
            <a:r>
              <a:rPr lang="en-US" sz="2400" dirty="0" err="1" smtClean="0"/>
              <a:t>metade</a:t>
            </a:r>
            <a:r>
              <a:rPr lang="en-US" sz="2400" dirty="0" smtClean="0"/>
              <a:t> de ambos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idênticas</a:t>
            </a:r>
            <a:r>
              <a:rPr lang="en-US" sz="2400" dirty="0" smtClean="0"/>
              <a:t>, </a:t>
            </a:r>
            <a:r>
              <a:rPr lang="en-US" sz="2400" dirty="0" err="1" smtClean="0"/>
              <a:t>então</a:t>
            </a:r>
            <a:r>
              <a:rPr lang="en-US" sz="2400" dirty="0" smtClean="0"/>
              <a:t> </a:t>
            </a:r>
            <a:r>
              <a:rPr lang="en-US" sz="2400" dirty="0" err="1" smtClean="0"/>
              <a:t>fazem</a:t>
            </a:r>
            <a:r>
              <a:rPr lang="en-US" sz="2400" dirty="0" smtClean="0"/>
              <a:t> a </a:t>
            </a:r>
            <a:r>
              <a:rPr lang="en-US" sz="2400" dirty="0" err="1" smtClean="0"/>
              <a:t>primeira</a:t>
            </a:r>
            <a:r>
              <a:rPr lang="en-US" sz="2400" dirty="0" smtClean="0"/>
              <a:t> </a:t>
            </a:r>
            <a:r>
              <a:rPr lang="en-US" sz="2400" dirty="0" err="1" smtClean="0"/>
              <a:t>metade</a:t>
            </a:r>
            <a:r>
              <a:rPr lang="en-US" sz="2400" dirty="0" smtClean="0"/>
              <a:t> do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 um </a:t>
            </a:r>
            <a:r>
              <a:rPr lang="en-US" sz="2400" dirty="0"/>
              <a:t>My Block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você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 err="1" smtClean="0"/>
              <a:t>limpar</a:t>
            </a:r>
            <a:r>
              <a:rPr lang="en-US" sz="2400" dirty="0" smtClean="0"/>
              <a:t>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” </a:t>
            </a:r>
            <a:r>
              <a:rPr lang="en-US" sz="2400" dirty="0" err="1" smtClean="0"/>
              <a:t>em</a:t>
            </a:r>
            <a:r>
              <a:rPr lang="en-US" sz="2400" dirty="0" smtClean="0"/>
              <a:t> ambos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programas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553" y="1009567"/>
            <a:ext cx="1213540" cy="128590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45475" cy="1371600"/>
          </a:xfrm>
        </p:spPr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deveria</a:t>
            </a:r>
            <a:r>
              <a:rPr lang="en-US" dirty="0" smtClean="0"/>
              <a:t> se </a:t>
            </a:r>
            <a:r>
              <a:rPr lang="en-US" dirty="0" err="1" smtClean="0"/>
              <a:t>incomodar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40" y="1212528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err="1" smtClean="0">
                <a:solidFill>
                  <a:srgbClr val="0000FF"/>
                </a:solidFill>
              </a:rPr>
              <a:t>Porque</a:t>
            </a:r>
            <a:r>
              <a:rPr lang="en-US" sz="2400" b="0" dirty="0" smtClean="0">
                <a:solidFill>
                  <a:srgbClr val="0000FF"/>
                </a:solidFill>
              </a:rPr>
              <a:t> com My Blocks, </a:t>
            </a:r>
            <a:r>
              <a:rPr lang="en-US" sz="2400" b="0" dirty="0" err="1" smtClean="0">
                <a:solidFill>
                  <a:srgbClr val="0000FF"/>
                </a:solidFill>
              </a:rPr>
              <a:t>suas</a:t>
            </a:r>
            <a:r>
              <a:rPr lang="en-US" sz="2400" b="0" dirty="0" smtClean="0">
                <a:solidFill>
                  <a:srgbClr val="0000FF"/>
                </a:solidFill>
              </a:rPr>
              <a:t> </a:t>
            </a:r>
            <a:r>
              <a:rPr lang="en-US" sz="2400" b="0" dirty="0" err="1" smtClean="0">
                <a:solidFill>
                  <a:srgbClr val="0000FF"/>
                </a:solidFill>
              </a:rPr>
              <a:t>missões</a:t>
            </a:r>
            <a:r>
              <a:rPr lang="en-US" sz="2400" b="0" dirty="0" smtClean="0">
                <a:solidFill>
                  <a:srgbClr val="0000FF"/>
                </a:solidFill>
              </a:rPr>
              <a:t> se </a:t>
            </a:r>
            <a:r>
              <a:rPr lang="en-US" sz="2400" b="0" dirty="0" err="1" smtClean="0">
                <a:solidFill>
                  <a:srgbClr val="0000FF"/>
                </a:solidFill>
              </a:rPr>
              <a:t>parecerão</a:t>
            </a:r>
            <a:r>
              <a:rPr lang="en-US" sz="2400" b="0" dirty="0" smtClean="0">
                <a:solidFill>
                  <a:srgbClr val="0000FF"/>
                </a:solidFill>
              </a:rPr>
              <a:t> com </a:t>
            </a:r>
            <a:r>
              <a:rPr lang="en-US" sz="2400" b="0" dirty="0" err="1" smtClean="0">
                <a:solidFill>
                  <a:srgbClr val="0000FF"/>
                </a:solidFill>
              </a:rPr>
              <a:t>isso</a:t>
            </a:r>
            <a:r>
              <a:rPr lang="en-US" sz="2400" b="0" dirty="0" smtClean="0">
                <a:solidFill>
                  <a:srgbClr val="0000FF"/>
                </a:solidFill>
              </a:rPr>
              <a:t>…</a:t>
            </a:r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140" y="3264060"/>
            <a:ext cx="8561878" cy="111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solidFill>
                  <a:srgbClr val="FF6600"/>
                </a:solidFill>
              </a:rPr>
              <a:t>Ao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invés</a:t>
            </a:r>
            <a:r>
              <a:rPr lang="en-US" sz="2400" dirty="0" smtClean="0">
                <a:solidFill>
                  <a:srgbClr val="FF6600"/>
                </a:solidFill>
              </a:rPr>
              <a:t> disso….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 smtClean="0">
                <a:solidFill>
                  <a:srgbClr val="329B65"/>
                </a:solidFill>
              </a:rPr>
              <a:t>Isso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deixa</a:t>
            </a:r>
            <a:r>
              <a:rPr lang="en-US" sz="2400" dirty="0" smtClean="0">
                <a:solidFill>
                  <a:srgbClr val="329B65"/>
                </a:solidFill>
              </a:rPr>
              <a:t> o </a:t>
            </a:r>
            <a:r>
              <a:rPr lang="en-US" sz="2400" dirty="0" err="1" smtClean="0">
                <a:solidFill>
                  <a:srgbClr val="329B65"/>
                </a:solidFill>
              </a:rPr>
              <a:t>seu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programa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mais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fácil</a:t>
            </a:r>
            <a:r>
              <a:rPr lang="en-US" sz="2400" dirty="0" smtClean="0">
                <a:solidFill>
                  <a:srgbClr val="329B65"/>
                </a:solidFill>
              </a:rPr>
              <a:t> de </a:t>
            </a:r>
            <a:r>
              <a:rPr lang="en-US" sz="2400" dirty="0" err="1" smtClean="0">
                <a:solidFill>
                  <a:srgbClr val="329B65"/>
                </a:solidFill>
              </a:rPr>
              <a:t>entender</a:t>
            </a:r>
            <a:r>
              <a:rPr lang="en-US" sz="2400" dirty="0" smtClean="0">
                <a:solidFill>
                  <a:srgbClr val="329B65"/>
                </a:solidFill>
              </a:rPr>
              <a:t> e </a:t>
            </a:r>
            <a:r>
              <a:rPr lang="en-US" sz="2400" dirty="0" err="1" smtClean="0">
                <a:solidFill>
                  <a:srgbClr val="329B65"/>
                </a:solidFill>
              </a:rPr>
              <a:t>mais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fácil</a:t>
            </a:r>
            <a:r>
              <a:rPr lang="en-US" sz="2400" dirty="0" smtClean="0">
                <a:solidFill>
                  <a:srgbClr val="329B65"/>
                </a:solidFill>
              </a:rPr>
              <a:t> de </a:t>
            </a:r>
            <a:r>
              <a:rPr lang="en-US" sz="2400" dirty="0" err="1" smtClean="0">
                <a:solidFill>
                  <a:srgbClr val="329B65"/>
                </a:solidFill>
              </a:rPr>
              <a:t>modificar</a:t>
            </a:r>
            <a:r>
              <a:rPr lang="en-US" sz="2400" dirty="0" smtClean="0">
                <a:solidFill>
                  <a:srgbClr val="329B65"/>
                </a:solidFill>
              </a:rPr>
              <a:t>!!! </a:t>
            </a:r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16085" r="11988" b="56905"/>
          <a:stretch/>
        </p:blipFill>
        <p:spPr>
          <a:xfrm>
            <a:off x="131230" y="2122842"/>
            <a:ext cx="8376611" cy="1141218"/>
          </a:xfrm>
          <a:prstGeom prst="rect">
            <a:avLst/>
          </a:prstGeom>
        </p:spPr>
      </p:pic>
      <p:pic>
        <p:nvPicPr>
          <p:cNvPr id="7" name="Picture 6" descr="move string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4" b="44866"/>
          <a:stretch/>
        </p:blipFill>
        <p:spPr>
          <a:xfrm>
            <a:off x="75310" y="3725827"/>
            <a:ext cx="8721708" cy="990001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r>
              <a:rPr lang="en-US" dirty="0" smtClean="0"/>
              <a:t>: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um my block </a:t>
            </a:r>
            <a:r>
              <a:rPr lang="en-US" dirty="0" err="1" smtClean="0"/>
              <a:t>útil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Note: Fazer My Blocks com entradas e </a:t>
            </a:r>
            <a:r>
              <a:rPr lang="en-US" dirty="0" err="1" smtClean="0"/>
              <a:t>saídaspode</a:t>
            </a:r>
            <a:r>
              <a:rPr lang="en-US" dirty="0" smtClean="0"/>
              <a:t> </a:t>
            </a:r>
            <a:r>
              <a:rPr lang="en-US" dirty="0" err="1" smtClean="0"/>
              <a:t>deixá</a:t>
            </a:r>
            <a:r>
              <a:rPr lang="en-US" dirty="0" smtClean="0"/>
              <a:t>-lo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. </a:t>
            </a:r>
            <a:r>
              <a:rPr lang="en-US" dirty="0" err="1" smtClean="0"/>
              <a:t>Contudo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cuidado</a:t>
            </a:r>
            <a:r>
              <a:rPr lang="en-US" dirty="0" smtClean="0"/>
              <a:t> 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um My Block </a:t>
            </a:r>
            <a:r>
              <a:rPr lang="en-US" dirty="0" err="1" smtClean="0"/>
              <a:t>complicado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Questão</a:t>
            </a:r>
            <a:r>
              <a:rPr lang="en-US" dirty="0" smtClean="0"/>
              <a:t>: </a:t>
            </a:r>
            <a:r>
              <a:rPr lang="en-US" dirty="0" err="1" smtClean="0"/>
              <a:t>Veja</a:t>
            </a:r>
            <a:r>
              <a:rPr lang="en-US" dirty="0" smtClean="0"/>
              <a:t> 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três</a:t>
            </a:r>
            <a:r>
              <a:rPr lang="en-US" dirty="0" smtClean="0"/>
              <a:t> My Blocks </a:t>
            </a:r>
            <a:r>
              <a:rPr lang="en-US" dirty="0" err="1" smtClean="0"/>
              <a:t>abaixo</a:t>
            </a:r>
            <a:r>
              <a:rPr lang="en-US" dirty="0" smtClean="0"/>
              <a:t>. 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acha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útil</a:t>
            </a:r>
            <a:r>
              <a:rPr lang="en-US" dirty="0" smtClean="0"/>
              <a:t> para um time </a:t>
            </a:r>
            <a:r>
              <a:rPr lang="en-US" dirty="0" err="1" smtClean="0"/>
              <a:t>usar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Mover5CM (</a:t>
            </a:r>
            <a:r>
              <a:rPr lang="en-US" dirty="0" err="1" smtClean="0"/>
              <a:t>Mova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5 </a:t>
            </a:r>
            <a:r>
              <a:rPr lang="en-US" dirty="0" err="1" smtClean="0"/>
              <a:t>centímetros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MoverCM</a:t>
            </a:r>
            <a:r>
              <a:rPr lang="en-US" dirty="0" smtClean="0"/>
              <a:t> com </a:t>
            </a:r>
            <a:r>
              <a:rPr lang="en-US" dirty="0" err="1" smtClean="0"/>
              <a:t>centímetros</a:t>
            </a:r>
            <a:r>
              <a:rPr lang="en-US" dirty="0" smtClean="0"/>
              <a:t> e entrada de </a:t>
            </a:r>
            <a:r>
              <a:rPr lang="en-US" dirty="0" err="1" smtClean="0"/>
              <a:t>força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MoverCM</a:t>
            </a:r>
            <a:r>
              <a:rPr lang="en-US" dirty="0" smtClean="0"/>
              <a:t> com </a:t>
            </a:r>
            <a:r>
              <a:rPr lang="en-US" dirty="0" err="1" smtClean="0"/>
              <a:t>centímetros</a:t>
            </a:r>
            <a:r>
              <a:rPr lang="en-US" dirty="0" smtClean="0"/>
              <a:t>, </a:t>
            </a:r>
            <a:r>
              <a:rPr lang="en-US" dirty="0" err="1" smtClean="0"/>
              <a:t>força</a:t>
            </a:r>
            <a:r>
              <a:rPr lang="en-US" dirty="0" smtClean="0"/>
              <a:t>, </a:t>
            </a:r>
            <a:r>
              <a:rPr lang="en-US" dirty="0" err="1" smtClean="0"/>
              <a:t>ângulo</a:t>
            </a:r>
            <a:r>
              <a:rPr lang="en-US" dirty="0" smtClean="0"/>
              <a:t>, coast/brake, etc. entradas</a:t>
            </a:r>
          </a:p>
          <a:p>
            <a:endParaRPr lang="en-US" dirty="0" smtClean="0"/>
          </a:p>
          <a:p>
            <a:r>
              <a:rPr lang="en-US" dirty="0" err="1" smtClean="0"/>
              <a:t>Resposta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Mover5CM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frequentemente</a:t>
            </a:r>
            <a:r>
              <a:rPr lang="en-US" dirty="0" smtClean="0"/>
              <a:t>, mas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forçado</a:t>
            </a:r>
            <a:r>
              <a:rPr lang="en-US" dirty="0" smtClean="0"/>
              <a:t> a </a:t>
            </a:r>
            <a:r>
              <a:rPr lang="en-US" dirty="0" err="1" smtClean="0"/>
              <a:t>fazer</a:t>
            </a:r>
            <a:r>
              <a:rPr lang="en-US" dirty="0" smtClean="0"/>
              <a:t> outros My Blocks para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distâncias</a:t>
            </a:r>
            <a:r>
              <a:rPr lang="en-US" dirty="0" smtClean="0"/>
              <a:t>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solucionável</a:t>
            </a:r>
            <a:r>
              <a:rPr lang="en-US" dirty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MoverCM</a:t>
            </a:r>
            <a:r>
              <a:rPr lang="en-US" dirty="0" smtClean="0"/>
              <a:t> com </a:t>
            </a:r>
            <a:r>
              <a:rPr lang="en-US" dirty="0" err="1" smtClean="0"/>
              <a:t>centímetros</a:t>
            </a:r>
            <a:r>
              <a:rPr lang="en-US" dirty="0" smtClean="0"/>
              <a:t> e </a:t>
            </a:r>
            <a:r>
              <a:rPr lang="en-US" dirty="0" err="1" smtClean="0"/>
              <a:t>força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entradas é </a:t>
            </a:r>
            <a:r>
              <a:rPr lang="en-US" dirty="0" err="1" smtClean="0"/>
              <a:t>provavelmente</a:t>
            </a:r>
            <a:r>
              <a:rPr lang="en-US" dirty="0" smtClean="0"/>
              <a:t> a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escolha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MoverCM</a:t>
            </a:r>
            <a:r>
              <a:rPr lang="en-US" dirty="0" smtClean="0"/>
              <a:t> com </a:t>
            </a:r>
            <a:r>
              <a:rPr lang="en-US" dirty="0" err="1" smtClean="0"/>
              <a:t>centímetros</a:t>
            </a:r>
            <a:r>
              <a:rPr lang="en-US" dirty="0" smtClean="0"/>
              <a:t>, </a:t>
            </a:r>
            <a:r>
              <a:rPr lang="en-US" dirty="0" err="1" smtClean="0"/>
              <a:t>força</a:t>
            </a:r>
            <a:r>
              <a:rPr lang="en-US" dirty="0" smtClean="0"/>
              <a:t>, </a:t>
            </a:r>
            <a:r>
              <a:rPr lang="en-US" dirty="0" err="1" smtClean="0"/>
              <a:t>ângulo</a:t>
            </a:r>
            <a:r>
              <a:rPr lang="en-US" dirty="0" smtClean="0"/>
              <a:t>, coast/brake, etc.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customizável</a:t>
            </a:r>
            <a:r>
              <a:rPr lang="en-US" dirty="0" smtClean="0"/>
              <a:t>, mas </a:t>
            </a:r>
            <a:r>
              <a:rPr lang="en-US" dirty="0" err="1" smtClean="0"/>
              <a:t>alguma</a:t>
            </a:r>
            <a:r>
              <a:rPr lang="en-US" dirty="0" smtClean="0"/>
              <a:t> das entradas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nunca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</a:t>
            </a:r>
            <a:r>
              <a:rPr lang="en-US" dirty="0" smtClean="0"/>
              <a:t> 1: </a:t>
            </a:r>
            <a:r>
              <a:rPr lang="en-US" dirty="0" err="1" smtClean="0"/>
              <a:t>Realçar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199" y="1002794"/>
            <a:ext cx="2890007" cy="5355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Para </a:t>
            </a:r>
            <a:r>
              <a:rPr lang="en-US" dirty="0" err="1" smtClean="0">
                <a:solidFill>
                  <a:schemeClr val="tx1"/>
                </a:solidFill>
              </a:rPr>
              <a:t>essa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lição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nosso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objetivo</a:t>
            </a:r>
            <a:r>
              <a:rPr lang="en-US" dirty="0" smtClean="0">
                <a:solidFill>
                  <a:schemeClr val="tx1"/>
                </a:solidFill>
              </a:rPr>
              <a:t> é mover </a:t>
            </a:r>
            <a:r>
              <a:rPr lang="en-US" dirty="0" err="1" smtClean="0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quantidade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desejada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rotações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usando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força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desejada</a:t>
            </a:r>
            <a:r>
              <a:rPr lang="en-US" dirty="0" smtClean="0">
                <a:solidFill>
                  <a:schemeClr val="tx1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retornar</a:t>
            </a:r>
            <a:r>
              <a:rPr lang="en-US" dirty="0" smtClean="0">
                <a:solidFill>
                  <a:srgbClr val="FF0000"/>
                </a:solidFill>
              </a:rPr>
              <a:t> o valor </a:t>
            </a:r>
            <a:r>
              <a:rPr lang="en-US" dirty="0" err="1" smtClean="0">
                <a:solidFill>
                  <a:srgbClr val="FF0000"/>
                </a:solidFill>
              </a:rPr>
              <a:t>ultrassônico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en-US" dirty="0" err="1" smtClean="0">
                <a:solidFill>
                  <a:schemeClr val="tx1"/>
                </a:solidFill>
              </a:rPr>
              <a:t>fim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Passo</a:t>
            </a:r>
            <a:r>
              <a:rPr lang="en-US" dirty="0" smtClean="0">
                <a:solidFill>
                  <a:schemeClr val="tx1"/>
                </a:solidFill>
              </a:rPr>
              <a:t> 1: </a:t>
            </a:r>
            <a:r>
              <a:rPr lang="en-US" dirty="0" err="1" smtClean="0">
                <a:solidFill>
                  <a:schemeClr val="tx1"/>
                </a:solidFill>
              </a:rPr>
              <a:t>Selecione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dois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blocos</a:t>
            </a:r>
            <a:r>
              <a:rPr lang="en-US" dirty="0" smtClean="0">
                <a:solidFill>
                  <a:schemeClr val="tx1"/>
                </a:solidFill>
              </a:rPr>
              <a:t> no </a:t>
            </a:r>
            <a:r>
              <a:rPr lang="en-US" dirty="0" err="1" smtClean="0">
                <a:solidFill>
                  <a:schemeClr val="tx1"/>
                </a:solidFill>
              </a:rPr>
              <a:t>código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você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transformar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em</a:t>
            </a:r>
            <a:r>
              <a:rPr lang="en-US" dirty="0" smtClean="0">
                <a:solidFill>
                  <a:schemeClr val="tx1"/>
                </a:solidFill>
              </a:rPr>
              <a:t> um My Block.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5" y="4197826"/>
            <a:ext cx="5087989" cy="17834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03919" y="4351302"/>
            <a:ext cx="3997305" cy="141182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6200" y="1112584"/>
            <a:ext cx="435428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rgbClr val="00B050"/>
                </a:solidFill>
              </a:rPr>
              <a:t>Questão</a:t>
            </a:r>
            <a:r>
              <a:rPr lang="en-US" dirty="0" smtClean="0">
                <a:solidFill>
                  <a:srgbClr val="00B050"/>
                </a:solidFill>
              </a:rPr>
              <a:t>: O </a:t>
            </a:r>
            <a:r>
              <a:rPr lang="en-US" dirty="0" err="1" smtClean="0">
                <a:solidFill>
                  <a:srgbClr val="00B050"/>
                </a:solidFill>
              </a:rPr>
              <a:t>que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seria</a:t>
            </a:r>
            <a:r>
              <a:rPr lang="en-US" dirty="0" smtClean="0">
                <a:solidFill>
                  <a:srgbClr val="00B050"/>
                </a:solidFill>
              </a:rPr>
              <a:t> a entrada(s) e </a:t>
            </a:r>
            <a:r>
              <a:rPr lang="en-US" dirty="0" err="1" smtClean="0">
                <a:solidFill>
                  <a:srgbClr val="00B050"/>
                </a:solidFill>
              </a:rPr>
              <a:t>saídas</a:t>
            </a:r>
            <a:r>
              <a:rPr lang="en-US" dirty="0" smtClean="0">
                <a:solidFill>
                  <a:srgbClr val="00B050"/>
                </a:solidFill>
              </a:rPr>
              <a:t>(s) para </a:t>
            </a:r>
            <a:r>
              <a:rPr lang="en-US" dirty="0" err="1" smtClean="0">
                <a:solidFill>
                  <a:srgbClr val="00B050"/>
                </a:solidFill>
              </a:rPr>
              <a:t>nosso</a:t>
            </a:r>
            <a:r>
              <a:rPr lang="en-US" dirty="0" smtClean="0">
                <a:solidFill>
                  <a:srgbClr val="00B050"/>
                </a:solidFill>
              </a:rPr>
              <a:t> My Block?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Resposta</a:t>
            </a:r>
            <a:r>
              <a:rPr lang="en-US" dirty="0" smtClean="0">
                <a:solidFill>
                  <a:srgbClr val="FF0000"/>
                </a:solidFill>
              </a:rPr>
              <a:t>: As entradas </a:t>
            </a:r>
            <a:r>
              <a:rPr lang="en-US" dirty="0" err="1" smtClean="0">
                <a:solidFill>
                  <a:srgbClr val="FF0000"/>
                </a:solidFill>
              </a:rPr>
              <a:t>são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força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rotação</a:t>
            </a:r>
            <a:r>
              <a:rPr lang="en-US" dirty="0" smtClean="0">
                <a:solidFill>
                  <a:srgbClr val="FF0000"/>
                </a:solidFill>
              </a:rPr>
              <a:t>. A </a:t>
            </a:r>
            <a:r>
              <a:rPr lang="en-US" dirty="0" err="1" smtClean="0">
                <a:solidFill>
                  <a:srgbClr val="FF0000"/>
                </a:solidFill>
              </a:rPr>
              <a:t>saída</a:t>
            </a:r>
            <a:r>
              <a:rPr lang="en-US" dirty="0" smtClean="0">
                <a:solidFill>
                  <a:srgbClr val="FF0000"/>
                </a:solidFill>
              </a:rPr>
              <a:t> é a </a:t>
            </a:r>
            <a:r>
              <a:rPr lang="en-US" dirty="0" err="1" smtClean="0">
                <a:solidFill>
                  <a:srgbClr val="FF0000"/>
                </a:solidFill>
              </a:rPr>
              <a:t>medida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distância</a:t>
            </a:r>
            <a:r>
              <a:rPr lang="en-US" dirty="0" smtClean="0">
                <a:solidFill>
                  <a:srgbClr val="FF0000"/>
                </a:solidFill>
              </a:rPr>
              <a:t> do sensor </a:t>
            </a:r>
            <a:r>
              <a:rPr lang="en-US" dirty="0" err="1" smtClean="0">
                <a:solidFill>
                  <a:srgbClr val="FF0000"/>
                </a:solidFill>
              </a:rPr>
              <a:t>ultrassônico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7204"/>
            <a:ext cx="8245475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2: </a:t>
            </a:r>
            <a:r>
              <a:rPr lang="en-US" dirty="0" err="1" smtClean="0"/>
              <a:t>encontre</a:t>
            </a:r>
            <a:r>
              <a:rPr lang="en-US" dirty="0" smtClean="0"/>
              <a:t> “</a:t>
            </a:r>
            <a:r>
              <a:rPr lang="en-US" dirty="0" err="1" smtClean="0"/>
              <a:t>meu</a:t>
            </a:r>
            <a:r>
              <a:rPr lang="en-US" dirty="0" smtClean="0"/>
              <a:t> </a:t>
            </a:r>
            <a:r>
              <a:rPr lang="en-US" dirty="0" err="1" smtClean="0"/>
              <a:t>construtor</a:t>
            </a:r>
            <a:r>
              <a:rPr lang="en-US" dirty="0" smtClean="0"/>
              <a:t> de </a:t>
            </a:r>
            <a:r>
              <a:rPr lang="en-US" dirty="0" err="1" smtClean="0"/>
              <a:t>bloco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0554" y="1788876"/>
            <a:ext cx="30263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A: </a:t>
            </a:r>
            <a:r>
              <a:rPr lang="en-US" dirty="0" err="1" smtClean="0">
                <a:solidFill>
                  <a:srgbClr val="00B050"/>
                </a:solidFill>
              </a:rPr>
              <a:t>Vá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ferramentas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“</a:t>
            </a:r>
            <a:r>
              <a:rPr lang="en-US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Meu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construtor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bloco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 – Se </a:t>
            </a:r>
            <a:r>
              <a:rPr lang="en-US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você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encontrar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 um </a:t>
            </a:r>
            <a:r>
              <a:rPr lang="en-US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erro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veja</a:t>
            </a:r>
            <a:r>
              <a:rPr lang="en-US" dirty="0" smtClean="0">
                <a:solidFill>
                  <a:srgbClr val="00B050"/>
                </a:solidFill>
              </a:rPr>
              <a:t> o </a:t>
            </a:r>
            <a:r>
              <a:rPr lang="en-US" dirty="0" err="1" smtClean="0">
                <a:solidFill>
                  <a:srgbClr val="00B050"/>
                </a:solidFill>
              </a:rPr>
              <a:t>próximo</a:t>
            </a:r>
            <a:r>
              <a:rPr lang="en-US" dirty="0" smtClean="0">
                <a:solidFill>
                  <a:srgbClr val="00B050"/>
                </a:solidFill>
              </a:rPr>
              <a:t>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B: </a:t>
            </a:r>
            <a:r>
              <a:rPr lang="en-US" dirty="0" err="1" smtClean="0">
                <a:solidFill>
                  <a:srgbClr val="7030A0"/>
                </a:solidFill>
              </a:rPr>
              <a:t>Escolha</a:t>
            </a:r>
            <a:r>
              <a:rPr lang="en-US" dirty="0" smtClean="0">
                <a:solidFill>
                  <a:srgbClr val="7030A0"/>
                </a:solidFill>
              </a:rPr>
              <a:t> um </a:t>
            </a:r>
            <a:r>
              <a:rPr lang="en-US" dirty="0" err="1" smtClean="0">
                <a:solidFill>
                  <a:srgbClr val="7030A0"/>
                </a:solidFill>
              </a:rPr>
              <a:t>nome</a:t>
            </a:r>
            <a:r>
              <a:rPr lang="en-US" dirty="0" smtClean="0">
                <a:solidFill>
                  <a:srgbClr val="7030A0"/>
                </a:solidFill>
              </a:rPr>
              <a:t> para o My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C. </a:t>
            </a:r>
            <a:r>
              <a:rPr lang="en-US" dirty="0" err="1" smtClean="0">
                <a:solidFill>
                  <a:srgbClr val="00B0F0"/>
                </a:solidFill>
              </a:rPr>
              <a:t>Adicione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uma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descrição</a:t>
            </a:r>
            <a:r>
              <a:rPr lang="en-US" dirty="0" smtClean="0">
                <a:solidFill>
                  <a:srgbClr val="00B0F0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D. </a:t>
            </a:r>
            <a:r>
              <a:rPr lang="en-US" dirty="0" err="1" smtClean="0">
                <a:solidFill>
                  <a:srgbClr val="FFC000"/>
                </a:solidFill>
              </a:rPr>
              <a:t>Escolha</a:t>
            </a:r>
            <a:r>
              <a:rPr lang="en-US" dirty="0" smtClean="0">
                <a:solidFill>
                  <a:srgbClr val="FFC000"/>
                </a:solidFill>
              </a:rPr>
              <a:t> um </a:t>
            </a:r>
            <a:r>
              <a:rPr lang="en-US" dirty="0" err="1" smtClean="0">
                <a:solidFill>
                  <a:srgbClr val="FFC000"/>
                </a:solidFill>
              </a:rPr>
              <a:t>ícone</a:t>
            </a:r>
            <a:r>
              <a:rPr lang="en-US" dirty="0" smtClean="0">
                <a:solidFill>
                  <a:srgbClr val="FFC000"/>
                </a:solidFill>
              </a:rPr>
              <a:t> para </a:t>
            </a:r>
            <a:r>
              <a:rPr lang="en-US" dirty="0" err="1" smtClean="0">
                <a:solidFill>
                  <a:srgbClr val="FFC000"/>
                </a:solidFill>
              </a:rPr>
              <a:t>todo</a:t>
            </a:r>
            <a:r>
              <a:rPr lang="en-US" dirty="0" smtClean="0">
                <a:solidFill>
                  <a:srgbClr val="FFC000"/>
                </a:solidFill>
              </a:rPr>
              <a:t> o My Block.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2879" t="22087" r="18521" b="21365"/>
          <a:stretch/>
        </p:blipFill>
        <p:spPr>
          <a:xfrm>
            <a:off x="5266650" y="3409773"/>
            <a:ext cx="3115368" cy="279353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91773" y="4840096"/>
            <a:ext cx="2644108" cy="100667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1350" y="4505136"/>
            <a:ext cx="1299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Move Rotations and output Ultrasonic</a:t>
            </a:r>
            <a:endParaRPr lang="en-US" sz="6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6884" y="1471931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5113675" y="443644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53669" y="4501036"/>
            <a:ext cx="942100" cy="1824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52276" t="29131" r="38679" b="60937"/>
          <a:stretch/>
        </p:blipFill>
        <p:spPr>
          <a:xfrm>
            <a:off x="3480994" y="4675011"/>
            <a:ext cx="1646467" cy="13931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flipH="1">
            <a:off x="8153045" y="446666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5098910" y="515876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67897" y="4501036"/>
            <a:ext cx="1185147" cy="26380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86001" y="4981505"/>
            <a:ext cx="662974" cy="5753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74" y="1388804"/>
            <a:ext cx="2115570" cy="1899205"/>
          </a:xfrm>
          <a:prstGeom prst="rect">
            <a:avLst/>
          </a:prstGeom>
        </p:spPr>
      </p:pic>
      <p:sp>
        <p:nvSpPr>
          <p:cNvPr id="13" name="Quadro 12"/>
          <p:cNvSpPr/>
          <p:nvPr/>
        </p:nvSpPr>
        <p:spPr>
          <a:xfrm>
            <a:off x="5956835" y="1316919"/>
            <a:ext cx="2273652" cy="784836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Erros</a:t>
            </a:r>
            <a:r>
              <a:rPr lang="en-US" dirty="0" smtClean="0"/>
              <a:t> de </a:t>
            </a:r>
            <a:r>
              <a:rPr lang="en-US" dirty="0" err="1" smtClean="0"/>
              <a:t>mensagem</a:t>
            </a:r>
            <a:r>
              <a:rPr lang="en-US" dirty="0" smtClean="0"/>
              <a:t> </a:t>
            </a:r>
            <a:r>
              <a:rPr lang="en-US" dirty="0" err="1" smtClean="0"/>
              <a:t>comom</a:t>
            </a:r>
            <a:r>
              <a:rPr lang="en-US" dirty="0" smtClean="0"/>
              <a:t> no “</a:t>
            </a:r>
            <a:r>
              <a:rPr lang="en-US" dirty="0" err="1" smtClean="0"/>
              <a:t>meu</a:t>
            </a:r>
            <a:r>
              <a:rPr lang="en-US" dirty="0" smtClean="0"/>
              <a:t> </a:t>
            </a:r>
            <a:r>
              <a:rPr lang="en-US" dirty="0" err="1" smtClean="0"/>
              <a:t>construtor</a:t>
            </a:r>
            <a:r>
              <a:rPr lang="en-US" dirty="0" smtClean="0"/>
              <a:t> de </a:t>
            </a:r>
            <a:r>
              <a:rPr lang="en-US" dirty="0" err="1" smtClean="0"/>
              <a:t>bloco</a:t>
            </a:r>
            <a:r>
              <a:rPr lang="en-US" dirty="0" smtClean="0"/>
              <a:t>”.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 1: </a:t>
            </a:r>
            <a:r>
              <a:rPr lang="en-US" dirty="0" err="1" smtClean="0">
                <a:solidFill>
                  <a:srgbClr val="FF0000"/>
                </a:solidFill>
              </a:rPr>
              <a:t>Você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estar</a:t>
            </a:r>
            <a:r>
              <a:rPr lang="en-US" dirty="0" smtClean="0">
                <a:solidFill>
                  <a:srgbClr val="FF0000"/>
                </a:solidFill>
              </a:rPr>
              <a:t> com um diagram </a:t>
            </a:r>
            <a:r>
              <a:rPr lang="en-US" dirty="0" err="1" smtClean="0">
                <a:solidFill>
                  <a:srgbClr val="FF0000"/>
                </a:solidFill>
              </a:rPr>
              <a:t>selecionado</a:t>
            </a:r>
            <a:r>
              <a:rPr lang="en-US" dirty="0" smtClean="0">
                <a:solidFill>
                  <a:srgbClr val="FF0000"/>
                </a:solidFill>
              </a:rPr>
              <a:t> para </a:t>
            </a:r>
            <a:r>
              <a:rPr lang="en-US" dirty="0" err="1" smtClean="0">
                <a:solidFill>
                  <a:srgbClr val="FF0000"/>
                </a:solidFill>
              </a:rPr>
              <a:t>fazer</a:t>
            </a:r>
            <a:r>
              <a:rPr lang="en-US" dirty="0" smtClean="0">
                <a:solidFill>
                  <a:srgbClr val="FF0000"/>
                </a:solidFill>
              </a:rPr>
              <a:t> um My Block: </a:t>
            </a:r>
          </a:p>
          <a:p>
            <a:pPr lvl="1"/>
            <a:r>
              <a:rPr lang="en-US" dirty="0" smtClean="0"/>
              <a:t>SOLÇÃO: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selecionar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novamente</a:t>
            </a:r>
            <a:r>
              <a:rPr lang="en-US" dirty="0" smtClean="0"/>
              <a:t> antes de </a:t>
            </a:r>
            <a:r>
              <a:rPr lang="en-US" dirty="0" err="1" smtClean="0"/>
              <a:t>ir</a:t>
            </a:r>
            <a:r>
              <a:rPr lang="en-US" dirty="0" smtClean="0"/>
              <a:t> para o “</a:t>
            </a:r>
            <a:r>
              <a:rPr lang="en-US" dirty="0" err="1" smtClean="0"/>
              <a:t>Meu</a:t>
            </a:r>
            <a:r>
              <a:rPr lang="en-US" dirty="0" smtClean="0"/>
              <a:t> </a:t>
            </a:r>
            <a:r>
              <a:rPr lang="en-US" dirty="0" err="1" smtClean="0"/>
              <a:t>construtor</a:t>
            </a:r>
            <a:r>
              <a:rPr lang="en-US" dirty="0" smtClean="0"/>
              <a:t> de </a:t>
            </a:r>
            <a:r>
              <a:rPr lang="en-US" dirty="0" err="1" smtClean="0"/>
              <a:t>bloco</a:t>
            </a:r>
            <a:r>
              <a:rPr lang="en-US" dirty="0" smtClean="0"/>
              <a:t>”.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ERRO 2: </a:t>
            </a:r>
            <a:r>
              <a:rPr lang="en-US" dirty="0" err="1" smtClean="0">
                <a:solidFill>
                  <a:srgbClr val="FF0000"/>
                </a:solidFill>
              </a:rPr>
              <a:t>Blocos</a:t>
            </a:r>
            <a:r>
              <a:rPr lang="en-US" dirty="0" smtClean="0">
                <a:solidFill>
                  <a:srgbClr val="FF0000"/>
                </a:solidFill>
              </a:rPr>
              <a:t> “</a:t>
            </a:r>
            <a:r>
              <a:rPr lang="en-US" dirty="0" err="1" smtClean="0">
                <a:solidFill>
                  <a:srgbClr val="FF0000"/>
                </a:solidFill>
              </a:rPr>
              <a:t>Iniciar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  <a:r>
              <a:rPr lang="en-US" dirty="0" err="1" smtClean="0">
                <a:solidFill>
                  <a:srgbClr val="FF0000"/>
                </a:solidFill>
              </a:rPr>
              <a:t>não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permitidos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seleção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quando</a:t>
            </a:r>
            <a:r>
              <a:rPr lang="en-US" dirty="0" smtClean="0">
                <a:solidFill>
                  <a:srgbClr val="FF0000"/>
                </a:solidFill>
              </a:rPr>
              <a:t> for </a:t>
            </a:r>
            <a:r>
              <a:rPr lang="en-US" dirty="0" err="1" smtClean="0">
                <a:solidFill>
                  <a:srgbClr val="FF0000"/>
                </a:solidFill>
              </a:rPr>
              <a:t>criar</a:t>
            </a:r>
            <a:r>
              <a:rPr lang="en-US" dirty="0" smtClean="0">
                <a:solidFill>
                  <a:srgbClr val="FF0000"/>
                </a:solidFill>
              </a:rPr>
              <a:t> My Blocks. </a:t>
            </a:r>
            <a:r>
              <a:rPr lang="en-US" dirty="0" err="1" smtClean="0">
                <a:solidFill>
                  <a:srgbClr val="FF0000"/>
                </a:solidFill>
              </a:rPr>
              <a:t>Remova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qualquer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Bloco</a:t>
            </a:r>
            <a:r>
              <a:rPr lang="en-US" dirty="0" smtClean="0">
                <a:solidFill>
                  <a:srgbClr val="FF0000"/>
                </a:solidFill>
              </a:rPr>
              <a:t> “</a:t>
            </a:r>
            <a:r>
              <a:rPr lang="en-US" dirty="0" err="1" smtClean="0">
                <a:solidFill>
                  <a:srgbClr val="FF0000"/>
                </a:solidFill>
              </a:rPr>
              <a:t>Iniciar</a:t>
            </a:r>
            <a:r>
              <a:rPr lang="en-US" dirty="0" smtClean="0">
                <a:solidFill>
                  <a:srgbClr val="FF0000"/>
                </a:solidFill>
              </a:rPr>
              <a:t>” da </a:t>
            </a:r>
            <a:r>
              <a:rPr lang="en-US" dirty="0" err="1" smtClean="0">
                <a:solidFill>
                  <a:srgbClr val="FF0000"/>
                </a:solidFill>
              </a:rPr>
              <a:t>sua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seleção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tente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fazer</a:t>
            </a:r>
            <a:r>
              <a:rPr lang="en-US" dirty="0" smtClean="0">
                <a:solidFill>
                  <a:srgbClr val="FF0000"/>
                </a:solidFill>
              </a:rPr>
              <a:t> o My Block </a:t>
            </a:r>
            <a:r>
              <a:rPr lang="en-US" dirty="0" err="1" smtClean="0">
                <a:solidFill>
                  <a:srgbClr val="FF0000"/>
                </a:solidFill>
              </a:rPr>
              <a:t>novamente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smtClean="0"/>
              <a:t>SOLUÇÃO: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selecione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“</a:t>
            </a:r>
            <a:r>
              <a:rPr lang="en-US" dirty="0" err="1" smtClean="0"/>
              <a:t>Iniciar</a:t>
            </a:r>
            <a:r>
              <a:rPr lang="en-US" dirty="0" smtClean="0"/>
              <a:t>” antes de </a:t>
            </a:r>
            <a:r>
              <a:rPr lang="en-US" dirty="0" err="1" smtClean="0"/>
              <a:t>fazer</a:t>
            </a:r>
            <a:r>
              <a:rPr lang="en-US" dirty="0" smtClean="0"/>
              <a:t> um My Block.</a:t>
            </a:r>
          </a:p>
          <a:p>
            <a:endParaRPr lang="en-US" dirty="0" smtClean="0"/>
          </a:p>
          <a:p>
            <a:r>
              <a:rPr lang="en-US" b="0" dirty="0" err="1" smtClean="0"/>
              <a:t>Ise</a:t>
            </a:r>
            <a:r>
              <a:rPr lang="en-US" b="0" dirty="0" smtClean="0"/>
              <a:t>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continuar</a:t>
            </a:r>
            <a:r>
              <a:rPr lang="en-US" b="0" dirty="0" smtClean="0"/>
              <a:t> a </a:t>
            </a:r>
            <a:r>
              <a:rPr lang="en-US" b="0" dirty="0" err="1" smtClean="0"/>
              <a:t>ter</a:t>
            </a:r>
            <a:r>
              <a:rPr lang="en-US" b="0" dirty="0" smtClean="0"/>
              <a:t> </a:t>
            </a:r>
            <a:r>
              <a:rPr lang="en-US" b="0" dirty="0" err="1" smtClean="0"/>
              <a:t>problemas</a:t>
            </a:r>
            <a:r>
              <a:rPr lang="en-US" b="0" dirty="0" smtClean="0"/>
              <a:t> </a:t>
            </a:r>
            <a:r>
              <a:rPr lang="en-US" b="0" dirty="0" err="1" smtClean="0"/>
              <a:t>nesse</a:t>
            </a:r>
            <a:r>
              <a:rPr lang="en-US" b="0" dirty="0" smtClean="0"/>
              <a:t> </a:t>
            </a:r>
            <a:r>
              <a:rPr lang="en-US" b="0" dirty="0" err="1" smtClean="0"/>
              <a:t>passo</a:t>
            </a:r>
            <a:r>
              <a:rPr lang="en-US" b="0" dirty="0" smtClean="0"/>
              <a:t>, </a:t>
            </a:r>
            <a:r>
              <a:rPr lang="en-US" b="0" dirty="0" err="1" smtClean="0"/>
              <a:t>apenas</a:t>
            </a:r>
            <a:r>
              <a:rPr lang="en-US" b="0" dirty="0" smtClean="0"/>
              <a:t> </a:t>
            </a:r>
            <a:r>
              <a:rPr lang="en-US" b="0" dirty="0" err="1" smtClean="0"/>
              <a:t>selecione</a:t>
            </a:r>
            <a:r>
              <a:rPr lang="en-US" b="0" dirty="0" smtClean="0"/>
              <a:t> um </a:t>
            </a:r>
            <a:r>
              <a:rPr lang="en-US" b="0" dirty="0" err="1" smtClean="0"/>
              <a:t>único</a:t>
            </a:r>
            <a:r>
              <a:rPr lang="en-US" b="0" dirty="0" smtClean="0"/>
              <a:t> </a:t>
            </a:r>
            <a:r>
              <a:rPr lang="en-US" b="0" dirty="0" err="1" smtClean="0"/>
              <a:t>bloco</a:t>
            </a:r>
            <a:r>
              <a:rPr lang="en-US" b="0" dirty="0" smtClean="0"/>
              <a:t> no </a:t>
            </a:r>
            <a:r>
              <a:rPr lang="en-US" b="0" dirty="0" err="1" smtClean="0"/>
              <a:t>seu</a:t>
            </a:r>
            <a:r>
              <a:rPr lang="en-US" b="0" dirty="0" smtClean="0"/>
              <a:t> </a:t>
            </a:r>
            <a:r>
              <a:rPr lang="en-US" b="0" dirty="0" err="1" smtClean="0"/>
              <a:t>programa</a:t>
            </a:r>
            <a:r>
              <a:rPr lang="en-US" b="0" dirty="0" smtClean="0"/>
              <a:t> e </a:t>
            </a:r>
            <a:r>
              <a:rPr lang="en-US" b="0" dirty="0" err="1" smtClean="0"/>
              <a:t>crie</a:t>
            </a:r>
            <a:r>
              <a:rPr lang="en-US" b="0" dirty="0" smtClean="0"/>
              <a:t> um My Block dele.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adicionar</a:t>
            </a:r>
            <a:r>
              <a:rPr lang="en-US" b="0" dirty="0" smtClean="0"/>
              <a:t> </a:t>
            </a:r>
            <a:r>
              <a:rPr lang="en-US" b="0" dirty="0" err="1" smtClean="0"/>
              <a:t>mais</a:t>
            </a:r>
            <a:r>
              <a:rPr lang="en-US" b="0" dirty="0" smtClean="0"/>
              <a:t> </a:t>
            </a:r>
            <a:r>
              <a:rPr lang="en-US" b="0" dirty="0" err="1" smtClean="0"/>
              <a:t>blocos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um My Block </a:t>
            </a:r>
            <a:r>
              <a:rPr lang="en-US" b="0" dirty="0" err="1" smtClean="0"/>
              <a:t>qualquer</a:t>
            </a:r>
            <a:r>
              <a:rPr lang="en-US" b="0" dirty="0" smtClean="0"/>
              <a:t> </a:t>
            </a:r>
            <a:r>
              <a:rPr lang="en-US" b="0" dirty="0" err="1" smtClean="0"/>
              <a:t>hora</a:t>
            </a:r>
            <a:r>
              <a:rPr lang="en-US" b="0" dirty="0" smtClean="0"/>
              <a:t>. </a:t>
            </a:r>
            <a:r>
              <a:rPr lang="en-US" b="0" dirty="0" err="1" smtClean="0"/>
              <a:t>Contudo</a:t>
            </a:r>
            <a:r>
              <a:rPr lang="en-US" b="0" dirty="0" smtClean="0"/>
              <a:t>,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não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mudra as entradas e </a:t>
            </a:r>
            <a:r>
              <a:rPr lang="en-US" b="0" dirty="0" err="1" smtClean="0"/>
              <a:t>saídas</a:t>
            </a:r>
            <a:r>
              <a:rPr lang="en-US" b="0" dirty="0" smtClean="0"/>
              <a:t> do My Block </a:t>
            </a:r>
            <a:r>
              <a:rPr lang="en-US" b="0" dirty="0" err="1" smtClean="0"/>
              <a:t>depois</a:t>
            </a:r>
            <a:r>
              <a:rPr lang="en-US" b="0" dirty="0" smtClean="0"/>
              <a:t> de </a:t>
            </a:r>
            <a:r>
              <a:rPr lang="en-US" b="0" dirty="0" err="1" smtClean="0"/>
              <a:t>criá</a:t>
            </a:r>
            <a:r>
              <a:rPr lang="en-US" b="0" dirty="0" smtClean="0"/>
              <a:t>-lo.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conhece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outro </a:t>
            </a:r>
            <a:r>
              <a:rPr lang="en-US" dirty="0" err="1" smtClean="0"/>
              <a:t>erro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favor entre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contato</a:t>
            </a:r>
            <a:r>
              <a:rPr lang="en-US" dirty="0" smtClean="0"/>
              <a:t> </a:t>
            </a:r>
            <a:r>
              <a:rPr lang="en-US" dirty="0" err="1" smtClean="0"/>
              <a:t>conosco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team@ev3lessons.com</a:t>
            </a:r>
            <a:r>
              <a:rPr lang="en-US" dirty="0" smtClean="0"/>
              <a:t> e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adicionaremos</a:t>
            </a:r>
            <a:r>
              <a:rPr lang="en-US" dirty="0" smtClean="0"/>
              <a:t> o </a:t>
            </a:r>
            <a:r>
              <a:rPr lang="en-US" dirty="0" err="1" smtClean="0"/>
              <a:t>erro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8082</TotalTime>
  <Words>1406</Words>
  <Application>Microsoft Office PowerPoint</Application>
  <PresentationFormat>On-screen Show (4:3)</PresentationFormat>
  <Paragraphs>189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Helvetica Neue</vt:lpstr>
      <vt:lpstr>Wingdings</vt:lpstr>
      <vt:lpstr>Essential</vt:lpstr>
      <vt:lpstr>Lição de programação intermediária</vt:lpstr>
      <vt:lpstr>OBJETIVOS DA LIÇÃO.</vt:lpstr>
      <vt:lpstr>O que é um my block?</vt:lpstr>
      <vt:lpstr>Quando usar um My block.</vt:lpstr>
      <vt:lpstr>Por que você deveria se incomodar?</vt:lpstr>
      <vt:lpstr>DISCUssão: O que faz um my block útil?</vt:lpstr>
      <vt:lpstr>passo 1: Realçar Blocos</vt:lpstr>
      <vt:lpstr>passo 2: encontre “meu construtor de bloco”</vt:lpstr>
      <vt:lpstr>Erros de mensagem comom no “meu construtor de bloco”.</vt:lpstr>
      <vt:lpstr>passo 3: Adicionar saídas/entradas (parâmetr0s).</vt:lpstr>
      <vt:lpstr>passo 4: configuração do parâmetro para força.</vt:lpstr>
      <vt:lpstr>passo 5: configuração do parâmetro para rotação.</vt:lpstr>
      <vt:lpstr>passo 6: configuração do parâmetro para sensor ultrassônico.</vt:lpstr>
      <vt:lpstr>pASSO 7: Configurar ícones do parâmetro.</vt:lpstr>
      <vt:lpstr>passo 8: Adicionando fio de dados.</vt:lpstr>
      <vt:lpstr>Onde está o My block?</vt:lpstr>
      <vt:lpstr>CRéDIToS.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Sanjay Seshan</cp:lastModifiedBy>
  <cp:revision>98</cp:revision>
  <dcterms:created xsi:type="dcterms:W3CDTF">2014-08-07T02:19:13Z</dcterms:created>
  <dcterms:modified xsi:type="dcterms:W3CDTF">2015-11-12T21:41:31Z</dcterms:modified>
</cp:coreProperties>
</file>