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4"/>
  </p:notesMasterIdLst>
  <p:handoutMasterIdLst>
    <p:handoutMasterId r:id="rId15"/>
  </p:handoutMasterIdLst>
  <p:sldIdLst>
    <p:sldId id="258" r:id="rId2"/>
    <p:sldId id="288" r:id="rId3"/>
    <p:sldId id="290" r:id="rId4"/>
    <p:sldId id="292" r:id="rId5"/>
    <p:sldId id="293" r:id="rId6"/>
    <p:sldId id="294" r:id="rId7"/>
    <p:sldId id="295" r:id="rId8"/>
    <p:sldId id="296" r:id="rId9"/>
    <p:sldId id="297" r:id="rId10"/>
    <p:sldId id="299" r:id="rId11"/>
    <p:sldId id="287"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05" autoAdjust="0"/>
    <p:restoredTop sz="91304" autoAdjust="0"/>
  </p:normalViewPr>
  <p:slideViewPr>
    <p:cSldViewPr snapToGrid="0" snapToObjects="1">
      <p:cViewPr varScale="1">
        <p:scale>
          <a:sx n="84" d="100"/>
          <a:sy n="84" d="100"/>
        </p:scale>
        <p:origin x="73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724066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FADB44-0079-FE48-8EAC-16E07A332AC8}" type="datetime1">
              <a:rPr lang="en-US" smtClean="0"/>
              <a:t>6/19/2015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B00C7-7A29-F246-89D5-380C0E199510}" type="datetime1">
              <a:rPr lang="en-US" smtClean="0"/>
              <a:t>6/19/2015</a:t>
            </a:fld>
            <a:endParaRPr lang="en-US"/>
          </a:p>
        </p:txBody>
      </p:sp>
      <p:sp>
        <p:nvSpPr>
          <p:cNvPr id="6" name="Footer Placeholder 5"/>
          <p:cNvSpPr>
            <a:spLocks noGrp="1"/>
          </p:cNvSpPr>
          <p:nvPr>
            <p:ph type="ftr" sz="quarter" idx="11"/>
          </p:nvPr>
        </p:nvSpPr>
        <p:spPr/>
        <p:txBody>
          <a:bodyPr/>
          <a:lstStyle/>
          <a:p>
            <a:r>
              <a:rPr lang="en-US" smtClean="0"/>
              <a:t>© 2015 EV3Lessons.com, Last edit 5/26/2015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4F9D88-E28F-4843-BF9A-D3C2C4F2D879}" type="datetime1">
              <a:rPr lang="en-US" smtClean="0"/>
              <a:t>6/19/2015</a:t>
            </a:fld>
            <a:endParaRPr lang="en-US"/>
          </a:p>
        </p:txBody>
      </p:sp>
      <p:sp>
        <p:nvSpPr>
          <p:cNvPr id="6" name="Footer Placeholder 5"/>
          <p:cNvSpPr>
            <a:spLocks noGrp="1"/>
          </p:cNvSpPr>
          <p:nvPr>
            <p:ph type="ftr" sz="quarter" idx="11"/>
          </p:nvPr>
        </p:nvSpPr>
        <p:spPr/>
        <p:txBody>
          <a:bodyPr/>
          <a:lstStyle/>
          <a:p>
            <a:r>
              <a:rPr lang="en-US" smtClean="0"/>
              <a:t>© 2015 EV3Lessons.com, Last edit 5/26/2015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3B308-8B37-3349-9C42-74CF2C975E08}" type="datetime1">
              <a:rPr lang="en-US" smtClean="0"/>
              <a:t>6/19/2015</a:t>
            </a:fld>
            <a:endParaRPr lang="en-US" dirty="0"/>
          </a:p>
        </p:txBody>
      </p:sp>
      <p:sp>
        <p:nvSpPr>
          <p:cNvPr id="6" name="Footer Placeholder 5"/>
          <p:cNvSpPr>
            <a:spLocks noGrp="1"/>
          </p:cNvSpPr>
          <p:nvPr>
            <p:ph type="ftr" sz="quarter" idx="11"/>
          </p:nvPr>
        </p:nvSpPr>
        <p:spPr/>
        <p:txBody>
          <a:bodyPr/>
          <a:lstStyle/>
          <a:p>
            <a:r>
              <a:rPr lang="en-US" smtClean="0"/>
              <a:t>© 2015 EV3Lessons.com, Last edit 5/26/2015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E43721A-0044-6542-B3B5-3557CC16F415}" type="datetime1">
              <a:rPr lang="en-US" smtClean="0"/>
              <a:t>6/19/2015</a:t>
            </a:fld>
            <a:endParaRPr lang="en-US" dirty="0"/>
          </a:p>
        </p:txBody>
      </p:sp>
      <p:sp>
        <p:nvSpPr>
          <p:cNvPr id="6" name="Footer Placeholder 5"/>
          <p:cNvSpPr>
            <a:spLocks noGrp="1"/>
          </p:cNvSpPr>
          <p:nvPr>
            <p:ph type="ftr" sz="quarter" idx="11"/>
          </p:nvPr>
        </p:nvSpPr>
        <p:spPr/>
        <p:txBody>
          <a:bodyPr/>
          <a:lstStyle/>
          <a:p>
            <a:r>
              <a:rPr lang="en-US" smtClean="0"/>
              <a:t>© 2015 EV3Lessons.com, Last edit 5/26/2015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A8401-FC01-1F49-BF7F-A12DCD4AAAFA}" type="datetime1">
              <a:rPr lang="en-US" smtClean="0"/>
              <a:t>6/19/2015</a:t>
            </a:fld>
            <a:endParaRPr lang="en-US" dirty="0"/>
          </a:p>
        </p:txBody>
      </p:sp>
      <p:sp>
        <p:nvSpPr>
          <p:cNvPr id="6" name="Footer Placeholder 5"/>
          <p:cNvSpPr>
            <a:spLocks noGrp="1"/>
          </p:cNvSpPr>
          <p:nvPr>
            <p:ph type="ftr" sz="quarter" idx="11"/>
          </p:nvPr>
        </p:nvSpPr>
        <p:spPr/>
        <p:txBody>
          <a:bodyPr/>
          <a:lstStyle/>
          <a:p>
            <a:r>
              <a:rPr lang="en-US" smtClean="0"/>
              <a:t>© 2015 EV3Lessons.com, Last edit 5/26/2015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085149-216D-B84D-9C33-2E9045CCA7C3}" type="datetime1">
              <a:rPr lang="en-US" smtClean="0"/>
              <a:t>6/19/2015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E467A8B-868E-F04A-962E-234832E72A30}" type="datetime1">
              <a:rPr lang="en-US" smtClean="0"/>
              <a:t>6/19/2015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5434BAF-7E5D-8342-8C56-4A91F11D66F9}" type="datetime1">
              <a:rPr lang="en-US" smtClean="0"/>
              <a:t>6/19/2015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22F632E5-902D-9041-92A8-5B2A2DF806E2}" type="datetime1">
              <a:rPr lang="en-US" smtClean="0"/>
              <a:t>6/19/2015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9A521092-F819-DA47-BC55-95C40C955268}" type="datetime1">
              <a:rPr lang="en-US" smtClean="0"/>
              <a:t>6/19/2015</a:t>
            </a:fld>
            <a:endParaRPr lang="en-US"/>
          </a:p>
        </p:txBody>
      </p:sp>
      <p:sp>
        <p:nvSpPr>
          <p:cNvPr id="5" name="Footer Placeholder 4"/>
          <p:cNvSpPr>
            <a:spLocks noGrp="1"/>
          </p:cNvSpPr>
          <p:nvPr>
            <p:ph type="ftr" sz="quarter" idx="11"/>
          </p:nvPr>
        </p:nvSpPr>
        <p:spPr/>
        <p:txBody>
          <a:bodyPr/>
          <a:lstStyle/>
          <a:p>
            <a:r>
              <a:rPr lang="en-US" smtClean="0"/>
              <a:t>© 2015 EV3Lessons.com, Last edit 5/26/2015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5CEDF8E-F9C7-6E4C-8632-3A11BA8EC015}" type="datetime1">
              <a:rPr lang="en-US" smtClean="0"/>
              <a:t>6/19/2015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941AC65-EBFD-8F43-B2BD-F428A3D65185}" type="datetime1">
              <a:rPr lang="en-US" smtClean="0"/>
              <a:t>6/19/2015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51A759A-A275-014D-A81E-21AEFBAD8065}" type="datetime1">
              <a:rPr lang="en-US" smtClean="0"/>
              <a:t>6/19/2015</a:t>
            </a:fld>
            <a:endParaRPr lang="en-US"/>
          </a:p>
        </p:txBody>
      </p:sp>
      <p:sp>
        <p:nvSpPr>
          <p:cNvPr id="8" name="Footer Placeholder 7"/>
          <p:cNvSpPr>
            <a:spLocks noGrp="1"/>
          </p:cNvSpPr>
          <p:nvPr>
            <p:ph type="ftr" sz="quarter" idx="11"/>
          </p:nvPr>
        </p:nvSpPr>
        <p:spPr/>
        <p:txBody>
          <a:bodyPr/>
          <a:lstStyle/>
          <a:p>
            <a:r>
              <a:rPr lang="en-US" smtClean="0"/>
              <a:t>© 2015 EV3Lessons.com, Last edit 5/26/2015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A5773D0-69D8-8A4F-9794-FE6CF3D724E5}" type="datetime1">
              <a:rPr lang="en-US" smtClean="0"/>
              <a:t>6/19/2015</a:t>
            </a:fld>
            <a:endParaRPr lang="en-US"/>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6BE91-EF30-8648-BA67-25E7CE48F8E3}" type="datetime1">
              <a:rPr lang="en-US" smtClean="0"/>
              <a:t>6/19/2015</a:t>
            </a:fld>
            <a:endParaRPr lang="en-US"/>
          </a:p>
        </p:txBody>
      </p:sp>
      <p:sp>
        <p:nvSpPr>
          <p:cNvPr id="3" name="Footer Placeholder 2"/>
          <p:cNvSpPr>
            <a:spLocks noGrp="1"/>
          </p:cNvSpPr>
          <p:nvPr>
            <p:ph type="ftr" sz="quarter" idx="11"/>
          </p:nvPr>
        </p:nvSpPr>
        <p:spPr/>
        <p:txBody>
          <a:bodyPr/>
          <a:lstStyle/>
          <a:p>
            <a:r>
              <a:rPr lang="en-US" smtClean="0"/>
              <a:t>© 2015 EV3Lessons.com, Last edit 5/26/2015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C8CF2AF-367D-974E-8844-A10BC09149B8}" type="datetime1">
              <a:rPr lang="en-US" smtClean="0"/>
              <a:t>6/19/2015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5/26/2015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a:bodyPr>
          <a:lstStyle/>
          <a:p>
            <a:r>
              <a:rPr lang="en-US" dirty="0" err="1" smtClean="0">
                <a:solidFill>
                  <a:schemeClr val="tx1"/>
                </a:solidFill>
              </a:rPr>
              <a:t>Por</a:t>
            </a:r>
            <a:r>
              <a:rPr lang="en-US" dirty="0" smtClean="0">
                <a:solidFill>
                  <a:schemeClr val="tx1"/>
                </a:solidFill>
              </a:rPr>
              <a:t> Droids Robotics</a:t>
            </a:r>
          </a:p>
        </p:txBody>
      </p:sp>
      <p:sp>
        <p:nvSpPr>
          <p:cNvPr id="2" name="Title 1"/>
          <p:cNvSpPr>
            <a:spLocks noGrp="1"/>
          </p:cNvSpPr>
          <p:nvPr>
            <p:ph type="ctrTitle"/>
          </p:nvPr>
        </p:nvSpPr>
        <p:spPr>
          <a:xfrm>
            <a:off x="329321" y="2865389"/>
            <a:ext cx="7810967" cy="1088237"/>
          </a:xfrm>
        </p:spPr>
        <p:txBody>
          <a:bodyPr>
            <a:normAutofit/>
          </a:bodyPr>
          <a:lstStyle/>
          <a:p>
            <a:r>
              <a:rPr lang="en-US" sz="4000" dirty="0" err="1" smtClean="0">
                <a:solidFill>
                  <a:srgbClr val="FF0000"/>
                </a:solidFill>
              </a:rPr>
              <a:t>Variáveis</a:t>
            </a:r>
            <a:endParaRPr lang="en-US" sz="2400"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err="1">
                <a:solidFill>
                  <a:schemeClr val="bg1"/>
                </a:solidFill>
              </a:rPr>
              <a:t>Lição</a:t>
            </a:r>
            <a:r>
              <a:rPr lang="en-US" sz="4800" dirty="0">
                <a:solidFill>
                  <a:schemeClr val="bg1"/>
                </a:solidFill>
              </a:rPr>
              <a:t> de </a:t>
            </a:r>
            <a:r>
              <a:rPr lang="en-US" sz="4800" dirty="0" err="1">
                <a:solidFill>
                  <a:schemeClr val="bg1"/>
                </a:solidFill>
              </a:rPr>
              <a:t>Programação</a:t>
            </a:r>
            <a:r>
              <a:rPr lang="en-US" sz="4800" dirty="0">
                <a:solidFill>
                  <a:schemeClr val="bg1"/>
                </a:solidFill>
              </a:rPr>
              <a:t> EV3</a:t>
            </a:r>
          </a:p>
          <a:p>
            <a:r>
              <a:rPr lang="en-US" sz="4800" dirty="0" err="1">
                <a:solidFill>
                  <a:schemeClr val="bg1"/>
                </a:solidFill>
              </a:rPr>
              <a:t>Intermediário</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5/26/2015</a:t>
            </a:r>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dirty="0" err="1" smtClean="0"/>
              <a:t>Desafio</a:t>
            </a:r>
            <a:r>
              <a:rPr lang="en-US" altLang="en-US" dirty="0" smtClean="0"/>
              <a:t> 2 </a:t>
            </a:r>
            <a:r>
              <a:rPr lang="en-US" altLang="en-US" dirty="0" err="1" smtClean="0"/>
              <a:t>Solução</a:t>
            </a:r>
            <a:r>
              <a:rPr lang="en-US" altLang="en-US" dirty="0" smtClean="0"/>
              <a:t>: </a:t>
            </a:r>
            <a:r>
              <a:rPr lang="en-US" altLang="en-US" dirty="0" err="1" smtClean="0"/>
              <a:t>Contador</a:t>
            </a:r>
            <a:r>
              <a:rPr lang="en-US" altLang="en-US" dirty="0" smtClean="0"/>
              <a:t> de </a:t>
            </a:r>
            <a:r>
              <a:rPr lang="en-US" altLang="en-US" dirty="0" err="1" smtClean="0"/>
              <a:t>Linhas</a:t>
            </a:r>
            <a:endParaRPr lang="en-US" altLang="en-US" dirty="0" smtClean="0"/>
          </a:p>
        </p:txBody>
      </p:sp>
      <p:sp>
        <p:nvSpPr>
          <p:cNvPr id="46083"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105BE49-FB6C-4ECA-AF0F-3248BF262EF6}" type="slidenum">
              <a:rPr lang="en-US" altLang="en-US" sz="1400" smtClean="0"/>
              <a:pPr>
                <a:spcBef>
                  <a:spcPct val="0"/>
                </a:spcBef>
                <a:buClrTx/>
                <a:buSzTx/>
                <a:buFontTx/>
                <a:buNone/>
              </a:pPr>
              <a:t>10</a:t>
            </a:fld>
            <a:endParaRPr lang="en-US" altLang="en-US" sz="1400" smtClean="0"/>
          </a:p>
        </p:txBody>
      </p:sp>
      <p:sp>
        <p:nvSpPr>
          <p:cNvPr id="2" name="Footer Placeholder 1"/>
          <p:cNvSpPr>
            <a:spLocks noGrp="1"/>
          </p:cNvSpPr>
          <p:nvPr>
            <p:ph type="ftr" sz="quarter" idx="11"/>
          </p:nvPr>
        </p:nvSpPr>
        <p:spPr/>
        <p:txBody>
          <a:bodyPr/>
          <a:lstStyle/>
          <a:p>
            <a:r>
              <a:rPr lang="en-US" smtClean="0"/>
              <a:t>© 2015 EV3Lessons.com, Last edit 5/26/2015</a:t>
            </a:r>
            <a:endParaRPr lang="en-US"/>
          </a:p>
        </p:txBody>
      </p:sp>
      <p:pic>
        <p:nvPicPr>
          <p:cNvPr id="3" name="Picture 2"/>
          <p:cNvPicPr>
            <a:picLocks noChangeAspect="1"/>
          </p:cNvPicPr>
          <p:nvPr/>
        </p:nvPicPr>
        <p:blipFill>
          <a:blip r:embed="rId2"/>
          <a:stretch>
            <a:fillRect/>
          </a:stretch>
        </p:blipFill>
        <p:spPr>
          <a:xfrm>
            <a:off x="1" y="2801663"/>
            <a:ext cx="9144000" cy="1961962"/>
          </a:xfrm>
          <a:prstGeom prst="rect">
            <a:avLst/>
          </a:prstGeom>
        </p:spPr>
      </p:pic>
    </p:spTree>
    <p:extLst>
      <p:ext uri="{BB962C8B-B14F-4D97-AF65-F5344CB8AC3E}">
        <p14:creationId xmlns:p14="http://schemas.microsoft.com/office/powerpoint/2010/main" val="109580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Próximos</a:t>
            </a:r>
            <a:r>
              <a:rPr lang="en-US" dirty="0" smtClean="0"/>
              <a:t> </a:t>
            </a:r>
            <a:r>
              <a:rPr lang="en-US" dirty="0" err="1" smtClean="0"/>
              <a:t>Passos</a:t>
            </a:r>
            <a:endParaRPr lang="en-US" dirty="0"/>
          </a:p>
        </p:txBody>
      </p:sp>
      <p:sp>
        <p:nvSpPr>
          <p:cNvPr id="3" name="Content Placeholder 2"/>
          <p:cNvSpPr>
            <a:spLocks noGrp="1"/>
          </p:cNvSpPr>
          <p:nvPr>
            <p:ph idx="1"/>
          </p:nvPr>
        </p:nvSpPr>
        <p:spPr>
          <a:xfrm>
            <a:off x="508001" y="2133600"/>
            <a:ext cx="8350250" cy="3992563"/>
          </a:xfrm>
        </p:spPr>
        <p:txBody>
          <a:bodyPr/>
          <a:lstStyle/>
          <a:p>
            <a:r>
              <a:rPr lang="en-US" dirty="0" err="1" smtClean="0">
                <a:solidFill>
                  <a:srgbClr val="FF0000"/>
                </a:solidFill>
              </a:rPr>
              <a:t>Nós</a:t>
            </a:r>
            <a:r>
              <a:rPr lang="en-US" dirty="0" smtClean="0">
                <a:solidFill>
                  <a:srgbClr val="FF0000"/>
                </a:solidFill>
              </a:rPr>
              <a:t> </a:t>
            </a:r>
            <a:r>
              <a:rPr lang="en-US" dirty="0" err="1" smtClean="0">
                <a:solidFill>
                  <a:srgbClr val="FF0000"/>
                </a:solidFill>
              </a:rPr>
              <a:t>usamos</a:t>
            </a:r>
            <a:r>
              <a:rPr lang="en-US" dirty="0" smtClean="0">
                <a:solidFill>
                  <a:srgbClr val="FF0000"/>
                </a:solidFill>
              </a:rPr>
              <a:t> </a:t>
            </a:r>
            <a:r>
              <a:rPr lang="en-US" dirty="0" err="1" smtClean="0">
                <a:solidFill>
                  <a:srgbClr val="FF0000"/>
                </a:solidFill>
              </a:rPr>
              <a:t>variáveis</a:t>
            </a:r>
            <a:r>
              <a:rPr lang="en-US" dirty="0" smtClean="0">
                <a:solidFill>
                  <a:srgbClr val="FF0000"/>
                </a:solidFill>
              </a:rPr>
              <a:t> </a:t>
            </a:r>
            <a:r>
              <a:rPr lang="en-US" dirty="0" err="1" smtClean="0">
                <a:solidFill>
                  <a:srgbClr val="FF0000"/>
                </a:solidFill>
              </a:rPr>
              <a:t>nas</a:t>
            </a:r>
            <a:r>
              <a:rPr lang="en-US" dirty="0" smtClean="0">
                <a:solidFill>
                  <a:srgbClr val="FF0000"/>
                </a:solidFill>
              </a:rPr>
              <a:t> </a:t>
            </a:r>
            <a:r>
              <a:rPr lang="en-US" dirty="0" err="1" smtClean="0">
                <a:solidFill>
                  <a:srgbClr val="FF0000"/>
                </a:solidFill>
              </a:rPr>
              <a:t>seguintes</a:t>
            </a:r>
            <a:r>
              <a:rPr lang="en-US" dirty="0" smtClean="0">
                <a:solidFill>
                  <a:srgbClr val="FF0000"/>
                </a:solidFill>
              </a:rPr>
              <a:t> </a:t>
            </a:r>
            <a:r>
              <a:rPr lang="en-US" dirty="0" err="1" smtClean="0">
                <a:solidFill>
                  <a:srgbClr val="FF0000"/>
                </a:solidFill>
              </a:rPr>
              <a:t>lições</a:t>
            </a:r>
            <a:r>
              <a:rPr lang="en-US" dirty="0" smtClean="0">
                <a:solidFill>
                  <a:srgbClr val="FF0000"/>
                </a:solidFill>
              </a:rPr>
              <a:t>:</a:t>
            </a:r>
          </a:p>
          <a:p>
            <a:pPr lvl="1"/>
            <a:r>
              <a:rPr lang="en-US" dirty="0" err="1" smtClean="0">
                <a:solidFill>
                  <a:srgbClr val="FF0000"/>
                </a:solidFill>
              </a:rPr>
              <a:t>Avançado</a:t>
            </a:r>
            <a:r>
              <a:rPr lang="en-US" dirty="0" smtClean="0">
                <a:solidFill>
                  <a:srgbClr val="FF0000"/>
                </a:solidFill>
              </a:rPr>
              <a:t>: Sistema de Menu</a:t>
            </a:r>
          </a:p>
          <a:p>
            <a:pPr lvl="1"/>
            <a:r>
              <a:rPr lang="en-US" dirty="0" err="1" smtClean="0">
                <a:solidFill>
                  <a:srgbClr val="FF0000"/>
                </a:solidFill>
              </a:rPr>
              <a:t>Avançado</a:t>
            </a:r>
            <a:r>
              <a:rPr lang="en-US" dirty="0" smtClean="0">
                <a:solidFill>
                  <a:srgbClr val="FF0000"/>
                </a:solidFill>
              </a:rPr>
              <a:t>: </a:t>
            </a:r>
            <a:r>
              <a:rPr lang="en-US" dirty="0" err="1" smtClean="0">
                <a:solidFill>
                  <a:srgbClr val="FF0000"/>
                </a:solidFill>
              </a:rPr>
              <a:t>Sincronização</a:t>
            </a:r>
            <a:r>
              <a:rPr lang="en-US" dirty="0" smtClean="0">
                <a:solidFill>
                  <a:srgbClr val="FF0000"/>
                </a:solidFill>
              </a:rPr>
              <a:t> do </a:t>
            </a:r>
            <a:r>
              <a:rPr lang="en-US" dirty="0" err="1">
                <a:solidFill>
                  <a:srgbClr val="FF0000"/>
                </a:solidFill>
              </a:rPr>
              <a:t>F</a:t>
            </a:r>
            <a:r>
              <a:rPr lang="en-US" dirty="0" err="1" smtClean="0">
                <a:solidFill>
                  <a:srgbClr val="FF0000"/>
                </a:solidFill>
              </a:rPr>
              <a:t>eixe</a:t>
            </a:r>
            <a:r>
              <a:rPr lang="en-US" dirty="0" smtClean="0">
                <a:solidFill>
                  <a:srgbClr val="FF0000"/>
                </a:solidFill>
              </a:rPr>
              <a:t> </a:t>
            </a:r>
            <a:r>
              <a:rPr lang="en-US" dirty="0" err="1" smtClean="0">
                <a:solidFill>
                  <a:srgbClr val="FF0000"/>
                </a:solidFill>
              </a:rPr>
              <a:t>Paralelo</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350791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latin typeface="+mn-lt"/>
              </a:rPr>
              <a:t>Créditos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smtClean="0"/>
              <a:t>Este tutorial </a:t>
            </a:r>
            <a:r>
              <a:rPr lang="en-US" dirty="0" err="1" smtClean="0"/>
              <a:t>foi</a:t>
            </a:r>
            <a:r>
              <a:rPr lang="en-US" dirty="0" smtClean="0"/>
              <a:t> </a:t>
            </a:r>
            <a:r>
              <a:rPr lang="en-US" dirty="0" err="1" smtClean="0"/>
              <a:t>criado</a:t>
            </a:r>
            <a:r>
              <a:rPr lang="en-US" dirty="0" smtClean="0"/>
              <a:t> </a:t>
            </a:r>
            <a:r>
              <a:rPr lang="en-US" dirty="0" err="1" smtClean="0"/>
              <a:t>por</a:t>
            </a:r>
            <a:r>
              <a:rPr lang="en-US" dirty="0" smtClean="0"/>
              <a:t> Sanjay </a:t>
            </a:r>
            <a:r>
              <a:rPr lang="en-US" dirty="0" err="1"/>
              <a:t>Seshan</a:t>
            </a:r>
            <a:r>
              <a:rPr lang="en-US"/>
              <a:t> </a:t>
            </a:r>
            <a:r>
              <a:rPr lang="en-US" dirty="0"/>
              <a:t>e</a:t>
            </a:r>
            <a:r>
              <a:rPr lang="en-US" smtClean="0"/>
              <a:t> </a:t>
            </a:r>
            <a:r>
              <a:rPr lang="en-US" dirty="0" err="1" smtClean="0"/>
              <a:t>Arvind</a:t>
            </a:r>
            <a:r>
              <a:rPr lang="en-US" dirty="0" smtClean="0"/>
              <a:t> </a:t>
            </a:r>
            <a:r>
              <a:rPr lang="en-US" dirty="0" err="1"/>
              <a:t>Seshan</a:t>
            </a:r>
            <a:r>
              <a:rPr lang="en-US" dirty="0"/>
              <a:t> </a:t>
            </a:r>
            <a:r>
              <a:rPr lang="en-US" dirty="0" smtClean="0"/>
              <a:t>dos Droids </a:t>
            </a:r>
            <a:r>
              <a:rPr lang="en-US" dirty="0"/>
              <a:t>Robotics (</a:t>
            </a:r>
            <a:r>
              <a:rPr lang="en-US" dirty="0" smtClean="0">
                <a:hlinkClick r:id="rId3"/>
              </a:rPr>
              <a:t>team@droidsrobotics.org</a:t>
            </a:r>
            <a:r>
              <a:rPr lang="en-US" dirty="0" smtClean="0"/>
              <a:t>).</a:t>
            </a:r>
          </a:p>
          <a:p>
            <a:pPr marL="454025" lvl="1" indent="-454025">
              <a:spcBef>
                <a:spcPts val="2000"/>
              </a:spcBef>
              <a:buClr>
                <a:schemeClr val="bg1">
                  <a:lumMod val="65000"/>
                </a:schemeClr>
              </a:buClr>
            </a:pPr>
            <a:r>
              <a:rPr lang="en-US" dirty="0" err="1" smtClean="0"/>
              <a:t>Foi</a:t>
            </a:r>
            <a:r>
              <a:rPr lang="en-US" dirty="0" smtClean="0"/>
              <a:t> </a:t>
            </a:r>
            <a:r>
              <a:rPr lang="en-US" dirty="0" err="1" smtClean="0"/>
              <a:t>traduzido</a:t>
            </a:r>
            <a:r>
              <a:rPr lang="en-US" dirty="0" smtClean="0"/>
              <a:t> </a:t>
            </a:r>
            <a:r>
              <a:rPr lang="en-US" dirty="0" err="1" smtClean="0"/>
              <a:t>por</a:t>
            </a:r>
            <a:r>
              <a:rPr lang="en-US" dirty="0" smtClean="0"/>
              <a:t> Naira M. Hirakawa</a:t>
            </a:r>
          </a:p>
          <a:p>
            <a:pPr marL="454025" lvl="1" indent="-454025">
              <a:spcBef>
                <a:spcPts val="2000"/>
              </a:spcBef>
              <a:buClr>
                <a:schemeClr val="bg1">
                  <a:lumMod val="65000"/>
                </a:schemeClr>
              </a:buClr>
            </a:pPr>
            <a:r>
              <a:rPr lang="en-US" dirty="0" err="1" smtClean="0"/>
              <a:t>Mais</a:t>
            </a:r>
            <a:r>
              <a:rPr lang="en-US" dirty="0" smtClean="0"/>
              <a:t> </a:t>
            </a:r>
            <a:r>
              <a:rPr lang="en-US" dirty="0" err="1" smtClean="0"/>
              <a:t>lições</a:t>
            </a:r>
            <a:r>
              <a:rPr lang="en-US" dirty="0" smtClean="0"/>
              <a:t> no site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Este </a:t>
            </a:r>
            <a:r>
              <a:rPr kumimoji="0" lang="en-US" altLang="en-US" sz="2000" b="0" i="0" u="none" strike="noStrike" cap="none" normalizeH="0" baseline="0" dirty="0" err="1" smtClean="0">
                <a:ln>
                  <a:noFill/>
                </a:ln>
                <a:solidFill>
                  <a:srgbClr val="000000"/>
                </a:solidFill>
                <a:effectLst/>
                <a:latin typeface="Helvetica Neue"/>
              </a:rPr>
              <a:t>trabalho</a:t>
            </a:r>
            <a:r>
              <a:rPr kumimoji="0" lang="en-US" altLang="en-US" sz="2000" b="0" i="0" u="none" strike="noStrike" cap="none" normalizeH="0" baseline="0" dirty="0" smtClean="0">
                <a:ln>
                  <a:noFill/>
                </a:ln>
                <a:solidFill>
                  <a:srgbClr val="000000"/>
                </a:solidFill>
                <a:effectLst/>
                <a:latin typeface="Helvetica Neue"/>
              </a:rPr>
              <a:t> é </a:t>
            </a:r>
            <a:r>
              <a:rPr kumimoji="0" lang="en-US" altLang="en-US" sz="2000" b="0" i="0" u="none" strike="noStrike" cap="none" normalizeH="0" baseline="0" dirty="0" err="1" smtClean="0">
                <a:ln>
                  <a:noFill/>
                </a:ln>
                <a:solidFill>
                  <a:srgbClr val="000000"/>
                </a:solidFill>
                <a:effectLst/>
                <a:latin typeface="Helvetica Neue"/>
              </a:rPr>
              <a:t>licensiado</a:t>
            </a:r>
            <a:r>
              <a:rPr kumimoji="0" lang="en-US" altLang="en-US" sz="2000" b="0" i="0" u="none" strike="noStrike" cap="none" normalizeH="0" baseline="0" dirty="0" smtClean="0">
                <a:ln>
                  <a:noFill/>
                </a:ln>
                <a:solidFill>
                  <a:srgbClr val="000000"/>
                </a:solidFill>
                <a:effectLst/>
                <a:latin typeface="Helvetica Neue"/>
              </a:rPr>
              <a:t> sob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12</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Objetivos</a:t>
            </a:r>
            <a:endParaRPr lang="en-US" dirty="0"/>
          </a:p>
        </p:txBody>
      </p:sp>
      <p:sp>
        <p:nvSpPr>
          <p:cNvPr id="3" name="Content Placeholder 2"/>
          <p:cNvSpPr>
            <a:spLocks noGrp="1"/>
          </p:cNvSpPr>
          <p:nvPr>
            <p:ph idx="1"/>
          </p:nvPr>
        </p:nvSpPr>
        <p:spPr>
          <a:xfrm>
            <a:off x="394551" y="2133600"/>
            <a:ext cx="8463700" cy="3992563"/>
          </a:xfrm>
        </p:spPr>
        <p:txBody>
          <a:bodyPr>
            <a:normAutofit lnSpcReduction="10000"/>
          </a:bodyPr>
          <a:lstStyle/>
          <a:p>
            <a:pPr marL="342900" indent="-342900">
              <a:buFont typeface="Arial"/>
              <a:buChar char="•"/>
            </a:pPr>
            <a:r>
              <a:rPr lang="en-US" sz="3800" dirty="0" err="1" smtClean="0"/>
              <a:t>Aprender</a:t>
            </a:r>
            <a:r>
              <a:rPr lang="en-US" sz="3800" dirty="0" smtClean="0"/>
              <a:t> </a:t>
            </a:r>
            <a:r>
              <a:rPr lang="en-US" sz="3800" dirty="0" err="1" smtClean="0"/>
              <a:t>sobre</a:t>
            </a:r>
            <a:r>
              <a:rPr lang="en-US" sz="3800" dirty="0" smtClean="0"/>
              <a:t> </a:t>
            </a:r>
            <a:r>
              <a:rPr lang="en-US" sz="3800" dirty="0" err="1" smtClean="0"/>
              <a:t>diferentes</a:t>
            </a:r>
            <a:r>
              <a:rPr lang="en-US" sz="3800" dirty="0" smtClean="0"/>
              <a:t> </a:t>
            </a:r>
            <a:r>
              <a:rPr lang="en-US" sz="3800" dirty="0" err="1" smtClean="0"/>
              <a:t>tipos</a:t>
            </a:r>
            <a:r>
              <a:rPr lang="en-US" sz="3800" dirty="0" smtClean="0"/>
              <a:t> de </a:t>
            </a:r>
            <a:r>
              <a:rPr lang="en-US" sz="3800" dirty="0" err="1" smtClean="0"/>
              <a:t>variáveis</a:t>
            </a:r>
            <a:endParaRPr lang="en-US" sz="3800" dirty="0" smtClean="0"/>
          </a:p>
          <a:p>
            <a:pPr marL="342900" indent="-342900">
              <a:buFont typeface="Arial"/>
              <a:buChar char="•"/>
            </a:pPr>
            <a:r>
              <a:rPr lang="en-US" sz="3800" dirty="0" err="1" smtClean="0"/>
              <a:t>Aprender</a:t>
            </a:r>
            <a:r>
              <a:rPr lang="en-US" sz="3800" dirty="0" smtClean="0"/>
              <a:t> </a:t>
            </a:r>
            <a:r>
              <a:rPr lang="en-US" sz="3800" dirty="0" err="1" smtClean="0"/>
              <a:t>como</a:t>
            </a:r>
            <a:r>
              <a:rPr lang="en-US" sz="3800" dirty="0" smtClean="0"/>
              <a:t> </a:t>
            </a:r>
            <a:r>
              <a:rPr lang="en-US" sz="3800" dirty="0" err="1" smtClean="0"/>
              <a:t>ler</a:t>
            </a:r>
            <a:r>
              <a:rPr lang="en-US" sz="3800" dirty="0" smtClean="0"/>
              <a:t> e </a:t>
            </a:r>
            <a:r>
              <a:rPr lang="en-US" sz="3800" dirty="0" err="1" smtClean="0"/>
              <a:t>escrever</a:t>
            </a:r>
            <a:r>
              <a:rPr lang="en-US" sz="3800" dirty="0" smtClean="0"/>
              <a:t> </a:t>
            </a:r>
            <a:r>
              <a:rPr lang="en-US" sz="3800" dirty="0" err="1" smtClean="0"/>
              <a:t>nas</a:t>
            </a:r>
            <a:r>
              <a:rPr lang="en-US" sz="3800" dirty="0" smtClean="0"/>
              <a:t> </a:t>
            </a:r>
            <a:r>
              <a:rPr lang="en-US" sz="3800" dirty="0" err="1" smtClean="0"/>
              <a:t>variáveis</a:t>
            </a:r>
            <a:endParaRPr lang="en-US" sz="3800" dirty="0" smtClean="0"/>
          </a:p>
          <a:p>
            <a:pPr marL="342900" indent="-342900">
              <a:buFont typeface="Arial"/>
              <a:buChar char="•"/>
            </a:pPr>
            <a:endParaRPr lang="en-US" dirty="0"/>
          </a:p>
          <a:p>
            <a:pPr marL="342900" indent="-342900">
              <a:buFont typeface="Arial"/>
              <a:buChar char="•"/>
            </a:pPr>
            <a:r>
              <a:rPr lang="en-US" dirty="0" err="1" smtClean="0"/>
              <a:t>Prerequisitos</a:t>
            </a:r>
            <a:r>
              <a:rPr lang="en-US" dirty="0" smtClean="0"/>
              <a:t>: </a:t>
            </a:r>
            <a:r>
              <a:rPr lang="en-US" dirty="0" err="1" smtClean="0"/>
              <a:t>Condutor</a:t>
            </a:r>
            <a:r>
              <a:rPr lang="en-US" dirty="0" smtClean="0"/>
              <a:t> de Dados (Data wires), Sensor de </a:t>
            </a:r>
            <a:r>
              <a:rPr lang="en-US" dirty="0" err="1" smtClean="0"/>
              <a:t>Cor</a:t>
            </a:r>
            <a:r>
              <a:rPr lang="en-US" dirty="0" smtClean="0"/>
              <a:t> e </a:t>
            </a:r>
            <a:r>
              <a:rPr lang="en-US" dirty="0" err="1" smtClean="0"/>
              <a:t>Blocos</a:t>
            </a:r>
            <a:r>
              <a:rPr lang="en-US" dirty="0" smtClean="0"/>
              <a:t> de </a:t>
            </a:r>
            <a:r>
              <a:rPr lang="en-US" dirty="0" err="1" smtClean="0"/>
              <a:t>Exibição</a:t>
            </a:r>
            <a:r>
              <a:rPr lang="en-US" dirty="0" smtClean="0"/>
              <a:t> e de </a:t>
            </a:r>
            <a:r>
              <a:rPr lang="en-US" dirty="0" err="1" smtClean="0"/>
              <a:t>Espera</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1067131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5-27 at 11.16.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859" y="1799897"/>
            <a:ext cx="1866900" cy="711200"/>
          </a:xfrm>
          <a:prstGeom prst="rect">
            <a:avLst/>
          </a:prstGeom>
        </p:spPr>
      </p:pic>
      <p:sp>
        <p:nvSpPr>
          <p:cNvPr id="44034" name="Title 1"/>
          <p:cNvSpPr>
            <a:spLocks noGrp="1"/>
          </p:cNvSpPr>
          <p:nvPr>
            <p:ph type="title"/>
          </p:nvPr>
        </p:nvSpPr>
        <p:spPr/>
        <p:txBody>
          <a:bodyPr>
            <a:noAutofit/>
          </a:bodyPr>
          <a:lstStyle/>
          <a:p>
            <a:r>
              <a:rPr lang="en-US" altLang="en-US" sz="2800" dirty="0" err="1" smtClean="0"/>
              <a:t>Ferramenta</a:t>
            </a:r>
            <a:r>
              <a:rPr lang="en-US" altLang="en-US" sz="2800" dirty="0" smtClean="0"/>
              <a:t> </a:t>
            </a:r>
            <a:r>
              <a:rPr lang="en-US" altLang="en-US" sz="2800" dirty="0" err="1" smtClean="0"/>
              <a:t>Adicional</a:t>
            </a:r>
            <a:r>
              <a:rPr lang="en-US" altLang="en-US" sz="2800" dirty="0" smtClean="0"/>
              <a:t>: </a:t>
            </a:r>
            <a:r>
              <a:rPr lang="en-US" altLang="en-US" sz="2800" dirty="0" err="1" smtClean="0"/>
              <a:t>Blocos</a:t>
            </a:r>
            <a:r>
              <a:rPr lang="en-US" altLang="en-US" sz="2800" dirty="0" smtClean="0"/>
              <a:t> de </a:t>
            </a:r>
            <a:r>
              <a:rPr lang="en-US" altLang="en-US" sz="2800" dirty="0" err="1" smtClean="0"/>
              <a:t>Exibição</a:t>
            </a:r>
            <a:r>
              <a:rPr lang="en-US" altLang="en-US" sz="2800" dirty="0" smtClean="0"/>
              <a:t> </a:t>
            </a:r>
            <a:r>
              <a:rPr lang="en-US" altLang="en-US" sz="2800" dirty="0" err="1" smtClean="0"/>
              <a:t>Conectados</a:t>
            </a:r>
            <a:endParaRPr lang="en-US" altLang="en-US" sz="2800" dirty="0" smtClean="0"/>
          </a:p>
        </p:txBody>
      </p:sp>
      <p:sp>
        <p:nvSpPr>
          <p:cNvPr id="44035"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BF08A7-D6E4-494E-BF66-67A44E35DEB0}" type="slidenum">
              <a:rPr lang="en-US" altLang="en-US" sz="1400" smtClean="0"/>
              <a:pPr>
                <a:spcBef>
                  <a:spcPct val="0"/>
                </a:spcBef>
                <a:buClrTx/>
                <a:buSzTx/>
                <a:buFontTx/>
                <a:buNone/>
              </a:pPr>
              <a:t>3</a:t>
            </a:fld>
            <a:endParaRPr lang="en-US" altLang="en-US" sz="1400" smtClean="0"/>
          </a:p>
        </p:txBody>
      </p:sp>
      <p:pic>
        <p:nvPicPr>
          <p:cNvPr id="44036" name="Content Placeholder 4"/>
          <p:cNvPicPr>
            <a:picLocks noGrp="1" noChangeAspect="1"/>
          </p:cNvPicPr>
          <p:nvPr>
            <p:ph idx="1"/>
          </p:nvPr>
        </p:nvPicPr>
        <p:blipFill>
          <a:blip r:embed="rId3" cstate="email">
            <a:extLst>
              <a:ext uri="{28A0092B-C50C-407E-A947-70E740481C1C}">
                <a14:useLocalDpi xmlns:a14="http://schemas.microsoft.com/office/drawing/2010/main" val="0"/>
              </a:ext>
            </a:extLst>
          </a:blip>
          <a:srcRect l="11958" t="20966" r="55542" b="61258"/>
          <a:stretch>
            <a:fillRect/>
          </a:stretch>
        </p:blipFill>
        <p:spPr>
          <a:xfrm>
            <a:off x="917825" y="2265035"/>
            <a:ext cx="5600700" cy="1724025"/>
          </a:xfrm>
        </p:spPr>
      </p:pic>
      <p:sp>
        <p:nvSpPr>
          <p:cNvPr id="44037" name="TextBox 5"/>
          <p:cNvSpPr txBox="1">
            <a:spLocks noChangeArrowheads="1"/>
          </p:cNvSpPr>
          <p:nvPr/>
        </p:nvSpPr>
        <p:spPr bwMode="auto">
          <a:xfrm>
            <a:off x="1397250" y="2203122"/>
            <a:ext cx="1828800" cy="307975"/>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err="1" smtClean="0"/>
              <a:t>Texto</a:t>
            </a:r>
            <a:r>
              <a:rPr lang="en-US" altLang="en-US" sz="1400" dirty="0" smtClean="0"/>
              <a:t> a </a:t>
            </a:r>
            <a:r>
              <a:rPr lang="en-US" altLang="en-US" sz="1400" dirty="0" err="1" smtClean="0"/>
              <a:t>ser</a:t>
            </a:r>
            <a:r>
              <a:rPr lang="en-US" altLang="en-US" sz="1400" dirty="0" smtClean="0"/>
              <a:t> </a:t>
            </a:r>
            <a:r>
              <a:rPr lang="en-US" altLang="en-US" sz="1400" dirty="0" err="1" smtClean="0"/>
              <a:t>exibido</a:t>
            </a:r>
            <a:endParaRPr lang="en-US" altLang="en-US" sz="1400" dirty="0"/>
          </a:p>
        </p:txBody>
      </p:sp>
      <p:cxnSp>
        <p:nvCxnSpPr>
          <p:cNvPr id="44038" name="Straight Arrow Connector 7"/>
          <p:cNvCxnSpPr>
            <a:cxnSpLocks noChangeShapeType="1"/>
            <a:stCxn id="44037" idx="3"/>
          </p:cNvCxnSpPr>
          <p:nvPr/>
        </p:nvCxnSpPr>
        <p:spPr bwMode="auto">
          <a:xfrm>
            <a:off x="3226050" y="2357110"/>
            <a:ext cx="365125" cy="317500"/>
          </a:xfrm>
          <a:prstGeom prst="straightConnector1">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4039" name="TextBox 13"/>
          <p:cNvSpPr txBox="1">
            <a:spLocks noChangeArrowheads="1"/>
          </p:cNvSpPr>
          <p:nvPr/>
        </p:nvSpPr>
        <p:spPr bwMode="auto">
          <a:xfrm>
            <a:off x="4089650" y="2187247"/>
            <a:ext cx="2628900" cy="523220"/>
          </a:xfrm>
          <a:prstGeom prst="rect">
            <a:avLst/>
          </a:prstGeom>
          <a:no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smtClean="0"/>
              <a:t>Clique no campo para </a:t>
            </a:r>
            <a:r>
              <a:rPr lang="en-US" altLang="en-US" sz="1400" dirty="0" err="1" smtClean="0"/>
              <a:t>escolher</a:t>
            </a:r>
            <a:r>
              <a:rPr lang="en-US" altLang="en-US" sz="1400" dirty="0" smtClean="0"/>
              <a:t> “</a:t>
            </a:r>
            <a:r>
              <a:rPr lang="en-US" altLang="en-US" sz="1400" dirty="0" err="1" smtClean="0"/>
              <a:t>conexão</a:t>
            </a:r>
            <a:r>
              <a:rPr lang="en-US" altLang="en-US" sz="1400" dirty="0" smtClean="0"/>
              <a:t>”</a:t>
            </a:r>
            <a:endParaRPr lang="en-US" altLang="en-US" sz="1400" dirty="0"/>
          </a:p>
        </p:txBody>
      </p:sp>
      <p:cxnSp>
        <p:nvCxnSpPr>
          <p:cNvPr id="44040" name="Straight Arrow Connector 15"/>
          <p:cNvCxnSpPr>
            <a:cxnSpLocks noChangeShapeType="1"/>
          </p:cNvCxnSpPr>
          <p:nvPr/>
        </p:nvCxnSpPr>
        <p:spPr bwMode="auto">
          <a:xfrm>
            <a:off x="5604125" y="2495222"/>
            <a:ext cx="303213" cy="179388"/>
          </a:xfrm>
          <a:prstGeom prst="straightConnector1">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4041" name="TextBox 17"/>
          <p:cNvSpPr txBox="1">
            <a:spLocks noChangeArrowheads="1"/>
          </p:cNvSpPr>
          <p:nvPr/>
        </p:nvSpPr>
        <p:spPr bwMode="auto">
          <a:xfrm>
            <a:off x="199699" y="4271635"/>
            <a:ext cx="3026352"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err="1" smtClean="0"/>
              <a:t>Texto</a:t>
            </a:r>
            <a:r>
              <a:rPr lang="en-US" altLang="en-US" sz="1400" dirty="0" smtClean="0"/>
              <a:t> </a:t>
            </a:r>
            <a:r>
              <a:rPr lang="en-US" altLang="en-US" sz="1400" dirty="0" err="1" smtClean="0"/>
              <a:t>fornecido</a:t>
            </a:r>
            <a:r>
              <a:rPr lang="en-US" altLang="en-US" sz="1400" dirty="0" smtClean="0"/>
              <a:t> </a:t>
            </a:r>
            <a:r>
              <a:rPr lang="en-US" altLang="en-US" sz="1400" dirty="0" err="1" smtClean="0"/>
              <a:t>na</a:t>
            </a:r>
            <a:r>
              <a:rPr lang="en-US" altLang="en-US" sz="1400" dirty="0" smtClean="0"/>
              <a:t> </a:t>
            </a:r>
            <a:r>
              <a:rPr lang="en-US" altLang="en-US" sz="1400" dirty="0" err="1" smtClean="0"/>
              <a:t>conexão</a:t>
            </a:r>
            <a:endParaRPr lang="en-US" altLang="en-US" sz="1400" dirty="0"/>
          </a:p>
          <a:p>
            <a:pPr>
              <a:spcBef>
                <a:spcPct val="0"/>
              </a:spcBef>
              <a:buClrTx/>
              <a:buSzTx/>
              <a:buFontTx/>
              <a:buNone/>
            </a:pPr>
            <a:r>
              <a:rPr lang="en-US" altLang="en-US" sz="1400" dirty="0" err="1" smtClean="0"/>
              <a:t>Apagar</a:t>
            </a:r>
            <a:r>
              <a:rPr lang="en-US" altLang="en-US" sz="1400" dirty="0" smtClean="0"/>
              <a:t> a </a:t>
            </a:r>
            <a:r>
              <a:rPr lang="en-US" altLang="en-US" sz="1400" dirty="0" err="1" smtClean="0"/>
              <a:t>tela</a:t>
            </a:r>
            <a:r>
              <a:rPr lang="en-US" altLang="en-US" sz="1400" dirty="0" smtClean="0"/>
              <a:t> antes da </a:t>
            </a:r>
            <a:r>
              <a:rPr lang="en-US" altLang="en-US" sz="1400" dirty="0" err="1" smtClean="0"/>
              <a:t>exibição</a:t>
            </a:r>
            <a:endParaRPr lang="en-US" altLang="en-US" sz="1400" dirty="0"/>
          </a:p>
          <a:p>
            <a:pPr>
              <a:spcBef>
                <a:spcPct val="0"/>
              </a:spcBef>
              <a:buClrTx/>
              <a:buSzTx/>
              <a:buFontTx/>
              <a:buNone/>
            </a:pPr>
            <a:r>
              <a:rPr lang="en-US" altLang="en-US" sz="1400" dirty="0" err="1" smtClean="0"/>
              <a:t>Coluna</a:t>
            </a:r>
            <a:r>
              <a:rPr lang="en-US" altLang="en-US" sz="1400" dirty="0" smtClean="0"/>
              <a:t> de </a:t>
            </a:r>
            <a:r>
              <a:rPr lang="en-US" altLang="en-US" sz="1400" dirty="0" err="1" smtClean="0"/>
              <a:t>início</a:t>
            </a:r>
            <a:r>
              <a:rPr lang="en-US" altLang="en-US" sz="1400" dirty="0" smtClean="0"/>
              <a:t> da </a:t>
            </a:r>
            <a:r>
              <a:rPr lang="en-US" altLang="en-US" sz="1400" dirty="0" err="1" smtClean="0"/>
              <a:t>exibição</a:t>
            </a:r>
            <a:endParaRPr lang="en-US" altLang="en-US" sz="1400" dirty="0"/>
          </a:p>
          <a:p>
            <a:pPr>
              <a:spcBef>
                <a:spcPct val="0"/>
              </a:spcBef>
              <a:buClrTx/>
              <a:buSzTx/>
              <a:buFontTx/>
              <a:buNone/>
            </a:pPr>
            <a:r>
              <a:rPr lang="en-US" altLang="en-US" sz="1400" dirty="0" err="1" smtClean="0"/>
              <a:t>Linha</a:t>
            </a:r>
            <a:r>
              <a:rPr lang="en-US" altLang="en-US" sz="1400" dirty="0" smtClean="0"/>
              <a:t> de </a:t>
            </a:r>
            <a:r>
              <a:rPr lang="en-US" altLang="en-US" sz="1400" dirty="0" err="1" smtClean="0"/>
              <a:t>início</a:t>
            </a:r>
            <a:r>
              <a:rPr lang="en-US" altLang="en-US" sz="1400" dirty="0" smtClean="0"/>
              <a:t> da </a:t>
            </a:r>
            <a:r>
              <a:rPr lang="en-US" altLang="en-US" sz="1400" dirty="0" err="1" smtClean="0"/>
              <a:t>exibição</a:t>
            </a:r>
            <a:endParaRPr lang="en-US" altLang="en-US" sz="1400" dirty="0"/>
          </a:p>
          <a:p>
            <a:pPr>
              <a:spcBef>
                <a:spcPct val="0"/>
              </a:spcBef>
              <a:buClrTx/>
              <a:buSzTx/>
              <a:buFontTx/>
              <a:buNone/>
            </a:pPr>
            <a:r>
              <a:rPr lang="en-US" altLang="en-US" sz="1400" dirty="0" err="1" smtClean="0"/>
              <a:t>Texto</a:t>
            </a:r>
            <a:r>
              <a:rPr lang="en-US" altLang="en-US" sz="1400" dirty="0" smtClean="0"/>
              <a:t> </a:t>
            </a:r>
            <a:r>
              <a:rPr lang="en-US" altLang="en-US" sz="1400" dirty="0" err="1" smtClean="0"/>
              <a:t>em</a:t>
            </a:r>
            <a:r>
              <a:rPr lang="en-US" altLang="en-US" sz="1400" dirty="0" smtClean="0"/>
              <a:t> </a:t>
            </a:r>
            <a:r>
              <a:rPr lang="en-US" altLang="en-US" sz="1400" dirty="0" err="1" smtClean="0"/>
              <a:t>Branco</a:t>
            </a:r>
            <a:r>
              <a:rPr lang="en-US" altLang="en-US" sz="1400" dirty="0" smtClean="0"/>
              <a:t> </a:t>
            </a:r>
            <a:r>
              <a:rPr lang="en-US" altLang="en-US" sz="1400" dirty="0" err="1" smtClean="0"/>
              <a:t>ou</a:t>
            </a:r>
            <a:r>
              <a:rPr lang="en-US" altLang="en-US" sz="1400" dirty="0" smtClean="0"/>
              <a:t> </a:t>
            </a:r>
            <a:r>
              <a:rPr lang="en-US" altLang="en-US" sz="1400" dirty="0" err="1" smtClean="0"/>
              <a:t>Preto</a:t>
            </a:r>
            <a:endParaRPr lang="en-US" altLang="en-US" sz="1400" dirty="0"/>
          </a:p>
          <a:p>
            <a:pPr>
              <a:spcBef>
                <a:spcPct val="0"/>
              </a:spcBef>
              <a:buClrTx/>
              <a:buSzTx/>
              <a:buFontTx/>
              <a:buNone/>
            </a:pPr>
            <a:r>
              <a:rPr lang="en-US" altLang="en-US" sz="1400" dirty="0" err="1" smtClean="0"/>
              <a:t>Tamanho</a:t>
            </a:r>
            <a:r>
              <a:rPr lang="en-US" altLang="en-US" sz="1400" dirty="0" smtClean="0"/>
              <a:t> do </a:t>
            </a:r>
            <a:r>
              <a:rPr lang="en-US" altLang="en-US" sz="1400" dirty="0" err="1" smtClean="0"/>
              <a:t>texto</a:t>
            </a:r>
            <a:endParaRPr lang="en-US" altLang="en-US" sz="1400" dirty="0"/>
          </a:p>
          <a:p>
            <a:pPr lvl="1">
              <a:spcBef>
                <a:spcPct val="0"/>
              </a:spcBef>
              <a:buClrTx/>
              <a:buSzTx/>
              <a:buFontTx/>
              <a:buNone/>
            </a:pPr>
            <a:r>
              <a:rPr lang="en-US" altLang="en-US" sz="1400" dirty="0"/>
              <a:t>0 – </a:t>
            </a:r>
            <a:r>
              <a:rPr lang="en-US" altLang="en-US" sz="1400" dirty="0" err="1" smtClean="0"/>
              <a:t>Letra</a:t>
            </a:r>
            <a:r>
              <a:rPr lang="en-US" altLang="en-US" sz="1400" dirty="0" smtClean="0"/>
              <a:t> </a:t>
            </a:r>
            <a:r>
              <a:rPr lang="en-US" altLang="en-US" sz="1400" dirty="0" err="1" smtClean="0"/>
              <a:t>pequena</a:t>
            </a:r>
            <a:endParaRPr lang="en-US" altLang="en-US" sz="1400" dirty="0"/>
          </a:p>
          <a:p>
            <a:pPr lvl="1">
              <a:spcBef>
                <a:spcPct val="0"/>
              </a:spcBef>
              <a:buClrTx/>
              <a:buSzTx/>
              <a:buFontTx/>
              <a:buNone/>
            </a:pPr>
            <a:r>
              <a:rPr lang="en-US" altLang="en-US" sz="1400" dirty="0"/>
              <a:t>1 – </a:t>
            </a:r>
            <a:r>
              <a:rPr lang="en-US" altLang="en-US" sz="1400" dirty="0" err="1" smtClean="0"/>
              <a:t>Letra</a:t>
            </a:r>
            <a:r>
              <a:rPr lang="en-US" altLang="en-US" sz="1400" dirty="0" smtClean="0"/>
              <a:t> </a:t>
            </a:r>
            <a:r>
              <a:rPr lang="en-US" altLang="en-US" sz="1400" dirty="0" err="1" smtClean="0"/>
              <a:t>pequena</a:t>
            </a:r>
            <a:r>
              <a:rPr lang="en-US" altLang="en-US" sz="1400" dirty="0" smtClean="0"/>
              <a:t> </a:t>
            </a:r>
            <a:r>
              <a:rPr lang="en-US" altLang="en-US" sz="1400" dirty="0" err="1" smtClean="0"/>
              <a:t>em</a:t>
            </a:r>
            <a:r>
              <a:rPr lang="en-US" altLang="en-US" sz="1400" dirty="0" smtClean="0"/>
              <a:t> </a:t>
            </a:r>
            <a:r>
              <a:rPr lang="en-US" altLang="en-US" sz="1400" dirty="0" err="1" smtClean="0"/>
              <a:t>negrito</a:t>
            </a:r>
            <a:endParaRPr lang="en-US" altLang="en-US" sz="1400" dirty="0"/>
          </a:p>
          <a:p>
            <a:pPr lvl="1">
              <a:spcBef>
                <a:spcPct val="0"/>
              </a:spcBef>
              <a:buClrTx/>
              <a:buSzTx/>
              <a:buFontTx/>
              <a:buNone/>
            </a:pPr>
            <a:r>
              <a:rPr lang="en-US" altLang="en-US" sz="1400" dirty="0"/>
              <a:t>2 – </a:t>
            </a:r>
            <a:r>
              <a:rPr lang="en-US" altLang="en-US" sz="1400" dirty="0" err="1" smtClean="0"/>
              <a:t>Letra</a:t>
            </a:r>
            <a:r>
              <a:rPr lang="en-US" altLang="en-US" sz="1400" dirty="0" smtClean="0"/>
              <a:t> </a:t>
            </a:r>
            <a:r>
              <a:rPr lang="en-US" altLang="en-US" sz="1400" dirty="0" err="1" smtClean="0"/>
              <a:t>grande</a:t>
            </a:r>
            <a:endParaRPr lang="en-US" altLang="en-US" sz="1400" dirty="0"/>
          </a:p>
        </p:txBody>
      </p:sp>
      <p:cxnSp>
        <p:nvCxnSpPr>
          <p:cNvPr id="44042" name="Elbow Connector 19"/>
          <p:cNvCxnSpPr>
            <a:cxnSpLocks noChangeShapeType="1"/>
          </p:cNvCxnSpPr>
          <p:nvPr/>
        </p:nvCxnSpPr>
        <p:spPr bwMode="auto">
          <a:xfrm flipV="1">
            <a:off x="2768850" y="3468360"/>
            <a:ext cx="1817688" cy="1004887"/>
          </a:xfrm>
          <a:prstGeom prst="bentConnector3">
            <a:avLst>
              <a:gd name="adj1" fmla="val 100315"/>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3" name="Elbow Connector 25"/>
          <p:cNvCxnSpPr>
            <a:cxnSpLocks noChangeShapeType="1"/>
          </p:cNvCxnSpPr>
          <p:nvPr/>
        </p:nvCxnSpPr>
        <p:spPr bwMode="auto">
          <a:xfrm flipV="1">
            <a:off x="2714875" y="3479472"/>
            <a:ext cx="2432050" cy="1400175"/>
          </a:xfrm>
          <a:prstGeom prst="bentConnector3">
            <a:avLst>
              <a:gd name="adj1" fmla="val 100139"/>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4" name="Elbow Connector 29"/>
          <p:cNvCxnSpPr>
            <a:cxnSpLocks noChangeShapeType="1"/>
          </p:cNvCxnSpPr>
          <p:nvPr/>
        </p:nvCxnSpPr>
        <p:spPr bwMode="auto">
          <a:xfrm flipV="1">
            <a:off x="3002213" y="3444547"/>
            <a:ext cx="1870075" cy="1230313"/>
          </a:xfrm>
          <a:prstGeom prst="bentConnector3">
            <a:avLst>
              <a:gd name="adj1" fmla="val 99870"/>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5" name="Elbow Connector 43014"/>
          <p:cNvCxnSpPr>
            <a:cxnSpLocks noChangeShapeType="1"/>
          </p:cNvCxnSpPr>
          <p:nvPr/>
        </p:nvCxnSpPr>
        <p:spPr bwMode="auto">
          <a:xfrm flipV="1">
            <a:off x="2494213" y="3479472"/>
            <a:ext cx="2909887" cy="1635125"/>
          </a:xfrm>
          <a:prstGeom prst="bentConnector3">
            <a:avLst>
              <a:gd name="adj1" fmla="val 100167"/>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6" name="Elbow Connector 43019"/>
          <p:cNvCxnSpPr>
            <a:cxnSpLocks noChangeShapeType="1"/>
          </p:cNvCxnSpPr>
          <p:nvPr/>
        </p:nvCxnSpPr>
        <p:spPr bwMode="auto">
          <a:xfrm flipV="1">
            <a:off x="2403725" y="3514397"/>
            <a:ext cx="3303588" cy="1773238"/>
          </a:xfrm>
          <a:prstGeom prst="bentConnector3">
            <a:avLst>
              <a:gd name="adj1" fmla="val 100319"/>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7" name="Elbow Connector 43022"/>
          <p:cNvCxnSpPr>
            <a:cxnSpLocks noChangeShapeType="1"/>
          </p:cNvCxnSpPr>
          <p:nvPr/>
        </p:nvCxnSpPr>
        <p:spPr bwMode="auto">
          <a:xfrm flipV="1">
            <a:off x="1579813" y="3514397"/>
            <a:ext cx="4327525" cy="1992313"/>
          </a:xfrm>
          <a:prstGeom prst="bentConnector3">
            <a:avLst>
              <a:gd name="adj1" fmla="val 100153"/>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Footer Placeholder 2"/>
          <p:cNvSpPr>
            <a:spLocks noGrp="1"/>
          </p:cNvSpPr>
          <p:nvPr>
            <p:ph type="ftr" sz="quarter" idx="11"/>
          </p:nvPr>
        </p:nvSpPr>
        <p:spPr/>
        <p:txBody>
          <a:bodyPr/>
          <a:lstStyle/>
          <a:p>
            <a:r>
              <a:rPr lang="en-US" smtClean="0"/>
              <a:t>© 2015 EV3Lessons.com, Last edit 5/26/2015</a:t>
            </a:r>
            <a:endParaRPr lang="en-US"/>
          </a:p>
        </p:txBody>
      </p:sp>
    </p:spTree>
    <p:extLst>
      <p:ext uri="{BB962C8B-B14F-4D97-AF65-F5344CB8AC3E}">
        <p14:creationId xmlns:p14="http://schemas.microsoft.com/office/powerpoint/2010/main" val="2408038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err="1" smtClean="0"/>
              <a:t>Variáveis</a:t>
            </a:r>
            <a:endParaRPr lang="en-US" altLang="en-US" dirty="0" smtClean="0"/>
          </a:p>
        </p:txBody>
      </p:sp>
      <p:sp>
        <p:nvSpPr>
          <p:cNvPr id="21507" name="Content Placeholder 2"/>
          <p:cNvSpPr>
            <a:spLocks noGrp="1"/>
          </p:cNvSpPr>
          <p:nvPr>
            <p:ph idx="1"/>
          </p:nvPr>
        </p:nvSpPr>
        <p:spPr>
          <a:xfrm>
            <a:off x="284162" y="1899470"/>
            <a:ext cx="8574087" cy="4634894"/>
          </a:xfrm>
        </p:spPr>
        <p:txBody>
          <a:bodyPr>
            <a:normAutofit fontScale="92500" lnSpcReduction="20000"/>
          </a:bodyPr>
          <a:lstStyle/>
          <a:p>
            <a:r>
              <a:rPr lang="pt-BR" sz="2000" dirty="0"/>
              <a:t>O que é uma variável? </a:t>
            </a:r>
            <a:r>
              <a:rPr lang="pt-BR" altLang="en-US" sz="2000" dirty="0">
                <a:solidFill>
                  <a:srgbClr val="FF0000"/>
                </a:solidFill>
              </a:rPr>
              <a:t>Resp.: Uma variável armazena um valor que você poderá usar mais tarde no seu programa. Pense nela como se fosse um bloco de notas ou uma caixa que guarda um valor para </a:t>
            </a:r>
            <a:r>
              <a:rPr lang="pt-BR" altLang="en-US" sz="2000" dirty="0" smtClean="0">
                <a:solidFill>
                  <a:srgbClr val="FF0000"/>
                </a:solidFill>
              </a:rPr>
              <a:t>você</a:t>
            </a:r>
            <a:r>
              <a:rPr lang="en-US" altLang="en-US" sz="2000" dirty="0" smtClean="0">
                <a:solidFill>
                  <a:srgbClr val="FF0000"/>
                </a:solidFill>
              </a:rPr>
              <a:t>.</a:t>
            </a:r>
            <a:endParaRPr lang="en-US" altLang="en-US" sz="2000" b="0" dirty="0" smtClean="0">
              <a:solidFill>
                <a:srgbClr val="FF0000"/>
              </a:solidFill>
            </a:endParaRPr>
          </a:p>
          <a:p>
            <a:r>
              <a:rPr lang="pt-BR" sz="2000" dirty="0"/>
              <a:t>Você pode dar um nome qualquer para a variável </a:t>
            </a:r>
            <a:endParaRPr lang="pt-BR" sz="2000" dirty="0" smtClean="0"/>
          </a:p>
          <a:p>
            <a:r>
              <a:rPr lang="pt-BR" altLang="en-US" sz="2000" dirty="0" smtClean="0"/>
              <a:t>Você pode definir o tipo da variável:</a:t>
            </a:r>
            <a:endParaRPr lang="en-US" altLang="en-US" sz="2000" dirty="0" smtClean="0"/>
          </a:p>
          <a:p>
            <a:pPr lvl="1"/>
            <a:r>
              <a:rPr lang="en-US" altLang="en-US" sz="1800" dirty="0" err="1" smtClean="0"/>
              <a:t>Numérico</a:t>
            </a:r>
            <a:r>
              <a:rPr lang="en-US" altLang="en-US" sz="1800" dirty="0" smtClean="0"/>
              <a:t> (</a:t>
            </a:r>
            <a:r>
              <a:rPr lang="en-US" altLang="en-US" sz="1800" dirty="0" err="1" smtClean="0"/>
              <a:t>guarda</a:t>
            </a:r>
            <a:r>
              <a:rPr lang="en-US" altLang="en-US" sz="1800" dirty="0" smtClean="0"/>
              <a:t> um </a:t>
            </a:r>
            <a:r>
              <a:rPr lang="en-US" altLang="en-US" sz="1800" dirty="0" err="1" smtClean="0"/>
              <a:t>número</a:t>
            </a:r>
            <a:r>
              <a:rPr lang="en-US" altLang="en-US" sz="1800" dirty="0" smtClean="0"/>
              <a:t>)</a:t>
            </a:r>
          </a:p>
          <a:p>
            <a:pPr lvl="1"/>
            <a:r>
              <a:rPr lang="en-US" altLang="en-US" sz="1800" dirty="0" err="1" smtClean="0"/>
              <a:t>Lógico</a:t>
            </a:r>
            <a:r>
              <a:rPr lang="en-US" altLang="en-US" sz="1800" dirty="0" smtClean="0"/>
              <a:t> (</a:t>
            </a:r>
            <a:r>
              <a:rPr lang="en-US" altLang="en-US" sz="1800" dirty="0" err="1" smtClean="0"/>
              <a:t>pode</a:t>
            </a:r>
            <a:r>
              <a:rPr lang="en-US" altLang="en-US" sz="1800" dirty="0" smtClean="0"/>
              <a:t> </a:t>
            </a:r>
            <a:r>
              <a:rPr lang="en-US" altLang="en-US" sz="1800" dirty="0" err="1" smtClean="0"/>
              <a:t>ser</a:t>
            </a:r>
            <a:r>
              <a:rPr lang="en-US" altLang="en-US" sz="1800" dirty="0" smtClean="0"/>
              <a:t> </a:t>
            </a:r>
            <a:r>
              <a:rPr lang="en-US" altLang="en-US" sz="1800" dirty="0" err="1" smtClean="0"/>
              <a:t>Verdadeiro</a:t>
            </a:r>
            <a:r>
              <a:rPr lang="en-US" altLang="en-US" sz="1800" dirty="0" smtClean="0"/>
              <a:t>/</a:t>
            </a:r>
            <a:r>
              <a:rPr lang="en-US" altLang="en-US" sz="1800" dirty="0" err="1" smtClean="0"/>
              <a:t>Falso</a:t>
            </a:r>
            <a:r>
              <a:rPr lang="en-US" altLang="en-US" sz="1800" dirty="0" smtClean="0"/>
              <a:t>)</a:t>
            </a:r>
          </a:p>
          <a:p>
            <a:pPr lvl="1"/>
            <a:r>
              <a:rPr lang="en-US" altLang="en-US" sz="1800" dirty="0" err="1" smtClean="0"/>
              <a:t>Texto</a:t>
            </a:r>
            <a:r>
              <a:rPr lang="en-US" altLang="en-US" sz="1800" dirty="0" smtClean="0"/>
              <a:t> (</a:t>
            </a:r>
            <a:r>
              <a:rPr lang="en-US" altLang="en-US" sz="1800" dirty="0" err="1"/>
              <a:t>g</a:t>
            </a:r>
            <a:r>
              <a:rPr lang="en-US" altLang="en-US" sz="1800" dirty="0" err="1" smtClean="0"/>
              <a:t>uarda</a:t>
            </a:r>
            <a:r>
              <a:rPr lang="en-US" altLang="en-US" sz="1800" dirty="0" smtClean="0"/>
              <a:t> </a:t>
            </a:r>
            <a:r>
              <a:rPr lang="en-US" altLang="en-US" sz="1800" dirty="0" err="1" smtClean="0"/>
              <a:t>uma</a:t>
            </a:r>
            <a:r>
              <a:rPr lang="en-US" altLang="en-US" sz="1800" dirty="0" smtClean="0"/>
              <a:t> </a:t>
            </a:r>
            <a:r>
              <a:rPr lang="en-US" altLang="en-US" sz="1800" dirty="0" err="1" smtClean="0"/>
              <a:t>linha</a:t>
            </a:r>
            <a:r>
              <a:rPr lang="en-US" altLang="en-US" sz="1800" dirty="0" smtClean="0"/>
              <a:t> de </a:t>
            </a:r>
            <a:r>
              <a:rPr lang="en-US" altLang="en-US" sz="1800" dirty="0" err="1" smtClean="0"/>
              <a:t>texto</a:t>
            </a:r>
            <a:r>
              <a:rPr lang="en-US" altLang="en-US" sz="1800" dirty="0" smtClean="0"/>
              <a:t> … “</a:t>
            </a:r>
            <a:r>
              <a:rPr lang="en-US" altLang="en-US" sz="1800" dirty="0" err="1" smtClean="0"/>
              <a:t>Olá</a:t>
            </a:r>
            <a:r>
              <a:rPr lang="en-US" altLang="en-US" sz="1800" dirty="0" smtClean="0"/>
              <a:t> </a:t>
            </a:r>
            <a:r>
              <a:rPr lang="en-US" altLang="en-US" sz="1800" dirty="0" err="1" smtClean="0"/>
              <a:t>mundo</a:t>
            </a:r>
            <a:r>
              <a:rPr lang="en-US" altLang="en-US" sz="1800" dirty="0" smtClean="0"/>
              <a:t>”)</a:t>
            </a:r>
          </a:p>
          <a:p>
            <a:pPr lvl="1"/>
            <a:r>
              <a:rPr lang="en-US" altLang="en-US" sz="1800" dirty="0" err="1" smtClean="0"/>
              <a:t>Matriz</a:t>
            </a:r>
            <a:r>
              <a:rPr lang="en-US" altLang="en-US" sz="1800" dirty="0" smtClean="0"/>
              <a:t> </a:t>
            </a:r>
            <a:r>
              <a:rPr lang="en-US" altLang="en-US" sz="1800" dirty="0" err="1" smtClean="0"/>
              <a:t>numérica</a:t>
            </a:r>
            <a:r>
              <a:rPr lang="en-US" altLang="en-US" sz="1800" dirty="0" smtClean="0"/>
              <a:t> (</a:t>
            </a:r>
            <a:r>
              <a:rPr lang="en-US" altLang="en-US" sz="1800" dirty="0" err="1" smtClean="0"/>
              <a:t>guarda</a:t>
            </a:r>
            <a:r>
              <a:rPr lang="en-US" altLang="en-US" sz="1800" dirty="0" smtClean="0"/>
              <a:t> um </a:t>
            </a:r>
            <a:r>
              <a:rPr lang="en-US" altLang="en-US" sz="1800" dirty="0" err="1" smtClean="0"/>
              <a:t>conjunto</a:t>
            </a:r>
            <a:r>
              <a:rPr lang="en-US" altLang="en-US" sz="1800" dirty="0" smtClean="0"/>
              <a:t> de </a:t>
            </a:r>
            <a:r>
              <a:rPr lang="en-US" altLang="en-US" sz="1800" dirty="0" err="1" smtClean="0"/>
              <a:t>números</a:t>
            </a:r>
            <a:r>
              <a:rPr lang="en-US" altLang="en-US" sz="1800" dirty="0" smtClean="0"/>
              <a:t>… 1,2,3,10,55)</a:t>
            </a:r>
          </a:p>
          <a:p>
            <a:pPr lvl="1"/>
            <a:r>
              <a:rPr lang="en-US" altLang="en-US" sz="1800" dirty="0" err="1" smtClean="0"/>
              <a:t>Matriz</a:t>
            </a:r>
            <a:r>
              <a:rPr lang="en-US" altLang="en-US" sz="1800" dirty="0" smtClean="0"/>
              <a:t> </a:t>
            </a:r>
            <a:r>
              <a:rPr lang="en-US" altLang="en-US" sz="1800" dirty="0" err="1" smtClean="0"/>
              <a:t>lógica</a:t>
            </a:r>
            <a:r>
              <a:rPr lang="en-US" altLang="en-US" sz="1800" dirty="0" smtClean="0"/>
              <a:t> (</a:t>
            </a:r>
            <a:r>
              <a:rPr lang="en-US" altLang="en-US" sz="1800" dirty="0" err="1" smtClean="0"/>
              <a:t>Guarda</a:t>
            </a:r>
            <a:r>
              <a:rPr lang="en-US" altLang="en-US" sz="1800" dirty="0" smtClean="0"/>
              <a:t> um </a:t>
            </a:r>
            <a:r>
              <a:rPr lang="en-US" altLang="en-US" sz="1800" dirty="0" err="1" smtClean="0"/>
              <a:t>conjunto</a:t>
            </a:r>
            <a:r>
              <a:rPr lang="en-US" altLang="en-US" sz="1800" dirty="0" smtClean="0"/>
              <a:t> de </a:t>
            </a:r>
            <a:r>
              <a:rPr lang="en-US" altLang="en-US" sz="1800" dirty="0" err="1" smtClean="0"/>
              <a:t>valores</a:t>
            </a:r>
            <a:r>
              <a:rPr lang="en-US" altLang="en-US" sz="1800" dirty="0" smtClean="0"/>
              <a:t> </a:t>
            </a:r>
            <a:r>
              <a:rPr lang="en-US" altLang="en-US" sz="1800" dirty="0" err="1" smtClean="0"/>
              <a:t>lógicos</a:t>
            </a:r>
            <a:r>
              <a:rPr lang="en-US" altLang="en-US" sz="1800" dirty="0" smtClean="0"/>
              <a:t> … </a:t>
            </a:r>
            <a:r>
              <a:rPr lang="en-US" altLang="en-US" sz="1800" dirty="0" err="1" smtClean="0"/>
              <a:t>Verdadeiro</a:t>
            </a:r>
            <a:r>
              <a:rPr lang="en-US" altLang="en-US" sz="1800" dirty="0" smtClean="0"/>
              <a:t>, </a:t>
            </a:r>
            <a:r>
              <a:rPr lang="en-US" altLang="en-US" sz="1800" dirty="0" err="1" smtClean="0"/>
              <a:t>Verdadeiro</a:t>
            </a:r>
            <a:r>
              <a:rPr lang="en-US" altLang="en-US" sz="1800" dirty="0" smtClean="0"/>
              <a:t>, </a:t>
            </a:r>
            <a:r>
              <a:rPr lang="en-US" altLang="en-US" sz="1800" dirty="0" err="1" smtClean="0"/>
              <a:t>Falso</a:t>
            </a:r>
            <a:r>
              <a:rPr lang="en-US" altLang="en-US" sz="1800" dirty="0" smtClean="0"/>
              <a:t>)</a:t>
            </a:r>
          </a:p>
          <a:p>
            <a:r>
              <a:rPr lang="en-US" altLang="en-US" sz="2000" dirty="0" err="1" smtClean="0"/>
              <a:t>Elas</a:t>
            </a:r>
            <a:r>
              <a:rPr lang="en-US" altLang="en-US" sz="2000" dirty="0" smtClean="0"/>
              <a:t> </a:t>
            </a:r>
            <a:r>
              <a:rPr lang="en-US" altLang="en-US" sz="2000" dirty="0" err="1" smtClean="0"/>
              <a:t>podem</a:t>
            </a:r>
            <a:r>
              <a:rPr lang="en-US" altLang="en-US" sz="2000" dirty="0" smtClean="0"/>
              <a:t> </a:t>
            </a:r>
            <a:r>
              <a:rPr lang="en-US" altLang="en-US" sz="2000" dirty="0" err="1" smtClean="0"/>
              <a:t>ser</a:t>
            </a:r>
            <a:r>
              <a:rPr lang="en-US" altLang="en-US" sz="2000" dirty="0" smtClean="0"/>
              <a:t> </a:t>
            </a:r>
            <a:r>
              <a:rPr lang="en-US" altLang="en-US" sz="2000" dirty="0" err="1" smtClean="0"/>
              <a:t>usadas</a:t>
            </a:r>
            <a:r>
              <a:rPr lang="en-US" altLang="en-US" sz="2000" dirty="0" smtClean="0"/>
              <a:t> </a:t>
            </a:r>
            <a:r>
              <a:rPr lang="en-US" altLang="en-US" sz="2000" dirty="0" err="1" smtClean="0"/>
              <a:t>tanto</a:t>
            </a:r>
            <a:r>
              <a:rPr lang="en-US" altLang="en-US" sz="2000" dirty="0" smtClean="0"/>
              <a:t> com </a:t>
            </a:r>
            <a:r>
              <a:rPr lang="en-US" altLang="en-US" sz="2000" dirty="0" smtClean="0">
                <a:solidFill>
                  <a:srgbClr val="FF0000"/>
                </a:solidFill>
              </a:rPr>
              <a:t>Entradas </a:t>
            </a:r>
            <a:r>
              <a:rPr lang="en-US" altLang="en-US" sz="2100" dirty="0" err="1"/>
              <a:t>ou</a:t>
            </a:r>
            <a:r>
              <a:rPr lang="en-US" altLang="en-US" sz="2000" dirty="0" smtClean="0">
                <a:solidFill>
                  <a:srgbClr val="FF0000"/>
                </a:solidFill>
              </a:rPr>
              <a:t> </a:t>
            </a:r>
            <a:r>
              <a:rPr lang="en-US" altLang="en-US" sz="2000" dirty="0" err="1" smtClean="0">
                <a:solidFill>
                  <a:srgbClr val="FF0000"/>
                </a:solidFill>
              </a:rPr>
              <a:t>Saídas</a:t>
            </a:r>
            <a:r>
              <a:rPr lang="en-US" altLang="en-US" sz="2000" dirty="0" smtClean="0">
                <a:solidFill>
                  <a:srgbClr val="FF0000"/>
                </a:solidFill>
              </a:rPr>
              <a:t> </a:t>
            </a:r>
            <a:r>
              <a:rPr lang="en-US" altLang="en-US" sz="2000" dirty="0" err="1" smtClean="0"/>
              <a:t>assim</a:t>
            </a:r>
            <a:r>
              <a:rPr lang="en-US" altLang="en-US" sz="2000" dirty="0" smtClean="0"/>
              <a:t> </a:t>
            </a:r>
            <a:r>
              <a:rPr lang="en-US" altLang="en-US" sz="2000" dirty="0" err="1" smtClean="0"/>
              <a:t>você</a:t>
            </a:r>
            <a:r>
              <a:rPr lang="en-US" altLang="en-US" sz="2000" dirty="0" smtClean="0"/>
              <a:t> </a:t>
            </a:r>
            <a:r>
              <a:rPr lang="en-US" altLang="en-US" sz="2000" dirty="0" err="1" smtClean="0"/>
              <a:t>pode</a:t>
            </a:r>
            <a:r>
              <a:rPr lang="en-US" altLang="en-US" sz="2000" dirty="0" smtClean="0"/>
              <a:t> </a:t>
            </a:r>
            <a:r>
              <a:rPr lang="en-US" altLang="en-US" sz="2000" dirty="0" err="1" smtClean="0"/>
              <a:t>tanto</a:t>
            </a:r>
            <a:r>
              <a:rPr lang="en-US" altLang="en-US" sz="2000" dirty="0" smtClean="0"/>
              <a:t>….</a:t>
            </a:r>
          </a:p>
          <a:p>
            <a:pPr lvl="1"/>
            <a:r>
              <a:rPr lang="en-US" altLang="en-US" sz="1800" dirty="0" err="1" smtClean="0"/>
              <a:t>Escrever</a:t>
            </a:r>
            <a:r>
              <a:rPr lang="en-US" altLang="en-US" sz="1800" dirty="0" smtClean="0"/>
              <a:t> – </a:t>
            </a:r>
            <a:r>
              <a:rPr lang="en-US" altLang="en-US" sz="1800" dirty="0" err="1" smtClean="0"/>
              <a:t>põe</a:t>
            </a:r>
            <a:r>
              <a:rPr lang="en-US" altLang="en-US" sz="1800" dirty="0" smtClean="0"/>
              <a:t> um valor </a:t>
            </a:r>
            <a:r>
              <a:rPr lang="en-US" altLang="en-US" sz="1800" dirty="0" err="1" smtClean="0"/>
              <a:t>dentro</a:t>
            </a:r>
            <a:r>
              <a:rPr lang="en-US" altLang="en-US" sz="1800" dirty="0" smtClean="0"/>
              <a:t> da </a:t>
            </a:r>
            <a:r>
              <a:rPr lang="en-US" altLang="en-US" sz="1800" dirty="0" err="1" smtClean="0"/>
              <a:t>variável</a:t>
            </a:r>
            <a:endParaRPr lang="en-US" altLang="en-US" sz="1800" dirty="0" smtClean="0"/>
          </a:p>
          <a:p>
            <a:pPr lvl="1"/>
            <a:r>
              <a:rPr lang="en-US" altLang="en-US" sz="1800" dirty="0" err="1" smtClean="0"/>
              <a:t>Ler</a:t>
            </a:r>
            <a:r>
              <a:rPr lang="en-US" altLang="en-US" sz="1800" dirty="0" smtClean="0"/>
              <a:t>– </a:t>
            </a:r>
            <a:r>
              <a:rPr lang="en-US" altLang="en-US" sz="1800" dirty="0" err="1" smtClean="0"/>
              <a:t>recupera</a:t>
            </a:r>
            <a:r>
              <a:rPr lang="en-US" altLang="en-US" sz="1800" dirty="0" smtClean="0"/>
              <a:t> o </a:t>
            </a:r>
            <a:r>
              <a:rPr lang="en-US" altLang="en-US" sz="1800" dirty="0" err="1" smtClean="0"/>
              <a:t>último</a:t>
            </a:r>
            <a:r>
              <a:rPr lang="en-US" altLang="en-US" sz="1800" dirty="0" smtClean="0"/>
              <a:t> valor </a:t>
            </a:r>
            <a:r>
              <a:rPr lang="en-US" altLang="en-US" sz="1800" dirty="0" err="1" smtClean="0"/>
              <a:t>escrito</a:t>
            </a:r>
            <a:r>
              <a:rPr lang="en-US" altLang="en-US" sz="1800" dirty="0" smtClean="0"/>
              <a:t> </a:t>
            </a:r>
            <a:r>
              <a:rPr lang="en-US" altLang="en-US" sz="1800" dirty="0" err="1" smtClean="0"/>
              <a:t>dentro</a:t>
            </a:r>
            <a:r>
              <a:rPr lang="en-US" altLang="en-US" sz="1800" dirty="0" smtClean="0"/>
              <a:t> da </a:t>
            </a:r>
            <a:r>
              <a:rPr lang="en-US" altLang="en-US" sz="1800" dirty="0" err="1" smtClean="0"/>
              <a:t>variável</a:t>
            </a:r>
            <a:endParaRPr lang="en-US" altLang="en-US" sz="1800" dirty="0" smtClean="0"/>
          </a:p>
        </p:txBody>
      </p:sp>
      <p:sp>
        <p:nvSpPr>
          <p:cNvPr id="2150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108AA85-A6D8-41C5-ADE8-2A4032FE9326}" type="slidenum">
              <a:rPr lang="en-US" altLang="en-US" sz="1400" smtClean="0"/>
              <a:pPr>
                <a:spcBef>
                  <a:spcPct val="0"/>
                </a:spcBef>
                <a:buClrTx/>
                <a:buSzTx/>
                <a:buFontTx/>
                <a:buNone/>
              </a:pPr>
              <a:t>4</a:t>
            </a:fld>
            <a:endParaRPr lang="en-US" altLang="en-US" sz="1400" smtClean="0"/>
          </a:p>
        </p:txBody>
      </p:sp>
      <p:sp>
        <p:nvSpPr>
          <p:cNvPr id="2" name="Footer Placeholder 1"/>
          <p:cNvSpPr>
            <a:spLocks noGrp="1"/>
          </p:cNvSpPr>
          <p:nvPr>
            <p:ph type="ftr" sz="quarter" idx="11"/>
          </p:nvPr>
        </p:nvSpPr>
        <p:spPr/>
        <p:txBody>
          <a:bodyPr/>
          <a:lstStyle/>
          <a:p>
            <a:r>
              <a:rPr lang="en-US" dirty="0" smtClean="0"/>
              <a:t>© 2015 EV3Lessons.com, Last edit 5/26/2015</a:t>
            </a:r>
            <a:endParaRPr lang="en-US" dirty="0"/>
          </a:p>
        </p:txBody>
      </p:sp>
    </p:spTree>
    <p:extLst>
      <p:ext uri="{BB962C8B-B14F-4D97-AF65-F5344CB8AC3E}">
        <p14:creationId xmlns:p14="http://schemas.microsoft.com/office/powerpoint/2010/main" val="2809869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Por</a:t>
            </a:r>
            <a:r>
              <a:rPr lang="en-US" dirty="0" smtClean="0"/>
              <a:t> </a:t>
            </a:r>
            <a:r>
              <a:rPr lang="en-US" dirty="0" err="1" smtClean="0"/>
              <a:t>que</a:t>
            </a:r>
            <a:r>
              <a:rPr lang="en-US" dirty="0" smtClean="0"/>
              <a:t> </a:t>
            </a:r>
            <a:r>
              <a:rPr lang="en-US" dirty="0" err="1" smtClean="0"/>
              <a:t>Variáveis</a:t>
            </a:r>
            <a:r>
              <a:rPr lang="en-US" dirty="0" smtClean="0"/>
              <a:t>?</a:t>
            </a:r>
            <a:endParaRPr lang="en-US" dirty="0"/>
          </a:p>
        </p:txBody>
      </p:sp>
      <p:sp>
        <p:nvSpPr>
          <p:cNvPr id="3" name="Content Placeholder 2"/>
          <p:cNvSpPr>
            <a:spLocks noGrp="1"/>
          </p:cNvSpPr>
          <p:nvPr>
            <p:ph idx="1"/>
          </p:nvPr>
        </p:nvSpPr>
        <p:spPr>
          <a:xfrm>
            <a:off x="284163" y="2133600"/>
            <a:ext cx="8574087" cy="3992563"/>
          </a:xfrm>
        </p:spPr>
        <p:txBody>
          <a:bodyPr>
            <a:normAutofit fontScale="92500" lnSpcReduction="10000"/>
          </a:bodyPr>
          <a:lstStyle/>
          <a:p>
            <a:pPr marL="342900" indent="-342900">
              <a:buFont typeface="Arial" panose="020B0604020202020204" pitchFamily="34" charset="0"/>
              <a:buChar char="•"/>
            </a:pPr>
            <a:r>
              <a:rPr lang="en-US" dirty="0" err="1" smtClean="0"/>
              <a:t>Variáveis</a:t>
            </a:r>
            <a:r>
              <a:rPr lang="en-US" dirty="0" smtClean="0"/>
              <a:t> </a:t>
            </a:r>
            <a:r>
              <a:rPr lang="en-US" dirty="0" err="1" smtClean="0"/>
              <a:t>são</a:t>
            </a:r>
            <a:r>
              <a:rPr lang="en-US" dirty="0" smtClean="0"/>
              <a:t> </a:t>
            </a:r>
            <a:r>
              <a:rPr lang="en-US" dirty="0" err="1" smtClean="0"/>
              <a:t>uma</a:t>
            </a:r>
            <a:r>
              <a:rPr lang="en-US" dirty="0" smtClean="0"/>
              <a:t> forma </a:t>
            </a:r>
            <a:r>
              <a:rPr lang="en-US" dirty="0" err="1" smtClean="0"/>
              <a:t>fácil</a:t>
            </a:r>
            <a:r>
              <a:rPr lang="en-US" dirty="0" smtClean="0"/>
              <a:t> de </a:t>
            </a:r>
            <a:r>
              <a:rPr lang="en-US" dirty="0" err="1" smtClean="0"/>
              <a:t>transferir</a:t>
            </a:r>
            <a:r>
              <a:rPr lang="en-US" dirty="0" smtClean="0"/>
              <a:t> dados entre </a:t>
            </a:r>
            <a:r>
              <a:rPr lang="en-US" dirty="0" err="1" smtClean="0"/>
              <a:t>os</a:t>
            </a:r>
            <a:r>
              <a:rPr lang="en-US" dirty="0" smtClean="0"/>
              <a:t> </a:t>
            </a:r>
            <a:r>
              <a:rPr lang="en-US" dirty="0" err="1" smtClean="0"/>
              <a:t>códigos</a:t>
            </a:r>
            <a:r>
              <a:rPr lang="en-US" dirty="0" smtClean="0"/>
              <a:t> </a:t>
            </a:r>
            <a:r>
              <a:rPr lang="en-US" dirty="0" err="1" smtClean="0"/>
              <a:t>sem</a:t>
            </a:r>
            <a:r>
              <a:rPr lang="en-US" dirty="0" smtClean="0"/>
              <a:t> </a:t>
            </a:r>
            <a:r>
              <a:rPr lang="en-US" dirty="0" err="1" smtClean="0"/>
              <a:t>utilizar</a:t>
            </a:r>
            <a:r>
              <a:rPr lang="en-US" dirty="0" smtClean="0"/>
              <a:t> </a:t>
            </a:r>
            <a:r>
              <a:rPr lang="en-US" dirty="0" err="1" smtClean="0"/>
              <a:t>tantos</a:t>
            </a:r>
            <a:r>
              <a:rPr lang="en-US" dirty="0" smtClean="0"/>
              <a:t> </a:t>
            </a:r>
            <a:r>
              <a:rPr lang="en-US" dirty="0" err="1" smtClean="0"/>
              <a:t>condutores</a:t>
            </a:r>
            <a:r>
              <a:rPr lang="en-US" dirty="0" smtClean="0"/>
              <a:t> de dados (data wires)</a:t>
            </a:r>
          </a:p>
          <a:p>
            <a:pPr marL="342900" indent="-342900">
              <a:buFont typeface="Arial" panose="020B0604020202020204" pitchFamily="34" charset="0"/>
              <a:buChar char="•"/>
            </a:pPr>
            <a:r>
              <a:rPr lang="en-US" dirty="0" err="1" smtClean="0"/>
              <a:t>Você</a:t>
            </a:r>
            <a:r>
              <a:rPr lang="en-US" dirty="0" smtClean="0"/>
              <a:t> </a:t>
            </a:r>
            <a:r>
              <a:rPr lang="en-US" dirty="0" err="1" smtClean="0"/>
              <a:t>pode</a:t>
            </a:r>
            <a:r>
              <a:rPr lang="en-US" dirty="0" smtClean="0"/>
              <a:t> </a:t>
            </a:r>
            <a:r>
              <a:rPr lang="en-US" dirty="0" err="1" smtClean="0"/>
              <a:t>também</a:t>
            </a:r>
            <a:r>
              <a:rPr lang="en-US" dirty="0" smtClean="0"/>
              <a:t>, </a:t>
            </a:r>
            <a:r>
              <a:rPr lang="en-US" dirty="0" err="1" smtClean="0"/>
              <a:t>usar</a:t>
            </a:r>
            <a:r>
              <a:rPr lang="en-US" dirty="0" smtClean="0"/>
              <a:t> </a:t>
            </a:r>
            <a:r>
              <a:rPr lang="en-US" dirty="0" err="1" smtClean="0"/>
              <a:t>variáveis</a:t>
            </a:r>
            <a:r>
              <a:rPr lang="en-US" dirty="0" smtClean="0"/>
              <a:t> para </a:t>
            </a:r>
            <a:r>
              <a:rPr lang="en-US" dirty="0" err="1" smtClean="0"/>
              <a:t>transferir</a:t>
            </a:r>
            <a:r>
              <a:rPr lang="en-US" dirty="0" smtClean="0"/>
              <a:t> dados entre My Block </a:t>
            </a:r>
            <a:r>
              <a:rPr lang="en-US" dirty="0" err="1" smtClean="0"/>
              <a:t>sem</a:t>
            </a:r>
            <a:r>
              <a:rPr lang="en-US" dirty="0" smtClean="0"/>
              <a:t> a entrada </a:t>
            </a:r>
            <a:r>
              <a:rPr lang="en-US" sz="1600" i="1" dirty="0" smtClean="0"/>
              <a:t>(e.g. Uma </a:t>
            </a:r>
            <a:r>
              <a:rPr lang="en-US" sz="1600" i="1" dirty="0" err="1" smtClean="0"/>
              <a:t>variável</a:t>
            </a:r>
            <a:r>
              <a:rPr lang="en-US" sz="1600" i="1" dirty="0" smtClean="0"/>
              <a:t> para o </a:t>
            </a:r>
            <a:r>
              <a:rPr lang="en-US" sz="1600" i="1" dirty="0" err="1" smtClean="0"/>
              <a:t>tamanho</a:t>
            </a:r>
            <a:r>
              <a:rPr lang="en-US" sz="1600" i="1" dirty="0" smtClean="0"/>
              <a:t> da </a:t>
            </a:r>
            <a:r>
              <a:rPr lang="en-US" sz="1600" i="1" dirty="0" err="1" smtClean="0"/>
              <a:t>roda</a:t>
            </a:r>
            <a:r>
              <a:rPr lang="en-US" sz="1600" i="1" dirty="0" smtClean="0"/>
              <a:t> </a:t>
            </a:r>
            <a:r>
              <a:rPr lang="en-US" sz="1600" i="1" dirty="0" err="1" smtClean="0"/>
              <a:t>em</a:t>
            </a:r>
            <a:r>
              <a:rPr lang="en-US" sz="1600" i="1" dirty="0" smtClean="0"/>
              <a:t> “Mover </a:t>
            </a:r>
            <a:r>
              <a:rPr lang="en-US" sz="1600" i="1" dirty="0" err="1" smtClean="0"/>
              <a:t>polegadas</a:t>
            </a:r>
            <a:r>
              <a:rPr lang="en-US" sz="1600" i="1" dirty="0" smtClean="0"/>
              <a:t>” – </a:t>
            </a:r>
            <a:r>
              <a:rPr lang="en-US" sz="1600" i="1" dirty="0" err="1" smtClean="0"/>
              <a:t>Você</a:t>
            </a:r>
            <a:r>
              <a:rPr lang="en-US" sz="1600" i="1" dirty="0" smtClean="0"/>
              <a:t> </a:t>
            </a:r>
            <a:r>
              <a:rPr lang="en-US" sz="1600" i="1" dirty="0" err="1" smtClean="0"/>
              <a:t>provavelmente</a:t>
            </a:r>
            <a:r>
              <a:rPr lang="en-US" sz="1600" i="1" dirty="0" smtClean="0"/>
              <a:t> </a:t>
            </a:r>
            <a:r>
              <a:rPr lang="en-US" sz="1600" i="1" dirty="0" err="1" smtClean="0"/>
              <a:t>não</a:t>
            </a:r>
            <a:r>
              <a:rPr lang="en-US" sz="1600" i="1" dirty="0" smtClean="0"/>
              <a:t> </a:t>
            </a:r>
            <a:r>
              <a:rPr lang="en-US" sz="1600" i="1" dirty="0" err="1" smtClean="0"/>
              <a:t>quer</a:t>
            </a:r>
            <a:r>
              <a:rPr lang="en-US" sz="1600" i="1" dirty="0" smtClean="0"/>
              <a:t> </a:t>
            </a:r>
            <a:r>
              <a:rPr lang="en-US" sz="1600" i="1" dirty="0" err="1" smtClean="0"/>
              <a:t>que</a:t>
            </a:r>
            <a:r>
              <a:rPr lang="en-US" sz="1600" i="1" dirty="0" smtClean="0"/>
              <a:t> </a:t>
            </a:r>
            <a:r>
              <a:rPr lang="en-US" sz="1600" i="1" dirty="0" err="1" smtClean="0"/>
              <a:t>esta</a:t>
            </a:r>
            <a:r>
              <a:rPr lang="en-US" sz="1600" i="1" dirty="0" smtClean="0"/>
              <a:t> </a:t>
            </a:r>
            <a:r>
              <a:rPr lang="en-US" sz="1600" i="1" dirty="0" err="1" smtClean="0"/>
              <a:t>informação</a:t>
            </a:r>
            <a:r>
              <a:rPr lang="en-US" sz="1600" i="1" dirty="0" smtClean="0"/>
              <a:t> </a:t>
            </a:r>
            <a:r>
              <a:rPr lang="en-US" sz="1600" i="1" dirty="0" err="1" smtClean="0"/>
              <a:t>seja</a:t>
            </a:r>
            <a:r>
              <a:rPr lang="en-US" sz="1600" i="1" dirty="0" smtClean="0"/>
              <a:t> </a:t>
            </a:r>
            <a:r>
              <a:rPr lang="en-US" sz="1600" i="1" dirty="0" err="1" smtClean="0"/>
              <a:t>uma</a:t>
            </a:r>
            <a:r>
              <a:rPr lang="en-US" sz="1600" i="1" dirty="0" smtClean="0"/>
              <a:t> entrada </a:t>
            </a:r>
            <a:r>
              <a:rPr lang="en-US" sz="1600" i="1" dirty="0" err="1" smtClean="0"/>
              <a:t>já</a:t>
            </a:r>
            <a:r>
              <a:rPr lang="en-US" sz="1600" i="1" dirty="0" smtClean="0"/>
              <a:t> </a:t>
            </a:r>
            <a:r>
              <a:rPr lang="en-US" sz="1600" i="1" dirty="0" err="1" smtClean="0"/>
              <a:t>que</a:t>
            </a:r>
            <a:r>
              <a:rPr lang="en-US" sz="1600" i="1" dirty="0" smtClean="0"/>
              <a:t> </a:t>
            </a:r>
            <a:r>
              <a:rPr lang="en-US" sz="1600" i="1" dirty="0" err="1" smtClean="0"/>
              <a:t>muda</a:t>
            </a:r>
            <a:r>
              <a:rPr lang="en-US" sz="1600" i="1" dirty="0" smtClean="0"/>
              <a:t> </a:t>
            </a:r>
            <a:r>
              <a:rPr lang="en-US" sz="1600" i="1" dirty="0" err="1" smtClean="0"/>
              <a:t>raramente</a:t>
            </a:r>
            <a:r>
              <a:rPr lang="en-US" sz="1600" i="1" dirty="0" smtClean="0"/>
              <a:t>. </a:t>
            </a:r>
            <a:r>
              <a:rPr lang="en-US" sz="1600" i="1" dirty="0" err="1" smtClean="0"/>
              <a:t>Você</a:t>
            </a:r>
            <a:r>
              <a:rPr lang="en-US" sz="1600" i="1" dirty="0" smtClean="0"/>
              <a:t> </a:t>
            </a:r>
            <a:r>
              <a:rPr lang="en-US" sz="1600" i="1" dirty="0" err="1" smtClean="0"/>
              <a:t>pode</a:t>
            </a:r>
            <a:r>
              <a:rPr lang="en-US" sz="1600" i="1" dirty="0" smtClean="0"/>
              <a:t>, </a:t>
            </a:r>
            <a:r>
              <a:rPr lang="en-US" sz="1600" i="1" dirty="0" err="1" smtClean="0"/>
              <a:t>também</a:t>
            </a:r>
            <a:r>
              <a:rPr lang="en-US" sz="1600" i="1" dirty="0" smtClean="0"/>
              <a:t>, </a:t>
            </a:r>
            <a:r>
              <a:rPr lang="en-US" sz="1600" i="1" dirty="0" err="1" smtClean="0"/>
              <a:t>querer</a:t>
            </a:r>
            <a:r>
              <a:rPr lang="en-US" sz="1600" i="1" dirty="0" smtClean="0"/>
              <a:t> </a:t>
            </a:r>
            <a:r>
              <a:rPr lang="en-US" sz="1600" i="1" dirty="0" err="1" smtClean="0"/>
              <a:t>usar</a:t>
            </a:r>
            <a:r>
              <a:rPr lang="en-US" sz="1600" i="1" dirty="0" smtClean="0"/>
              <a:t> o valor </a:t>
            </a:r>
            <a:r>
              <a:rPr lang="en-US" sz="1600" i="1" dirty="0" err="1" smtClean="0"/>
              <a:t>em</a:t>
            </a:r>
            <a:r>
              <a:rPr lang="en-US" sz="1600" i="1" dirty="0" smtClean="0"/>
              <a:t> outros </a:t>
            </a:r>
            <a:r>
              <a:rPr lang="en-US" sz="1600" i="1" dirty="0" err="1" smtClean="0"/>
              <a:t>lugares</a:t>
            </a:r>
            <a:r>
              <a:rPr lang="en-US" sz="1600" i="1" dirty="0" smtClean="0"/>
              <a:t> e </a:t>
            </a:r>
            <a:r>
              <a:rPr lang="en-US" sz="1600" i="1" dirty="0" err="1" smtClean="0"/>
              <a:t>mudar</a:t>
            </a:r>
            <a:r>
              <a:rPr lang="en-US" sz="1600" i="1" dirty="0" smtClean="0"/>
              <a:t> </a:t>
            </a:r>
            <a:r>
              <a:rPr lang="en-US" sz="1600" i="1" dirty="0" err="1" smtClean="0"/>
              <a:t>somente</a:t>
            </a:r>
            <a:r>
              <a:rPr lang="en-US" sz="1600" i="1" dirty="0" smtClean="0"/>
              <a:t> </a:t>
            </a:r>
            <a:r>
              <a:rPr lang="en-US" sz="1600" i="1" dirty="0" err="1" smtClean="0"/>
              <a:t>em</a:t>
            </a:r>
            <a:r>
              <a:rPr lang="en-US" sz="1600" i="1" dirty="0" smtClean="0"/>
              <a:t> um local.)</a:t>
            </a:r>
            <a:endParaRPr lang="en-US" i="1" dirty="0" smtClean="0"/>
          </a:p>
          <a:p>
            <a:pPr marL="342900" indent="-342900">
              <a:buFont typeface="Arial" panose="020B0604020202020204" pitchFamily="34" charset="0"/>
              <a:buChar char="•"/>
            </a:pPr>
            <a:r>
              <a:rPr lang="en-US" dirty="0" err="1" smtClean="0"/>
              <a:t>Matriz</a:t>
            </a:r>
            <a:r>
              <a:rPr lang="en-US" dirty="0" smtClean="0"/>
              <a:t> de </a:t>
            </a:r>
            <a:r>
              <a:rPr lang="en-US" dirty="0" err="1" smtClean="0"/>
              <a:t>variáveis</a:t>
            </a:r>
            <a:r>
              <a:rPr lang="en-US" dirty="0" smtClean="0"/>
              <a:t> </a:t>
            </a:r>
            <a:r>
              <a:rPr lang="en-US" dirty="0" err="1" smtClean="0"/>
              <a:t>pode</a:t>
            </a:r>
            <a:r>
              <a:rPr lang="en-US" dirty="0" smtClean="0"/>
              <a:t> </a:t>
            </a:r>
            <a:r>
              <a:rPr lang="en-US" dirty="0" err="1" smtClean="0"/>
              <a:t>armazenar</a:t>
            </a:r>
            <a:r>
              <a:rPr lang="en-US" dirty="0" smtClean="0"/>
              <a:t> </a:t>
            </a:r>
            <a:r>
              <a:rPr lang="en-US" dirty="0" err="1" smtClean="0"/>
              <a:t>múltiplos</a:t>
            </a:r>
            <a:r>
              <a:rPr lang="en-US" dirty="0" smtClean="0"/>
              <a:t> dados </a:t>
            </a:r>
            <a:r>
              <a:rPr lang="en-US" dirty="0" err="1" smtClean="0"/>
              <a:t>sem</a:t>
            </a:r>
            <a:r>
              <a:rPr lang="en-US" dirty="0" smtClean="0"/>
              <a:t> a </a:t>
            </a:r>
            <a:r>
              <a:rPr lang="en-US" dirty="0" err="1" smtClean="0"/>
              <a:t>necessidade</a:t>
            </a:r>
            <a:r>
              <a:rPr lang="en-US" dirty="0" smtClean="0"/>
              <a:t> de </a:t>
            </a:r>
            <a:r>
              <a:rPr lang="en-US" dirty="0" err="1" smtClean="0"/>
              <a:t>várias</a:t>
            </a:r>
            <a:r>
              <a:rPr lang="en-US" dirty="0" smtClean="0"/>
              <a:t> </a:t>
            </a:r>
            <a:r>
              <a:rPr lang="en-US" dirty="0" err="1" smtClean="0"/>
              <a:t>conexões</a:t>
            </a:r>
            <a:r>
              <a:rPr lang="en-US" dirty="0" smtClean="0"/>
              <a:t> </a:t>
            </a:r>
            <a:r>
              <a:rPr lang="en-US" dirty="0" err="1" smtClean="0"/>
              <a:t>ou</a:t>
            </a:r>
            <a:r>
              <a:rPr lang="en-US" dirty="0" smtClean="0"/>
              <a:t> </a:t>
            </a:r>
            <a:r>
              <a:rPr lang="en-US" dirty="0" err="1" smtClean="0"/>
              <a:t>variáveis</a:t>
            </a:r>
            <a:endParaRPr lang="en-US" dirty="0" smtClean="0"/>
          </a:p>
          <a:p>
            <a:pPr marL="342900" indent="-342900">
              <a:buFont typeface="Arial" panose="020B0604020202020204" pitchFamily="34" charset="0"/>
              <a:buChar char="•"/>
            </a:pPr>
            <a:r>
              <a:rPr lang="en-US" dirty="0" err="1" smtClean="0"/>
              <a:t>Ter</a:t>
            </a:r>
            <a:r>
              <a:rPr lang="en-US" dirty="0" smtClean="0"/>
              <a:t> </a:t>
            </a:r>
            <a:r>
              <a:rPr lang="en-US" dirty="0" err="1" smtClean="0"/>
              <a:t>muitos</a:t>
            </a:r>
            <a:r>
              <a:rPr lang="en-US" dirty="0" smtClean="0"/>
              <a:t> </a:t>
            </a:r>
            <a:r>
              <a:rPr lang="en-US" dirty="0" err="1" smtClean="0"/>
              <a:t>condutores</a:t>
            </a:r>
            <a:r>
              <a:rPr lang="en-US" dirty="0" smtClean="0"/>
              <a:t> de dados(data wires) </a:t>
            </a:r>
            <a:r>
              <a:rPr lang="en-US" dirty="0" err="1" smtClean="0"/>
              <a:t>ou</a:t>
            </a:r>
            <a:r>
              <a:rPr lang="en-US" dirty="0" smtClean="0"/>
              <a:t> </a:t>
            </a:r>
            <a:r>
              <a:rPr lang="en-US" dirty="0" err="1" smtClean="0"/>
              <a:t>variáveis</a:t>
            </a:r>
            <a:r>
              <a:rPr lang="en-US" dirty="0" smtClean="0"/>
              <a:t> </a:t>
            </a:r>
            <a:r>
              <a:rPr lang="en-US" dirty="0" err="1" smtClean="0"/>
              <a:t>pode</a:t>
            </a:r>
            <a:r>
              <a:rPr lang="en-US" dirty="0" smtClean="0"/>
              <a:t> </a:t>
            </a:r>
            <a:r>
              <a:rPr lang="en-US" dirty="0" err="1" smtClean="0"/>
              <a:t>fazer</a:t>
            </a:r>
            <a:r>
              <a:rPr lang="en-US" dirty="0" smtClean="0"/>
              <a:t> com </a:t>
            </a:r>
            <a:r>
              <a:rPr lang="en-US" dirty="0" err="1" smtClean="0"/>
              <a:t>que</a:t>
            </a:r>
            <a:r>
              <a:rPr lang="en-US" dirty="0" smtClean="0"/>
              <a:t> o </a:t>
            </a:r>
            <a:r>
              <a:rPr lang="en-US" dirty="0" err="1" smtClean="0"/>
              <a:t>seu</a:t>
            </a:r>
            <a:r>
              <a:rPr lang="en-US" dirty="0" smtClean="0"/>
              <a:t> </a:t>
            </a:r>
            <a:r>
              <a:rPr lang="en-US" dirty="0" err="1" smtClean="0"/>
              <a:t>código</a:t>
            </a:r>
            <a:r>
              <a:rPr lang="en-US" dirty="0" smtClean="0"/>
              <a:t> </a:t>
            </a:r>
            <a:r>
              <a:rPr lang="en-US" dirty="0" err="1" smtClean="0"/>
              <a:t>seja</a:t>
            </a:r>
            <a:r>
              <a:rPr lang="en-US" dirty="0" smtClean="0"/>
              <a:t> </a:t>
            </a:r>
            <a:r>
              <a:rPr lang="en-US" dirty="0" err="1" smtClean="0"/>
              <a:t>confuso</a:t>
            </a:r>
            <a:endParaRPr lang="en-US" dirty="0" smtClean="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199312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5911" y="3785797"/>
            <a:ext cx="7933078" cy="19308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41770"/>
          <a:stretch/>
        </p:blipFill>
        <p:spPr>
          <a:xfrm>
            <a:off x="2417993" y="4456479"/>
            <a:ext cx="4678433" cy="924666"/>
          </a:xfrm>
          <a:prstGeom prst="rect">
            <a:avLst/>
          </a:prstGeom>
        </p:spPr>
      </p:pic>
      <p:sp>
        <p:nvSpPr>
          <p:cNvPr id="23554" name="Title 1"/>
          <p:cNvSpPr>
            <a:spLocks noGrp="1"/>
          </p:cNvSpPr>
          <p:nvPr>
            <p:ph type="title"/>
          </p:nvPr>
        </p:nvSpPr>
        <p:spPr/>
        <p:txBody>
          <a:bodyPr/>
          <a:lstStyle/>
          <a:p>
            <a:r>
              <a:rPr lang="en-US" altLang="en-US" dirty="0" err="1" smtClean="0"/>
              <a:t>Blocos</a:t>
            </a:r>
            <a:r>
              <a:rPr lang="en-US" altLang="en-US" dirty="0" smtClean="0"/>
              <a:t> de </a:t>
            </a:r>
            <a:r>
              <a:rPr lang="en-US" altLang="en-US" dirty="0" err="1" smtClean="0"/>
              <a:t>Variáveis</a:t>
            </a:r>
            <a:endParaRPr lang="en-US" altLang="en-US" dirty="0" smtClean="0"/>
          </a:p>
        </p:txBody>
      </p:sp>
      <p:sp>
        <p:nvSpPr>
          <p:cNvPr id="2355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63C1B68-4620-4308-B64D-C0AD2FB8EE8D}" type="slidenum">
              <a:rPr lang="en-US" altLang="en-US" sz="1400" smtClean="0"/>
              <a:pPr>
                <a:spcBef>
                  <a:spcPct val="0"/>
                </a:spcBef>
                <a:buClrTx/>
                <a:buSzTx/>
                <a:buFontTx/>
                <a:buNone/>
              </a:pPr>
              <a:t>6</a:t>
            </a:fld>
            <a:endParaRPr lang="en-US" altLang="en-US" sz="1400" smtClean="0"/>
          </a:p>
        </p:txBody>
      </p:sp>
      <p:sp>
        <p:nvSpPr>
          <p:cNvPr id="23557" name="TextBox 5"/>
          <p:cNvSpPr txBox="1">
            <a:spLocks noChangeArrowheads="1"/>
          </p:cNvSpPr>
          <p:nvPr/>
        </p:nvSpPr>
        <p:spPr bwMode="auto">
          <a:xfrm>
            <a:off x="3168917" y="5195811"/>
            <a:ext cx="92045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dirty="0" err="1" smtClean="0"/>
              <a:t>Escrita</a:t>
            </a:r>
            <a:r>
              <a:rPr lang="en-US" altLang="en-US" sz="1200" dirty="0" smtClean="0"/>
              <a:t> </a:t>
            </a:r>
            <a:r>
              <a:rPr lang="en-US" altLang="en-US" sz="1200" dirty="0" err="1" smtClean="0"/>
              <a:t>Numérica</a:t>
            </a:r>
            <a:endParaRPr lang="en-US" altLang="en-US" sz="1200" dirty="0"/>
          </a:p>
        </p:txBody>
      </p:sp>
      <p:sp>
        <p:nvSpPr>
          <p:cNvPr id="23558" name="TextBox 6"/>
          <p:cNvSpPr txBox="1">
            <a:spLocks noChangeArrowheads="1"/>
          </p:cNvSpPr>
          <p:nvPr/>
        </p:nvSpPr>
        <p:spPr bwMode="auto">
          <a:xfrm>
            <a:off x="2333963" y="5195811"/>
            <a:ext cx="8349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dirty="0" err="1" smtClean="0"/>
              <a:t>Leitura</a:t>
            </a:r>
            <a:r>
              <a:rPr lang="en-US" altLang="en-US" sz="1200" dirty="0" smtClean="0"/>
              <a:t> </a:t>
            </a:r>
            <a:r>
              <a:rPr lang="en-US" altLang="en-US" sz="1200" dirty="0" err="1" smtClean="0"/>
              <a:t>Numérica</a:t>
            </a:r>
            <a:endParaRPr lang="en-US" altLang="en-US" sz="1200" dirty="0"/>
          </a:p>
        </p:txBody>
      </p:sp>
      <p:sp>
        <p:nvSpPr>
          <p:cNvPr id="23559" name="TextBox 7"/>
          <p:cNvSpPr txBox="1">
            <a:spLocks noChangeArrowheads="1"/>
          </p:cNvSpPr>
          <p:nvPr/>
        </p:nvSpPr>
        <p:spPr bwMode="auto">
          <a:xfrm>
            <a:off x="6323169" y="5195811"/>
            <a:ext cx="89010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dirty="0" err="1" smtClean="0"/>
              <a:t>Escrita</a:t>
            </a:r>
            <a:r>
              <a:rPr lang="en-US" altLang="en-US" sz="1200" dirty="0" smtClean="0"/>
              <a:t> </a:t>
            </a:r>
            <a:r>
              <a:rPr lang="en-US" altLang="en-US" sz="1200" dirty="0" err="1" smtClean="0"/>
              <a:t>Lógica</a:t>
            </a:r>
            <a:endParaRPr lang="en-US" altLang="en-US" sz="1200" dirty="0"/>
          </a:p>
        </p:txBody>
      </p:sp>
      <p:sp>
        <p:nvSpPr>
          <p:cNvPr id="23560" name="TextBox 8"/>
          <p:cNvSpPr txBox="1">
            <a:spLocks noChangeArrowheads="1"/>
          </p:cNvSpPr>
          <p:nvPr/>
        </p:nvSpPr>
        <p:spPr bwMode="auto">
          <a:xfrm>
            <a:off x="5597037" y="5195811"/>
            <a:ext cx="838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dirty="0" err="1" smtClean="0"/>
              <a:t>Leitura</a:t>
            </a:r>
            <a:r>
              <a:rPr lang="en-US" altLang="en-US" sz="1200" dirty="0" smtClean="0"/>
              <a:t> </a:t>
            </a:r>
            <a:r>
              <a:rPr lang="en-US" altLang="en-US" sz="1200" dirty="0" err="1" smtClean="0"/>
              <a:t>Lógica</a:t>
            </a:r>
            <a:endParaRPr lang="en-US" altLang="en-US" sz="1200" dirty="0"/>
          </a:p>
        </p:txBody>
      </p:sp>
      <p:sp>
        <p:nvSpPr>
          <p:cNvPr id="23561" name="TextBox 9"/>
          <p:cNvSpPr txBox="1">
            <a:spLocks noChangeArrowheads="1"/>
          </p:cNvSpPr>
          <p:nvPr/>
        </p:nvSpPr>
        <p:spPr bwMode="auto">
          <a:xfrm>
            <a:off x="4680146" y="5195811"/>
            <a:ext cx="68052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dirty="0" err="1" smtClean="0"/>
              <a:t>Escrita</a:t>
            </a:r>
            <a:r>
              <a:rPr lang="en-US" altLang="en-US" sz="1200" dirty="0" smtClean="0"/>
              <a:t> </a:t>
            </a:r>
            <a:endParaRPr lang="en-US" altLang="en-US" sz="1200" dirty="0"/>
          </a:p>
          <a:p>
            <a:pPr>
              <a:spcBef>
                <a:spcPct val="0"/>
              </a:spcBef>
              <a:buClrTx/>
              <a:buSzTx/>
              <a:buFontTx/>
              <a:buNone/>
            </a:pPr>
            <a:r>
              <a:rPr lang="en-US" altLang="en-US" sz="1200" dirty="0" err="1"/>
              <a:t>Texto</a:t>
            </a:r>
            <a:endParaRPr lang="en-US" altLang="en-US" sz="1200" dirty="0"/>
          </a:p>
        </p:txBody>
      </p:sp>
      <p:pic>
        <p:nvPicPr>
          <p:cNvPr id="23563" name="Content Placeholder 4"/>
          <p:cNvPicPr>
            <a:picLocks noChangeAspect="1"/>
          </p:cNvPicPr>
          <p:nvPr/>
        </p:nvPicPr>
        <p:blipFill>
          <a:blip r:embed="rId3">
            <a:extLst>
              <a:ext uri="{28A0092B-C50C-407E-A947-70E740481C1C}">
                <a14:useLocalDpi xmlns:a14="http://schemas.microsoft.com/office/drawing/2010/main" val="0"/>
              </a:ext>
            </a:extLst>
          </a:blip>
          <a:srcRect l="20357" t="29369" r="77534" b="66257"/>
          <a:stretch>
            <a:fillRect/>
          </a:stretch>
        </p:blipFill>
        <p:spPr bwMode="auto">
          <a:xfrm>
            <a:off x="5669430" y="3097892"/>
            <a:ext cx="547687"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4" name="Content Placeholder 4"/>
          <p:cNvPicPr>
            <a:picLocks noChangeAspect="1"/>
          </p:cNvPicPr>
          <p:nvPr/>
        </p:nvPicPr>
        <p:blipFill>
          <a:blip r:embed="rId3">
            <a:extLst>
              <a:ext uri="{28A0092B-C50C-407E-A947-70E740481C1C}">
                <a14:useLocalDpi xmlns:a14="http://schemas.microsoft.com/office/drawing/2010/main" val="0"/>
              </a:ext>
            </a:extLst>
          </a:blip>
          <a:srcRect l="15787" t="28743" r="82455" b="67506"/>
          <a:stretch>
            <a:fillRect/>
          </a:stretch>
        </p:blipFill>
        <p:spPr bwMode="auto">
          <a:xfrm>
            <a:off x="5715467" y="2358117"/>
            <a:ext cx="457200" cy="547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5" name="Content Placeholder 4"/>
          <p:cNvPicPr>
            <a:picLocks noChangeAspect="1"/>
          </p:cNvPicPr>
          <p:nvPr/>
        </p:nvPicPr>
        <p:blipFill>
          <a:blip r:embed="rId3">
            <a:extLst>
              <a:ext uri="{28A0092B-C50C-407E-A947-70E740481C1C}">
                <a14:useLocalDpi xmlns:a14="http://schemas.microsoft.com/office/drawing/2010/main" val="0"/>
              </a:ext>
            </a:extLst>
          </a:blip>
          <a:srcRect l="25278" t="28743" r="72964" b="66882"/>
          <a:stretch>
            <a:fillRect/>
          </a:stretch>
        </p:blipFill>
        <p:spPr bwMode="auto">
          <a:xfrm>
            <a:off x="6639226" y="2358117"/>
            <a:ext cx="457200"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6" name="Content Placeholder 4"/>
          <p:cNvPicPr>
            <a:picLocks noChangeAspect="1"/>
          </p:cNvPicPr>
          <p:nvPr/>
        </p:nvPicPr>
        <p:blipFill>
          <a:blip r:embed="rId3">
            <a:extLst>
              <a:ext uri="{28A0092B-C50C-407E-A947-70E740481C1C}">
                <a14:useLocalDpi xmlns:a14="http://schemas.microsoft.com/office/drawing/2010/main" val="0"/>
              </a:ext>
            </a:extLst>
          </a:blip>
          <a:srcRect l="29848" t="29369" r="68044" b="66882"/>
          <a:stretch>
            <a:fillRect/>
          </a:stretch>
        </p:blipFill>
        <p:spPr bwMode="auto">
          <a:xfrm>
            <a:off x="6590014" y="3205842"/>
            <a:ext cx="547687"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7" name="Content Placeholder 4"/>
          <p:cNvPicPr>
            <a:picLocks noChangeAspect="1"/>
          </p:cNvPicPr>
          <p:nvPr/>
        </p:nvPicPr>
        <p:blipFill>
          <a:blip r:embed="rId3">
            <a:extLst>
              <a:ext uri="{28A0092B-C50C-407E-A947-70E740481C1C}">
                <a14:useLocalDpi xmlns:a14="http://schemas.microsoft.com/office/drawing/2010/main" val="0"/>
              </a:ext>
            </a:extLst>
          </a:blip>
          <a:srcRect l="34770" t="28743" r="63472" b="66882"/>
          <a:stretch>
            <a:fillRect/>
          </a:stretch>
        </p:blipFill>
        <p:spPr bwMode="auto">
          <a:xfrm>
            <a:off x="7511266" y="2357855"/>
            <a:ext cx="457200" cy="639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8" name="Content Placeholder 4"/>
          <p:cNvPicPr>
            <a:picLocks noChangeAspect="1"/>
          </p:cNvPicPr>
          <p:nvPr/>
        </p:nvPicPr>
        <p:blipFill>
          <a:blip r:embed="rId3">
            <a:extLst>
              <a:ext uri="{28A0092B-C50C-407E-A947-70E740481C1C}">
                <a14:useLocalDpi xmlns:a14="http://schemas.microsoft.com/office/drawing/2010/main" val="0"/>
              </a:ext>
            </a:extLst>
          </a:blip>
          <a:srcRect l="39340" t="29369" r="58549" b="66882"/>
          <a:stretch>
            <a:fillRect/>
          </a:stretch>
        </p:blipFill>
        <p:spPr bwMode="auto">
          <a:xfrm>
            <a:off x="7465229" y="3215105"/>
            <a:ext cx="549275"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569" name="TextBox 20"/>
          <p:cNvSpPr txBox="1">
            <a:spLocks noChangeArrowheads="1"/>
          </p:cNvSpPr>
          <p:nvPr/>
        </p:nvSpPr>
        <p:spPr bwMode="auto">
          <a:xfrm>
            <a:off x="525911" y="2535666"/>
            <a:ext cx="395464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err="1" smtClean="0"/>
              <a:t>Escrita</a:t>
            </a:r>
            <a:r>
              <a:rPr lang="en-US" altLang="en-US" sz="1400" dirty="0" smtClean="0"/>
              <a:t> (Entradas) tem um “</a:t>
            </a:r>
            <a:r>
              <a:rPr lang="en-US" altLang="en-US" sz="1400" dirty="0" err="1" smtClean="0"/>
              <a:t>saltado</a:t>
            </a:r>
            <a:r>
              <a:rPr lang="en-US" altLang="en-US" sz="1400" dirty="0" smtClean="0"/>
              <a:t>” para </a:t>
            </a:r>
            <a:r>
              <a:rPr lang="en-US" altLang="en-US" sz="1400" dirty="0" err="1" smtClean="0"/>
              <a:t>cima</a:t>
            </a:r>
            <a:endParaRPr lang="en-US" altLang="en-US" sz="1400" dirty="0"/>
          </a:p>
        </p:txBody>
      </p:sp>
      <p:sp>
        <p:nvSpPr>
          <p:cNvPr id="23570" name="TextBox 21"/>
          <p:cNvSpPr txBox="1">
            <a:spLocks noChangeArrowheads="1"/>
          </p:cNvSpPr>
          <p:nvPr/>
        </p:nvSpPr>
        <p:spPr bwMode="auto">
          <a:xfrm>
            <a:off x="525911" y="3175428"/>
            <a:ext cx="395464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err="1" smtClean="0"/>
              <a:t>Leitura</a:t>
            </a:r>
            <a:r>
              <a:rPr lang="en-US" altLang="en-US" sz="1400" dirty="0" smtClean="0"/>
              <a:t> (</a:t>
            </a:r>
            <a:r>
              <a:rPr lang="en-US" altLang="en-US" sz="1400" dirty="0" err="1" smtClean="0"/>
              <a:t>Saídas</a:t>
            </a:r>
            <a:r>
              <a:rPr lang="en-US" altLang="en-US" sz="1400" dirty="0" smtClean="0"/>
              <a:t>) tem um “</a:t>
            </a:r>
            <a:r>
              <a:rPr lang="en-US" altLang="en-US" sz="1400" dirty="0" err="1" smtClean="0"/>
              <a:t>saltado</a:t>
            </a:r>
            <a:r>
              <a:rPr lang="en-US" altLang="en-US" sz="1400" dirty="0" smtClean="0"/>
              <a:t>” para </a:t>
            </a:r>
            <a:r>
              <a:rPr lang="en-US" altLang="en-US" sz="1400" dirty="0" err="1" smtClean="0"/>
              <a:t>baixo</a:t>
            </a:r>
            <a:endParaRPr lang="en-US" altLang="en-US" sz="1400" dirty="0"/>
          </a:p>
        </p:txBody>
      </p:sp>
      <p:sp>
        <p:nvSpPr>
          <p:cNvPr id="23571" name="TextBox 22"/>
          <p:cNvSpPr txBox="1">
            <a:spLocks noChangeArrowheads="1"/>
          </p:cNvSpPr>
          <p:nvPr/>
        </p:nvSpPr>
        <p:spPr bwMode="auto">
          <a:xfrm>
            <a:off x="5537667" y="1989817"/>
            <a:ext cx="10160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err="1" smtClean="0"/>
              <a:t>Numérica</a:t>
            </a:r>
            <a:endParaRPr lang="en-US" altLang="en-US" sz="1400" dirty="0"/>
          </a:p>
        </p:txBody>
      </p:sp>
      <p:sp>
        <p:nvSpPr>
          <p:cNvPr id="23572" name="TextBox 23"/>
          <p:cNvSpPr txBox="1">
            <a:spLocks noChangeArrowheads="1"/>
          </p:cNvSpPr>
          <p:nvPr/>
        </p:nvSpPr>
        <p:spPr bwMode="auto">
          <a:xfrm>
            <a:off x="6520164" y="1999342"/>
            <a:ext cx="1016000"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err="1" smtClean="0"/>
              <a:t>Lógica</a:t>
            </a:r>
            <a:endParaRPr lang="en-US" altLang="en-US" sz="1400" dirty="0"/>
          </a:p>
        </p:txBody>
      </p:sp>
      <p:sp>
        <p:nvSpPr>
          <p:cNvPr id="23573" name="TextBox 24"/>
          <p:cNvSpPr txBox="1">
            <a:spLocks noChangeArrowheads="1"/>
          </p:cNvSpPr>
          <p:nvPr/>
        </p:nvSpPr>
        <p:spPr bwMode="auto">
          <a:xfrm>
            <a:off x="7442989" y="1999342"/>
            <a:ext cx="10160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err="1" smtClean="0"/>
              <a:t>Texto</a:t>
            </a:r>
            <a:endParaRPr lang="en-US" altLang="en-US" sz="1400" dirty="0"/>
          </a:p>
        </p:txBody>
      </p:sp>
      <p:sp>
        <p:nvSpPr>
          <p:cNvPr id="2" name="TextBox 1"/>
          <p:cNvSpPr txBox="1"/>
          <p:nvPr/>
        </p:nvSpPr>
        <p:spPr>
          <a:xfrm>
            <a:off x="767747" y="3785797"/>
            <a:ext cx="7200719" cy="646331"/>
          </a:xfrm>
          <a:prstGeom prst="rect">
            <a:avLst/>
          </a:prstGeom>
          <a:noFill/>
        </p:spPr>
        <p:txBody>
          <a:bodyPr wrap="square" rtlCol="0">
            <a:spAutoFit/>
          </a:bodyPr>
          <a:lstStyle/>
          <a:p>
            <a:r>
              <a:rPr lang="pt-BR" dirty="0"/>
              <a:t>Use a chave acima para identificar se as variáveis são de Entradas ou Saídas e se elas são Numéricas, Lógicas ou </a:t>
            </a:r>
            <a:r>
              <a:rPr lang="pt-BR" dirty="0" smtClean="0"/>
              <a:t>Texto</a:t>
            </a:r>
            <a:endParaRPr lang="en-US" dirty="0"/>
          </a:p>
        </p:txBody>
      </p:sp>
      <p:sp>
        <p:nvSpPr>
          <p:cNvPr id="30" name="TextBox 9"/>
          <p:cNvSpPr txBox="1">
            <a:spLocks noChangeArrowheads="1"/>
          </p:cNvSpPr>
          <p:nvPr/>
        </p:nvSpPr>
        <p:spPr bwMode="auto">
          <a:xfrm>
            <a:off x="4066527" y="5195811"/>
            <a:ext cx="78100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dirty="0" err="1" smtClean="0"/>
              <a:t>Leitura</a:t>
            </a:r>
            <a:endParaRPr lang="en-US" altLang="en-US" sz="1200" dirty="0" smtClean="0"/>
          </a:p>
          <a:p>
            <a:pPr>
              <a:spcBef>
                <a:spcPct val="0"/>
              </a:spcBef>
              <a:buClrTx/>
              <a:buSzTx/>
              <a:buFontTx/>
              <a:buNone/>
            </a:pPr>
            <a:r>
              <a:rPr lang="en-US" altLang="en-US" sz="1200" dirty="0" err="1" smtClean="0"/>
              <a:t>Texto</a:t>
            </a:r>
            <a:endParaRPr lang="en-US" altLang="en-US" sz="1400" dirty="0"/>
          </a:p>
        </p:txBody>
      </p:sp>
      <p:sp>
        <p:nvSpPr>
          <p:cNvPr id="23" name="Rectangle 22"/>
          <p:cNvSpPr/>
          <p:nvPr/>
        </p:nvSpPr>
        <p:spPr>
          <a:xfrm>
            <a:off x="458533" y="5865108"/>
            <a:ext cx="8399717" cy="720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FF0000"/>
                </a:solidFill>
              </a:rPr>
              <a:t>DICA: </a:t>
            </a:r>
            <a:r>
              <a:rPr lang="pt-BR" dirty="0">
                <a:solidFill>
                  <a:srgbClr val="FF0000"/>
                </a:solidFill>
              </a:rPr>
              <a:t>Você pode mudar o tipo da variável no canto inferior esquerdo do bloco. Quando você exibir lógica na tela, irá aparecer 1 se for Verdadeiro e 0 se for Falso</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Tree>
    <p:extLst>
      <p:ext uri="{BB962C8B-B14F-4D97-AF65-F5344CB8AC3E}">
        <p14:creationId xmlns:p14="http://schemas.microsoft.com/office/powerpoint/2010/main" val="22619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80">
                                          <p:stCondLst>
                                            <p:cond delay="0"/>
                                          </p:stCondLst>
                                        </p:cTn>
                                        <p:tgtEl>
                                          <p:spTgt spid="23559"/>
                                        </p:tgtEl>
                                      </p:cBhvr>
                                    </p:animEffect>
                                    <p:anim calcmode="lin" valueType="num">
                                      <p:cBhvr>
                                        <p:cTn id="8" dur="1822" tmFilter="0,0; 0.14,0.36; 0.43,0.73; 0.71,0.91; 1.0,1.0">
                                          <p:stCondLst>
                                            <p:cond delay="0"/>
                                          </p:stCondLst>
                                        </p:cTn>
                                        <p:tgtEl>
                                          <p:spTgt spid="2355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9"/>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9"/>
                                        </p:tgtEl>
                                      </p:cBhvr>
                                      <p:to x="100000" y="60000"/>
                                    </p:animScale>
                                    <p:animScale>
                                      <p:cBhvr>
                                        <p:cTn id="14" dur="166" decel="50000">
                                          <p:stCondLst>
                                            <p:cond delay="676"/>
                                          </p:stCondLst>
                                        </p:cTn>
                                        <p:tgtEl>
                                          <p:spTgt spid="23559"/>
                                        </p:tgtEl>
                                      </p:cBhvr>
                                      <p:to x="100000" y="100000"/>
                                    </p:animScale>
                                    <p:animScale>
                                      <p:cBhvr>
                                        <p:cTn id="15" dur="26">
                                          <p:stCondLst>
                                            <p:cond delay="1312"/>
                                          </p:stCondLst>
                                        </p:cTn>
                                        <p:tgtEl>
                                          <p:spTgt spid="23559"/>
                                        </p:tgtEl>
                                      </p:cBhvr>
                                      <p:to x="100000" y="80000"/>
                                    </p:animScale>
                                    <p:animScale>
                                      <p:cBhvr>
                                        <p:cTn id="16" dur="166" decel="50000">
                                          <p:stCondLst>
                                            <p:cond delay="1338"/>
                                          </p:stCondLst>
                                        </p:cTn>
                                        <p:tgtEl>
                                          <p:spTgt spid="23559"/>
                                        </p:tgtEl>
                                      </p:cBhvr>
                                      <p:to x="100000" y="100000"/>
                                    </p:animScale>
                                    <p:animScale>
                                      <p:cBhvr>
                                        <p:cTn id="17" dur="26">
                                          <p:stCondLst>
                                            <p:cond delay="1642"/>
                                          </p:stCondLst>
                                        </p:cTn>
                                        <p:tgtEl>
                                          <p:spTgt spid="23559"/>
                                        </p:tgtEl>
                                      </p:cBhvr>
                                      <p:to x="100000" y="90000"/>
                                    </p:animScale>
                                    <p:animScale>
                                      <p:cBhvr>
                                        <p:cTn id="18" dur="166" decel="50000">
                                          <p:stCondLst>
                                            <p:cond delay="1668"/>
                                          </p:stCondLst>
                                        </p:cTn>
                                        <p:tgtEl>
                                          <p:spTgt spid="23559"/>
                                        </p:tgtEl>
                                      </p:cBhvr>
                                      <p:to x="100000" y="100000"/>
                                    </p:animScale>
                                    <p:animScale>
                                      <p:cBhvr>
                                        <p:cTn id="19" dur="26">
                                          <p:stCondLst>
                                            <p:cond delay="1808"/>
                                          </p:stCondLst>
                                        </p:cTn>
                                        <p:tgtEl>
                                          <p:spTgt spid="23559"/>
                                        </p:tgtEl>
                                      </p:cBhvr>
                                      <p:to x="100000" y="95000"/>
                                    </p:animScale>
                                    <p:animScale>
                                      <p:cBhvr>
                                        <p:cTn id="20" dur="166" decel="50000">
                                          <p:stCondLst>
                                            <p:cond delay="1834"/>
                                          </p:stCondLst>
                                        </p:cTn>
                                        <p:tgtEl>
                                          <p:spTgt spid="2355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3560"/>
                                        </p:tgtEl>
                                        <p:attrNameLst>
                                          <p:attrName>style.visibility</p:attrName>
                                        </p:attrNameLst>
                                      </p:cBhvr>
                                      <p:to>
                                        <p:strVal val="visible"/>
                                      </p:to>
                                    </p:set>
                                    <p:animEffect transition="in" filter="wipe(down)">
                                      <p:cBhvr>
                                        <p:cTn id="23" dur="580">
                                          <p:stCondLst>
                                            <p:cond delay="0"/>
                                          </p:stCondLst>
                                        </p:cTn>
                                        <p:tgtEl>
                                          <p:spTgt spid="23560"/>
                                        </p:tgtEl>
                                      </p:cBhvr>
                                    </p:animEffect>
                                    <p:anim calcmode="lin" valueType="num">
                                      <p:cBhvr>
                                        <p:cTn id="24" dur="1822" tmFilter="0,0; 0.14,0.36; 0.43,0.73; 0.71,0.91; 1.0,1.0">
                                          <p:stCondLst>
                                            <p:cond delay="0"/>
                                          </p:stCondLst>
                                        </p:cTn>
                                        <p:tgtEl>
                                          <p:spTgt spid="2356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356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356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356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3560"/>
                                        </p:tgtEl>
                                        <p:attrNameLst>
                                          <p:attrName>ppt_y</p:attrName>
                                        </p:attrNameLst>
                                      </p:cBhvr>
                                      <p:tavLst>
                                        <p:tav tm="0" fmla="#ppt_y-sin(pi*$)/81">
                                          <p:val>
                                            <p:fltVal val="0"/>
                                          </p:val>
                                        </p:tav>
                                        <p:tav tm="100000">
                                          <p:val>
                                            <p:fltVal val="1"/>
                                          </p:val>
                                        </p:tav>
                                      </p:tavLst>
                                    </p:anim>
                                    <p:animScale>
                                      <p:cBhvr>
                                        <p:cTn id="29" dur="26">
                                          <p:stCondLst>
                                            <p:cond delay="650"/>
                                          </p:stCondLst>
                                        </p:cTn>
                                        <p:tgtEl>
                                          <p:spTgt spid="23560"/>
                                        </p:tgtEl>
                                      </p:cBhvr>
                                      <p:to x="100000" y="60000"/>
                                    </p:animScale>
                                    <p:animScale>
                                      <p:cBhvr>
                                        <p:cTn id="30" dur="166" decel="50000">
                                          <p:stCondLst>
                                            <p:cond delay="676"/>
                                          </p:stCondLst>
                                        </p:cTn>
                                        <p:tgtEl>
                                          <p:spTgt spid="23560"/>
                                        </p:tgtEl>
                                      </p:cBhvr>
                                      <p:to x="100000" y="100000"/>
                                    </p:animScale>
                                    <p:animScale>
                                      <p:cBhvr>
                                        <p:cTn id="31" dur="26">
                                          <p:stCondLst>
                                            <p:cond delay="1312"/>
                                          </p:stCondLst>
                                        </p:cTn>
                                        <p:tgtEl>
                                          <p:spTgt spid="23560"/>
                                        </p:tgtEl>
                                      </p:cBhvr>
                                      <p:to x="100000" y="80000"/>
                                    </p:animScale>
                                    <p:animScale>
                                      <p:cBhvr>
                                        <p:cTn id="32" dur="166" decel="50000">
                                          <p:stCondLst>
                                            <p:cond delay="1338"/>
                                          </p:stCondLst>
                                        </p:cTn>
                                        <p:tgtEl>
                                          <p:spTgt spid="23560"/>
                                        </p:tgtEl>
                                      </p:cBhvr>
                                      <p:to x="100000" y="100000"/>
                                    </p:animScale>
                                    <p:animScale>
                                      <p:cBhvr>
                                        <p:cTn id="33" dur="26">
                                          <p:stCondLst>
                                            <p:cond delay="1642"/>
                                          </p:stCondLst>
                                        </p:cTn>
                                        <p:tgtEl>
                                          <p:spTgt spid="23560"/>
                                        </p:tgtEl>
                                      </p:cBhvr>
                                      <p:to x="100000" y="90000"/>
                                    </p:animScale>
                                    <p:animScale>
                                      <p:cBhvr>
                                        <p:cTn id="34" dur="166" decel="50000">
                                          <p:stCondLst>
                                            <p:cond delay="1668"/>
                                          </p:stCondLst>
                                        </p:cTn>
                                        <p:tgtEl>
                                          <p:spTgt spid="23560"/>
                                        </p:tgtEl>
                                      </p:cBhvr>
                                      <p:to x="100000" y="100000"/>
                                    </p:animScale>
                                    <p:animScale>
                                      <p:cBhvr>
                                        <p:cTn id="35" dur="26">
                                          <p:stCondLst>
                                            <p:cond delay="1808"/>
                                          </p:stCondLst>
                                        </p:cTn>
                                        <p:tgtEl>
                                          <p:spTgt spid="23560"/>
                                        </p:tgtEl>
                                      </p:cBhvr>
                                      <p:to x="100000" y="95000"/>
                                    </p:animScale>
                                    <p:animScale>
                                      <p:cBhvr>
                                        <p:cTn id="36" dur="166" decel="50000">
                                          <p:stCondLst>
                                            <p:cond delay="1834"/>
                                          </p:stCondLst>
                                        </p:cTn>
                                        <p:tgtEl>
                                          <p:spTgt spid="2356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3561"/>
                                        </p:tgtEl>
                                        <p:attrNameLst>
                                          <p:attrName>style.visibility</p:attrName>
                                        </p:attrNameLst>
                                      </p:cBhvr>
                                      <p:to>
                                        <p:strVal val="visible"/>
                                      </p:to>
                                    </p:set>
                                    <p:animEffect transition="in" filter="wipe(down)">
                                      <p:cBhvr>
                                        <p:cTn id="39" dur="580">
                                          <p:stCondLst>
                                            <p:cond delay="0"/>
                                          </p:stCondLst>
                                        </p:cTn>
                                        <p:tgtEl>
                                          <p:spTgt spid="23561"/>
                                        </p:tgtEl>
                                      </p:cBhvr>
                                    </p:animEffect>
                                    <p:anim calcmode="lin" valueType="num">
                                      <p:cBhvr>
                                        <p:cTn id="40" dur="1822" tmFilter="0,0; 0.14,0.36; 0.43,0.73; 0.71,0.91; 1.0,1.0">
                                          <p:stCondLst>
                                            <p:cond delay="0"/>
                                          </p:stCondLst>
                                        </p:cTn>
                                        <p:tgtEl>
                                          <p:spTgt spid="2356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56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56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56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561"/>
                                        </p:tgtEl>
                                        <p:attrNameLst>
                                          <p:attrName>ppt_y</p:attrName>
                                        </p:attrNameLst>
                                      </p:cBhvr>
                                      <p:tavLst>
                                        <p:tav tm="0" fmla="#ppt_y-sin(pi*$)/81">
                                          <p:val>
                                            <p:fltVal val="0"/>
                                          </p:val>
                                        </p:tav>
                                        <p:tav tm="100000">
                                          <p:val>
                                            <p:fltVal val="1"/>
                                          </p:val>
                                        </p:tav>
                                      </p:tavLst>
                                    </p:anim>
                                    <p:animScale>
                                      <p:cBhvr>
                                        <p:cTn id="45" dur="26">
                                          <p:stCondLst>
                                            <p:cond delay="650"/>
                                          </p:stCondLst>
                                        </p:cTn>
                                        <p:tgtEl>
                                          <p:spTgt spid="23561"/>
                                        </p:tgtEl>
                                      </p:cBhvr>
                                      <p:to x="100000" y="60000"/>
                                    </p:animScale>
                                    <p:animScale>
                                      <p:cBhvr>
                                        <p:cTn id="46" dur="166" decel="50000">
                                          <p:stCondLst>
                                            <p:cond delay="676"/>
                                          </p:stCondLst>
                                        </p:cTn>
                                        <p:tgtEl>
                                          <p:spTgt spid="23561"/>
                                        </p:tgtEl>
                                      </p:cBhvr>
                                      <p:to x="100000" y="100000"/>
                                    </p:animScale>
                                    <p:animScale>
                                      <p:cBhvr>
                                        <p:cTn id="47" dur="26">
                                          <p:stCondLst>
                                            <p:cond delay="1312"/>
                                          </p:stCondLst>
                                        </p:cTn>
                                        <p:tgtEl>
                                          <p:spTgt spid="23561"/>
                                        </p:tgtEl>
                                      </p:cBhvr>
                                      <p:to x="100000" y="80000"/>
                                    </p:animScale>
                                    <p:animScale>
                                      <p:cBhvr>
                                        <p:cTn id="48" dur="166" decel="50000">
                                          <p:stCondLst>
                                            <p:cond delay="1338"/>
                                          </p:stCondLst>
                                        </p:cTn>
                                        <p:tgtEl>
                                          <p:spTgt spid="23561"/>
                                        </p:tgtEl>
                                      </p:cBhvr>
                                      <p:to x="100000" y="100000"/>
                                    </p:animScale>
                                    <p:animScale>
                                      <p:cBhvr>
                                        <p:cTn id="49" dur="26">
                                          <p:stCondLst>
                                            <p:cond delay="1642"/>
                                          </p:stCondLst>
                                        </p:cTn>
                                        <p:tgtEl>
                                          <p:spTgt spid="23561"/>
                                        </p:tgtEl>
                                      </p:cBhvr>
                                      <p:to x="100000" y="90000"/>
                                    </p:animScale>
                                    <p:animScale>
                                      <p:cBhvr>
                                        <p:cTn id="50" dur="166" decel="50000">
                                          <p:stCondLst>
                                            <p:cond delay="1668"/>
                                          </p:stCondLst>
                                        </p:cTn>
                                        <p:tgtEl>
                                          <p:spTgt spid="23561"/>
                                        </p:tgtEl>
                                      </p:cBhvr>
                                      <p:to x="100000" y="100000"/>
                                    </p:animScale>
                                    <p:animScale>
                                      <p:cBhvr>
                                        <p:cTn id="51" dur="26">
                                          <p:stCondLst>
                                            <p:cond delay="1808"/>
                                          </p:stCondLst>
                                        </p:cTn>
                                        <p:tgtEl>
                                          <p:spTgt spid="23561"/>
                                        </p:tgtEl>
                                      </p:cBhvr>
                                      <p:to x="100000" y="95000"/>
                                    </p:animScale>
                                    <p:animScale>
                                      <p:cBhvr>
                                        <p:cTn id="52" dur="166" decel="50000">
                                          <p:stCondLst>
                                            <p:cond delay="1834"/>
                                          </p:stCondLst>
                                        </p:cTn>
                                        <p:tgtEl>
                                          <p:spTgt spid="2356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80">
                                          <p:stCondLst>
                                            <p:cond delay="0"/>
                                          </p:stCondLst>
                                        </p:cTn>
                                        <p:tgtEl>
                                          <p:spTgt spid="30"/>
                                        </p:tgtEl>
                                      </p:cBhvr>
                                    </p:animEffect>
                                    <p:anim calcmode="lin" valueType="num">
                                      <p:cBhvr>
                                        <p:cTn id="5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61" dur="26">
                                          <p:stCondLst>
                                            <p:cond delay="650"/>
                                          </p:stCondLst>
                                        </p:cTn>
                                        <p:tgtEl>
                                          <p:spTgt spid="30"/>
                                        </p:tgtEl>
                                      </p:cBhvr>
                                      <p:to x="100000" y="60000"/>
                                    </p:animScale>
                                    <p:animScale>
                                      <p:cBhvr>
                                        <p:cTn id="62" dur="166" decel="50000">
                                          <p:stCondLst>
                                            <p:cond delay="676"/>
                                          </p:stCondLst>
                                        </p:cTn>
                                        <p:tgtEl>
                                          <p:spTgt spid="30"/>
                                        </p:tgtEl>
                                      </p:cBhvr>
                                      <p:to x="100000" y="100000"/>
                                    </p:animScale>
                                    <p:animScale>
                                      <p:cBhvr>
                                        <p:cTn id="63" dur="26">
                                          <p:stCondLst>
                                            <p:cond delay="1312"/>
                                          </p:stCondLst>
                                        </p:cTn>
                                        <p:tgtEl>
                                          <p:spTgt spid="30"/>
                                        </p:tgtEl>
                                      </p:cBhvr>
                                      <p:to x="100000" y="80000"/>
                                    </p:animScale>
                                    <p:animScale>
                                      <p:cBhvr>
                                        <p:cTn id="64" dur="166" decel="50000">
                                          <p:stCondLst>
                                            <p:cond delay="1338"/>
                                          </p:stCondLst>
                                        </p:cTn>
                                        <p:tgtEl>
                                          <p:spTgt spid="30"/>
                                        </p:tgtEl>
                                      </p:cBhvr>
                                      <p:to x="100000" y="100000"/>
                                    </p:animScale>
                                    <p:animScale>
                                      <p:cBhvr>
                                        <p:cTn id="65" dur="26">
                                          <p:stCondLst>
                                            <p:cond delay="1642"/>
                                          </p:stCondLst>
                                        </p:cTn>
                                        <p:tgtEl>
                                          <p:spTgt spid="30"/>
                                        </p:tgtEl>
                                      </p:cBhvr>
                                      <p:to x="100000" y="90000"/>
                                    </p:animScale>
                                    <p:animScale>
                                      <p:cBhvr>
                                        <p:cTn id="66" dur="166" decel="50000">
                                          <p:stCondLst>
                                            <p:cond delay="1668"/>
                                          </p:stCondLst>
                                        </p:cTn>
                                        <p:tgtEl>
                                          <p:spTgt spid="30"/>
                                        </p:tgtEl>
                                      </p:cBhvr>
                                      <p:to x="100000" y="100000"/>
                                    </p:animScale>
                                    <p:animScale>
                                      <p:cBhvr>
                                        <p:cTn id="67" dur="26">
                                          <p:stCondLst>
                                            <p:cond delay="1808"/>
                                          </p:stCondLst>
                                        </p:cTn>
                                        <p:tgtEl>
                                          <p:spTgt spid="30"/>
                                        </p:tgtEl>
                                      </p:cBhvr>
                                      <p:to x="100000" y="95000"/>
                                    </p:animScale>
                                    <p:animScale>
                                      <p:cBhvr>
                                        <p:cTn id="68" dur="166" decel="50000">
                                          <p:stCondLst>
                                            <p:cond delay="1834"/>
                                          </p:stCondLst>
                                        </p:cTn>
                                        <p:tgtEl>
                                          <p:spTgt spid="30"/>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3557"/>
                                        </p:tgtEl>
                                        <p:attrNameLst>
                                          <p:attrName>style.visibility</p:attrName>
                                        </p:attrNameLst>
                                      </p:cBhvr>
                                      <p:to>
                                        <p:strVal val="visible"/>
                                      </p:to>
                                    </p:set>
                                    <p:animEffect transition="in" filter="wipe(down)">
                                      <p:cBhvr>
                                        <p:cTn id="71" dur="580">
                                          <p:stCondLst>
                                            <p:cond delay="0"/>
                                          </p:stCondLst>
                                        </p:cTn>
                                        <p:tgtEl>
                                          <p:spTgt spid="23557"/>
                                        </p:tgtEl>
                                      </p:cBhvr>
                                    </p:animEffect>
                                    <p:anim calcmode="lin" valueType="num">
                                      <p:cBhvr>
                                        <p:cTn id="72" dur="1822" tmFilter="0,0; 0.14,0.36; 0.43,0.73; 0.71,0.91; 1.0,1.0">
                                          <p:stCondLst>
                                            <p:cond delay="0"/>
                                          </p:stCondLst>
                                        </p:cTn>
                                        <p:tgtEl>
                                          <p:spTgt spid="2355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355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355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355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3557"/>
                                        </p:tgtEl>
                                        <p:attrNameLst>
                                          <p:attrName>ppt_y</p:attrName>
                                        </p:attrNameLst>
                                      </p:cBhvr>
                                      <p:tavLst>
                                        <p:tav tm="0" fmla="#ppt_y-sin(pi*$)/81">
                                          <p:val>
                                            <p:fltVal val="0"/>
                                          </p:val>
                                        </p:tav>
                                        <p:tav tm="100000">
                                          <p:val>
                                            <p:fltVal val="1"/>
                                          </p:val>
                                        </p:tav>
                                      </p:tavLst>
                                    </p:anim>
                                    <p:animScale>
                                      <p:cBhvr>
                                        <p:cTn id="77" dur="26">
                                          <p:stCondLst>
                                            <p:cond delay="650"/>
                                          </p:stCondLst>
                                        </p:cTn>
                                        <p:tgtEl>
                                          <p:spTgt spid="23557"/>
                                        </p:tgtEl>
                                      </p:cBhvr>
                                      <p:to x="100000" y="60000"/>
                                    </p:animScale>
                                    <p:animScale>
                                      <p:cBhvr>
                                        <p:cTn id="78" dur="166" decel="50000">
                                          <p:stCondLst>
                                            <p:cond delay="676"/>
                                          </p:stCondLst>
                                        </p:cTn>
                                        <p:tgtEl>
                                          <p:spTgt spid="23557"/>
                                        </p:tgtEl>
                                      </p:cBhvr>
                                      <p:to x="100000" y="100000"/>
                                    </p:animScale>
                                    <p:animScale>
                                      <p:cBhvr>
                                        <p:cTn id="79" dur="26">
                                          <p:stCondLst>
                                            <p:cond delay="1312"/>
                                          </p:stCondLst>
                                        </p:cTn>
                                        <p:tgtEl>
                                          <p:spTgt spid="23557"/>
                                        </p:tgtEl>
                                      </p:cBhvr>
                                      <p:to x="100000" y="80000"/>
                                    </p:animScale>
                                    <p:animScale>
                                      <p:cBhvr>
                                        <p:cTn id="80" dur="166" decel="50000">
                                          <p:stCondLst>
                                            <p:cond delay="1338"/>
                                          </p:stCondLst>
                                        </p:cTn>
                                        <p:tgtEl>
                                          <p:spTgt spid="23557"/>
                                        </p:tgtEl>
                                      </p:cBhvr>
                                      <p:to x="100000" y="100000"/>
                                    </p:animScale>
                                    <p:animScale>
                                      <p:cBhvr>
                                        <p:cTn id="81" dur="26">
                                          <p:stCondLst>
                                            <p:cond delay="1642"/>
                                          </p:stCondLst>
                                        </p:cTn>
                                        <p:tgtEl>
                                          <p:spTgt spid="23557"/>
                                        </p:tgtEl>
                                      </p:cBhvr>
                                      <p:to x="100000" y="90000"/>
                                    </p:animScale>
                                    <p:animScale>
                                      <p:cBhvr>
                                        <p:cTn id="82" dur="166" decel="50000">
                                          <p:stCondLst>
                                            <p:cond delay="1668"/>
                                          </p:stCondLst>
                                        </p:cTn>
                                        <p:tgtEl>
                                          <p:spTgt spid="23557"/>
                                        </p:tgtEl>
                                      </p:cBhvr>
                                      <p:to x="100000" y="100000"/>
                                    </p:animScale>
                                    <p:animScale>
                                      <p:cBhvr>
                                        <p:cTn id="83" dur="26">
                                          <p:stCondLst>
                                            <p:cond delay="1808"/>
                                          </p:stCondLst>
                                        </p:cTn>
                                        <p:tgtEl>
                                          <p:spTgt spid="23557"/>
                                        </p:tgtEl>
                                      </p:cBhvr>
                                      <p:to x="100000" y="95000"/>
                                    </p:animScale>
                                    <p:animScale>
                                      <p:cBhvr>
                                        <p:cTn id="84" dur="166" decel="50000">
                                          <p:stCondLst>
                                            <p:cond delay="1834"/>
                                          </p:stCondLst>
                                        </p:cTn>
                                        <p:tgtEl>
                                          <p:spTgt spid="23557"/>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3558"/>
                                        </p:tgtEl>
                                        <p:attrNameLst>
                                          <p:attrName>style.visibility</p:attrName>
                                        </p:attrNameLst>
                                      </p:cBhvr>
                                      <p:to>
                                        <p:strVal val="visible"/>
                                      </p:to>
                                    </p:set>
                                    <p:animEffect transition="in" filter="wipe(down)">
                                      <p:cBhvr>
                                        <p:cTn id="87" dur="580">
                                          <p:stCondLst>
                                            <p:cond delay="0"/>
                                          </p:stCondLst>
                                        </p:cTn>
                                        <p:tgtEl>
                                          <p:spTgt spid="23558"/>
                                        </p:tgtEl>
                                      </p:cBhvr>
                                    </p:animEffect>
                                    <p:anim calcmode="lin" valueType="num">
                                      <p:cBhvr>
                                        <p:cTn id="88" dur="1822" tmFilter="0,0; 0.14,0.36; 0.43,0.73; 0.71,0.91; 1.0,1.0">
                                          <p:stCondLst>
                                            <p:cond delay="0"/>
                                          </p:stCondLst>
                                        </p:cTn>
                                        <p:tgtEl>
                                          <p:spTgt spid="2355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355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355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355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3558"/>
                                        </p:tgtEl>
                                        <p:attrNameLst>
                                          <p:attrName>ppt_y</p:attrName>
                                        </p:attrNameLst>
                                      </p:cBhvr>
                                      <p:tavLst>
                                        <p:tav tm="0" fmla="#ppt_y-sin(pi*$)/81">
                                          <p:val>
                                            <p:fltVal val="0"/>
                                          </p:val>
                                        </p:tav>
                                        <p:tav tm="100000">
                                          <p:val>
                                            <p:fltVal val="1"/>
                                          </p:val>
                                        </p:tav>
                                      </p:tavLst>
                                    </p:anim>
                                    <p:animScale>
                                      <p:cBhvr>
                                        <p:cTn id="93" dur="26">
                                          <p:stCondLst>
                                            <p:cond delay="650"/>
                                          </p:stCondLst>
                                        </p:cTn>
                                        <p:tgtEl>
                                          <p:spTgt spid="23558"/>
                                        </p:tgtEl>
                                      </p:cBhvr>
                                      <p:to x="100000" y="60000"/>
                                    </p:animScale>
                                    <p:animScale>
                                      <p:cBhvr>
                                        <p:cTn id="94" dur="166" decel="50000">
                                          <p:stCondLst>
                                            <p:cond delay="676"/>
                                          </p:stCondLst>
                                        </p:cTn>
                                        <p:tgtEl>
                                          <p:spTgt spid="23558"/>
                                        </p:tgtEl>
                                      </p:cBhvr>
                                      <p:to x="100000" y="100000"/>
                                    </p:animScale>
                                    <p:animScale>
                                      <p:cBhvr>
                                        <p:cTn id="95" dur="26">
                                          <p:stCondLst>
                                            <p:cond delay="1312"/>
                                          </p:stCondLst>
                                        </p:cTn>
                                        <p:tgtEl>
                                          <p:spTgt spid="23558"/>
                                        </p:tgtEl>
                                      </p:cBhvr>
                                      <p:to x="100000" y="80000"/>
                                    </p:animScale>
                                    <p:animScale>
                                      <p:cBhvr>
                                        <p:cTn id="96" dur="166" decel="50000">
                                          <p:stCondLst>
                                            <p:cond delay="1338"/>
                                          </p:stCondLst>
                                        </p:cTn>
                                        <p:tgtEl>
                                          <p:spTgt spid="23558"/>
                                        </p:tgtEl>
                                      </p:cBhvr>
                                      <p:to x="100000" y="100000"/>
                                    </p:animScale>
                                    <p:animScale>
                                      <p:cBhvr>
                                        <p:cTn id="97" dur="26">
                                          <p:stCondLst>
                                            <p:cond delay="1642"/>
                                          </p:stCondLst>
                                        </p:cTn>
                                        <p:tgtEl>
                                          <p:spTgt spid="23558"/>
                                        </p:tgtEl>
                                      </p:cBhvr>
                                      <p:to x="100000" y="90000"/>
                                    </p:animScale>
                                    <p:animScale>
                                      <p:cBhvr>
                                        <p:cTn id="98" dur="166" decel="50000">
                                          <p:stCondLst>
                                            <p:cond delay="1668"/>
                                          </p:stCondLst>
                                        </p:cTn>
                                        <p:tgtEl>
                                          <p:spTgt spid="23558"/>
                                        </p:tgtEl>
                                      </p:cBhvr>
                                      <p:to x="100000" y="100000"/>
                                    </p:animScale>
                                    <p:animScale>
                                      <p:cBhvr>
                                        <p:cTn id="99" dur="26">
                                          <p:stCondLst>
                                            <p:cond delay="1808"/>
                                          </p:stCondLst>
                                        </p:cTn>
                                        <p:tgtEl>
                                          <p:spTgt spid="23558"/>
                                        </p:tgtEl>
                                      </p:cBhvr>
                                      <p:to x="100000" y="95000"/>
                                    </p:animScale>
                                    <p:animScale>
                                      <p:cBhvr>
                                        <p:cTn id="100" dur="166" decel="50000">
                                          <p:stCondLst>
                                            <p:cond delay="1834"/>
                                          </p:stCondLst>
                                        </p:cTn>
                                        <p:tgtEl>
                                          <p:spTgt spid="23558"/>
                                        </p:tgtEl>
                                      </p:cBhvr>
                                      <p:to x="100000" y="100000"/>
                                    </p:animScale>
                                  </p:childTnLst>
                                </p:cTn>
                              </p:par>
                              <p:par>
                                <p:cTn id="101" presetID="2" presetClass="entr" presetSubtype="4"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1" grpId="0"/>
      <p:bldP spid="30"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91" y="604120"/>
            <a:ext cx="8414256" cy="844522"/>
          </a:xfrm>
        </p:spPr>
        <p:txBody>
          <a:bodyPr>
            <a:noAutofit/>
          </a:bodyPr>
          <a:lstStyle/>
          <a:p>
            <a:r>
              <a:rPr lang="en-US" sz="4000" dirty="0" err="1" smtClean="0"/>
              <a:t>Saídas</a:t>
            </a:r>
            <a:r>
              <a:rPr lang="en-US" sz="4000" dirty="0" smtClean="0"/>
              <a:t> dos </a:t>
            </a:r>
            <a:r>
              <a:rPr lang="en-US" sz="4000" dirty="0" err="1" smtClean="0"/>
              <a:t>diferentes</a:t>
            </a:r>
            <a:r>
              <a:rPr lang="en-US" sz="4000" dirty="0" smtClean="0"/>
              <a:t> </a:t>
            </a:r>
            <a:r>
              <a:rPr lang="en-US" sz="4000" dirty="0" err="1" smtClean="0"/>
              <a:t>tipos</a:t>
            </a:r>
            <a:r>
              <a:rPr lang="en-US" sz="4000" dirty="0" smtClean="0"/>
              <a:t> de </a:t>
            </a:r>
            <a:r>
              <a:rPr lang="en-US" sz="4000" dirty="0" err="1" smtClean="0"/>
              <a:t>variáveis</a:t>
            </a:r>
            <a:endParaRPr lang="en-US" sz="4000"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pic>
        <p:nvPicPr>
          <p:cNvPr id="7" name="Picture 6"/>
          <p:cNvPicPr>
            <a:picLocks noChangeAspect="1"/>
          </p:cNvPicPr>
          <p:nvPr/>
        </p:nvPicPr>
        <p:blipFill>
          <a:blip r:embed="rId3"/>
          <a:stretch>
            <a:fillRect/>
          </a:stretch>
        </p:blipFill>
        <p:spPr>
          <a:xfrm>
            <a:off x="19822" y="2553883"/>
            <a:ext cx="7303496" cy="4330770"/>
          </a:xfrm>
          <a:prstGeom prst="rect">
            <a:avLst/>
          </a:prstGeom>
        </p:spPr>
      </p:pic>
      <p:sp>
        <p:nvSpPr>
          <p:cNvPr id="8" name="TextBox 7"/>
          <p:cNvSpPr txBox="1"/>
          <p:nvPr/>
        </p:nvSpPr>
        <p:spPr>
          <a:xfrm>
            <a:off x="6886196" y="2394970"/>
            <a:ext cx="2166364" cy="923330"/>
          </a:xfrm>
          <a:prstGeom prst="rect">
            <a:avLst/>
          </a:prstGeom>
          <a:noFill/>
        </p:spPr>
        <p:txBody>
          <a:bodyPr wrap="square" rtlCol="0">
            <a:spAutoFit/>
          </a:bodyPr>
          <a:lstStyle/>
          <a:p>
            <a:r>
              <a:rPr lang="en-US" dirty="0" err="1" smtClean="0"/>
              <a:t>Variáveis</a:t>
            </a:r>
            <a:r>
              <a:rPr lang="en-US" dirty="0" smtClean="0"/>
              <a:t> </a:t>
            </a:r>
            <a:r>
              <a:rPr lang="en-US" dirty="0" err="1" smtClean="0"/>
              <a:t>Numéricas</a:t>
            </a:r>
            <a:r>
              <a:rPr lang="en-US" dirty="0" smtClean="0"/>
              <a:t>:</a:t>
            </a:r>
          </a:p>
          <a:p>
            <a:r>
              <a:rPr lang="en-US" dirty="0" err="1" smtClean="0"/>
              <a:t>Isto</a:t>
            </a:r>
            <a:r>
              <a:rPr lang="en-US" dirty="0" smtClean="0"/>
              <a:t> </a:t>
            </a:r>
            <a:r>
              <a:rPr lang="en-US" dirty="0" err="1" smtClean="0"/>
              <a:t>irá</a:t>
            </a:r>
            <a:r>
              <a:rPr lang="en-US" dirty="0" smtClean="0"/>
              <a:t> </a:t>
            </a:r>
            <a:r>
              <a:rPr lang="en-US" dirty="0" err="1" smtClean="0"/>
              <a:t>exibir</a:t>
            </a:r>
            <a:r>
              <a:rPr lang="en-US" dirty="0" smtClean="0"/>
              <a:t> “10” </a:t>
            </a:r>
            <a:r>
              <a:rPr lang="en-US" dirty="0" err="1" smtClean="0"/>
              <a:t>na</a:t>
            </a:r>
            <a:r>
              <a:rPr lang="en-US" dirty="0" smtClean="0"/>
              <a:t> </a:t>
            </a:r>
            <a:r>
              <a:rPr lang="en-US" dirty="0" err="1" smtClean="0"/>
              <a:t>tela</a:t>
            </a:r>
            <a:endParaRPr lang="en-US" dirty="0"/>
          </a:p>
        </p:txBody>
      </p:sp>
      <p:sp>
        <p:nvSpPr>
          <p:cNvPr id="9" name="TextBox 8"/>
          <p:cNvSpPr txBox="1"/>
          <p:nvPr/>
        </p:nvSpPr>
        <p:spPr>
          <a:xfrm>
            <a:off x="6877822" y="3747686"/>
            <a:ext cx="1844674" cy="923330"/>
          </a:xfrm>
          <a:prstGeom prst="rect">
            <a:avLst/>
          </a:prstGeom>
          <a:noFill/>
        </p:spPr>
        <p:txBody>
          <a:bodyPr wrap="square" rtlCol="0">
            <a:spAutoFit/>
          </a:bodyPr>
          <a:lstStyle/>
          <a:p>
            <a:r>
              <a:rPr lang="en-US" dirty="0" err="1" smtClean="0"/>
              <a:t>Variáveis</a:t>
            </a:r>
            <a:r>
              <a:rPr lang="en-US" dirty="0" smtClean="0"/>
              <a:t> </a:t>
            </a:r>
            <a:r>
              <a:rPr lang="en-US" dirty="0" err="1" smtClean="0"/>
              <a:t>Lógicas</a:t>
            </a:r>
            <a:r>
              <a:rPr lang="en-US" dirty="0" smtClean="0"/>
              <a:t>:</a:t>
            </a:r>
          </a:p>
          <a:p>
            <a:r>
              <a:rPr lang="en-US" dirty="0" err="1" smtClean="0"/>
              <a:t>Isto</a:t>
            </a:r>
            <a:r>
              <a:rPr lang="en-US" dirty="0" smtClean="0"/>
              <a:t> </a:t>
            </a:r>
            <a:r>
              <a:rPr lang="en-US" dirty="0" err="1" smtClean="0"/>
              <a:t>irá</a:t>
            </a:r>
            <a:r>
              <a:rPr lang="en-US" dirty="0" smtClean="0"/>
              <a:t> </a:t>
            </a:r>
            <a:r>
              <a:rPr lang="en-US" dirty="0" err="1" smtClean="0"/>
              <a:t>exibir</a:t>
            </a:r>
            <a:r>
              <a:rPr lang="en-US" dirty="0" smtClean="0"/>
              <a:t> “0” </a:t>
            </a:r>
            <a:r>
              <a:rPr lang="en-US" dirty="0" err="1" smtClean="0"/>
              <a:t>na</a:t>
            </a:r>
            <a:r>
              <a:rPr lang="en-US" dirty="0" smtClean="0"/>
              <a:t> </a:t>
            </a:r>
            <a:r>
              <a:rPr lang="en-US" dirty="0" err="1" smtClean="0"/>
              <a:t>tela</a:t>
            </a:r>
            <a:endParaRPr lang="en-US" dirty="0"/>
          </a:p>
        </p:txBody>
      </p:sp>
      <p:sp>
        <p:nvSpPr>
          <p:cNvPr id="10" name="TextBox 9"/>
          <p:cNvSpPr txBox="1"/>
          <p:nvPr/>
        </p:nvSpPr>
        <p:spPr>
          <a:xfrm>
            <a:off x="7030222" y="5132693"/>
            <a:ext cx="1844674" cy="923330"/>
          </a:xfrm>
          <a:prstGeom prst="rect">
            <a:avLst/>
          </a:prstGeom>
          <a:noFill/>
        </p:spPr>
        <p:txBody>
          <a:bodyPr wrap="square" rtlCol="0">
            <a:spAutoFit/>
          </a:bodyPr>
          <a:lstStyle/>
          <a:p>
            <a:r>
              <a:rPr lang="en-US" dirty="0" err="1" smtClean="0"/>
              <a:t>Variáveis</a:t>
            </a:r>
            <a:r>
              <a:rPr lang="en-US" dirty="0" smtClean="0"/>
              <a:t> </a:t>
            </a:r>
            <a:r>
              <a:rPr lang="en-US" dirty="0" err="1" smtClean="0"/>
              <a:t>texto</a:t>
            </a:r>
            <a:r>
              <a:rPr lang="en-US" dirty="0" smtClean="0"/>
              <a:t>:</a:t>
            </a:r>
          </a:p>
          <a:p>
            <a:r>
              <a:rPr lang="en-US" dirty="0" err="1" smtClean="0"/>
              <a:t>Isto</a:t>
            </a:r>
            <a:r>
              <a:rPr lang="en-US" dirty="0" smtClean="0"/>
              <a:t> </a:t>
            </a:r>
            <a:r>
              <a:rPr lang="en-US" dirty="0" err="1" smtClean="0"/>
              <a:t>irá</a:t>
            </a:r>
            <a:r>
              <a:rPr lang="en-US" dirty="0" smtClean="0"/>
              <a:t> </a:t>
            </a:r>
            <a:r>
              <a:rPr lang="en-US" dirty="0" err="1" smtClean="0"/>
              <a:t>exibir</a:t>
            </a:r>
            <a:r>
              <a:rPr lang="en-US" dirty="0" smtClean="0"/>
              <a:t> “Hello” </a:t>
            </a:r>
            <a:r>
              <a:rPr lang="en-US" dirty="0" err="1" smtClean="0"/>
              <a:t>na</a:t>
            </a:r>
            <a:r>
              <a:rPr lang="en-US" dirty="0" smtClean="0"/>
              <a:t> </a:t>
            </a:r>
            <a:r>
              <a:rPr lang="en-US" dirty="0" err="1" smtClean="0"/>
              <a:t>tela</a:t>
            </a:r>
            <a:endParaRPr lang="en-US" dirty="0"/>
          </a:p>
        </p:txBody>
      </p:sp>
      <p:sp>
        <p:nvSpPr>
          <p:cNvPr id="13" name="TextBox 12"/>
          <p:cNvSpPr txBox="1"/>
          <p:nvPr/>
        </p:nvSpPr>
        <p:spPr>
          <a:xfrm>
            <a:off x="815689" y="1865070"/>
            <a:ext cx="1075266" cy="923330"/>
          </a:xfrm>
          <a:prstGeom prst="rect">
            <a:avLst/>
          </a:prstGeom>
          <a:noFill/>
        </p:spPr>
        <p:txBody>
          <a:bodyPr wrap="square" rtlCol="0">
            <a:spAutoFit/>
          </a:bodyPr>
          <a:lstStyle/>
          <a:p>
            <a:r>
              <a:rPr lang="en-US" dirty="0" err="1" smtClean="0"/>
              <a:t>Escrever</a:t>
            </a:r>
            <a:r>
              <a:rPr lang="en-US" dirty="0" smtClean="0"/>
              <a:t> </a:t>
            </a:r>
            <a:r>
              <a:rPr lang="en-US" dirty="0" err="1" smtClean="0"/>
              <a:t>na</a:t>
            </a:r>
            <a:r>
              <a:rPr lang="en-US" dirty="0" smtClean="0"/>
              <a:t> </a:t>
            </a:r>
            <a:r>
              <a:rPr lang="en-US" dirty="0" err="1" smtClean="0"/>
              <a:t>variável</a:t>
            </a:r>
            <a:endParaRPr lang="en-US" dirty="0"/>
          </a:p>
        </p:txBody>
      </p:sp>
      <p:sp>
        <p:nvSpPr>
          <p:cNvPr id="14" name="TextBox 13"/>
          <p:cNvSpPr txBox="1"/>
          <p:nvPr/>
        </p:nvSpPr>
        <p:spPr>
          <a:xfrm>
            <a:off x="1890955" y="2135685"/>
            <a:ext cx="4851400" cy="369332"/>
          </a:xfrm>
          <a:prstGeom prst="rect">
            <a:avLst/>
          </a:prstGeom>
          <a:noFill/>
        </p:spPr>
        <p:txBody>
          <a:bodyPr wrap="square" rtlCol="0">
            <a:spAutoFit/>
          </a:bodyPr>
          <a:lstStyle/>
          <a:p>
            <a:r>
              <a:rPr lang="en-US" dirty="0" err="1" smtClean="0"/>
              <a:t>Aqui</a:t>
            </a:r>
            <a:r>
              <a:rPr lang="en-US" dirty="0" smtClean="0"/>
              <a:t> </a:t>
            </a:r>
            <a:r>
              <a:rPr lang="en-US" dirty="0" err="1" smtClean="0"/>
              <a:t>exibimos</a:t>
            </a:r>
            <a:r>
              <a:rPr lang="en-US" dirty="0" smtClean="0"/>
              <a:t> o valor da </a:t>
            </a:r>
            <a:r>
              <a:rPr lang="en-US" dirty="0" err="1" smtClean="0"/>
              <a:t>variável</a:t>
            </a:r>
            <a:r>
              <a:rPr lang="en-US" dirty="0" smtClean="0"/>
              <a:t> </a:t>
            </a:r>
            <a:r>
              <a:rPr lang="en-US" dirty="0" err="1" smtClean="0"/>
              <a:t>na</a:t>
            </a:r>
            <a:r>
              <a:rPr lang="en-US" dirty="0" smtClean="0"/>
              <a:t> </a:t>
            </a:r>
            <a:r>
              <a:rPr lang="en-US" dirty="0" err="1" smtClean="0"/>
              <a:t>tela</a:t>
            </a:r>
            <a:endParaRPr lang="en-US" dirty="0"/>
          </a:p>
        </p:txBody>
      </p:sp>
      <p:sp>
        <p:nvSpPr>
          <p:cNvPr id="15" name="Rectangle 14"/>
          <p:cNvSpPr/>
          <p:nvPr/>
        </p:nvSpPr>
        <p:spPr>
          <a:xfrm>
            <a:off x="1846473" y="1762454"/>
            <a:ext cx="4995334" cy="3632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Você</a:t>
            </a:r>
            <a:r>
              <a:rPr lang="en-US" dirty="0" smtClean="0"/>
              <a:t> </a:t>
            </a:r>
            <a:r>
              <a:rPr lang="en-US" dirty="0" err="1" smtClean="0"/>
              <a:t>pode</a:t>
            </a:r>
            <a:r>
              <a:rPr lang="en-US" dirty="0" smtClean="0"/>
              <a:t> </a:t>
            </a:r>
            <a:r>
              <a:rPr lang="en-US" dirty="0" err="1" smtClean="0"/>
              <a:t>adivinhar</a:t>
            </a:r>
            <a:r>
              <a:rPr lang="en-US" dirty="0" smtClean="0"/>
              <a:t> o </a:t>
            </a:r>
            <a:r>
              <a:rPr lang="en-US" dirty="0" err="1" smtClean="0"/>
              <a:t>que</a:t>
            </a:r>
            <a:r>
              <a:rPr lang="en-US" dirty="0" smtClean="0"/>
              <a:t> </a:t>
            </a:r>
            <a:r>
              <a:rPr lang="en-US" dirty="0" err="1" smtClean="0"/>
              <a:t>cada</a:t>
            </a:r>
            <a:r>
              <a:rPr lang="en-US" dirty="0" smtClean="0"/>
              <a:t> um </a:t>
            </a:r>
            <a:r>
              <a:rPr lang="en-US" dirty="0" err="1" smtClean="0"/>
              <a:t>destes</a:t>
            </a:r>
            <a:r>
              <a:rPr lang="en-US" dirty="0" smtClean="0"/>
              <a:t> </a:t>
            </a:r>
            <a:r>
              <a:rPr lang="en-US" dirty="0" err="1" smtClean="0"/>
              <a:t>faz</a:t>
            </a:r>
            <a:r>
              <a:rPr lang="en-US" dirty="0" smtClean="0"/>
              <a:t>?</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389795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xit" presetSubtype="4" fill="hold" grpId="0" nodeType="with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en-US" altLang="en-US" dirty="0" err="1" smtClean="0"/>
              <a:t>Desafios</a:t>
            </a:r>
            <a:endParaRPr lang="en-US" altLang="en-US" dirty="0" smtClean="0"/>
          </a:p>
        </p:txBody>
      </p:sp>
      <p:sp>
        <p:nvSpPr>
          <p:cNvPr id="25604" name="Slide Number Placeholder 3"/>
          <p:cNvSpPr>
            <a:spLocks noGrp="1"/>
          </p:cNvSpPr>
          <p:nvPr>
            <p:ph type="sldNum" sz="quarter" idx="12"/>
          </p:nvPr>
        </p:nvSpPr>
        <p:spPr>
          <a:xfrm>
            <a:off x="8220317" y="6376457"/>
            <a:ext cx="627256" cy="365125"/>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69A3F97-D5E1-4F3B-B31E-60AB98309B15}" type="slidenum">
              <a:rPr lang="en-US" altLang="en-US" sz="1400" smtClean="0"/>
              <a:pPr>
                <a:spcBef>
                  <a:spcPct val="0"/>
                </a:spcBef>
                <a:buClrTx/>
                <a:buSzTx/>
                <a:buFontTx/>
                <a:buNone/>
              </a:pPr>
              <a:t>8</a:t>
            </a:fld>
            <a:endParaRPr lang="en-US" altLang="en-US" sz="1400" smtClean="0"/>
          </a:p>
        </p:txBody>
      </p:sp>
      <p:sp>
        <p:nvSpPr>
          <p:cNvPr id="2" name="Content Placeholder 1"/>
          <p:cNvSpPr>
            <a:spLocks noGrp="1"/>
          </p:cNvSpPr>
          <p:nvPr>
            <p:ph idx="1"/>
          </p:nvPr>
        </p:nvSpPr>
        <p:spPr>
          <a:xfrm>
            <a:off x="284163" y="2002894"/>
            <a:ext cx="6262898" cy="4373563"/>
          </a:xfrm>
        </p:spPr>
        <p:txBody>
          <a:bodyPr>
            <a:normAutofit/>
          </a:bodyPr>
          <a:lstStyle/>
          <a:p>
            <a:r>
              <a:rPr lang="en-US" dirty="0" err="1" smtClean="0">
                <a:solidFill>
                  <a:srgbClr val="FF0000"/>
                </a:solidFill>
              </a:rPr>
              <a:t>Desafio</a:t>
            </a:r>
            <a:r>
              <a:rPr lang="en-US" dirty="0" smtClean="0">
                <a:solidFill>
                  <a:srgbClr val="FF0000"/>
                </a:solidFill>
              </a:rPr>
              <a:t> 1: </a:t>
            </a:r>
          </a:p>
          <a:p>
            <a:pPr lvl="1"/>
            <a:r>
              <a:rPr lang="en-US" dirty="0" err="1" smtClean="0"/>
              <a:t>Você</a:t>
            </a:r>
            <a:r>
              <a:rPr lang="en-US" dirty="0" smtClean="0"/>
              <a:t> </a:t>
            </a:r>
            <a:r>
              <a:rPr lang="en-US" dirty="0" err="1" smtClean="0"/>
              <a:t>poderia</a:t>
            </a:r>
            <a:r>
              <a:rPr lang="en-US" dirty="0" smtClean="0"/>
              <a:t> </a:t>
            </a:r>
            <a:r>
              <a:rPr lang="en-US" dirty="0" err="1" smtClean="0"/>
              <a:t>criar</a:t>
            </a:r>
            <a:r>
              <a:rPr lang="en-US" dirty="0" smtClean="0"/>
              <a:t> um </a:t>
            </a:r>
            <a:r>
              <a:rPr lang="en-US" dirty="0" err="1" smtClean="0"/>
              <a:t>programa</a:t>
            </a:r>
            <a:r>
              <a:rPr lang="en-US" dirty="0" smtClean="0"/>
              <a:t> </a:t>
            </a:r>
            <a:r>
              <a:rPr lang="en-US" dirty="0" err="1" smtClean="0"/>
              <a:t>que</a:t>
            </a:r>
            <a:r>
              <a:rPr lang="en-US" dirty="0" smtClean="0"/>
              <a:t> </a:t>
            </a:r>
            <a:r>
              <a:rPr lang="en-US" dirty="0" err="1" smtClean="0"/>
              <a:t>exibe</a:t>
            </a:r>
            <a:r>
              <a:rPr lang="en-US" dirty="0" smtClean="0"/>
              <a:t> o </a:t>
            </a:r>
            <a:r>
              <a:rPr lang="en-US" dirty="0" err="1" smtClean="0"/>
              <a:t>número</a:t>
            </a:r>
            <a:r>
              <a:rPr lang="en-US" dirty="0" smtClean="0"/>
              <a:t> de </a:t>
            </a:r>
            <a:r>
              <a:rPr lang="en-US" dirty="0" err="1" smtClean="0"/>
              <a:t>vezes</a:t>
            </a:r>
            <a:r>
              <a:rPr lang="en-US" dirty="0" smtClean="0"/>
              <a:t> </a:t>
            </a:r>
            <a:r>
              <a:rPr lang="en-US" dirty="0" err="1" smtClean="0"/>
              <a:t>que</a:t>
            </a:r>
            <a:r>
              <a:rPr lang="en-US" dirty="0" smtClean="0"/>
              <a:t> </a:t>
            </a:r>
            <a:r>
              <a:rPr lang="en-US" dirty="0" err="1" smtClean="0"/>
              <a:t>você</a:t>
            </a:r>
            <a:r>
              <a:rPr lang="en-US" dirty="0" smtClean="0"/>
              <a:t> </a:t>
            </a:r>
            <a:r>
              <a:rPr lang="en-US" dirty="0" err="1" smtClean="0"/>
              <a:t>clicou</a:t>
            </a:r>
            <a:r>
              <a:rPr lang="en-US" dirty="0" smtClean="0"/>
              <a:t> no </a:t>
            </a:r>
            <a:r>
              <a:rPr lang="en-US" dirty="0" err="1" smtClean="0"/>
              <a:t>botão</a:t>
            </a:r>
            <a:r>
              <a:rPr lang="en-US" dirty="0" smtClean="0"/>
              <a:t> para </a:t>
            </a:r>
            <a:r>
              <a:rPr lang="en-US" dirty="0" err="1" smtClean="0"/>
              <a:t>cima</a:t>
            </a:r>
            <a:r>
              <a:rPr lang="en-US" dirty="0" smtClean="0"/>
              <a:t>?</a:t>
            </a:r>
          </a:p>
          <a:p>
            <a:r>
              <a:rPr lang="en-US" dirty="0" smtClean="0"/>
              <a:t> </a:t>
            </a:r>
            <a:r>
              <a:rPr lang="en-US" dirty="0" err="1" smtClean="0">
                <a:solidFill>
                  <a:srgbClr val="FF0000"/>
                </a:solidFill>
              </a:rPr>
              <a:t>Desafio</a:t>
            </a:r>
            <a:r>
              <a:rPr lang="en-US" dirty="0" smtClean="0">
                <a:solidFill>
                  <a:srgbClr val="FF0000"/>
                </a:solidFill>
              </a:rPr>
              <a:t> 2:</a:t>
            </a:r>
          </a:p>
          <a:p>
            <a:pPr lvl="1"/>
            <a:r>
              <a:rPr lang="en-US" dirty="0" err="1" smtClean="0"/>
              <a:t>Você</a:t>
            </a:r>
            <a:r>
              <a:rPr lang="en-US" dirty="0" smtClean="0"/>
              <a:t> </a:t>
            </a:r>
            <a:r>
              <a:rPr lang="en-US" dirty="0" err="1" smtClean="0"/>
              <a:t>poderia</a:t>
            </a:r>
            <a:r>
              <a:rPr lang="en-US" dirty="0" smtClean="0"/>
              <a:t> </a:t>
            </a:r>
            <a:r>
              <a:rPr lang="en-US" dirty="0" err="1" smtClean="0"/>
              <a:t>escrever</a:t>
            </a:r>
            <a:r>
              <a:rPr lang="en-US" dirty="0" smtClean="0"/>
              <a:t> um </a:t>
            </a:r>
            <a:r>
              <a:rPr lang="en-US" dirty="0" err="1" smtClean="0"/>
              <a:t>programa</a:t>
            </a:r>
            <a:r>
              <a:rPr lang="en-US" dirty="0" smtClean="0"/>
              <a:t> </a:t>
            </a:r>
            <a:r>
              <a:rPr lang="en-US" dirty="0" err="1" smtClean="0"/>
              <a:t>que</a:t>
            </a:r>
            <a:r>
              <a:rPr lang="en-US" dirty="0" smtClean="0"/>
              <a:t> </a:t>
            </a:r>
            <a:r>
              <a:rPr lang="en-US" dirty="0" err="1" smtClean="0"/>
              <a:t>conta</a:t>
            </a:r>
            <a:r>
              <a:rPr lang="en-US" dirty="0" smtClean="0"/>
              <a:t> o </a:t>
            </a:r>
            <a:r>
              <a:rPr lang="en-US" dirty="0" err="1" smtClean="0"/>
              <a:t>número</a:t>
            </a:r>
            <a:r>
              <a:rPr lang="en-US" dirty="0" smtClean="0"/>
              <a:t> de </a:t>
            </a:r>
            <a:r>
              <a:rPr lang="en-US" dirty="0" err="1" smtClean="0"/>
              <a:t>linhas</a:t>
            </a:r>
            <a:r>
              <a:rPr lang="en-US" dirty="0" smtClean="0"/>
              <a:t> </a:t>
            </a:r>
            <a:r>
              <a:rPr lang="en-US" dirty="0" err="1" smtClean="0"/>
              <a:t>pretas</a:t>
            </a:r>
            <a:r>
              <a:rPr lang="en-US" dirty="0" smtClean="0"/>
              <a:t> </a:t>
            </a:r>
            <a:r>
              <a:rPr lang="en-US" dirty="0" err="1" smtClean="0"/>
              <a:t>que</a:t>
            </a:r>
            <a:r>
              <a:rPr lang="en-US" dirty="0" smtClean="0"/>
              <a:t> </a:t>
            </a:r>
            <a:r>
              <a:rPr lang="en-US" dirty="0" err="1" smtClean="0"/>
              <a:t>você</a:t>
            </a:r>
            <a:r>
              <a:rPr lang="en-US" dirty="0" smtClean="0"/>
              <a:t> </a:t>
            </a:r>
            <a:r>
              <a:rPr lang="en-US" dirty="0" err="1" smtClean="0"/>
              <a:t>cruzou</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 2015 EV3Lessons.com, Last edit 5/26/2015</a:t>
            </a:r>
            <a:endParaRPr lang="en-US"/>
          </a:p>
        </p:txBody>
      </p:sp>
      <p:cxnSp>
        <p:nvCxnSpPr>
          <p:cNvPr id="5" name="Straight Connector 4"/>
          <p:cNvCxnSpPr/>
          <p:nvPr/>
        </p:nvCxnSpPr>
        <p:spPr>
          <a:xfrm flipH="1">
            <a:off x="6781324" y="5631866"/>
            <a:ext cx="1849452" cy="24658"/>
          </a:xfrm>
          <a:prstGeom prst="line">
            <a:avLst/>
          </a:prstGeom>
          <a:ln w="76200" cmpd="sng">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6781324" y="4341775"/>
            <a:ext cx="1849452" cy="24658"/>
          </a:xfrm>
          <a:prstGeom prst="line">
            <a:avLst/>
          </a:prstGeom>
          <a:ln w="76200" cmpd="sng">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781324" y="4099647"/>
            <a:ext cx="1849452" cy="24658"/>
          </a:xfrm>
          <a:prstGeom prst="line">
            <a:avLst/>
          </a:prstGeom>
          <a:ln w="76200" cmpd="sng">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6781324" y="3524636"/>
            <a:ext cx="1849452" cy="24658"/>
          </a:xfrm>
          <a:prstGeom prst="line">
            <a:avLst/>
          </a:prstGeom>
          <a:ln w="76200" cmpd="sng">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644402" y="3164356"/>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249852" y="6006921"/>
            <a:ext cx="838418" cy="369332"/>
          </a:xfrm>
          <a:prstGeom prst="rect">
            <a:avLst/>
          </a:prstGeom>
          <a:noFill/>
        </p:spPr>
        <p:txBody>
          <a:bodyPr wrap="square" rtlCol="0">
            <a:spAutoFit/>
          </a:bodyPr>
          <a:lstStyle/>
          <a:p>
            <a:pPr algn="ctr"/>
            <a:r>
              <a:rPr lang="en-US" dirty="0" smtClean="0"/>
              <a:t>INÍCIO</a:t>
            </a:r>
            <a:endParaRPr lang="en-US" dirty="0"/>
          </a:p>
        </p:txBody>
      </p:sp>
      <p:sp>
        <p:nvSpPr>
          <p:cNvPr id="14" name="TextBox 13"/>
          <p:cNvSpPr txBox="1"/>
          <p:nvPr/>
        </p:nvSpPr>
        <p:spPr>
          <a:xfrm>
            <a:off x="7249852" y="2702019"/>
            <a:ext cx="838418" cy="369332"/>
          </a:xfrm>
          <a:prstGeom prst="rect">
            <a:avLst/>
          </a:prstGeom>
          <a:noFill/>
        </p:spPr>
        <p:txBody>
          <a:bodyPr wrap="square" rtlCol="0">
            <a:spAutoFit/>
          </a:bodyPr>
          <a:lstStyle/>
          <a:p>
            <a:pPr algn="ctr"/>
            <a:r>
              <a:rPr lang="en-US" dirty="0" smtClean="0"/>
              <a:t>FIM</a:t>
            </a:r>
            <a:endParaRPr lang="en-US" dirty="0"/>
          </a:p>
        </p:txBody>
      </p:sp>
      <p:sp>
        <p:nvSpPr>
          <p:cNvPr id="12" name="Rectangle 11"/>
          <p:cNvSpPr/>
          <p:nvPr/>
        </p:nvSpPr>
        <p:spPr>
          <a:xfrm>
            <a:off x="6547061" y="2555217"/>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089564" y="2185885"/>
            <a:ext cx="1282287" cy="369332"/>
          </a:xfrm>
          <a:prstGeom prst="rect">
            <a:avLst/>
          </a:prstGeom>
          <a:noFill/>
        </p:spPr>
        <p:txBody>
          <a:bodyPr wrap="square" rtlCol="0">
            <a:spAutoFit/>
          </a:bodyPr>
          <a:lstStyle/>
          <a:p>
            <a:r>
              <a:rPr lang="en-US" dirty="0" err="1" smtClean="0"/>
              <a:t>Desafio</a:t>
            </a:r>
            <a:r>
              <a:rPr lang="en-US" dirty="0" smtClean="0"/>
              <a:t> 2</a:t>
            </a:r>
            <a:endParaRPr lang="en-US" dirty="0"/>
          </a:p>
        </p:txBody>
      </p:sp>
    </p:spTree>
    <p:extLst>
      <p:ext uri="{BB962C8B-B14F-4D97-AF65-F5344CB8AC3E}">
        <p14:creationId xmlns:p14="http://schemas.microsoft.com/office/powerpoint/2010/main" val="397520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dirty="0" err="1" smtClean="0"/>
              <a:t>Desafio</a:t>
            </a:r>
            <a:r>
              <a:rPr lang="en-US" altLang="en-US" dirty="0" smtClean="0"/>
              <a:t> 1 </a:t>
            </a:r>
            <a:r>
              <a:rPr lang="en-US" altLang="en-US" dirty="0" err="1" smtClean="0"/>
              <a:t>Solução</a:t>
            </a:r>
            <a:r>
              <a:rPr lang="en-US" altLang="en-US" dirty="0" smtClean="0"/>
              <a:t>: </a:t>
            </a:r>
            <a:r>
              <a:rPr lang="en-US" altLang="en-US" dirty="0" err="1" smtClean="0"/>
              <a:t>Contador</a:t>
            </a:r>
            <a:r>
              <a:rPr lang="en-US" altLang="en-US" dirty="0" smtClean="0"/>
              <a:t> de Cliques</a:t>
            </a:r>
          </a:p>
        </p:txBody>
      </p:sp>
      <p:sp>
        <p:nvSpPr>
          <p:cNvPr id="46083"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105BE49-FB6C-4ECA-AF0F-3248BF262EF6}" type="slidenum">
              <a:rPr lang="en-US" altLang="en-US" sz="1400" smtClean="0"/>
              <a:pPr>
                <a:spcBef>
                  <a:spcPct val="0"/>
                </a:spcBef>
                <a:buClrTx/>
                <a:buSzTx/>
                <a:buFontTx/>
                <a:buNone/>
              </a:pPr>
              <a:t>9</a:t>
            </a:fld>
            <a:endParaRPr lang="en-US" altLang="en-US" sz="1400" smtClean="0"/>
          </a:p>
        </p:txBody>
      </p:sp>
      <p:sp>
        <p:nvSpPr>
          <p:cNvPr id="2" name="Footer Placeholder 1"/>
          <p:cNvSpPr>
            <a:spLocks noGrp="1"/>
          </p:cNvSpPr>
          <p:nvPr>
            <p:ph type="ftr" sz="quarter" idx="11"/>
          </p:nvPr>
        </p:nvSpPr>
        <p:spPr/>
        <p:txBody>
          <a:bodyPr/>
          <a:lstStyle/>
          <a:p>
            <a:r>
              <a:rPr lang="en-US" smtClean="0"/>
              <a:t>© 2015 EV3Lessons.com, Last edit 5/26/2015</a:t>
            </a:r>
            <a:endParaRPr lang="en-US"/>
          </a:p>
        </p:txBody>
      </p:sp>
      <p:pic>
        <p:nvPicPr>
          <p:cNvPr id="3" name="Picture 2"/>
          <p:cNvPicPr>
            <a:picLocks noChangeAspect="1"/>
          </p:cNvPicPr>
          <p:nvPr/>
        </p:nvPicPr>
        <p:blipFill>
          <a:blip r:embed="rId2"/>
          <a:stretch>
            <a:fillRect/>
          </a:stretch>
        </p:blipFill>
        <p:spPr>
          <a:xfrm>
            <a:off x="1" y="2316155"/>
            <a:ext cx="9030260" cy="2370145"/>
          </a:xfrm>
          <a:prstGeom prst="rect">
            <a:avLst/>
          </a:prstGeom>
        </p:spPr>
      </p:pic>
    </p:spTree>
    <p:extLst>
      <p:ext uri="{BB962C8B-B14F-4D97-AF65-F5344CB8AC3E}">
        <p14:creationId xmlns:p14="http://schemas.microsoft.com/office/powerpoint/2010/main" val="2221071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4742</TotalTime>
  <Words>735</Words>
  <Application>Microsoft Office PowerPoint</Application>
  <PresentationFormat>On-screen Show (4:3)</PresentationFormat>
  <Paragraphs>110</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Helvetica Neue</vt:lpstr>
      <vt:lpstr>Tahoma</vt:lpstr>
      <vt:lpstr>Wingdings</vt:lpstr>
      <vt:lpstr>Spectrum</vt:lpstr>
      <vt:lpstr>Variáveis</vt:lpstr>
      <vt:lpstr>Objetivos</vt:lpstr>
      <vt:lpstr>Ferramenta Adicional: Blocos de Exibição Conectados</vt:lpstr>
      <vt:lpstr>Variáveis</vt:lpstr>
      <vt:lpstr>Por que Variáveis?</vt:lpstr>
      <vt:lpstr>Blocos de Variáveis</vt:lpstr>
      <vt:lpstr>Saídas dos diferentes tipos de variáveis</vt:lpstr>
      <vt:lpstr>Desafios</vt:lpstr>
      <vt:lpstr>Desafio 1 Solução: Contador de Cliques</vt:lpstr>
      <vt:lpstr>Desafio 2 Solução: Contador de Linhas</vt:lpstr>
      <vt:lpstr>Próximos Passos</vt:lpstr>
      <vt:lpstr>Créditos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Naira Hirakawa</cp:lastModifiedBy>
  <cp:revision>75</cp:revision>
  <dcterms:created xsi:type="dcterms:W3CDTF">2014-10-28T21:59:38Z</dcterms:created>
  <dcterms:modified xsi:type="dcterms:W3CDTF">2015-06-19T21:43:08Z</dcterms:modified>
</cp:coreProperties>
</file>