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62" r:id="rId9"/>
    <p:sldId id="264" r:id="rId10"/>
    <p:sldId id="265" r:id="rId11"/>
    <p:sldId id="270" r:id="rId12"/>
    <p:sldId id="266" r:id="rId13"/>
    <p:sldId id="269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14" y="2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3A75C-4E93-4E57-8FE0-0B5536F2214D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5AEE1-C7B1-45A3-8C0A-135FFE52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[Name, Banner ID, Role]</a:t>
            </a:r>
          </a:p>
          <a:p>
            <a:r>
              <a:rPr lang="en-GB" dirty="0"/>
              <a:t>[Mention the title of the game we are working on]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56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[Talk about the use of GitHub and version control – how you found using it and how beneficial was it for file sharing and project communication]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45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[Talk about the Game Engine we choose to go with (why we choose it over Unreal Engine 4, </a:t>
            </a:r>
            <a:r>
              <a:rPr lang="en-GB" dirty="0" err="1"/>
              <a:t>GameMaker</a:t>
            </a:r>
            <a:r>
              <a:rPr lang="en-GB" dirty="0"/>
              <a:t> etc. – why Unity was beneficial from a game development perspective)</a:t>
            </a:r>
          </a:p>
          <a:p>
            <a:r>
              <a:rPr lang="en-GB" dirty="0"/>
              <a:t>[What programming language we used for creating the game – C#]</a:t>
            </a:r>
          </a:p>
          <a:p>
            <a:r>
              <a:rPr lang="en-GB" dirty="0"/>
              <a:t>[Show snippets of code used for the game]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8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[Talk about what the team has learnt during the course of the project]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43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[Show a demo of the game in play]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24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[Answer questions]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45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[Talk about the genre the game is]</a:t>
            </a:r>
          </a:p>
          <a:p>
            <a:r>
              <a:rPr lang="en-GB" dirty="0"/>
              <a:t>[Uniqueness of the game – what sets it apart from other games]</a:t>
            </a:r>
          </a:p>
          <a:p>
            <a:r>
              <a:rPr lang="en-GB" dirty="0"/>
              <a:t>[Mention it is a Single Player game]</a:t>
            </a:r>
          </a:p>
          <a:p>
            <a:r>
              <a:rPr lang="en-GB" dirty="0"/>
              <a:t>[Talk about the Target Audience and where the Influence for the game came from] </a:t>
            </a:r>
          </a:p>
          <a:p>
            <a:r>
              <a:rPr lang="en-GB" dirty="0"/>
              <a:t>[Influences behind the game]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45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[Brief summary of the plot of the game]</a:t>
            </a:r>
          </a:p>
          <a:p>
            <a:r>
              <a:rPr lang="en-GB" dirty="0"/>
              <a:t>[Mention the main character and the main antagonist]</a:t>
            </a:r>
          </a:p>
          <a:p>
            <a:r>
              <a:rPr lang="en-GB" dirty="0"/>
              <a:t>[Main characters goal in the story]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51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[Where the game takes place]</a:t>
            </a:r>
          </a:p>
          <a:p>
            <a:r>
              <a:rPr lang="en-GB" dirty="0"/>
              <a:t>[The environments and world the player will be going through]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83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[Talk about the core objectives of the game]</a:t>
            </a:r>
          </a:p>
          <a:p>
            <a:r>
              <a:rPr lang="en-GB" dirty="0"/>
              <a:t>[Mention the player (controls and mechanics, enemies (behaviour and types), pickups and hazards]</a:t>
            </a:r>
          </a:p>
          <a:p>
            <a:r>
              <a:rPr lang="en-GB" dirty="0"/>
              <a:t>// Slide Done by Kenny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47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[Show image of level concept for Volcanic level]</a:t>
            </a:r>
          </a:p>
          <a:p>
            <a:r>
              <a:rPr lang="en-GB" dirty="0"/>
              <a:t>[Discuss level design approach]</a:t>
            </a:r>
          </a:p>
          <a:p>
            <a:r>
              <a:rPr lang="en-GB" dirty="0"/>
              <a:t>[Discuss immersive aspects of the level related to the principles of level design – refer to lecture slides]</a:t>
            </a:r>
          </a:p>
          <a:p>
            <a:r>
              <a:rPr lang="en-US" dirty="0"/>
              <a:t>// Slide</a:t>
            </a:r>
            <a:r>
              <a:rPr lang="en-US" baseline="0" dirty="0"/>
              <a:t> done by Kenny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66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[Display images of the various block, enemy and player images]</a:t>
            </a:r>
          </a:p>
          <a:p>
            <a:r>
              <a:rPr lang="en-GB" dirty="0"/>
              <a:t>[Talk about the style of artwork; why we choose to make 2D sprites, how they were made and what they were influenced by]</a:t>
            </a:r>
          </a:p>
          <a:p>
            <a:r>
              <a:rPr lang="en-GB" dirty="0"/>
              <a:t>[Discuss software used – </a:t>
            </a:r>
            <a:r>
              <a:rPr lang="en-GB" dirty="0" err="1"/>
              <a:t>aseprite</a:t>
            </a:r>
            <a:r>
              <a:rPr lang="en-GB" dirty="0"/>
              <a:t> – visuals of images on the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82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[Discuss audio – how it was created (e.g. via Audacity) – multiple sounds per level? </a:t>
            </a:r>
          </a:p>
          <a:p>
            <a:r>
              <a:rPr lang="en-GB" dirty="0"/>
              <a:t>[Samples of the sounds]</a:t>
            </a:r>
          </a:p>
          <a:p>
            <a:r>
              <a:rPr lang="en-GB" dirty="0"/>
              <a:t>[Discuss ease of use of the software? – how easy to integrate with Unity?]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68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[Talk about the Development Model we have gone with (Agile Model); why did we choose that specific model, what were the benefits and mention a practical example of how the Agile approach was useful]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58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1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47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606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4419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524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884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46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414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24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11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21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13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74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54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48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27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79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49AB840-55CF-4B95-A905-70A2B172BCA3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55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39.png"/><Relationship Id="rId3" Type="http://schemas.openxmlformats.org/officeDocument/2006/relationships/image" Target="../media/image27.png"/><Relationship Id="rId21" Type="http://schemas.openxmlformats.org/officeDocument/2006/relationships/image" Target="../media/image42.png"/><Relationship Id="rId7" Type="http://schemas.openxmlformats.org/officeDocument/2006/relationships/image" Target="../media/image7.png"/><Relationship Id="rId12" Type="http://schemas.openxmlformats.org/officeDocument/2006/relationships/image" Target="../media/image34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8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3.png"/><Relationship Id="rId24" Type="http://schemas.openxmlformats.org/officeDocument/2006/relationships/image" Target="../media/image45.png"/><Relationship Id="rId5" Type="http://schemas.openxmlformats.org/officeDocument/2006/relationships/image" Target="../media/image29.png"/><Relationship Id="rId15" Type="http://schemas.openxmlformats.org/officeDocument/2006/relationships/image" Target="../media/image37.png"/><Relationship Id="rId23" Type="http://schemas.openxmlformats.org/officeDocument/2006/relationships/image" Target="../media/image44.png"/><Relationship Id="rId10" Type="http://schemas.openxmlformats.org/officeDocument/2006/relationships/image" Target="../media/image32.png"/><Relationship Id="rId19" Type="http://schemas.openxmlformats.org/officeDocument/2006/relationships/image" Target="../media/image40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AFA01A5-7BBA-44A9-9EE3-92F3D9391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481" y="6030346"/>
            <a:ext cx="441794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E11C4A-7A5E-46FA-A3EE-4F948E1A8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1315277"/>
            <a:ext cx="7944678" cy="39723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68F4E2-330D-423B-9BF5-6F170B63A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3" y="1315277"/>
            <a:ext cx="4876800" cy="487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4F5B52-F707-403E-B518-C47A481E07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3" y="1255644"/>
            <a:ext cx="4876800" cy="487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FCBE85-5E6B-42CB-A619-BFEB4E70DA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3" y="1255644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9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Development Approach for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[Talk about the Development Model we have gone with (Agile Model); why did we choose that specific model, what were the benefits and mention a practical example of how the Agile approach was useful]</a:t>
            </a:r>
          </a:p>
        </p:txBody>
      </p:sp>
    </p:spTree>
    <p:extLst>
      <p:ext uri="{BB962C8B-B14F-4D97-AF65-F5344CB8AC3E}">
        <p14:creationId xmlns:p14="http://schemas.microsoft.com/office/powerpoint/2010/main" val="2467227464"/>
      </p:ext>
    </p:extLst>
  </p:cSld>
  <p:clrMapOvr>
    <a:masterClrMapping/>
  </p:clrMapOvr>
  <p:transition spd="slow">
    <p:wheel spokes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Project Management and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[Talk about the use of GitHub and version control – how you found using it and how beneficial was it for file sharing and project communication]</a:t>
            </a:r>
          </a:p>
        </p:txBody>
      </p:sp>
    </p:spTree>
    <p:extLst>
      <p:ext uri="{BB962C8B-B14F-4D97-AF65-F5344CB8AC3E}">
        <p14:creationId xmlns:p14="http://schemas.microsoft.com/office/powerpoint/2010/main" val="365602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Game Engine and Development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[Talk about the Game Engine we choose to go with (why we choose it over Unreal Engine 4, </a:t>
            </a:r>
            <a:r>
              <a:rPr lang="en-GB" dirty="0" err="1"/>
              <a:t>GameMaker</a:t>
            </a:r>
            <a:r>
              <a:rPr lang="en-GB" dirty="0"/>
              <a:t> etc. – why Unity was beneficial from a game development perspective)</a:t>
            </a:r>
          </a:p>
          <a:p>
            <a:r>
              <a:rPr lang="en-GB" dirty="0"/>
              <a:t>[What programming language we used for creating the game – C#]</a:t>
            </a:r>
          </a:p>
          <a:p>
            <a:r>
              <a:rPr lang="en-GB" dirty="0"/>
              <a:t>[Show snippets of code used for the game]</a:t>
            </a:r>
          </a:p>
        </p:txBody>
      </p:sp>
    </p:spTree>
    <p:extLst>
      <p:ext uri="{BB962C8B-B14F-4D97-AF65-F5344CB8AC3E}">
        <p14:creationId xmlns:p14="http://schemas.microsoft.com/office/powerpoint/2010/main" val="428049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Pedagogical Outcomes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2D4F4-1953-401E-A4C5-4424E57DC6CF}"/>
              </a:ext>
            </a:extLst>
          </p:cNvPr>
          <p:cNvSpPr txBox="1"/>
          <p:nvPr/>
        </p:nvSpPr>
        <p:spPr>
          <a:xfrm>
            <a:off x="3403955" y="2214694"/>
            <a:ext cx="5384089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The importance of </a:t>
            </a:r>
            <a:r>
              <a:rPr lang="en-GB" b="1" dirty="0"/>
              <a:t>Communication</a:t>
            </a:r>
            <a:r>
              <a:rPr lang="en-GB" dirty="0"/>
              <a:t> and </a:t>
            </a:r>
            <a:r>
              <a:rPr lang="en-GB" b="1" dirty="0"/>
              <a:t>Teamwork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8555E8-4D99-45CD-92D9-751F7DA03C69}"/>
              </a:ext>
            </a:extLst>
          </p:cNvPr>
          <p:cNvSpPr txBox="1"/>
          <p:nvPr/>
        </p:nvSpPr>
        <p:spPr>
          <a:xfrm>
            <a:off x="2809275" y="2686336"/>
            <a:ext cx="6573448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Gained </a:t>
            </a:r>
            <a:r>
              <a:rPr lang="en-GB" b="1" dirty="0"/>
              <a:t>experience using</a:t>
            </a:r>
            <a:r>
              <a:rPr lang="en-GB" dirty="0"/>
              <a:t> different software's and </a:t>
            </a:r>
            <a:r>
              <a:rPr lang="en-GB" b="1" dirty="0"/>
              <a:t>implementing</a:t>
            </a:r>
            <a:r>
              <a:rPr lang="en-GB" dirty="0"/>
              <a:t> their different uses.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A249B5-3AEC-4DB6-B81E-F259FD4B4C32}"/>
              </a:ext>
            </a:extLst>
          </p:cNvPr>
          <p:cNvSpPr txBox="1"/>
          <p:nvPr/>
        </p:nvSpPr>
        <p:spPr>
          <a:xfrm>
            <a:off x="2161308" y="3434977"/>
            <a:ext cx="7903485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Creating an </a:t>
            </a:r>
            <a:r>
              <a:rPr lang="en-GB" b="1" dirty="0"/>
              <a:t>organization of files and assets</a:t>
            </a:r>
            <a:r>
              <a:rPr lang="en-GB" dirty="0"/>
              <a:t> to which a group can get access to and upload / replace.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7683E-7904-45DB-B4C1-DCF4BD281846}"/>
              </a:ext>
            </a:extLst>
          </p:cNvPr>
          <p:cNvSpPr txBox="1"/>
          <p:nvPr/>
        </p:nvSpPr>
        <p:spPr>
          <a:xfrm>
            <a:off x="1355614" y="4207519"/>
            <a:ext cx="961079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The appeal of </a:t>
            </a:r>
            <a:r>
              <a:rPr lang="en-GB" b="1" dirty="0"/>
              <a:t>Games Design</a:t>
            </a:r>
            <a:r>
              <a:rPr lang="en-GB" dirty="0"/>
              <a:t>; how to create an </a:t>
            </a:r>
            <a:r>
              <a:rPr lang="en-GB" b="1" dirty="0"/>
              <a:t>enjoyable experience for players</a:t>
            </a:r>
            <a:r>
              <a:rPr lang="en-GB" dirty="0"/>
              <a:t>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AC4472-50F8-485E-91E4-3B10206711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917" y="4576851"/>
            <a:ext cx="1963083" cy="19630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EE11AA-82FE-45B0-978F-D2D493F7B0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834" y="4576850"/>
            <a:ext cx="1963083" cy="19630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77369C-0FA9-4102-88DD-B04FEB4A83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751" y="4576850"/>
            <a:ext cx="1963083" cy="19630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B49769-1C4F-41E2-A898-7BA71F9C3F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68" y="4576850"/>
            <a:ext cx="1963083" cy="19630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988AD0-323E-4BCF-9F7A-C789FC6789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585" y="4576850"/>
            <a:ext cx="1963083" cy="19630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7E65F5B-FB9A-4C8D-8695-674FF982F8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92" y="4576850"/>
            <a:ext cx="1931893" cy="193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0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Game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[Show a demo of the game in play]</a:t>
            </a:r>
          </a:p>
        </p:txBody>
      </p:sp>
    </p:spTree>
    <p:extLst>
      <p:ext uri="{BB962C8B-B14F-4D97-AF65-F5344CB8AC3E}">
        <p14:creationId xmlns:p14="http://schemas.microsoft.com/office/powerpoint/2010/main" val="7956515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12" y="2285586"/>
            <a:ext cx="10364451" cy="1596177"/>
          </a:xfrm>
        </p:spPr>
        <p:txBody>
          <a:bodyPr/>
          <a:lstStyle/>
          <a:p>
            <a:pPr algn="ctr"/>
            <a:r>
              <a:rPr lang="en-GB" dirty="0"/>
              <a:t>Thank you for listening!</a:t>
            </a:r>
            <a:br>
              <a:rPr lang="en-GB" u="sng" dirty="0"/>
            </a:br>
            <a:br>
              <a:rPr lang="en-GB" u="sng" dirty="0"/>
            </a:br>
            <a:r>
              <a:rPr lang="en-GB" u="sng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7516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algn="ctr"/>
            <a:r>
              <a:rPr lang="en-GB" u="sng" dirty="0"/>
              <a:t>Introduction: The Project Team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D1FB1-5924-44B3-9F8B-C0C84DE699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330196"/>
            <a:ext cx="3952172" cy="13958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Kenny Melville</a:t>
            </a:r>
          </a:p>
          <a:p>
            <a:pPr marL="0" indent="0" algn="ctr">
              <a:buNone/>
            </a:pPr>
            <a:r>
              <a:rPr lang="en-GB" dirty="0"/>
              <a:t>[B00323186]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4FAE1AFD-D8CC-4F9E-AD00-BF3C96762E2C}"/>
              </a:ext>
            </a:extLst>
          </p:cNvPr>
          <p:cNvSpPr txBox="1">
            <a:spLocks/>
          </p:cNvSpPr>
          <p:nvPr/>
        </p:nvSpPr>
        <p:spPr>
          <a:xfrm>
            <a:off x="4119914" y="2330198"/>
            <a:ext cx="3952172" cy="1240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800" dirty="0"/>
              <a:t>Alistair Walker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dirty="0"/>
              <a:t>[b00305911]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B95BDBB-88AD-4657-A7E2-767973748590}"/>
              </a:ext>
            </a:extLst>
          </p:cNvPr>
          <p:cNvSpPr txBox="1">
            <a:spLocks/>
          </p:cNvSpPr>
          <p:nvPr/>
        </p:nvSpPr>
        <p:spPr>
          <a:xfrm>
            <a:off x="7326053" y="2330199"/>
            <a:ext cx="3952172" cy="1240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800" dirty="0"/>
              <a:t>Steven </a:t>
            </a:r>
            <a:r>
              <a:rPr lang="en-GB" sz="2800" dirty="0" err="1"/>
              <a:t>O’neill</a:t>
            </a:r>
            <a:endParaRPr lang="en-GB" sz="28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dirty="0"/>
              <a:t>[B00339826]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EA79608-FAD0-4746-A6E0-DAD17858A5F2}"/>
              </a:ext>
            </a:extLst>
          </p:cNvPr>
          <p:cNvSpPr txBox="1">
            <a:spLocks/>
          </p:cNvSpPr>
          <p:nvPr/>
        </p:nvSpPr>
        <p:spPr>
          <a:xfrm>
            <a:off x="913775" y="2339222"/>
            <a:ext cx="3952172" cy="1395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b="1" dirty="0"/>
              <a:t>Kenny Melville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800" b="1" dirty="0"/>
              <a:t>[B00323186]</a:t>
            </a:r>
            <a:endParaRPr lang="en-US" sz="2800" b="1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13D5A7F1-19D8-470A-A16B-74A90BF41FF4}"/>
              </a:ext>
            </a:extLst>
          </p:cNvPr>
          <p:cNvSpPr txBox="1">
            <a:spLocks/>
          </p:cNvSpPr>
          <p:nvPr/>
        </p:nvSpPr>
        <p:spPr>
          <a:xfrm>
            <a:off x="4119914" y="2485706"/>
            <a:ext cx="3952172" cy="12403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900" b="1" dirty="0"/>
              <a:t>Alistair Walker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000" b="1" dirty="0"/>
              <a:t>[b00305911]</a:t>
            </a:r>
            <a:endParaRPr lang="en-US" sz="3000" b="1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2497F9C0-B47A-43CF-9D0C-529D06F46720}"/>
              </a:ext>
            </a:extLst>
          </p:cNvPr>
          <p:cNvSpPr txBox="1">
            <a:spLocks/>
          </p:cNvSpPr>
          <p:nvPr/>
        </p:nvSpPr>
        <p:spPr>
          <a:xfrm>
            <a:off x="7326053" y="2494733"/>
            <a:ext cx="3952172" cy="1240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900" b="1" dirty="0"/>
              <a:t>Steven </a:t>
            </a:r>
            <a:r>
              <a:rPr lang="en-GB" sz="3900" b="1" dirty="0" err="1"/>
              <a:t>O’neill</a:t>
            </a:r>
            <a:endParaRPr lang="en-GB" sz="39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000" b="1" dirty="0"/>
              <a:t>[B00339826]</a:t>
            </a:r>
            <a:endParaRPr lang="en-US" sz="3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834F8-430F-4D66-972A-30A8450C1C8C}"/>
              </a:ext>
            </a:extLst>
          </p:cNvPr>
          <p:cNvSpPr txBox="1"/>
          <p:nvPr/>
        </p:nvSpPr>
        <p:spPr>
          <a:xfrm>
            <a:off x="4142580" y="4015688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Lead Games Designer &amp; Audio Designer</a:t>
            </a:r>
            <a:endParaRPr lang="en-US" u="sn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35E8FA3-0FE8-4C15-86AF-0A30E7E95F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38" y="4921738"/>
            <a:ext cx="5633471" cy="12028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1003FD-2E85-40BB-A985-45A45FC3DD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542" y="4921738"/>
            <a:ext cx="5521800" cy="12028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D69376B-075B-4B55-84F7-5FD949500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684" y="-2987145"/>
            <a:ext cx="4417943" cy="685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696F91C-F44A-46F5-80F9-0A6724BF7126}"/>
              </a:ext>
            </a:extLst>
          </p:cNvPr>
          <p:cNvSpPr txBox="1"/>
          <p:nvPr/>
        </p:nvSpPr>
        <p:spPr>
          <a:xfrm>
            <a:off x="5506030" y="4015688"/>
            <a:ext cx="117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Lead Artist</a:t>
            </a:r>
            <a:endParaRPr lang="en-US" u="sng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635F509-FFAA-4C99-B41C-C1FCE980845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004" y="4542024"/>
            <a:ext cx="1165576" cy="23281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DE4FF5F-CC7B-43E6-B0C8-D9BD592882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222" y="4529853"/>
            <a:ext cx="591553" cy="235249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B884B43-07EA-456E-A22A-3B2DDAE4DBE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5" y="4921738"/>
            <a:ext cx="3575387" cy="143098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ED99901-2D43-410D-807A-B4C826347FC5}"/>
              </a:ext>
            </a:extLst>
          </p:cNvPr>
          <p:cNvSpPr txBox="1"/>
          <p:nvPr/>
        </p:nvSpPr>
        <p:spPr>
          <a:xfrm>
            <a:off x="5177541" y="4014675"/>
            <a:ext cx="183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Lead Programmer</a:t>
            </a:r>
            <a:endParaRPr lang="en-US" u="sng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603B897-493F-4C1B-9357-24A8A52BE77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123" y="3800579"/>
            <a:ext cx="3905297" cy="19526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860622-13EF-4BBE-889D-DCD2479648C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708" y="4542024"/>
            <a:ext cx="1765709" cy="22598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C91045-D84E-4994-B69E-3D8300FB859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208" y="4485945"/>
            <a:ext cx="2060021" cy="231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49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build="p"/>
      <p:bldP spid="7" grpId="0"/>
      <p:bldP spid="7" grpId="1"/>
      <p:bldP spid="8" grpId="0"/>
      <p:bldP spid="8" grpId="1"/>
      <p:bldP spid="10" grpId="0"/>
      <p:bldP spid="10" grpId="1"/>
      <p:bldP spid="11" grpId="0"/>
      <p:bldP spid="11" grpId="1"/>
      <p:bldP spid="12" grpId="0"/>
      <p:bldP spid="12" grpId="1"/>
      <p:bldP spid="13" grpId="0" build="allAtOnce"/>
      <p:bldP spid="21" grpId="0" build="allAtOnce"/>
      <p:bldP spid="30" grpId="0"/>
      <p:bldP spid="3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Features, Genre, 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4917183" cy="502003"/>
          </a:xfrm>
        </p:spPr>
        <p:txBody>
          <a:bodyPr/>
          <a:lstStyle/>
          <a:p>
            <a:r>
              <a:rPr lang="en-GB" dirty="0"/>
              <a:t>Genre – 2D Side-scroller platformer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4357EC-AA71-4935-9DCB-64D0604E6919}"/>
              </a:ext>
            </a:extLst>
          </p:cNvPr>
          <p:cNvSpPr txBox="1">
            <a:spLocks/>
          </p:cNvSpPr>
          <p:nvPr/>
        </p:nvSpPr>
        <p:spPr>
          <a:xfrm>
            <a:off x="913774" y="2869096"/>
            <a:ext cx="6176140" cy="50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Player – Player 1 Experience ONLY (Single player)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7AA413-89BC-48BA-B754-56ACAF4465C5}"/>
              </a:ext>
            </a:extLst>
          </p:cNvPr>
          <p:cNvSpPr txBox="1">
            <a:spLocks/>
          </p:cNvSpPr>
          <p:nvPr/>
        </p:nvSpPr>
        <p:spPr>
          <a:xfrm>
            <a:off x="913774" y="3371099"/>
            <a:ext cx="9151252" cy="50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Target Audience – 2D Platformer fans, Scroller fans, Quick play Gamers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D7ABBB-B956-4EFA-AE78-7AA784072EF8}"/>
              </a:ext>
            </a:extLst>
          </p:cNvPr>
          <p:cNvSpPr txBox="1">
            <a:spLocks/>
          </p:cNvSpPr>
          <p:nvPr/>
        </p:nvSpPr>
        <p:spPr>
          <a:xfrm>
            <a:off x="913774" y="3873102"/>
            <a:ext cx="8986364" cy="905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Influences – Super Mario Bros (1985), Dark Souls (2009), Sonic the hedgehog (1991) and Super meat Boy (2010)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6C831F-CB63-42B5-9BCD-1061C715DC58}"/>
              </a:ext>
            </a:extLst>
          </p:cNvPr>
          <p:cNvSpPr txBox="1">
            <a:spLocks/>
          </p:cNvSpPr>
          <p:nvPr/>
        </p:nvSpPr>
        <p:spPr>
          <a:xfrm>
            <a:off x="913774" y="4778505"/>
            <a:ext cx="6176140" cy="50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Uniqueness – Player Mass System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DFC185-8E2A-4A30-9FC4-D87D2BA3E6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762" y="3896269"/>
            <a:ext cx="2984898" cy="298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96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7019CE-BB22-4FA8-9C8F-52AD7A095DA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28978199"/>
              </p:ext>
            </p:extLst>
          </p:nvPr>
        </p:nvGraphicFramePr>
        <p:xfrm>
          <a:off x="915026" y="1909763"/>
          <a:ext cx="10363200" cy="1780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3200">
                  <a:extLst>
                    <a:ext uri="{9D8B030D-6E8A-4147-A177-3AD203B41FA5}">
                      <a16:colId xmlns:a16="http://schemas.microsoft.com/office/drawing/2014/main" val="727806119"/>
                    </a:ext>
                  </a:extLst>
                </a:gridCol>
              </a:tblGrid>
              <a:tr h="1780968">
                <a:tc>
                  <a:txBody>
                    <a:bodyPr/>
                    <a:lstStyle/>
                    <a:p>
                      <a:r>
                        <a:rPr lang="en-GB" i="1" dirty="0"/>
                        <a:t>“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Horrific Adventure tells the story of the time </a:t>
                      </a: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Jelblob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was accidently abducted and taken aboard the evil(?) exotic animal dealer Dr. </a:t>
                      </a: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Magmim’s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Bio ship. </a:t>
                      </a:r>
                    </a:p>
                    <a:p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Upon realizing he had picked up the slime the Dr. begins his ruthless purge system that will lead to the death of </a:t>
                      </a: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Jelblob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even at the cost of many of the doctor’s robotic minions and his exotic collection of animals. </a:t>
                      </a:r>
                    </a:p>
                    <a:p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What follows in an epically difficult race for survival as </a:t>
                      </a: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Jelblob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flees the purge system through many different Bio Domes in order to reach the ships core and escape back home.</a:t>
                      </a:r>
                      <a:r>
                        <a:rPr lang="en-US" sz="1800" i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”</a:t>
                      </a:r>
                      <a:endParaRPr lang="en-US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304407"/>
                  </a:ext>
                </a:extLst>
              </a:tr>
            </a:tbl>
          </a:graphicData>
        </a:graphic>
      </p:graphicFrame>
      <p:pic>
        <p:nvPicPr>
          <p:cNvPr id="30" name="Picture 29">
            <a:extLst>
              <a:ext uri="{FF2B5EF4-FFF2-40B4-BE49-F238E27FC236}">
                <a16:creationId xmlns:a16="http://schemas.microsoft.com/office/drawing/2014/main" id="{0A13C6FC-11A4-4890-ADEC-20422CD76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192" y="2433965"/>
            <a:ext cx="6720520" cy="34279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Story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1B6E5D-1EC8-478B-9E17-C851F99209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7123"/>
            <a:ext cx="1120877" cy="11208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72B896-689E-471A-B6A8-BCC4FDF1BA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77" y="5737122"/>
            <a:ext cx="1120877" cy="11208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737868-CB5F-4A9A-8784-6662EC94B8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754" y="5737121"/>
            <a:ext cx="1120877" cy="11208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4B2420-0B58-4A44-99D9-99E8104712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631" y="5737120"/>
            <a:ext cx="1120877" cy="11208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4840DC-A62C-49C7-8012-B5313EC2C8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508" y="5737119"/>
            <a:ext cx="1120877" cy="11208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5B726B-E9B1-44AC-B7C4-A6BCB1F32D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385" y="5737118"/>
            <a:ext cx="1120877" cy="11208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F46B2F-7F6A-46F5-BB74-358915CDD3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62" y="5737117"/>
            <a:ext cx="1120877" cy="11208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34CAFF-E0E4-426F-BBE0-B2B62DFA7B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139" y="5737116"/>
            <a:ext cx="1120877" cy="11208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75F441-55E4-45B0-940D-1BA4C403D2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016" y="5737115"/>
            <a:ext cx="1120877" cy="11208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92387C-327E-47CC-9A3F-FEAA711B45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893" y="5737114"/>
            <a:ext cx="1120877" cy="11208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A191D7-0AA5-43A1-982C-6FBC6D3E55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770" y="5737123"/>
            <a:ext cx="1120877" cy="11208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9C65D7-AA7A-4188-9055-92670743D4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44126" y="3617148"/>
            <a:ext cx="2176669" cy="21766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272807-AD42-455D-B60A-46870951198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7415" y="3476522"/>
            <a:ext cx="1981200" cy="1981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F115EC3-E2ED-48CC-B6F0-1C3B8F62617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3246" y="3712382"/>
            <a:ext cx="1792862" cy="17928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8349E5F-1CCF-4CF7-9773-D30ED6ED85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9273" y="-230012"/>
            <a:ext cx="4876800" cy="741306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CF22287-8D25-4452-A0A4-5BE669F845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21084" y="-230013"/>
            <a:ext cx="12574765" cy="741306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5BCA31-0B2F-4300-899C-BA91193B00E5}"/>
              </a:ext>
            </a:extLst>
          </p:cNvPr>
          <p:cNvSpPr txBox="1"/>
          <p:nvPr/>
        </p:nvSpPr>
        <p:spPr>
          <a:xfrm>
            <a:off x="3038252" y="2268389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/>
              <a:t>MAIN CHARACTERS GOAL</a:t>
            </a:r>
          </a:p>
          <a:p>
            <a:r>
              <a:rPr lang="en-GB" dirty="0"/>
              <a:t>Escape from Dr </a:t>
            </a:r>
            <a:r>
              <a:rPr lang="en-GB" dirty="0" err="1"/>
              <a:t>Magmims</a:t>
            </a:r>
            <a:r>
              <a:rPr lang="en-GB" dirty="0"/>
              <a:t> Bio ship, and return home; or die trying!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6D3FF1-6739-4793-A341-08099AAC8243}"/>
              </a:ext>
            </a:extLst>
          </p:cNvPr>
          <p:cNvSpPr txBox="1"/>
          <p:nvPr/>
        </p:nvSpPr>
        <p:spPr>
          <a:xfrm>
            <a:off x="591773" y="2153916"/>
            <a:ext cx="3158836" cy="12926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u="sng" dirty="0" err="1"/>
              <a:t>Jelblob</a:t>
            </a:r>
            <a:endParaRPr lang="en-GB" sz="2400" b="1" u="sng" dirty="0"/>
          </a:p>
          <a:p>
            <a:r>
              <a:rPr lang="en-GB" dirty="0"/>
              <a:t>A slime-jelly like monster which spends its days jumping around and fleeing from predators.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370B79-A7DA-4BC2-963C-B14F6F1EB7E0}"/>
              </a:ext>
            </a:extLst>
          </p:cNvPr>
          <p:cNvSpPr txBox="1"/>
          <p:nvPr/>
        </p:nvSpPr>
        <p:spPr>
          <a:xfrm>
            <a:off x="8503732" y="2015417"/>
            <a:ext cx="3158836" cy="15696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Dr </a:t>
            </a:r>
            <a:r>
              <a:rPr lang="en-GB" sz="2400" b="1" u="sng" dirty="0" err="1"/>
              <a:t>Magmim</a:t>
            </a:r>
            <a:endParaRPr lang="en-GB" sz="2400" b="1" u="sng" dirty="0"/>
          </a:p>
          <a:p>
            <a:r>
              <a:rPr lang="en-GB" dirty="0"/>
              <a:t>An (infamous evil?) genius who made his fortune by capturing and selling exotic creatures from planets across the universe.</a:t>
            </a:r>
          </a:p>
        </p:txBody>
      </p:sp>
    </p:spTree>
    <p:extLst>
      <p:ext uri="{BB962C8B-B14F-4D97-AF65-F5344CB8AC3E}">
        <p14:creationId xmlns:p14="http://schemas.microsoft.com/office/powerpoint/2010/main" val="2944145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2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11111E-6 L 0.5905 0.00695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8" y="34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2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11111E-6 L 0.58854 0.00278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75" y="13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2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116 L 0.58529 -0.0011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5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2" fill="hold" nodeType="clickEffect">
                                  <p:stCondLst>
                                    <p:cond delay="3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2" grpId="1" animBg="1"/>
      <p:bldP spid="33" grpId="0" animBg="1"/>
      <p:bldP spid="3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069" y="1981200"/>
            <a:ext cx="4876800" cy="487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Setting and Environment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64777" y="1836624"/>
            <a:ext cx="7262446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setting of the world of ‘</a:t>
            </a:r>
            <a:r>
              <a:rPr lang="en-GB" dirty="0" err="1"/>
              <a:t>Jelblob</a:t>
            </a:r>
            <a:r>
              <a:rPr lang="en-GB" dirty="0"/>
              <a:t>’ that the player experiences, takes place within the Bio-Domes that are located within Dr </a:t>
            </a:r>
            <a:r>
              <a:rPr lang="en-GB" dirty="0" err="1"/>
              <a:t>Magmims</a:t>
            </a:r>
            <a:r>
              <a:rPr lang="en-GB" dirty="0"/>
              <a:t> space ship.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Bio-Dome has its own environment that the player traverses through, from a volcanic landscape with lakes of lava, to a valley of waterfall gorges.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However, each environment has its own type of chasing death hazard that is themed off the environment its found in.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724" y="5156649"/>
            <a:ext cx="1160585" cy="116955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u="sng" dirty="0"/>
              <a:t>Level 1</a:t>
            </a:r>
          </a:p>
          <a:p>
            <a:r>
              <a:rPr lang="en-GB" sz="1400" dirty="0"/>
              <a:t>Volcanic </a:t>
            </a:r>
          </a:p>
          <a:p>
            <a:endParaRPr lang="en-GB" sz="1400" dirty="0"/>
          </a:p>
          <a:p>
            <a:r>
              <a:rPr lang="en-GB" sz="1400" u="sng" dirty="0"/>
              <a:t>Hazard</a:t>
            </a:r>
          </a:p>
          <a:p>
            <a:r>
              <a:rPr lang="en-GB" sz="1400" dirty="0"/>
              <a:t>Lava Tsunami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66835" y="5156649"/>
            <a:ext cx="1160585" cy="11695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u="sng" dirty="0"/>
              <a:t>Level 2</a:t>
            </a:r>
          </a:p>
          <a:p>
            <a:r>
              <a:rPr lang="en-GB" sz="1400" dirty="0"/>
              <a:t>Frozen</a:t>
            </a:r>
          </a:p>
          <a:p>
            <a:endParaRPr lang="en-GB" sz="1400" dirty="0"/>
          </a:p>
          <a:p>
            <a:r>
              <a:rPr lang="en-GB" sz="1400" u="sng" dirty="0"/>
              <a:t>Hazard</a:t>
            </a:r>
          </a:p>
          <a:p>
            <a:r>
              <a:rPr lang="en-GB" sz="1400" dirty="0"/>
              <a:t>Blizzard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56742" y="5156649"/>
            <a:ext cx="1160585" cy="11695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u="sng" dirty="0"/>
              <a:t>Level 3</a:t>
            </a:r>
          </a:p>
          <a:p>
            <a:r>
              <a:rPr lang="en-GB" sz="1400" dirty="0"/>
              <a:t>Jungle</a:t>
            </a:r>
          </a:p>
          <a:p>
            <a:endParaRPr lang="en-GB" sz="1400" dirty="0"/>
          </a:p>
          <a:p>
            <a:r>
              <a:rPr lang="en-GB" sz="1400" u="sng" dirty="0"/>
              <a:t>Hazard</a:t>
            </a:r>
          </a:p>
          <a:p>
            <a:r>
              <a:rPr lang="en-GB" sz="1400" dirty="0"/>
              <a:t>Fog of Death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29057" y="5156649"/>
            <a:ext cx="1160585" cy="11695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u="sng" dirty="0"/>
              <a:t>Level 4</a:t>
            </a:r>
          </a:p>
          <a:p>
            <a:r>
              <a:rPr lang="en-GB" sz="1400" dirty="0"/>
              <a:t>Desert</a:t>
            </a:r>
          </a:p>
          <a:p>
            <a:endParaRPr lang="en-GB" sz="1400" dirty="0"/>
          </a:p>
          <a:p>
            <a:r>
              <a:rPr lang="en-GB" sz="1400" u="sng" dirty="0"/>
              <a:t>Hazard</a:t>
            </a:r>
          </a:p>
          <a:p>
            <a:r>
              <a:rPr lang="en-GB" sz="1400" dirty="0"/>
              <a:t>Sandstorm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01372" y="5156648"/>
            <a:ext cx="1160585" cy="1169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u="sng" dirty="0"/>
              <a:t>Level 6</a:t>
            </a:r>
          </a:p>
          <a:p>
            <a:r>
              <a:rPr lang="en-GB" sz="1400" dirty="0"/>
              <a:t>Islands</a:t>
            </a:r>
          </a:p>
          <a:p>
            <a:endParaRPr lang="en-GB" sz="1400" dirty="0"/>
          </a:p>
          <a:p>
            <a:r>
              <a:rPr lang="en-GB" sz="1400" u="sng" dirty="0"/>
              <a:t>Hazard</a:t>
            </a:r>
          </a:p>
          <a:p>
            <a:r>
              <a:rPr lang="en-GB" sz="1400" dirty="0"/>
              <a:t>Tornado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56095" y="5156648"/>
            <a:ext cx="1160585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u="sng" dirty="0"/>
              <a:t>Level 7</a:t>
            </a:r>
          </a:p>
          <a:p>
            <a:r>
              <a:rPr lang="en-GB" sz="1400" dirty="0"/>
              <a:t>Subterranean</a:t>
            </a:r>
          </a:p>
          <a:p>
            <a:endParaRPr lang="en-GB" sz="1400" dirty="0"/>
          </a:p>
          <a:p>
            <a:r>
              <a:rPr lang="en-GB" sz="1400" u="sng" dirty="0"/>
              <a:t>Hazard</a:t>
            </a:r>
          </a:p>
          <a:p>
            <a:r>
              <a:rPr lang="en-GB" sz="1400" dirty="0"/>
              <a:t>Collapsing Ceiling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13831" y="5142206"/>
            <a:ext cx="1160585" cy="11695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u="sng" dirty="0"/>
              <a:t>Level 8</a:t>
            </a:r>
          </a:p>
          <a:p>
            <a:r>
              <a:rPr lang="en-GB" sz="1400" dirty="0"/>
              <a:t>Final</a:t>
            </a:r>
          </a:p>
          <a:p>
            <a:endParaRPr lang="en-GB" sz="1400" dirty="0"/>
          </a:p>
          <a:p>
            <a:r>
              <a:rPr lang="en-GB" sz="1400" u="sng" dirty="0"/>
              <a:t>Hazard</a:t>
            </a:r>
          </a:p>
          <a:p>
            <a:r>
              <a:rPr lang="en-GB" sz="1400" dirty="0"/>
              <a:t>LASER BEAM</a:t>
            </a:r>
          </a:p>
        </p:txBody>
      </p:sp>
      <p:cxnSp>
        <p:nvCxnSpPr>
          <p:cNvPr id="21" name="Straight Arrow Connector 20"/>
          <p:cNvCxnSpPr>
            <a:cxnSpLocks/>
            <a:stCxn id="8" idx="3"/>
          </p:cNvCxnSpPr>
          <p:nvPr/>
        </p:nvCxnSpPr>
        <p:spPr>
          <a:xfrm flipV="1">
            <a:off x="1246309" y="5741423"/>
            <a:ext cx="13811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3" idx="3"/>
            <a:endCxn id="14" idx="1"/>
          </p:cNvCxnSpPr>
          <p:nvPr/>
        </p:nvCxnSpPr>
        <p:spPr>
          <a:xfrm>
            <a:off x="2527420" y="5741425"/>
            <a:ext cx="129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14" idx="3"/>
            <a:endCxn id="15" idx="1"/>
          </p:cNvCxnSpPr>
          <p:nvPr/>
        </p:nvCxnSpPr>
        <p:spPr>
          <a:xfrm>
            <a:off x="3817327" y="5741425"/>
            <a:ext cx="111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15" idx="3"/>
          </p:cNvCxnSpPr>
          <p:nvPr/>
        </p:nvCxnSpPr>
        <p:spPr>
          <a:xfrm>
            <a:off x="5089642" y="5741425"/>
            <a:ext cx="120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3"/>
          </p:cNvCxnSpPr>
          <p:nvPr/>
        </p:nvCxnSpPr>
        <p:spPr>
          <a:xfrm flipV="1">
            <a:off x="6361957" y="5741423"/>
            <a:ext cx="941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  <a:stCxn id="18" idx="3"/>
          </p:cNvCxnSpPr>
          <p:nvPr/>
        </p:nvCxnSpPr>
        <p:spPr>
          <a:xfrm>
            <a:off x="7616680" y="5849146"/>
            <a:ext cx="97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0070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/>
            </a:gs>
            <a:gs pos="74000">
              <a:schemeClr val="accent4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Gameplay and Mechanics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6B450B-D21D-4A1C-B2A6-4278BBB6BAAF}"/>
              </a:ext>
            </a:extLst>
          </p:cNvPr>
          <p:cNvGrpSpPr/>
          <p:nvPr/>
        </p:nvGrpSpPr>
        <p:grpSpPr>
          <a:xfrm>
            <a:off x="887272" y="2025284"/>
            <a:ext cx="10363826" cy="433485"/>
            <a:chOff x="0" y="0"/>
            <a:chExt cx="10363826" cy="43348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7B2BAB9-F47C-4E91-9E7B-19AF3CB73824}"/>
                </a:ext>
              </a:extLst>
            </p:cNvPr>
            <p:cNvSpPr/>
            <p:nvPr/>
          </p:nvSpPr>
          <p:spPr>
            <a:xfrm>
              <a:off x="0" y="0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C69544F7-F59B-4020-B9A5-74B59FE84072}"/>
                </a:ext>
              </a:extLst>
            </p:cNvPr>
            <p:cNvSpPr txBox="1"/>
            <p:nvPr/>
          </p:nvSpPr>
          <p:spPr>
            <a:xfrm>
              <a:off x="21161" y="21161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 dirty="0"/>
                <a:t>The core objective of the horrific adventure is survival and escape.</a:t>
              </a:r>
              <a:endParaRPr lang="en-GB" sz="19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A4DC5B-10BF-4540-9818-99ECB3609F54}"/>
              </a:ext>
            </a:extLst>
          </p:cNvPr>
          <p:cNvGrpSpPr/>
          <p:nvPr/>
        </p:nvGrpSpPr>
        <p:grpSpPr>
          <a:xfrm>
            <a:off x="871453" y="2472721"/>
            <a:ext cx="10363826" cy="433485"/>
            <a:chOff x="0" y="518900"/>
            <a:chExt cx="10363826" cy="43348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C7ECAC4-ED23-4470-9ED2-0FF22DCC7E75}"/>
                </a:ext>
              </a:extLst>
            </p:cNvPr>
            <p:cNvSpPr/>
            <p:nvPr/>
          </p:nvSpPr>
          <p:spPr>
            <a:xfrm>
              <a:off x="0" y="518900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C76D0364-7194-49B8-9695-AA9294292C33}"/>
                </a:ext>
              </a:extLst>
            </p:cNvPr>
            <p:cNvSpPr txBox="1"/>
            <p:nvPr/>
          </p:nvSpPr>
          <p:spPr>
            <a:xfrm>
              <a:off x="21161" y="540061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 dirty="0"/>
                <a:t>Simple classic platformer controls</a:t>
              </a:r>
              <a:endParaRPr lang="en-GB" sz="19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A9BA8A-0F7F-46C0-913E-600BC7BECCC1}"/>
              </a:ext>
            </a:extLst>
          </p:cNvPr>
          <p:cNvGrpSpPr/>
          <p:nvPr/>
        </p:nvGrpSpPr>
        <p:grpSpPr>
          <a:xfrm>
            <a:off x="866111" y="2906207"/>
            <a:ext cx="10363826" cy="433485"/>
            <a:chOff x="0" y="1007105"/>
            <a:chExt cx="10363826" cy="43348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E618657-F717-4129-822C-D8A86527BA77}"/>
                </a:ext>
              </a:extLst>
            </p:cNvPr>
            <p:cNvSpPr/>
            <p:nvPr/>
          </p:nvSpPr>
          <p:spPr>
            <a:xfrm>
              <a:off x="0" y="1007105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8A0EF05B-AB24-4951-9642-11096F7D8A85}"/>
                </a:ext>
              </a:extLst>
            </p:cNvPr>
            <p:cNvSpPr txBox="1"/>
            <p:nvPr/>
          </p:nvSpPr>
          <p:spPr>
            <a:xfrm>
              <a:off x="21161" y="1028266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 dirty="0"/>
                <a:t>One hit death, no forgiveness for mistakes</a:t>
              </a:r>
              <a:endParaRPr lang="en-GB" sz="19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778A31-0546-466B-9863-F5BB4D26AF6F}"/>
              </a:ext>
            </a:extLst>
          </p:cNvPr>
          <p:cNvGrpSpPr/>
          <p:nvPr/>
        </p:nvGrpSpPr>
        <p:grpSpPr>
          <a:xfrm>
            <a:off x="871453" y="3339693"/>
            <a:ext cx="10363826" cy="433485"/>
            <a:chOff x="0" y="1495311"/>
            <a:chExt cx="10363826" cy="43348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EA0FEFC-9BF2-40B6-A912-D24678F5E434}"/>
                </a:ext>
              </a:extLst>
            </p:cNvPr>
            <p:cNvSpPr/>
            <p:nvPr/>
          </p:nvSpPr>
          <p:spPr>
            <a:xfrm>
              <a:off x="0" y="1495311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C9103B32-6FD7-4018-9033-6613522A6E30}"/>
                </a:ext>
              </a:extLst>
            </p:cNvPr>
            <p:cNvSpPr txBox="1"/>
            <p:nvPr/>
          </p:nvSpPr>
          <p:spPr>
            <a:xfrm>
              <a:off x="21161" y="1516472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 dirty="0"/>
                <a:t>Unique mass system for the player linked with shooting and movement</a:t>
              </a:r>
              <a:endParaRPr lang="en-GB" sz="1900" kern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59DE01-DABA-4211-A115-25C4C956CBF1}"/>
              </a:ext>
            </a:extLst>
          </p:cNvPr>
          <p:cNvGrpSpPr/>
          <p:nvPr/>
        </p:nvGrpSpPr>
        <p:grpSpPr>
          <a:xfrm>
            <a:off x="866111" y="3773178"/>
            <a:ext cx="10363826" cy="433485"/>
            <a:chOff x="0" y="1983516"/>
            <a:chExt cx="10363826" cy="43348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32BFAB0-FF10-46CC-A8A5-EFC78C858454}"/>
                </a:ext>
              </a:extLst>
            </p:cNvPr>
            <p:cNvSpPr/>
            <p:nvPr/>
          </p:nvSpPr>
          <p:spPr>
            <a:xfrm>
              <a:off x="0" y="1983516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BBEDEE85-7BA2-4122-9B40-9F03A3AB14D8}"/>
                </a:ext>
              </a:extLst>
            </p:cNvPr>
            <p:cNvSpPr txBox="1"/>
            <p:nvPr/>
          </p:nvSpPr>
          <p:spPr>
            <a:xfrm>
              <a:off x="21161" y="2004677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 dirty="0"/>
                <a:t>The purge system (wall of death)</a:t>
              </a:r>
              <a:endParaRPr lang="en-GB" sz="1900" kern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A1DA39-CD90-4A23-9462-189452003186}"/>
              </a:ext>
            </a:extLst>
          </p:cNvPr>
          <p:cNvGrpSpPr/>
          <p:nvPr/>
        </p:nvGrpSpPr>
        <p:grpSpPr>
          <a:xfrm>
            <a:off x="871453" y="4206663"/>
            <a:ext cx="10363826" cy="433485"/>
            <a:chOff x="0" y="2471721"/>
            <a:chExt cx="10363826" cy="43348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31E385F-CD94-4B66-AB55-05DAA0ADAA08}"/>
                </a:ext>
              </a:extLst>
            </p:cNvPr>
            <p:cNvSpPr/>
            <p:nvPr/>
          </p:nvSpPr>
          <p:spPr>
            <a:xfrm>
              <a:off x="0" y="2471721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: Rounded Corners 4">
              <a:extLst>
                <a:ext uri="{FF2B5EF4-FFF2-40B4-BE49-F238E27FC236}">
                  <a16:creationId xmlns:a16="http://schemas.microsoft.com/office/drawing/2014/main" id="{1793238C-6A5A-4820-A281-33A8006C3640}"/>
                </a:ext>
              </a:extLst>
            </p:cNvPr>
            <p:cNvSpPr txBox="1"/>
            <p:nvPr/>
          </p:nvSpPr>
          <p:spPr>
            <a:xfrm>
              <a:off x="21161" y="2492882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/>
                <a:t>4 simple enemy types</a:t>
              </a:r>
              <a:endParaRPr lang="en-GB" sz="1900" kern="120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4F9EB95-2997-4563-81B7-F168BA83C94C}"/>
              </a:ext>
            </a:extLst>
          </p:cNvPr>
          <p:cNvGrpSpPr/>
          <p:nvPr/>
        </p:nvGrpSpPr>
        <p:grpSpPr>
          <a:xfrm>
            <a:off x="866111" y="4661309"/>
            <a:ext cx="10363826" cy="433485"/>
            <a:chOff x="0" y="2959926"/>
            <a:chExt cx="10363826" cy="433485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9A948C0-6C7A-49EB-BAA1-20C69D080A62}"/>
                </a:ext>
              </a:extLst>
            </p:cNvPr>
            <p:cNvSpPr/>
            <p:nvPr/>
          </p:nvSpPr>
          <p:spPr>
            <a:xfrm>
              <a:off x="0" y="2959926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: Rounded Corners 4">
              <a:extLst>
                <a:ext uri="{FF2B5EF4-FFF2-40B4-BE49-F238E27FC236}">
                  <a16:creationId xmlns:a16="http://schemas.microsoft.com/office/drawing/2014/main" id="{E906BBCD-3C4C-44E2-B42F-E9C226975EC0}"/>
                </a:ext>
              </a:extLst>
            </p:cNvPr>
            <p:cNvSpPr txBox="1"/>
            <p:nvPr/>
          </p:nvSpPr>
          <p:spPr>
            <a:xfrm>
              <a:off x="21161" y="2981087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/>
                <a:t>2 pickup types</a:t>
              </a:r>
              <a:endParaRPr lang="en-GB" sz="1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73372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74000">
              <a:schemeClr val="accent4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Level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707F3B-FC99-4861-BD5C-09EEA446041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2" y="4553411"/>
            <a:ext cx="8878409" cy="2304589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4AD4B6-1286-40F1-AE8C-BA8EF96981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1612024"/>
            <a:ext cx="10280941" cy="25201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42490F-CBCF-4C91-B07A-A2EE01CB15BF}"/>
              </a:ext>
            </a:extLst>
          </p:cNvPr>
          <p:cNvSpPr txBox="1"/>
          <p:nvPr/>
        </p:nvSpPr>
        <p:spPr>
          <a:xfrm>
            <a:off x="913773" y="4132162"/>
            <a:ext cx="2088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Volcanic level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044DCD-4512-42D1-9004-B79AF17D8F5D}"/>
              </a:ext>
            </a:extLst>
          </p:cNvPr>
          <p:cNvSpPr txBox="1"/>
          <p:nvPr/>
        </p:nvSpPr>
        <p:spPr>
          <a:xfrm>
            <a:off x="9792181" y="4553411"/>
            <a:ext cx="209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Original Concept art</a:t>
            </a:r>
          </a:p>
        </p:txBody>
      </p:sp>
    </p:spTree>
    <p:extLst>
      <p:ext uri="{BB962C8B-B14F-4D97-AF65-F5344CB8AC3E}">
        <p14:creationId xmlns:p14="http://schemas.microsoft.com/office/powerpoint/2010/main" val="64203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EE1F24ED-9CEA-4F65-943B-1C4117CEB0F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133502" y="77432"/>
            <a:ext cx="1920369" cy="1641558"/>
          </a:xfrm>
          <a:prstGeom prst="rect">
            <a:avLst/>
          </a:prstGeom>
          <a:noFill/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BD740D4-11A3-4B6C-97D9-CDC1FF5BAD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0" y="4450506"/>
            <a:ext cx="12195374" cy="240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Artwork of the 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670A4E-AECF-4915-93F2-F5D3CD49BA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7705"/>
            <a:ext cx="1300295" cy="1300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DBF305-A664-4BFB-B3D1-AC72EA87C9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91079" y="5557704"/>
            <a:ext cx="1300295" cy="13002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1D4245-66CA-43EC-A24C-1B3293A3D5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787" y="4960374"/>
            <a:ext cx="1452716" cy="14527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39456E-5EC9-4E70-80DE-8CF5AC00595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035" y="5209047"/>
            <a:ext cx="1037303" cy="10373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2EF83C-1B31-4C14-829D-7199D8E885F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401" y="5134701"/>
            <a:ext cx="1185993" cy="11859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9A61AB-9FA1-4B09-8AE9-86CD6165895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63028" y="4715601"/>
            <a:ext cx="746125" cy="1492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4E2316-2B5D-4481-BC8B-EF257E61737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2559" y="4741435"/>
            <a:ext cx="733208" cy="14664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417213-4B2C-4B56-BF0A-994522B4514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787" y="5064851"/>
            <a:ext cx="1190625" cy="7937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CED2930-DC30-4648-BE8D-25490879512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35" y="5056052"/>
            <a:ext cx="1203824" cy="8025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4195369-DE76-4FEF-964B-B34F4D3324F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176" y="4360499"/>
            <a:ext cx="1464401" cy="14644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8031718-5C50-4518-BE9E-4BC2C8F5557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946" y="4871903"/>
            <a:ext cx="1103155" cy="9192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4CB2E54-375A-43D6-9093-8C03F84D7B07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259" y="5193459"/>
            <a:ext cx="1044959" cy="522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579EFF4-29C8-4F35-9B42-122D75EFF7E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239" y="5162378"/>
            <a:ext cx="1128252" cy="56412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AE923C5-1B33-4135-9FA6-549E7660155E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73770" y="5034124"/>
            <a:ext cx="1648953" cy="164895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3B1FF3E-85A2-453C-9AA8-608A3D6C304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235" y="4966154"/>
            <a:ext cx="1231042" cy="152069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6C8875E-8623-4163-9F2A-6ED9551842AC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0" y="0"/>
            <a:ext cx="1211804" cy="121180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1350DA3-BE22-4C3E-B7F3-E2293D19A4DD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634" y="2438"/>
            <a:ext cx="1209366" cy="120936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9F885B3-7F4E-4469-B73A-ECDE290B902C}"/>
              </a:ext>
            </a:extLst>
          </p:cNvPr>
          <p:cNvPicPr/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9" y="1795422"/>
            <a:ext cx="1989540" cy="2647797"/>
          </a:xfrm>
          <a:prstGeom prst="rect">
            <a:avLst/>
          </a:prstGeom>
          <a:noFill/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BACEFBE-20E9-4735-B87F-09B177F444ED}"/>
              </a:ext>
            </a:extLst>
          </p:cNvPr>
          <p:cNvPicPr/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653" y="1730814"/>
            <a:ext cx="2080520" cy="2713113"/>
          </a:xfrm>
          <a:prstGeom prst="rect">
            <a:avLst/>
          </a:prstGeom>
          <a:noFill/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31CBAB5-C5A2-4113-A9A4-1F64103D47C2}"/>
              </a:ext>
            </a:extLst>
          </p:cNvPr>
          <p:cNvSpPr txBox="1"/>
          <p:nvPr/>
        </p:nvSpPr>
        <p:spPr>
          <a:xfrm>
            <a:off x="2036269" y="1618357"/>
            <a:ext cx="8014384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Art Style that we have chosen for our game is Pixel Art, a style that is used in many old retro games and Indie games (Such as Sonic the Hedgehog [Sega, 1991] and Super Meat Boy [Team Meat, 2010]).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decided on making 2D sprites for our game, because while sprites are easy to shape, a lot of detail and different animations can be produced quickly and efficiently thanks to this style.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sprites you see before you are created using a program called, “</a:t>
            </a:r>
            <a:r>
              <a:rPr lang="en-GB" dirty="0" err="1"/>
              <a:t>Aseprite</a:t>
            </a:r>
            <a:r>
              <a:rPr lang="en-GB" dirty="0"/>
              <a:t>”, a purchasable software that you can download from ‘Steam’ that specializes in the creation of Pixel Art and Sprite Editing.</a:t>
            </a:r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546EE64-F061-4FDD-9778-2057B5A85845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842" y="266347"/>
            <a:ext cx="1495449" cy="60240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4FA3A93-E952-4E31-867C-9FCBADAB5FB3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014" y="260896"/>
            <a:ext cx="2025896" cy="61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2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Audio Production for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[Discuss audio – how it was created (e.g. via Audacity) – multiple sounds per level? </a:t>
            </a:r>
          </a:p>
          <a:p>
            <a:r>
              <a:rPr lang="en-GB" dirty="0"/>
              <a:t>[Samples of the sounds]</a:t>
            </a:r>
          </a:p>
          <a:p>
            <a:r>
              <a:rPr lang="en-GB" dirty="0"/>
              <a:t>[Discuss ease of use of the software? – how easy to integrate with Unity?]</a:t>
            </a:r>
          </a:p>
        </p:txBody>
      </p:sp>
    </p:spTree>
    <p:extLst>
      <p:ext uri="{BB962C8B-B14F-4D97-AF65-F5344CB8AC3E}">
        <p14:creationId xmlns:p14="http://schemas.microsoft.com/office/powerpoint/2010/main" val="31949708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906</TotalTime>
  <Words>1304</Words>
  <Application>Microsoft Office PowerPoint</Application>
  <PresentationFormat>Widescreen</PresentationFormat>
  <Paragraphs>157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Tw Cen MT</vt:lpstr>
      <vt:lpstr>Droplet</vt:lpstr>
      <vt:lpstr>PowerPoint Presentation</vt:lpstr>
      <vt:lpstr>Introduction: The Project Team</vt:lpstr>
      <vt:lpstr>Features, Genre, Target Audience</vt:lpstr>
      <vt:lpstr>Story</vt:lpstr>
      <vt:lpstr>Setting and Environment</vt:lpstr>
      <vt:lpstr>Gameplay and Mechanics</vt:lpstr>
      <vt:lpstr>Level Design</vt:lpstr>
      <vt:lpstr>Artwork of the game</vt:lpstr>
      <vt:lpstr>Audio Production for the game</vt:lpstr>
      <vt:lpstr>Development Approach for Project</vt:lpstr>
      <vt:lpstr>Project Management and Version Control</vt:lpstr>
      <vt:lpstr>Game Engine and Development Language</vt:lpstr>
      <vt:lpstr>Pedagogical Outcomes</vt:lpstr>
      <vt:lpstr>Game Demo</vt:lpstr>
      <vt:lpstr>Thank you for listening!  Any Questions?</vt:lpstr>
    </vt:vector>
  </TitlesOfParts>
  <Company>University Of The West Of Scotland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Game</dc:title>
  <dc:creator>Information, Technology and Digital Services</dc:creator>
  <cp:lastModifiedBy>Firedudeet</cp:lastModifiedBy>
  <cp:revision>61</cp:revision>
  <dcterms:created xsi:type="dcterms:W3CDTF">2017-10-24T12:06:34Z</dcterms:created>
  <dcterms:modified xsi:type="dcterms:W3CDTF">2017-11-20T16:57:39Z</dcterms:modified>
</cp:coreProperties>
</file>