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49"/>
  </p:notesMasterIdLst>
  <p:handoutMasterIdLst>
    <p:handoutMasterId r:id="rId50"/>
  </p:handoutMasterIdLst>
  <p:sldIdLst>
    <p:sldId id="1305" r:id="rId2"/>
    <p:sldId id="1321" r:id="rId3"/>
    <p:sldId id="1435" r:id="rId4"/>
    <p:sldId id="1306" r:id="rId5"/>
    <p:sldId id="1323" r:id="rId6"/>
    <p:sldId id="1324" r:id="rId7"/>
    <p:sldId id="1376" r:id="rId8"/>
    <p:sldId id="1374" r:id="rId9"/>
    <p:sldId id="1325" r:id="rId10"/>
    <p:sldId id="1351" r:id="rId11"/>
    <p:sldId id="1352" r:id="rId12"/>
    <p:sldId id="1377" r:id="rId13"/>
    <p:sldId id="1353" r:id="rId14"/>
    <p:sldId id="1354" r:id="rId15"/>
    <p:sldId id="1355" r:id="rId16"/>
    <p:sldId id="1356" r:id="rId17"/>
    <p:sldId id="1357" r:id="rId18"/>
    <p:sldId id="1358" r:id="rId19"/>
    <p:sldId id="1359" r:id="rId20"/>
    <p:sldId id="1360" r:id="rId21"/>
    <p:sldId id="1361" r:id="rId22"/>
    <p:sldId id="1362" r:id="rId23"/>
    <p:sldId id="1373" r:id="rId24"/>
    <p:sldId id="1336" r:id="rId25"/>
    <p:sldId id="1367" r:id="rId26"/>
    <p:sldId id="1375" r:id="rId27"/>
    <p:sldId id="1368" r:id="rId28"/>
    <p:sldId id="1369" r:id="rId29"/>
    <p:sldId id="1370" r:id="rId30"/>
    <p:sldId id="1371" r:id="rId31"/>
    <p:sldId id="1372" r:id="rId32"/>
    <p:sldId id="1309" r:id="rId33"/>
    <p:sldId id="1310" r:id="rId34"/>
    <p:sldId id="1347" r:id="rId35"/>
    <p:sldId id="1311" r:id="rId36"/>
    <p:sldId id="1312" r:id="rId37"/>
    <p:sldId id="1318" r:id="rId38"/>
    <p:sldId id="1349" r:id="rId39"/>
    <p:sldId id="1348" r:id="rId40"/>
    <p:sldId id="1313" r:id="rId41"/>
    <p:sldId id="1342" r:id="rId42"/>
    <p:sldId id="1343" r:id="rId43"/>
    <p:sldId id="1344" r:id="rId44"/>
    <p:sldId id="1345" r:id="rId45"/>
    <p:sldId id="1346" r:id="rId46"/>
    <p:sldId id="1436" r:id="rId47"/>
    <p:sldId id="1437" r:id="rId48"/>
  </p:sldIdLst>
  <p:sldSz cx="9906000" cy="6858000" type="A4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300" kern="1200">
        <a:solidFill>
          <a:srgbClr val="333333"/>
        </a:solidFill>
        <a:latin typeface="산돌고딕B" pitchFamily="18" charset="-127"/>
        <a:ea typeface="산돌고딕B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300" kern="1200">
        <a:solidFill>
          <a:srgbClr val="333333"/>
        </a:solidFill>
        <a:latin typeface="산돌고딕B" pitchFamily="18" charset="-127"/>
        <a:ea typeface="산돌고딕B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300" kern="1200">
        <a:solidFill>
          <a:srgbClr val="333333"/>
        </a:solidFill>
        <a:latin typeface="산돌고딕B" pitchFamily="18" charset="-127"/>
        <a:ea typeface="산돌고딕B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300" kern="1200">
        <a:solidFill>
          <a:srgbClr val="333333"/>
        </a:solidFill>
        <a:latin typeface="산돌고딕B" pitchFamily="18" charset="-127"/>
        <a:ea typeface="산돌고딕B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300" kern="1200">
        <a:solidFill>
          <a:srgbClr val="333333"/>
        </a:solidFill>
        <a:latin typeface="산돌고딕B" pitchFamily="18" charset="-127"/>
        <a:ea typeface="산돌고딕B" pitchFamily="18" charset="-127"/>
        <a:cs typeface="+mn-cs"/>
      </a:defRPr>
    </a:lvl5pPr>
    <a:lvl6pPr marL="2286000" algn="l" defTabSz="914400" rtl="0" eaLnBrk="1" latinLnBrk="1" hangingPunct="1">
      <a:defRPr kumimoji="1" sz="1300" kern="1200">
        <a:solidFill>
          <a:srgbClr val="333333"/>
        </a:solidFill>
        <a:latin typeface="산돌고딕B" pitchFamily="18" charset="-127"/>
        <a:ea typeface="산돌고딕B" pitchFamily="18" charset="-127"/>
        <a:cs typeface="+mn-cs"/>
      </a:defRPr>
    </a:lvl6pPr>
    <a:lvl7pPr marL="2743200" algn="l" defTabSz="914400" rtl="0" eaLnBrk="1" latinLnBrk="1" hangingPunct="1">
      <a:defRPr kumimoji="1" sz="1300" kern="1200">
        <a:solidFill>
          <a:srgbClr val="333333"/>
        </a:solidFill>
        <a:latin typeface="산돌고딕B" pitchFamily="18" charset="-127"/>
        <a:ea typeface="산돌고딕B" pitchFamily="18" charset="-127"/>
        <a:cs typeface="+mn-cs"/>
      </a:defRPr>
    </a:lvl7pPr>
    <a:lvl8pPr marL="3200400" algn="l" defTabSz="914400" rtl="0" eaLnBrk="1" latinLnBrk="1" hangingPunct="1">
      <a:defRPr kumimoji="1" sz="1300" kern="1200">
        <a:solidFill>
          <a:srgbClr val="333333"/>
        </a:solidFill>
        <a:latin typeface="산돌고딕B" pitchFamily="18" charset="-127"/>
        <a:ea typeface="산돌고딕B" pitchFamily="18" charset="-127"/>
        <a:cs typeface="+mn-cs"/>
      </a:defRPr>
    </a:lvl8pPr>
    <a:lvl9pPr marL="3657600" algn="l" defTabSz="914400" rtl="0" eaLnBrk="1" latinLnBrk="1" hangingPunct="1">
      <a:defRPr kumimoji="1" sz="1300" kern="1200">
        <a:solidFill>
          <a:srgbClr val="333333"/>
        </a:solidFill>
        <a:latin typeface="산돌고딕B" pitchFamily="18" charset="-127"/>
        <a:ea typeface="산돌고딕B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17">
          <p15:clr>
            <a:srgbClr val="A4A3A4"/>
          </p15:clr>
        </p15:guide>
        <p15:guide id="2" orient="horz" pos="1026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852">
          <p15:clr>
            <a:srgbClr val="A4A3A4"/>
          </p15:clr>
        </p15:guide>
        <p15:guide id="5" pos="6023">
          <p15:clr>
            <a:srgbClr val="A4A3A4"/>
          </p15:clr>
        </p15:guide>
        <p15:guide id="6" pos="1646">
          <p15:clr>
            <a:srgbClr val="A4A3A4"/>
          </p15:clr>
        </p15:guide>
        <p15:guide id="7" pos="5388">
          <p15:clr>
            <a:srgbClr val="A4A3A4"/>
          </p15:clr>
        </p15:guide>
        <p15:guide id="8" pos="3800">
          <p15:clr>
            <a:srgbClr val="A4A3A4"/>
          </p15:clr>
        </p15:guide>
        <p15:guide id="9" pos="3120">
          <p15:clr>
            <a:srgbClr val="A4A3A4"/>
          </p15:clr>
        </p15:guide>
        <p15:guide id="10" pos="4594">
          <p15:clr>
            <a:srgbClr val="A4A3A4"/>
          </p15:clr>
        </p15:guide>
        <p15:guide id="11" pos="2462">
          <p15:clr>
            <a:srgbClr val="A4A3A4"/>
          </p15:clr>
        </p15:guide>
        <p15:guide id="12" orient="horz" pos="109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A4C"/>
    <a:srgbClr val="00487E"/>
    <a:srgbClr val="DEDEDE"/>
    <a:srgbClr val="D1D1D1"/>
    <a:srgbClr val="FFE1E1"/>
    <a:srgbClr val="1C1C1C"/>
    <a:srgbClr val="003366"/>
    <a:srgbClr val="820000"/>
    <a:srgbClr val="FFD1D1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9854" autoAdjust="0"/>
  </p:normalViewPr>
  <p:slideViewPr>
    <p:cSldViewPr>
      <p:cViewPr>
        <p:scale>
          <a:sx n="110" d="100"/>
          <a:sy n="110" d="100"/>
        </p:scale>
        <p:origin x="-444" y="816"/>
      </p:cViewPr>
      <p:guideLst>
        <p:guide orient="horz" pos="3317"/>
        <p:guide orient="horz" pos="1026"/>
        <p:guide orient="horz" pos="2160"/>
        <p:guide orient="horz" pos="1094"/>
        <p:guide pos="852"/>
        <p:guide pos="6023"/>
        <p:guide pos="1646"/>
        <p:guide pos="5388"/>
        <p:guide pos="3800"/>
        <p:guide pos="3120"/>
        <p:guide pos="4594"/>
        <p:guide pos="2462"/>
      </p:guideLst>
    </p:cSldViewPr>
  </p:slideViewPr>
  <p:outlineViewPr>
    <p:cViewPr>
      <p:scale>
        <a:sx n="33" d="100"/>
        <a:sy n="33" d="100"/>
      </p:scale>
      <p:origin x="0" y="7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0800"/>
    </p:cViewPr>
  </p:sorterViewPr>
  <p:notesViewPr>
    <p:cSldViewPr>
      <p:cViewPr varScale="1">
        <p:scale>
          <a:sx n="67" d="100"/>
          <a:sy n="67" d="100"/>
        </p:scale>
        <p:origin x="-3186" y="-114"/>
      </p:cViewPr>
      <p:guideLst>
        <p:guide orient="horz" pos="3110"/>
        <p:guide pos="212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tx>
          <c:spPr>
            <a:solidFill>
              <a:srgbClr val="F9F9F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주택</c:v>
                </c:pt>
                <c:pt idx="1">
                  <c:v>건축</c:v>
                </c:pt>
                <c:pt idx="2">
                  <c:v>토목</c:v>
                </c:pt>
                <c:pt idx="3">
                  <c:v>플랜트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86.8</c:v>
                </c:pt>
                <c:pt idx="1">
                  <c:v>79.2</c:v>
                </c:pt>
                <c:pt idx="2">
                  <c:v>66.3</c:v>
                </c:pt>
                <c:pt idx="3">
                  <c:v>80.2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53"/>
        <c:axId val="173600768"/>
        <c:axId val="91465984"/>
      </c:barChart>
      <c:catAx>
        <c:axId val="173600768"/>
        <c:scaling>
          <c:orientation val="minMax"/>
        </c:scaling>
        <c:delete val="0"/>
        <c:axPos val="b"/>
        <c:majorTickMark val="out"/>
        <c:minorTickMark val="none"/>
        <c:tickLblPos val="nextTo"/>
        <c:crossAx val="91465984"/>
        <c:crosses val="autoZero"/>
        <c:auto val="1"/>
        <c:lblAlgn val="ctr"/>
        <c:lblOffset val="100"/>
        <c:noMultiLvlLbl val="0"/>
      </c:catAx>
      <c:valAx>
        <c:axId val="91465984"/>
        <c:scaling>
          <c:orientation val="minMax"/>
          <c:min val="60"/>
        </c:scaling>
        <c:delete val="0"/>
        <c:axPos val="l"/>
        <c:majorGridlines>
          <c:spPr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173600768"/>
        <c:crosses val="autoZero"/>
        <c:crossBetween val="between"/>
        <c:majorUnit val="15"/>
      </c:valAx>
      <c:spPr>
        <a:ln w="3175">
          <a:solidFill>
            <a:schemeClr val="tx1">
              <a:lumMod val="50000"/>
              <a:lumOff val="50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00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tx>
          <c:spPr>
            <a:solidFill>
              <a:srgbClr val="F9F9F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주택</c:v>
                </c:pt>
                <c:pt idx="1">
                  <c:v>건축</c:v>
                </c:pt>
                <c:pt idx="2">
                  <c:v>토목</c:v>
                </c:pt>
                <c:pt idx="3">
                  <c:v>플랜트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86.8</c:v>
                </c:pt>
                <c:pt idx="1">
                  <c:v>79.2</c:v>
                </c:pt>
                <c:pt idx="2">
                  <c:v>66.3</c:v>
                </c:pt>
                <c:pt idx="3">
                  <c:v>80.2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53"/>
        <c:axId val="179003904"/>
        <c:axId val="178699008"/>
      </c:barChart>
      <c:catAx>
        <c:axId val="179003904"/>
        <c:scaling>
          <c:orientation val="minMax"/>
        </c:scaling>
        <c:delete val="0"/>
        <c:axPos val="b"/>
        <c:majorTickMark val="out"/>
        <c:minorTickMark val="none"/>
        <c:tickLblPos val="nextTo"/>
        <c:crossAx val="178699008"/>
        <c:crosses val="autoZero"/>
        <c:auto val="1"/>
        <c:lblAlgn val="ctr"/>
        <c:lblOffset val="100"/>
        <c:noMultiLvlLbl val="0"/>
      </c:catAx>
      <c:valAx>
        <c:axId val="178699008"/>
        <c:scaling>
          <c:orientation val="minMax"/>
          <c:min val="60"/>
        </c:scaling>
        <c:delete val="0"/>
        <c:axPos val="l"/>
        <c:majorGridlines>
          <c:spPr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179003904"/>
        <c:crosses val="autoZero"/>
        <c:crossBetween val="between"/>
        <c:majorUnit val="15"/>
      </c:valAx>
      <c:spPr>
        <a:ln w="3175">
          <a:solidFill>
            <a:schemeClr val="tx1">
              <a:lumMod val="50000"/>
              <a:lumOff val="50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00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tx>
          <c:spPr>
            <a:solidFill>
              <a:srgbClr val="F9F9F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주택</c:v>
                </c:pt>
                <c:pt idx="1">
                  <c:v>건축</c:v>
                </c:pt>
                <c:pt idx="2">
                  <c:v>토목</c:v>
                </c:pt>
                <c:pt idx="3">
                  <c:v>플랜트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86.8</c:v>
                </c:pt>
                <c:pt idx="1">
                  <c:v>79.2</c:v>
                </c:pt>
                <c:pt idx="2">
                  <c:v>66.3</c:v>
                </c:pt>
                <c:pt idx="3">
                  <c:v>80.2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53"/>
        <c:axId val="183732224"/>
        <c:axId val="40162944"/>
      </c:barChart>
      <c:catAx>
        <c:axId val="183732224"/>
        <c:scaling>
          <c:orientation val="minMax"/>
        </c:scaling>
        <c:delete val="0"/>
        <c:axPos val="b"/>
        <c:majorTickMark val="out"/>
        <c:minorTickMark val="none"/>
        <c:tickLblPos val="nextTo"/>
        <c:crossAx val="40162944"/>
        <c:crosses val="autoZero"/>
        <c:auto val="1"/>
        <c:lblAlgn val="ctr"/>
        <c:lblOffset val="100"/>
        <c:noMultiLvlLbl val="0"/>
      </c:catAx>
      <c:valAx>
        <c:axId val="40162944"/>
        <c:scaling>
          <c:orientation val="minMax"/>
          <c:min val="60"/>
        </c:scaling>
        <c:delete val="0"/>
        <c:axPos val="l"/>
        <c:majorGridlines>
          <c:spPr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183732224"/>
        <c:crosses val="autoZero"/>
        <c:crossBetween val="between"/>
        <c:majorUnit val="15"/>
      </c:valAx>
      <c:spPr>
        <a:ln w="3175">
          <a:solidFill>
            <a:schemeClr val="tx1">
              <a:lumMod val="50000"/>
              <a:lumOff val="50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00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3005" cy="494345"/>
          </a:xfrm>
          <a:prstGeom prst="rect">
            <a:avLst/>
          </a:prstGeom>
        </p:spPr>
        <p:txBody>
          <a:bodyPr vert="horz" lIns="90864" tIns="45432" rIns="90864" bIns="454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121" y="0"/>
            <a:ext cx="2923005" cy="494345"/>
          </a:xfrm>
          <a:prstGeom prst="rect">
            <a:avLst/>
          </a:prstGeom>
        </p:spPr>
        <p:txBody>
          <a:bodyPr vert="horz" lIns="90864" tIns="45432" rIns="90864" bIns="45432" rtlCol="0"/>
          <a:lstStyle>
            <a:lvl1pPr algn="r">
              <a:defRPr sz="1200"/>
            </a:lvl1pPr>
          </a:lstStyle>
          <a:p>
            <a:fld id="{63FD7625-A405-465D-99E0-6D9D76741A0D}" type="datetimeFigureOut">
              <a:rPr lang="ko-KR" altLang="en-US" smtClean="0"/>
              <a:pPr/>
              <a:t>2016-07-13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9915"/>
            <a:ext cx="2923005" cy="494344"/>
          </a:xfrm>
          <a:prstGeom prst="rect">
            <a:avLst/>
          </a:prstGeom>
        </p:spPr>
        <p:txBody>
          <a:bodyPr vert="horz" lIns="90864" tIns="45432" rIns="90864" bIns="454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121" y="9379915"/>
            <a:ext cx="2923005" cy="494344"/>
          </a:xfrm>
          <a:prstGeom prst="rect">
            <a:avLst/>
          </a:prstGeom>
        </p:spPr>
        <p:txBody>
          <a:bodyPr vert="horz" lIns="90864" tIns="45432" rIns="90864" bIns="45432" rtlCol="0" anchor="b"/>
          <a:lstStyle>
            <a:lvl1pPr algn="r">
              <a:defRPr sz="1200"/>
            </a:lvl1pPr>
          </a:lstStyle>
          <a:p>
            <a:fld id="{C64CBE68-C501-4806-86FB-F6359BEA69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0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2853" cy="49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8" tIns="45764" rIns="91528" bIns="45764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258" y="0"/>
            <a:ext cx="2922852" cy="49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8" tIns="45764" rIns="91528" bIns="4576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8500" y="741363"/>
            <a:ext cx="5346700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95" y="4690824"/>
            <a:ext cx="5395913" cy="44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8" tIns="45764" rIns="91528" bIns="45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80060"/>
            <a:ext cx="2922853" cy="49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8" tIns="45764" rIns="91528" bIns="45764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258" y="9380060"/>
            <a:ext cx="2922852" cy="49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8" tIns="45764" rIns="91528" bIns="4576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4B47D93-619A-4E37-B3A1-1C474CDF8D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0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6"/>
          <p:cNvSpPr txBox="1">
            <a:spLocks/>
          </p:cNvSpPr>
          <p:nvPr userDrawn="1"/>
        </p:nvSpPr>
        <p:spPr>
          <a:xfrm>
            <a:off x="4648842" y="6555182"/>
            <a:ext cx="608665" cy="22671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166028E4-409D-4A54-8C1B-8479C118A213}" type="slidenum"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942" y="6529163"/>
            <a:ext cx="93312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연결선 9"/>
          <p:cNvCxnSpPr/>
          <p:nvPr userDrawn="1"/>
        </p:nvCxnSpPr>
        <p:spPr bwMode="auto">
          <a:xfrm>
            <a:off x="20452" y="6432190"/>
            <a:ext cx="986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D090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 userDrawn="1"/>
        </p:nvCxnSpPr>
        <p:spPr>
          <a:xfrm>
            <a:off x="192292" y="656692"/>
            <a:ext cx="9540000" cy="0"/>
          </a:xfrm>
          <a:prstGeom prst="line">
            <a:avLst/>
          </a:prstGeom>
          <a:ln w="15875" cmpd="sng">
            <a:solidFill>
              <a:srgbClr val="7D090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 txBox="1">
            <a:spLocks noChangeArrowheads="1"/>
          </p:cNvSpPr>
          <p:nvPr userDrawn="1"/>
        </p:nvSpPr>
        <p:spPr bwMode="auto">
          <a:xfrm>
            <a:off x="6643654" y="366564"/>
            <a:ext cx="3019683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안전관리 </a:t>
            </a:r>
            <a:r>
              <a:rPr lang="ko-KR" altLang="en-US" sz="1200" b="1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시스템 구축 </a:t>
            </a:r>
            <a:endParaRPr lang="ko-KR" altLang="en-US" sz="12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롯데정보통신CI.png"/>
          <p:cNvPicPr preferRelativeResize="0"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821" y="6563660"/>
            <a:ext cx="972000" cy="1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69613" y="142205"/>
            <a:ext cx="671413" cy="17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94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90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\Desktop\JPG\템플릿(목차) copy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630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esktop\JPG\템플릿(간지) copy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0"/>
            <a:ext cx="9907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051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관리 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 bwMode="auto">
          <a:xfrm>
            <a:off x="127825" y="714500"/>
            <a:ext cx="9644786" cy="5663744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en-US" altLang="ko-KR" sz="900" b="1" dirty="0">
              <a:solidFill>
                <a:srgbClr val="44546A">
                  <a:lumMod val="95000"/>
                  <a:lumOff val="5000"/>
                </a:srgbClr>
              </a:solidFill>
              <a:latin typeface="맑은 고딕"/>
              <a:sym typeface="나눔바른고딕 Bold" charset="-127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139700" y="538706"/>
            <a:ext cx="396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9700" y="545478"/>
            <a:ext cx="446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 userDrawn="1"/>
        </p:nvSpPr>
        <p:spPr>
          <a:xfrm>
            <a:off x="106875" y="-1"/>
            <a:ext cx="9720000" cy="3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3784328" y="6660287"/>
            <a:ext cx="2311400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169D77-061D-4E45-9C28-A24491BAD9D7}" type="slidenum">
              <a:rPr lang="ko-KR" altLang="en-US" sz="9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ko-KR" altLang="en-US" sz="9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164468" y="6488813"/>
            <a:ext cx="133254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8405772" y="6488813"/>
            <a:ext cx="133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 flipV="1">
            <a:off x="1784350" y="6664727"/>
            <a:ext cx="6337300" cy="279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1497014" y="6488813"/>
            <a:ext cx="287336" cy="17591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 flipV="1">
            <a:off x="8121650" y="6488813"/>
            <a:ext cx="287338" cy="17871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5725" y="150282"/>
            <a:ext cx="245291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7629526" y="117781"/>
            <a:ext cx="199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</a:rPr>
              <a:t>IV.  </a:t>
            </a:r>
            <a:r>
              <a:rPr lang="ko-KR" altLang="en-US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</a:rPr>
              <a:t>사업 관리 부문</a:t>
            </a:r>
            <a:endParaRPr lang="ko-KR" altLang="en-US" sz="1200" b="1" dirty="0">
              <a:solidFill>
                <a:prstClr val="black">
                  <a:lumMod val="50000"/>
                  <a:lumOff val="50000"/>
                </a:prstClr>
              </a:solidFill>
              <a:latin typeface="맑은 고딕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8476045" y="427731"/>
            <a:ext cx="1156905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 userDrawn="1"/>
        </p:nvCxnSpPr>
        <p:spPr>
          <a:xfrm>
            <a:off x="8104570" y="427731"/>
            <a:ext cx="39600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3584848" y="6420101"/>
            <a:ext cx="26933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>
                <a:latin typeface="맑은 고딕" pitchFamily="50" charset="-127"/>
                <a:ea typeface="맑은 고딕" pitchFamily="50" charset="-127"/>
              </a:rPr>
              <a:t>롯데건설 안전관리 모바일 시스템 구축 프로젝트</a:t>
            </a:r>
            <a:endParaRPr lang="ko-KR" altLang="en-US" sz="90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543" y="6561369"/>
            <a:ext cx="648000" cy="17357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238" y="6580235"/>
            <a:ext cx="825420" cy="1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52"/>
            <a:ext cx="9906000" cy="6856901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65885" y="248759"/>
            <a:ext cx="6978383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0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00926" y="6521186"/>
            <a:ext cx="704152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87" y="6533912"/>
            <a:ext cx="1293951" cy="2550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663" y="6606113"/>
            <a:ext cx="825420" cy="1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18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9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63665821"/>
              </p:ext>
            </p:extLst>
          </p:nvPr>
        </p:nvGraphicFramePr>
        <p:xfrm>
          <a:off x="194472" y="569913"/>
          <a:ext cx="9536108" cy="243840"/>
        </p:xfrm>
        <a:graphic>
          <a:graphicData uri="http://schemas.openxmlformats.org/drawingml/2006/table">
            <a:tbl>
              <a:tblPr/>
              <a:tblGrid>
                <a:gridCol w="1394615"/>
                <a:gridCol w="3570287"/>
                <a:gridCol w="1062831"/>
                <a:gridCol w="3508375"/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시스템</a:t>
                      </a:r>
                    </a:p>
                  </a:txBody>
                  <a:tcPr marL="99060" marR="9906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롯데건설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안전관리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시스템</a:t>
                      </a:r>
                    </a:p>
                  </a:txBody>
                  <a:tcPr marL="99060" marR="9906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프로세스명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99060" marR="9906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Line 7"/>
          <p:cNvSpPr>
            <a:spLocks noChangeShapeType="1"/>
          </p:cNvSpPr>
          <p:nvPr userDrawn="1"/>
        </p:nvSpPr>
        <p:spPr bwMode="auto">
          <a:xfrm>
            <a:off x="209815" y="523875"/>
            <a:ext cx="9501714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Line 8"/>
          <p:cNvSpPr>
            <a:spLocks noChangeShapeType="1"/>
          </p:cNvSpPr>
          <p:nvPr userDrawn="1"/>
        </p:nvSpPr>
        <p:spPr bwMode="auto">
          <a:xfrm>
            <a:off x="209815" y="6503988"/>
            <a:ext cx="93737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4136100" y="6573838"/>
            <a:ext cx="245930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>
                <a:latin typeface="바탕체" pitchFamily="17" charset="-127"/>
                <a:ea typeface="바탕체" pitchFamily="17" charset="-127"/>
              </a:rPr>
              <a:t>- </a:t>
            </a:r>
            <a:fld id="{B9ABA520-218F-43F4-819C-5B00E8833D57}" type="slidenum">
              <a:rPr lang="en-US" altLang="ko-KR" sz="900" b="1">
                <a:latin typeface="바탕체" pitchFamily="17" charset="-127"/>
                <a:ea typeface="바탕체" pitchFamily="17" charset="-127"/>
              </a:rPr>
              <a:pPr algn="ctr">
                <a:defRPr/>
              </a:pPr>
              <a:t>‹#›</a:t>
            </a:fld>
            <a:r>
              <a:rPr lang="en-US" altLang="ko-KR" sz="900" b="1">
                <a:latin typeface="바탕체" pitchFamily="17" charset="-127"/>
                <a:ea typeface="바탕체" pitchFamily="17" charset="-127"/>
              </a:rPr>
              <a:t> -</a:t>
            </a:r>
            <a:endParaRPr lang="en-US" altLang="ko-KR" sz="900" b="1"/>
          </a:p>
        </p:txBody>
      </p:sp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209815" y="6503989"/>
            <a:ext cx="245930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b="1" dirty="0" smtClean="0">
                <a:latin typeface="바탕체" pitchFamily="17" charset="-127"/>
                <a:ea typeface="바탕체" pitchFamily="17" charset="-127"/>
              </a:rPr>
              <a:t>Ver0.1</a:t>
            </a:r>
            <a:endParaRPr lang="ko-KR" altLang="en-US" sz="1000" b="1" dirty="0"/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101468" y="250826"/>
            <a:ext cx="513456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롯데건설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안전관리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시스템 구축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8182659" y="266701"/>
            <a:ext cx="160687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프로세스정의서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683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52"/>
            <a:ext cx="9906000" cy="68569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28" y="564115"/>
            <a:ext cx="2067177" cy="4074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76" y="638047"/>
            <a:ext cx="983614" cy="1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52"/>
            <a:ext cx="9906000" cy="68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2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" y="-3001"/>
            <a:ext cx="27622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527" y="5091683"/>
            <a:ext cx="32289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44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" y="-3001"/>
            <a:ext cx="27622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63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52"/>
            <a:ext cx="9906000" cy="68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93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52"/>
            <a:ext cx="9906000" cy="6856901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65885" y="248759"/>
            <a:ext cx="6978383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0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238" y="6580235"/>
            <a:ext cx="825420" cy="136800"/>
          </a:xfrm>
          <a:prstGeom prst="rect">
            <a:avLst/>
          </a:prstGeom>
        </p:spPr>
      </p:pic>
      <p:sp>
        <p:nvSpPr>
          <p:cNvPr id="10" name="슬라이드 번호 개체 틀 15"/>
          <p:cNvSpPr txBox="1">
            <a:spLocks/>
          </p:cNvSpPr>
          <p:nvPr userDrawn="1"/>
        </p:nvSpPr>
        <p:spPr>
          <a:xfrm>
            <a:off x="4114444" y="6597397"/>
            <a:ext cx="1680287" cy="12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fld id="{CF002CF4-2598-405C-BA6A-B4B166ED6149}" type="slidenum">
              <a:rPr lang="en-US" altLang="ko-KR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r>
              <a:rPr lang="ko-KR" altLang="en-US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543" y="6561369"/>
            <a:ext cx="648000" cy="17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177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52"/>
            <a:ext cx="9906000" cy="6856901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65885" y="248759"/>
            <a:ext cx="6978383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0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세로 텍스트 개체 틀 1"/>
          <p:cNvSpPr txBox="1">
            <a:spLocks/>
          </p:cNvSpPr>
          <p:nvPr userDrawn="1"/>
        </p:nvSpPr>
        <p:spPr>
          <a:xfrm>
            <a:off x="110042" y="1052736"/>
            <a:ext cx="6787174" cy="5292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vert="horz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Times New Roman" pitchFamily="18" charset="0"/>
                <a:ea typeface="+mn-ea"/>
                <a:cs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Times New Roman" pitchFamily="18" charset="0"/>
                <a:ea typeface="+mn-ea"/>
                <a:cs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Times New Roman" pitchFamily="18" charset="0"/>
                <a:ea typeface="+mn-ea"/>
                <a:cs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Times New Roman" pitchFamily="18" charset="0"/>
                <a:ea typeface="+mn-ea"/>
                <a:cs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238" y="6580235"/>
            <a:ext cx="825420" cy="136800"/>
          </a:xfrm>
          <a:prstGeom prst="rect">
            <a:avLst/>
          </a:prstGeom>
        </p:spPr>
      </p:pic>
      <p:sp>
        <p:nvSpPr>
          <p:cNvPr id="9" name="슬라이드 번호 개체 틀 15"/>
          <p:cNvSpPr txBox="1">
            <a:spLocks/>
          </p:cNvSpPr>
          <p:nvPr userDrawn="1"/>
        </p:nvSpPr>
        <p:spPr>
          <a:xfrm>
            <a:off x="4114444" y="6597397"/>
            <a:ext cx="1680287" cy="12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fld id="{CF002CF4-2598-405C-BA6A-B4B166ED6149}" type="slidenum">
              <a:rPr lang="en-US" altLang="ko-KR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r>
              <a:rPr lang="ko-KR" altLang="en-US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1706709"/>
              </p:ext>
            </p:extLst>
          </p:nvPr>
        </p:nvGraphicFramePr>
        <p:xfrm>
          <a:off x="6969224" y="1061445"/>
          <a:ext cx="2871612" cy="5286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612"/>
              </a:tblGrid>
              <a:tr h="25711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</a:rPr>
                        <a:t>Description</a:t>
                      </a:r>
                      <a:endParaRPr lang="ko-KR" altLang="en-US" sz="9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endParaRPr lang="ko-KR" altLang="en-US" sz="9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543" y="6561369"/>
            <a:ext cx="648000" cy="17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801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500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  <p:sldLayoutId id="2147484496" r:id="rId12"/>
    <p:sldLayoutId id="2147484497" r:id="rId13"/>
    <p:sldLayoutId id="214748449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pitchFamily="34" charset="0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176213" indent="-176213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300">
          <a:solidFill>
            <a:srgbClr val="333333"/>
          </a:solidFill>
          <a:latin typeface="Arial" pitchFamily="34" charset="0"/>
          <a:ea typeface="+mn-ea"/>
          <a:cs typeface="+mn-cs"/>
        </a:defRPr>
      </a:lvl1pPr>
      <a:lvl2pPr marL="558800" indent="-176213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300">
          <a:solidFill>
            <a:srgbClr val="333333"/>
          </a:solidFill>
          <a:latin typeface="Arial" pitchFamily="34" charset="0"/>
          <a:ea typeface="+mn-ea"/>
        </a:defRPr>
      </a:lvl2pPr>
      <a:lvl3pPr marL="1071563" indent="-14605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300">
          <a:solidFill>
            <a:srgbClr val="333333"/>
          </a:solidFill>
          <a:latin typeface="Arial" pitchFamily="34" charset="0"/>
          <a:ea typeface="+mn-ea"/>
        </a:defRPr>
      </a:lvl3pPr>
      <a:lvl4pPr marL="1520825" indent="-176213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300">
          <a:solidFill>
            <a:srgbClr val="333333"/>
          </a:solidFill>
          <a:latin typeface="Arial" pitchFamily="34" charset="0"/>
          <a:ea typeface="+mn-ea"/>
        </a:defRPr>
      </a:lvl4pPr>
      <a:lvl5pPr marL="1878013" indent="-1778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har char="»"/>
        <a:defRPr kumimoji="1" sz="1300">
          <a:solidFill>
            <a:srgbClr val="333333"/>
          </a:solidFill>
          <a:latin typeface="Arial" pitchFamily="34" charset="0"/>
          <a:ea typeface="+mn-ea"/>
        </a:defRPr>
      </a:lvl5pPr>
      <a:lvl6pPr marL="2335213" indent="-177800" algn="l" rtl="0" fontAlgn="base" latinLnBrk="1">
        <a:lnSpc>
          <a:spcPct val="110000"/>
        </a:lnSpc>
        <a:spcBef>
          <a:spcPct val="0"/>
        </a:spcBef>
        <a:spcAft>
          <a:spcPct val="0"/>
        </a:spcAft>
        <a:buChar char="»"/>
        <a:defRPr kumimoji="1" sz="1300">
          <a:solidFill>
            <a:srgbClr val="333333"/>
          </a:solidFill>
          <a:latin typeface="+mn-lt"/>
          <a:ea typeface="+mn-ea"/>
        </a:defRPr>
      </a:lvl6pPr>
      <a:lvl7pPr marL="2792413" indent="-177800" algn="l" rtl="0" fontAlgn="base" latinLnBrk="1">
        <a:lnSpc>
          <a:spcPct val="110000"/>
        </a:lnSpc>
        <a:spcBef>
          <a:spcPct val="0"/>
        </a:spcBef>
        <a:spcAft>
          <a:spcPct val="0"/>
        </a:spcAft>
        <a:buChar char="»"/>
        <a:defRPr kumimoji="1" sz="1300">
          <a:solidFill>
            <a:srgbClr val="333333"/>
          </a:solidFill>
          <a:latin typeface="+mn-lt"/>
          <a:ea typeface="+mn-ea"/>
        </a:defRPr>
      </a:lvl7pPr>
      <a:lvl8pPr marL="3249613" indent="-177800" algn="l" rtl="0" fontAlgn="base" latinLnBrk="1">
        <a:lnSpc>
          <a:spcPct val="110000"/>
        </a:lnSpc>
        <a:spcBef>
          <a:spcPct val="0"/>
        </a:spcBef>
        <a:spcAft>
          <a:spcPct val="0"/>
        </a:spcAft>
        <a:buChar char="»"/>
        <a:defRPr kumimoji="1" sz="1300">
          <a:solidFill>
            <a:srgbClr val="333333"/>
          </a:solidFill>
          <a:latin typeface="+mn-lt"/>
          <a:ea typeface="+mn-ea"/>
        </a:defRPr>
      </a:lvl8pPr>
      <a:lvl9pPr marL="3706813" indent="-177800" algn="l" rtl="0" fontAlgn="base" latinLnBrk="1">
        <a:lnSpc>
          <a:spcPct val="110000"/>
        </a:lnSpc>
        <a:spcBef>
          <a:spcPct val="0"/>
        </a:spcBef>
        <a:spcAft>
          <a:spcPct val="0"/>
        </a:spcAft>
        <a:buChar char="»"/>
        <a:defRPr kumimoji="1" sz="13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0.png"/><Relationship Id="rId7" Type="http://schemas.openxmlformats.org/officeDocument/2006/relationships/image" Target="../media/image29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0.png"/><Relationship Id="rId7" Type="http://schemas.openxmlformats.org/officeDocument/2006/relationships/image" Target="../media/image29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0.png"/><Relationship Id="rId7" Type="http://schemas.openxmlformats.org/officeDocument/2006/relationships/image" Target="../media/image29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naver.com/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0.png"/><Relationship Id="rId7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544" y="185503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latin typeface="맑은 고딕" pitchFamily="50" charset="-127"/>
                <a:ea typeface="맑은 고딕" pitchFamily="50" charset="-127"/>
              </a:rPr>
              <a:t>롯데건설</a:t>
            </a:r>
            <a:r>
              <a:rPr lang="ko-KR" altLang="en-US" sz="4000" b="1" dirty="0" smtClean="0">
                <a:latin typeface="맑은 고딕" pitchFamily="50" charset="-127"/>
                <a:ea typeface="맑은 고딕" pitchFamily="50" charset="-127"/>
              </a:rPr>
              <a:t> 안전관리 </a:t>
            </a:r>
            <a:r>
              <a:rPr lang="ko-KR" altLang="en-US" sz="4000" b="1" dirty="0" err="1" smtClean="0">
                <a:latin typeface="맑은 고딕" pitchFamily="50" charset="-127"/>
                <a:ea typeface="맑은 고딕" pitchFamily="50" charset="-127"/>
              </a:rPr>
              <a:t>모바일시스템</a:t>
            </a:r>
            <a:r>
              <a:rPr lang="ko-KR" altLang="en-US" sz="4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4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0193" y="3075347"/>
            <a:ext cx="68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화면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6876" y="4041068"/>
            <a:ext cx="1872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                                 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2016.06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6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모서리가 둥근 직사각형 1032"/>
          <p:cNvSpPr/>
          <p:nvPr/>
        </p:nvSpPr>
        <p:spPr>
          <a:xfrm>
            <a:off x="1979156" y="2828825"/>
            <a:ext cx="276417" cy="26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SMART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점검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상세화면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안전돋보기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979156" y="2829765"/>
            <a:ext cx="252545" cy="26692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2810483" y="1371083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/>
          <p:cNvSpPr txBox="1"/>
          <p:nvPr/>
        </p:nvSpPr>
        <p:spPr>
          <a:xfrm>
            <a:off x="873092" y="770910"/>
            <a:ext cx="13824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조회</a:t>
            </a:r>
            <a:endParaRPr lang="ko-KR" altLang="en-US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2500" y="1325888"/>
            <a:ext cx="2647853" cy="4812662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56149" y="1327121"/>
            <a:ext cx="2634735" cy="361453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SMART </a:t>
            </a:r>
            <a:r>
              <a:rPr lang="ko-KR" altLang="en-US" sz="1200" b="1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점검</a:t>
            </a:r>
            <a:endParaRPr lang="ko-KR" altLang="en-US" sz="1200" b="1" dirty="0">
              <a:solidFill>
                <a:schemeClr val="bg2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00" y="1164049"/>
            <a:ext cx="2661082" cy="1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26" y="1403592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44" y="1426884"/>
            <a:ext cx="190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514119" y="2708920"/>
            <a:ext cx="2523041" cy="1170110"/>
          </a:xfrm>
          <a:prstGeom prst="roundRect">
            <a:avLst/>
          </a:prstGeom>
          <a:solidFill>
            <a:schemeClr val="accent3"/>
          </a:solidFill>
          <a:ln w="63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521879" y="2821822"/>
            <a:ext cx="2403549" cy="931214"/>
            <a:chOff x="2065446" y="2749814"/>
            <a:chExt cx="2403549" cy="931214"/>
          </a:xfrm>
        </p:grpSpPr>
        <p:sp>
          <p:nvSpPr>
            <p:cNvPr id="3" name="TextBox 2"/>
            <p:cNvSpPr txBox="1"/>
            <p:nvPr/>
          </p:nvSpPr>
          <p:spPr>
            <a:xfrm>
              <a:off x="2065446" y="2824190"/>
              <a:ext cx="1669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이호성</a:t>
              </a:r>
              <a:r>
                <a:rPr lang="en-US" altLang="ko-KR" sz="900" b="1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</a:t>
              </a:r>
              <a:r>
                <a:rPr lang="ko-KR" altLang="en-US" sz="900" b="1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㈜</a:t>
              </a:r>
              <a:r>
                <a:rPr lang="ko-KR" altLang="en-US" sz="900" b="1" dirty="0" err="1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동아지질</a:t>
              </a:r>
              <a:endParaRPr lang="en-US" altLang="ko-KR" sz="900" b="1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발굴일자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:2016-02-02</a:t>
              </a:r>
            </a:p>
            <a:p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조치기한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:2016-02-02</a:t>
              </a:r>
            </a:p>
            <a:p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10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층</a:t>
              </a:r>
              <a:endPara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480" y="2749814"/>
              <a:ext cx="726081" cy="713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738067" y="3465584"/>
              <a:ext cx="730928" cy="21544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accent3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조치완료   </a:t>
              </a:r>
              <a:endParaRPr lang="ko-KR" altLang="en-US" sz="800" b="1" dirty="0">
                <a:solidFill>
                  <a:schemeClr val="accent3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504783" y="3911225"/>
            <a:ext cx="2523041" cy="1233681"/>
          </a:xfrm>
          <a:prstGeom prst="roundRect">
            <a:avLst/>
          </a:prstGeom>
          <a:solidFill>
            <a:schemeClr val="accent3"/>
          </a:solidFill>
          <a:ln w="63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21879" y="4120334"/>
            <a:ext cx="166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문정익</a:t>
            </a:r>
            <a:r>
              <a:rPr lang="en-US" altLang="ko-KR" sz="900" b="1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900" b="1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㈜</a:t>
            </a:r>
            <a:r>
              <a:rPr lang="ko-KR" altLang="en-US" sz="900" b="1" dirty="0" err="1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대저건</a:t>
            </a:r>
            <a:r>
              <a:rPr lang="ko-KR" altLang="en-US" sz="900" b="1" dirty="0" err="1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</a:t>
            </a:r>
            <a:endParaRPr lang="en-US" altLang="ko-KR" sz="900" b="1" dirty="0" smtClean="0">
              <a:solidFill>
                <a:schemeClr val="accent3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발굴일자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:2016-02-02</a:t>
            </a:r>
          </a:p>
          <a:p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조치기한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:2016-02-02</a:t>
            </a:r>
          </a:p>
          <a:p>
            <a:r>
              <a:rPr lang="en-US" altLang="ko-KR" sz="900" dirty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937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정거장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39" name="그룹 1038"/>
          <p:cNvGrpSpPr/>
          <p:nvPr/>
        </p:nvGrpSpPr>
        <p:grpSpPr>
          <a:xfrm>
            <a:off x="514800" y="2011262"/>
            <a:ext cx="1260800" cy="335202"/>
            <a:chOff x="514800" y="2011262"/>
            <a:chExt cx="1260800" cy="335202"/>
          </a:xfrm>
        </p:grpSpPr>
        <p:grpSp>
          <p:nvGrpSpPr>
            <p:cNvPr id="38" name="그룹 37"/>
            <p:cNvGrpSpPr/>
            <p:nvPr/>
          </p:nvGrpSpPr>
          <p:grpSpPr>
            <a:xfrm>
              <a:off x="514800" y="2047614"/>
              <a:ext cx="1148079" cy="276559"/>
              <a:chOff x="293260" y="1306879"/>
              <a:chExt cx="1297942" cy="278781"/>
            </a:xfrm>
            <a:solidFill>
              <a:schemeClr val="bg1">
                <a:lumMod val="95000"/>
              </a:schemeClr>
            </a:solidFill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293260" y="1306879"/>
                <a:ext cx="1297942" cy="278781"/>
              </a:xfrm>
              <a:prstGeom prst="roundRect">
                <a:avLst/>
              </a:prstGeom>
              <a:noFill/>
              <a:ln w="31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26452" y="1319458"/>
                <a:ext cx="1095342" cy="232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schemeClr val="accent3">
                        <a:lumMod val="50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2016-05-09</a:t>
                </a:r>
                <a:endParaRPr lang="ko-KR" altLang="en-US" sz="900" b="1" dirty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09115" y="2011262"/>
              <a:ext cx="366485" cy="335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달력</a:t>
              </a:r>
              <a:endParaRPr lang="ko-KR" altLang="en-US" sz="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643169" y="2035080"/>
            <a:ext cx="2030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2199808" y="4076758"/>
            <a:ext cx="741600" cy="964270"/>
            <a:chOff x="2189050" y="4076758"/>
            <a:chExt cx="741600" cy="96427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4175" y="4076758"/>
              <a:ext cx="729820" cy="771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9" name="TextBox 198"/>
            <p:cNvSpPr txBox="1"/>
            <p:nvPr/>
          </p:nvSpPr>
          <p:spPr>
            <a:xfrm>
              <a:off x="2189050" y="4825584"/>
              <a:ext cx="741600" cy="215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 err="1" smtClean="0">
                  <a:solidFill>
                    <a:schemeClr val="accent3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검토중</a:t>
              </a:r>
              <a:endParaRPr lang="ko-KR" altLang="en-US" sz="800" b="1" dirty="0">
                <a:solidFill>
                  <a:schemeClr val="accent3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358" name="그룹 357"/>
          <p:cNvGrpSpPr/>
          <p:nvPr/>
        </p:nvGrpSpPr>
        <p:grpSpPr>
          <a:xfrm>
            <a:off x="1878172" y="2013673"/>
            <a:ext cx="1260800" cy="335202"/>
            <a:chOff x="514800" y="2011262"/>
            <a:chExt cx="1260800" cy="335202"/>
          </a:xfrm>
        </p:grpSpPr>
        <p:grpSp>
          <p:nvGrpSpPr>
            <p:cNvPr id="359" name="그룹 358"/>
            <p:cNvGrpSpPr/>
            <p:nvPr/>
          </p:nvGrpSpPr>
          <p:grpSpPr>
            <a:xfrm>
              <a:off x="514800" y="2047614"/>
              <a:ext cx="1148079" cy="276559"/>
              <a:chOff x="293260" y="1306879"/>
              <a:chExt cx="1297942" cy="278781"/>
            </a:xfrm>
            <a:solidFill>
              <a:schemeClr val="bg1">
                <a:lumMod val="95000"/>
              </a:schemeClr>
            </a:solidFill>
          </p:grpSpPr>
          <p:sp>
            <p:nvSpPr>
              <p:cNvPr id="361" name="모서리가 둥근 직사각형 360"/>
              <p:cNvSpPr/>
              <p:nvPr/>
            </p:nvSpPr>
            <p:spPr>
              <a:xfrm>
                <a:off x="293260" y="1306879"/>
                <a:ext cx="1297942" cy="278781"/>
              </a:xfrm>
              <a:prstGeom prst="roundRect">
                <a:avLst/>
              </a:prstGeom>
              <a:noFill/>
              <a:ln w="31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TextBox 361"/>
              <p:cNvSpPr txBox="1"/>
              <p:nvPr/>
            </p:nvSpPr>
            <p:spPr>
              <a:xfrm>
                <a:off x="326452" y="1319458"/>
                <a:ext cx="1095342" cy="232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schemeClr val="accent3">
                        <a:lumMod val="50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2016-05-09</a:t>
                </a:r>
                <a:endParaRPr lang="ko-KR" altLang="en-US" sz="900" b="1" dirty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360" name="TextBox 359"/>
            <p:cNvSpPr txBox="1"/>
            <p:nvPr/>
          </p:nvSpPr>
          <p:spPr>
            <a:xfrm>
              <a:off x="1409115" y="2011262"/>
              <a:ext cx="366485" cy="335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달력</a:t>
              </a:r>
              <a:endParaRPr lang="ko-KR" altLang="en-US" sz="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5529064" y="768054"/>
            <a:ext cx="15935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상세</a:t>
            </a:r>
            <a:endParaRPr lang="ko-KR" altLang="en-US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442454" y="1652315"/>
            <a:ext cx="2651006" cy="4524312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6442454" y="5816536"/>
            <a:ext cx="2651005" cy="361453"/>
            <a:chOff x="6442454" y="5816536"/>
            <a:chExt cx="2651005" cy="361453"/>
          </a:xfrm>
        </p:grpSpPr>
        <p:sp>
          <p:nvSpPr>
            <p:cNvPr id="152" name="직사각형 151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3480732" y="1160748"/>
            <a:ext cx="2660400" cy="4970019"/>
            <a:chOff x="380492" y="986104"/>
            <a:chExt cx="2660400" cy="4974501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80492" y="1147943"/>
              <a:ext cx="2651006" cy="4812662"/>
              <a:chOff x="245974" y="985623"/>
              <a:chExt cx="3060341" cy="5040560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245974" y="985623"/>
                <a:ext cx="3060341" cy="5040560"/>
              </a:xfrm>
              <a:prstGeom prst="rect">
                <a:avLst/>
              </a:prstGeom>
              <a:solidFill>
                <a:schemeClr val="accent3"/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245974" y="986914"/>
                <a:ext cx="3060340" cy="378569"/>
              </a:xfrm>
              <a:prstGeom prst="rect">
                <a:avLst/>
              </a:prstGeom>
              <a:solidFill>
                <a:schemeClr val="accent3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2"/>
                    </a:solidFill>
                    <a:latin typeface="굴림" pitchFamily="50" charset="-127"/>
                    <a:ea typeface="굴림" pitchFamily="50" charset="-127"/>
                  </a:rPr>
                  <a:t>SMART</a:t>
                </a:r>
                <a:r>
                  <a:rPr lang="ko-KR" altLang="en-US" sz="1200" b="1" dirty="0">
                    <a:solidFill>
                      <a:schemeClr val="bg2"/>
                    </a:solidFill>
                    <a:latin typeface="굴림" pitchFamily="50" charset="-127"/>
                    <a:ea typeface="굴림" pitchFamily="50" charset="-127"/>
                  </a:rPr>
                  <a:t> </a:t>
                </a:r>
                <a:r>
                  <a:rPr lang="ko-KR" altLang="en-US" sz="1200" b="1" dirty="0" smtClean="0">
                    <a:solidFill>
                      <a:schemeClr val="bg2"/>
                    </a:solidFill>
                    <a:latin typeface="굴림" pitchFamily="50" charset="-127"/>
                    <a:ea typeface="굴림" pitchFamily="50" charset="-127"/>
                  </a:rPr>
                  <a:t>점검 상세</a:t>
                </a:r>
                <a:endParaRPr lang="ko-KR" altLang="en-US" sz="1200" b="1" dirty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pic>
          <p:nvPicPr>
            <p:cNvPr id="158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92" y="986104"/>
              <a:ext cx="2660400" cy="164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658" y="1392635"/>
            <a:ext cx="247650" cy="15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6" name="꺾인 연결선 165"/>
          <p:cNvCxnSpPr>
            <a:stCxn id="159" idx="2"/>
            <a:endCxn id="151" idx="0"/>
          </p:cNvCxnSpPr>
          <p:nvPr/>
        </p:nvCxnSpPr>
        <p:spPr>
          <a:xfrm rot="5400000" flipH="1" flipV="1">
            <a:off x="4047870" y="2410680"/>
            <a:ext cx="4478452" cy="2961722"/>
          </a:xfrm>
          <a:prstGeom prst="bentConnector5">
            <a:avLst>
              <a:gd name="adj1" fmla="val -5104"/>
              <a:gd name="adj2" fmla="val 50000"/>
              <a:gd name="adj3" fmla="val 105104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모서리가 둥근 직사각형 167"/>
          <p:cNvSpPr/>
          <p:nvPr/>
        </p:nvSpPr>
        <p:spPr>
          <a:xfrm>
            <a:off x="3556979" y="1779476"/>
            <a:ext cx="2512768" cy="230400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739494" y="1779478"/>
            <a:ext cx="2114496" cy="2308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조치전</a:t>
            </a:r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사진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3564188" y="2898860"/>
            <a:ext cx="2505559" cy="230400"/>
            <a:chOff x="3944888" y="1783649"/>
            <a:chExt cx="917824" cy="284741"/>
          </a:xfrm>
          <a:solidFill>
            <a:schemeClr val="accent6"/>
          </a:solidFill>
        </p:grpSpPr>
        <p:sp>
          <p:nvSpPr>
            <p:cNvPr id="171" name="모서리가 둥근 직사각형 170"/>
            <p:cNvSpPr/>
            <p:nvPr/>
          </p:nvSpPr>
          <p:spPr>
            <a:xfrm>
              <a:off x="3944888" y="1783649"/>
              <a:ext cx="917824" cy="28474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011745" y="1794333"/>
              <a:ext cx="774559" cy="23135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기본정보</a:t>
              </a:r>
              <a:endParaRPr lang="ko-KR" altLang="en-US" sz="9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80" name="직사각형 179"/>
          <p:cNvSpPr/>
          <p:nvPr/>
        </p:nvSpPr>
        <p:spPr>
          <a:xfrm>
            <a:off x="3564659" y="2045272"/>
            <a:ext cx="2505088" cy="783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3564188" y="3155291"/>
            <a:ext cx="2505559" cy="2856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연결선 185"/>
          <p:cNvCxnSpPr/>
          <p:nvPr/>
        </p:nvCxnSpPr>
        <p:spPr>
          <a:xfrm>
            <a:off x="3578282" y="3450425"/>
            <a:ext cx="2472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3577474" y="3988110"/>
            <a:ext cx="2472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3579350" y="3726557"/>
            <a:ext cx="2472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359194" y="3160272"/>
            <a:ext cx="0" cy="283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3567106" y="3205537"/>
            <a:ext cx="648072" cy="24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일</a:t>
            </a:r>
            <a:r>
              <a:rPr lang="ko-KR" altLang="en-US" sz="900" dirty="0">
                <a:latin typeface="굴림" pitchFamily="50" charset="-127"/>
                <a:ea typeface="굴림" pitchFamily="50" charset="-127"/>
              </a:rPr>
              <a:t>시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567106" y="3488622"/>
            <a:ext cx="648072" cy="24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장소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557581" y="4656786"/>
            <a:ext cx="756084" cy="24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부적합내용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569108" y="3753036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굴림" pitchFamily="50" charset="-127"/>
                <a:ea typeface="굴림" pitchFamily="50" charset="-127"/>
              </a:rPr>
              <a:t>발굴자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480732" y="5152243"/>
            <a:ext cx="818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  조치기한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>
            <a:off x="3581594" y="5407826"/>
            <a:ext cx="2472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3567106" y="5434305"/>
            <a:ext cx="648072" cy="24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위험도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02" name="직선 연결선 201"/>
          <p:cNvCxnSpPr/>
          <p:nvPr/>
        </p:nvCxnSpPr>
        <p:spPr>
          <a:xfrm>
            <a:off x="3581594" y="5697252"/>
            <a:ext cx="2472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3567106" y="5733256"/>
            <a:ext cx="756084" cy="24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조치담당자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46" y="2094531"/>
            <a:ext cx="1251266" cy="67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" name="TextBox 204"/>
          <p:cNvSpPr txBox="1"/>
          <p:nvPr/>
        </p:nvSpPr>
        <p:spPr>
          <a:xfrm>
            <a:off x="4384486" y="3181743"/>
            <a:ext cx="1342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굴림" pitchFamily="50" charset="-127"/>
                <a:ea typeface="굴림" pitchFamily="50" charset="-127"/>
              </a:rPr>
              <a:t>2016-05-24 11:15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384486" y="3454967"/>
            <a:ext cx="1342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latin typeface="굴림" pitchFamily="50" charset="-127"/>
                <a:ea typeface="굴림" pitchFamily="50" charset="-127"/>
              </a:rPr>
              <a:t>10</a:t>
            </a:r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층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402226" y="5140940"/>
            <a:ext cx="1342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굴림" pitchFamily="50" charset="-127"/>
                <a:ea typeface="굴림" pitchFamily="50" charset="-127"/>
              </a:rPr>
              <a:t>2015-05-26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4396431" y="5733256"/>
            <a:ext cx="1342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김인철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6508657" y="1790318"/>
            <a:ext cx="2512768" cy="230400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691172" y="1790320"/>
            <a:ext cx="2114496" cy="21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조치후</a:t>
            </a:r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사진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516337" y="2056114"/>
            <a:ext cx="2505088" cy="783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224" y="2105373"/>
            <a:ext cx="1251266" cy="67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직사각형 122"/>
          <p:cNvSpPr/>
          <p:nvPr/>
        </p:nvSpPr>
        <p:spPr>
          <a:xfrm>
            <a:off x="6516337" y="3156822"/>
            <a:ext cx="2505559" cy="1007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6516337" y="3194649"/>
            <a:ext cx="2163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굴림" pitchFamily="50" charset="-127"/>
                <a:ea typeface="굴림" pitchFamily="50" charset="-127"/>
              </a:rPr>
              <a:t>13</a:t>
            </a:r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시 </a:t>
            </a:r>
            <a:r>
              <a:rPr lang="en-US" altLang="ko-KR" sz="900" dirty="0" smtClean="0">
                <a:latin typeface="굴림" pitchFamily="50" charset="-127"/>
                <a:ea typeface="굴림" pitchFamily="50" charset="-127"/>
              </a:rPr>
              <a:t>15</a:t>
            </a:r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분 조치완료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6508657" y="2888991"/>
            <a:ext cx="2512768" cy="230400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691172" y="2888993"/>
            <a:ext cx="2114496" cy="21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조치내용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13071" y="2371111"/>
            <a:ext cx="834554" cy="415335"/>
            <a:chOff x="587715" y="2371111"/>
            <a:chExt cx="903702" cy="415335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587715" y="2371111"/>
              <a:ext cx="903702" cy="276559"/>
            </a:xfrm>
            <a:prstGeom prst="roundRect">
              <a:avLst/>
            </a:prstGeom>
            <a:noFill/>
            <a:ln w="317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634638" y="2417114"/>
              <a:ext cx="764888" cy="369332"/>
              <a:chOff x="634638" y="2417114"/>
              <a:chExt cx="764888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634638" y="2417114"/>
                <a:ext cx="551779" cy="36933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accent3">
                        <a:lumMod val="50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발</a:t>
                </a:r>
                <a:r>
                  <a:rPr lang="ko-KR" altLang="en-US" sz="900" dirty="0">
                    <a:solidFill>
                      <a:schemeClr val="accent3">
                        <a:lumMod val="50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굴</a:t>
                </a:r>
                <a:endPara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ko-KR" altLang="en-US" sz="900" dirty="0" smtClean="0">
                    <a:solidFill>
                      <a:schemeClr val="accent3">
                        <a:lumMod val="50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조치</a:t>
                </a:r>
                <a:endPara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" name="순서도: 병합 1"/>
              <p:cNvSpPr/>
              <p:nvPr/>
            </p:nvSpPr>
            <p:spPr>
              <a:xfrm>
                <a:off x="1280592" y="2469261"/>
                <a:ext cx="118934" cy="126165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1531188" y="2411266"/>
            <a:ext cx="639343" cy="215444"/>
            <a:chOff x="2195180" y="2420888"/>
            <a:chExt cx="639343" cy="215444"/>
          </a:xfrm>
        </p:grpSpPr>
        <p:sp>
          <p:nvSpPr>
            <p:cNvPr id="211" name="TextBox 210"/>
            <p:cNvSpPr txBox="1"/>
            <p:nvPr/>
          </p:nvSpPr>
          <p:spPr>
            <a:xfrm>
              <a:off x="2195180" y="2420888"/>
              <a:ext cx="6393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굴림" pitchFamily="50" charset="-127"/>
                  <a:ea typeface="굴림" pitchFamily="50" charset="-127"/>
                </a:rPr>
                <a:t>내 조치</a:t>
              </a:r>
              <a:endParaRPr lang="ko-KR" altLang="en-US" sz="8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2667337" y="2469261"/>
              <a:ext cx="164289" cy="1316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9" name="그룹 228"/>
          <p:cNvGrpSpPr/>
          <p:nvPr/>
        </p:nvGrpSpPr>
        <p:grpSpPr>
          <a:xfrm>
            <a:off x="521878" y="1738643"/>
            <a:ext cx="2505946" cy="264077"/>
            <a:chOff x="298313" y="1318793"/>
            <a:chExt cx="1292889" cy="278779"/>
          </a:xfrm>
          <a:solidFill>
            <a:schemeClr val="bg1">
              <a:lumMod val="95000"/>
            </a:schemeClr>
          </a:solidFill>
        </p:grpSpPr>
        <p:sp>
          <p:nvSpPr>
            <p:cNvPr id="230" name="모서리가 둥근 직사각형 229"/>
            <p:cNvSpPr/>
            <p:nvPr/>
          </p:nvSpPr>
          <p:spPr>
            <a:xfrm>
              <a:off x="298313" y="1318793"/>
              <a:ext cx="1292889" cy="278779"/>
            </a:xfrm>
            <a:prstGeom prst="roundRect">
              <a:avLst/>
            </a:prstGeom>
            <a:grpFill/>
            <a:ln w="317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17857" y="1342174"/>
              <a:ext cx="1095344" cy="2436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err="1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현장명</a:t>
              </a:r>
              <a:endParaRPr lang="ko-KR" altLang="en-US" sz="900" b="1" dirty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32" name="TextBox 231"/>
          <p:cNvSpPr txBox="1"/>
          <p:nvPr/>
        </p:nvSpPr>
        <p:spPr>
          <a:xfrm>
            <a:off x="2391967" y="2406150"/>
            <a:ext cx="642187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</a:t>
            </a:r>
            <a:endParaRPr lang="ko-KR" altLang="en-US" sz="1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5" name="타원형 설명선 234"/>
          <p:cNvSpPr/>
          <p:nvPr/>
        </p:nvSpPr>
        <p:spPr>
          <a:xfrm>
            <a:off x="6933220" y="4365104"/>
            <a:ext cx="2733079" cy="981000"/>
          </a:xfrm>
          <a:prstGeom prst="wedgeEllipseCallout">
            <a:avLst>
              <a:gd name="adj1" fmla="val -44916"/>
              <a:gd name="adj2" fmla="val -6045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조치 전에는 조치전사진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기본정보만 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View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조치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후에는 전부 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View</a:t>
            </a:r>
          </a:p>
        </p:txBody>
      </p:sp>
      <p:sp>
        <p:nvSpPr>
          <p:cNvPr id="236" name="타원형 설명선 235"/>
          <p:cNvSpPr/>
          <p:nvPr/>
        </p:nvSpPr>
        <p:spPr>
          <a:xfrm>
            <a:off x="2989986" y="1714131"/>
            <a:ext cx="1030767" cy="527215"/>
          </a:xfrm>
          <a:prstGeom prst="wedgeEllipseCallout">
            <a:avLst>
              <a:gd name="adj1" fmla="val 60925"/>
              <a:gd name="adj2" fmla="val 3648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이미지 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상세 기능</a:t>
            </a:r>
            <a:endParaRPr lang="ko-KR" altLang="en-US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452501" y="5778480"/>
            <a:ext cx="2658486" cy="361453"/>
            <a:chOff x="6442454" y="5816536"/>
            <a:chExt cx="2651005" cy="361453"/>
          </a:xfrm>
        </p:grpSpPr>
        <p:sp>
          <p:nvSpPr>
            <p:cNvPr id="124" name="직사각형 123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34" name="타원형 설명선 233"/>
          <p:cNvSpPr/>
          <p:nvPr/>
        </p:nvSpPr>
        <p:spPr>
          <a:xfrm>
            <a:off x="891622" y="5239407"/>
            <a:ext cx="2600376" cy="1129788"/>
          </a:xfrm>
          <a:prstGeom prst="wedgeEllipseCallout">
            <a:avLst>
              <a:gd name="adj1" fmla="val -42965"/>
              <a:gd name="adj2" fmla="val -4699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발굴자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조치자는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수정화면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나머지는 상세화면으로 이동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현장별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조회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3579350" y="5121522"/>
            <a:ext cx="2472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384486" y="3740009"/>
            <a:ext cx="1342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최인수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1" name="타원형 설명선 130"/>
          <p:cNvSpPr/>
          <p:nvPr/>
        </p:nvSpPr>
        <p:spPr>
          <a:xfrm>
            <a:off x="5555827" y="182075"/>
            <a:ext cx="3123668" cy="981974"/>
          </a:xfrm>
          <a:prstGeom prst="wedgeEllipseCallout">
            <a:avLst>
              <a:gd name="adj1" fmla="val -12532"/>
              <a:gd name="adj2" fmla="val 6159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      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재해유형 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가지 중에 선택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1.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추락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2.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낙하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3.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전도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4.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붕괴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2" name="타원형 설명선 111"/>
          <p:cNvSpPr/>
          <p:nvPr/>
        </p:nvSpPr>
        <p:spPr>
          <a:xfrm>
            <a:off x="2218761" y="2511834"/>
            <a:ext cx="1274850" cy="527215"/>
          </a:xfrm>
          <a:prstGeom prst="wedgeEllipseCallout">
            <a:avLst>
              <a:gd name="adj1" fmla="val 59096"/>
              <a:gd name="adj2" fmla="val 4732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시스템시간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Timepicker</a:t>
            </a:r>
            <a:endParaRPr lang="ko-KR" altLang="en-US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562302" y="4027616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유형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396730" y="4014589"/>
            <a:ext cx="1342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낙</a:t>
            </a:r>
            <a:r>
              <a:rPr lang="ko-KR" altLang="en-US" sz="900" dirty="0">
                <a:latin typeface="굴림" pitchFamily="50" charset="-127"/>
                <a:ea typeface="굴림" pitchFamily="50" charset="-127"/>
              </a:rPr>
              <a:t>하</a:t>
            </a:r>
          </a:p>
        </p:txBody>
      </p:sp>
      <p:cxnSp>
        <p:nvCxnSpPr>
          <p:cNvPr id="115" name="직선 연결선 114"/>
          <p:cNvCxnSpPr/>
          <p:nvPr/>
        </p:nvCxnSpPr>
        <p:spPr>
          <a:xfrm>
            <a:off x="3579350" y="4612133"/>
            <a:ext cx="2472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409186" y="3945011"/>
            <a:ext cx="2779571" cy="3749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5822333" y="1246502"/>
            <a:ext cx="959910" cy="23720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3220" y="391800"/>
            <a:ext cx="1464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5.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충돌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협착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6.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감전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7.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기타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299430" y="5441331"/>
            <a:ext cx="568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굴림" pitchFamily="50" charset="-127"/>
                <a:ea typeface="굴림" pitchFamily="50" charset="-127"/>
              </a:rPr>
              <a:t>   CA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639091" y="5088529"/>
            <a:ext cx="36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달력</a:t>
            </a:r>
            <a:endParaRPr lang="ko-KR" altLang="en-US" sz="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>
            <a:off x="3558369" y="4278572"/>
            <a:ext cx="2472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562247" y="4342461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굴림" pitchFamily="50" charset="-127"/>
                <a:ea typeface="굴림" pitchFamily="50" charset="-127"/>
              </a:rPr>
              <a:t>공종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383178" y="4348484"/>
            <a:ext cx="1342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토</a:t>
            </a:r>
            <a:r>
              <a:rPr lang="ko-KR" altLang="en-US" sz="900" dirty="0">
                <a:latin typeface="굴림" pitchFamily="50" charset="-127"/>
                <a:ea typeface="굴림" pitchFamily="50" charset="-127"/>
              </a:rPr>
              <a:t>목</a:t>
            </a:r>
          </a:p>
        </p:txBody>
      </p:sp>
      <p:pic>
        <p:nvPicPr>
          <p:cNvPr id="2050" name="Picture 2" descr="C:\Users\SAFEDEV02\Downloads\아이콘버튼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84" y="2511496"/>
            <a:ext cx="829128" cy="25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 descr="C:\Users\SAFEDEV02\Downloads\아이콘버튼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362" y="2517421"/>
            <a:ext cx="829128" cy="25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직선 화살표 연결선 133"/>
          <p:cNvCxnSpPr/>
          <p:nvPr/>
        </p:nvCxnSpPr>
        <p:spPr>
          <a:xfrm flipH="1" flipV="1">
            <a:off x="4020753" y="914248"/>
            <a:ext cx="665410" cy="1615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형 설명선 134"/>
          <p:cNvSpPr/>
          <p:nvPr/>
        </p:nvSpPr>
        <p:spPr>
          <a:xfrm>
            <a:off x="2713320" y="312086"/>
            <a:ext cx="1519600" cy="668642"/>
          </a:xfrm>
          <a:prstGeom prst="wedgeEllipseCallout">
            <a:avLst>
              <a:gd name="adj1" fmla="val 60925"/>
              <a:gd name="adj2" fmla="val 3648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카메라 아이콘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갤러리아이콘이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토글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9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2328473" y="961371"/>
            <a:ext cx="2651006" cy="5383953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5218318" y="1543995"/>
            <a:ext cx="2651006" cy="4524312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2334102" y="961371"/>
            <a:ext cx="2660400" cy="518587"/>
            <a:chOff x="380492" y="986104"/>
            <a:chExt cx="2660400" cy="524525"/>
          </a:xfrm>
        </p:grpSpPr>
        <p:sp>
          <p:nvSpPr>
            <p:cNvPr id="109" name="직사각형 108"/>
            <p:cNvSpPr/>
            <p:nvPr/>
          </p:nvSpPr>
          <p:spPr>
            <a:xfrm>
              <a:off x="380492" y="1149176"/>
              <a:ext cx="2651005" cy="361453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SMART</a:t>
              </a:r>
              <a:r>
                <a:rPr lang="ko-KR" altLang="en-US" sz="1200" b="1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점검 등록</a:t>
              </a:r>
              <a:endParaRPr lang="ko-KR" altLang="en-US" sz="1200" b="1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106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92" y="986104"/>
              <a:ext cx="2660400" cy="164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28" y="1183732"/>
            <a:ext cx="247650" cy="15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3" name="꺾인 연결선 112"/>
          <p:cNvCxnSpPr>
            <a:stCxn id="105" idx="2"/>
            <a:endCxn id="102" idx="0"/>
          </p:cNvCxnSpPr>
          <p:nvPr/>
        </p:nvCxnSpPr>
        <p:spPr>
          <a:xfrm rot="5400000" flipH="1" flipV="1">
            <a:off x="2698233" y="2499737"/>
            <a:ext cx="4801329" cy="2889845"/>
          </a:xfrm>
          <a:prstGeom prst="bentConnector5">
            <a:avLst>
              <a:gd name="adj1" fmla="val -4761"/>
              <a:gd name="adj2" fmla="val 50000"/>
              <a:gd name="adj3" fmla="val 104761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모서리가 둥근 직사각형 113"/>
          <p:cNvSpPr/>
          <p:nvPr/>
        </p:nvSpPr>
        <p:spPr>
          <a:xfrm>
            <a:off x="2410349" y="1570573"/>
            <a:ext cx="2512768" cy="230400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92864" y="1570575"/>
            <a:ext cx="2114496" cy="2308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조치전</a:t>
            </a:r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사진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5284521" y="1681998"/>
            <a:ext cx="2512768" cy="230400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467036" y="1682000"/>
            <a:ext cx="2114496" cy="21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조치후</a:t>
            </a:r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사진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5284521" y="2802059"/>
            <a:ext cx="2512768" cy="230400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467036" y="2802061"/>
            <a:ext cx="2114496" cy="21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조치내용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2423578" y="1840407"/>
            <a:ext cx="2497921" cy="791687"/>
            <a:chOff x="3951819" y="1810729"/>
            <a:chExt cx="2438010" cy="1343397"/>
          </a:xfrm>
          <a:solidFill>
            <a:schemeClr val="bg1">
              <a:lumMod val="95000"/>
            </a:schemeClr>
          </a:solidFill>
        </p:grpSpPr>
        <p:grpSp>
          <p:nvGrpSpPr>
            <p:cNvPr id="151" name="그룹 150"/>
            <p:cNvGrpSpPr/>
            <p:nvPr/>
          </p:nvGrpSpPr>
          <p:grpSpPr>
            <a:xfrm>
              <a:off x="3951819" y="1810729"/>
              <a:ext cx="2438010" cy="1343397"/>
              <a:chOff x="3941061" y="1810729"/>
              <a:chExt cx="2438010" cy="1343397"/>
            </a:xfrm>
            <a:grpFill/>
          </p:grpSpPr>
          <p:sp>
            <p:nvSpPr>
              <p:cNvPr id="154" name="직사각형 153"/>
              <p:cNvSpPr/>
              <p:nvPr/>
            </p:nvSpPr>
            <p:spPr>
              <a:xfrm>
                <a:off x="3941061" y="1810729"/>
                <a:ext cx="1220805" cy="13414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5158266" y="1810729"/>
                <a:ext cx="1220805" cy="13433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2" name="Picture 2" descr="C:\Users\Administrator\Downloads\1464154260_instagram-social-media-camera-phot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021" y="2132856"/>
              <a:ext cx="644400" cy="644400"/>
            </a:xfrm>
            <a:prstGeom prst="rect">
              <a:avLst/>
            </a:prstGeom>
            <a:grpFill/>
            <a:extLst/>
          </p:spPr>
        </p:pic>
        <p:pic>
          <p:nvPicPr>
            <p:cNvPr id="153" name="Picture 3" descr="C:\Users\Administrator\Downloads\1464154241_picture-0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060" y="2171254"/>
              <a:ext cx="573670" cy="573670"/>
            </a:xfrm>
            <a:prstGeom prst="rect">
              <a:avLst/>
            </a:prstGeom>
            <a:grpFill/>
            <a:extLst/>
          </p:spPr>
        </p:pic>
      </p:grpSp>
      <p:grpSp>
        <p:nvGrpSpPr>
          <p:cNvPr id="156" name="그룹 155"/>
          <p:cNvGrpSpPr/>
          <p:nvPr/>
        </p:nvGrpSpPr>
        <p:grpSpPr>
          <a:xfrm>
            <a:off x="5284521" y="1957444"/>
            <a:ext cx="2497921" cy="792812"/>
            <a:chOff x="3951819" y="1808820"/>
            <a:chExt cx="2438010" cy="1345306"/>
          </a:xfrm>
          <a:solidFill>
            <a:schemeClr val="bg1">
              <a:lumMod val="95000"/>
            </a:schemeClr>
          </a:solidFill>
        </p:grpSpPr>
        <p:grpSp>
          <p:nvGrpSpPr>
            <p:cNvPr id="157" name="그룹 156"/>
            <p:cNvGrpSpPr/>
            <p:nvPr/>
          </p:nvGrpSpPr>
          <p:grpSpPr>
            <a:xfrm>
              <a:off x="3951819" y="1808820"/>
              <a:ext cx="2438010" cy="1345306"/>
              <a:chOff x="3941061" y="1808820"/>
              <a:chExt cx="2438010" cy="1345306"/>
            </a:xfrm>
            <a:grpFill/>
          </p:grpSpPr>
          <p:sp>
            <p:nvSpPr>
              <p:cNvPr id="160" name="직사각형 159"/>
              <p:cNvSpPr/>
              <p:nvPr/>
            </p:nvSpPr>
            <p:spPr>
              <a:xfrm>
                <a:off x="3941061" y="1808820"/>
                <a:ext cx="1220805" cy="13433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5158266" y="1810729"/>
                <a:ext cx="1220805" cy="13433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8" name="Picture 2" descr="C:\Users\Administrator\Downloads\1464154260_instagram-social-media-camera-phot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021" y="2132856"/>
              <a:ext cx="644400" cy="644400"/>
            </a:xfrm>
            <a:prstGeom prst="rect">
              <a:avLst/>
            </a:prstGeom>
            <a:grpFill/>
            <a:extLst/>
          </p:spPr>
        </p:pic>
        <p:pic>
          <p:nvPicPr>
            <p:cNvPr id="159" name="Picture 3" descr="C:\Users\Administrator\Downloads\1464154241_picture-0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060" y="2171254"/>
              <a:ext cx="573670" cy="573670"/>
            </a:xfrm>
            <a:prstGeom prst="rect">
              <a:avLst/>
            </a:prstGeom>
            <a:grpFill/>
            <a:extLst/>
          </p:spPr>
        </p:pic>
      </p:grpSp>
      <p:sp>
        <p:nvSpPr>
          <p:cNvPr id="162" name="모서리가 둥근 직사각형 161"/>
          <p:cNvSpPr/>
          <p:nvPr/>
        </p:nvSpPr>
        <p:spPr>
          <a:xfrm>
            <a:off x="5292638" y="3089015"/>
            <a:ext cx="2489803" cy="1109249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412000" y="2957794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12" name="모서리가 둥근 직사각형 11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일시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265663" y="2957394"/>
            <a:ext cx="1608845" cy="302396"/>
            <a:chOff x="7678822" y="1772738"/>
            <a:chExt cx="1608845" cy="302396"/>
          </a:xfrm>
          <a:solidFill>
            <a:schemeClr val="bg1">
              <a:lumMod val="95000"/>
            </a:schemeClr>
          </a:solidFill>
        </p:grpSpPr>
        <p:sp>
          <p:nvSpPr>
            <p:cNvPr id="15" name="모서리가 둥근 직사각형 14"/>
            <p:cNvSpPr/>
            <p:nvPr/>
          </p:nvSpPr>
          <p:spPr>
            <a:xfrm>
              <a:off x="7678822" y="1772738"/>
              <a:ext cx="870035" cy="259200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8968152" y="1780198"/>
              <a:ext cx="319515" cy="246176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588371" y="1779358"/>
              <a:ext cx="318230" cy="247016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27829" y="1800138"/>
              <a:ext cx="431067" cy="274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</a:t>
              </a:r>
              <a:endParaRPr lang="ko-KR" altLang="en-US" sz="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344837" y="6024736"/>
            <a:ext cx="502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돋보기</a:t>
            </a:r>
            <a:endParaRPr lang="ko-KR" altLang="en-US" sz="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412000" y="3277356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47" name="모서리가 둥근 직사각형 46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장</a:t>
              </a:r>
              <a:r>
                <a:rPr lang="ko-KR" altLang="en-US" sz="900" b="1" dirty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소</a:t>
              </a: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3265662" y="3266846"/>
            <a:ext cx="1608846" cy="281064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2412000" y="4545446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51" name="모서리가 둥근 직사각형 50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부적합내</a:t>
              </a:r>
              <a:r>
                <a:rPr lang="ko-KR" altLang="en-US" sz="900" b="1" dirty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용</a:t>
              </a: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255152" y="4577190"/>
            <a:ext cx="1608846" cy="652055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2412000" y="5281437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59" name="모서리가 둥근 직사각형 58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조치기한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3275860" y="5272224"/>
            <a:ext cx="1047957" cy="281064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057723" y="5241738"/>
            <a:ext cx="36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달력</a:t>
            </a:r>
            <a:endParaRPr lang="ko-KR" altLang="en-US" sz="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2412000" y="5994183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67" name="모서리가 둥근 직사각형 66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조치담당자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3255582" y="5992251"/>
            <a:ext cx="1608846" cy="281064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2404520" y="2686524"/>
            <a:ext cx="2550736" cy="224298"/>
            <a:chOff x="3944888" y="1783649"/>
            <a:chExt cx="917824" cy="277200"/>
          </a:xfrm>
          <a:solidFill>
            <a:schemeClr val="accent6"/>
          </a:solidFill>
        </p:grpSpPr>
        <p:sp>
          <p:nvSpPr>
            <p:cNvPr id="83" name="모서리가 둥근 직사각형 82"/>
            <p:cNvSpPr/>
            <p:nvPr/>
          </p:nvSpPr>
          <p:spPr>
            <a:xfrm>
              <a:off x="3944888" y="1783649"/>
              <a:ext cx="917824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011745" y="1794333"/>
              <a:ext cx="774559" cy="23135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기본정보</a:t>
              </a:r>
              <a:endParaRPr lang="ko-KR" altLang="en-US" sz="9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97727" y="692696"/>
            <a:ext cx="26848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등록</a:t>
            </a:r>
            <a:r>
              <a:rPr lang="en-US" altLang="ko-KR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수정</a:t>
            </a:r>
            <a:r>
              <a:rPr lang="en-US" altLang="ko-KR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페이지별도</a:t>
            </a:r>
            <a:r>
              <a:rPr lang="en-US" altLang="ko-KR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974835" y="4310043"/>
            <a:ext cx="792610" cy="2308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135332" y="4307510"/>
            <a:ext cx="792610" cy="2308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</a:t>
            </a:r>
            <a:r>
              <a:rPr lang="ko-KR" altLang="en-US" sz="9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록</a:t>
            </a:r>
            <a:r>
              <a:rPr lang="en-US" altLang="ko-KR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or</a:t>
            </a:r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00472" y="348915"/>
            <a:ext cx="2380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SMART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점검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수정화면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안전돋보기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73632" y="4593719"/>
            <a:ext cx="794460" cy="2308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  <a:r>
              <a:rPr lang="ko-KR" altLang="en-US" sz="9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치</a:t>
            </a:r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완료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5" name="타원형 설명선 164"/>
          <p:cNvSpPr/>
          <p:nvPr/>
        </p:nvSpPr>
        <p:spPr>
          <a:xfrm>
            <a:off x="7157039" y="716637"/>
            <a:ext cx="2733079" cy="981000"/>
          </a:xfrm>
          <a:prstGeom prst="wedgeEllipseCallout">
            <a:avLst>
              <a:gd name="adj1" fmla="val -53475"/>
              <a:gd name="adj2" fmla="val 4250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조치 전에는 조치전사진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기본정보만 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View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조치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후에는 전부 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View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5218319" y="5744643"/>
            <a:ext cx="2651005" cy="361453"/>
            <a:chOff x="6442454" y="5816536"/>
            <a:chExt cx="2651005" cy="361453"/>
          </a:xfrm>
        </p:grpSpPr>
        <p:sp>
          <p:nvSpPr>
            <p:cNvPr id="112" name="직사각형 111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67" name="타원형 설명선 166"/>
          <p:cNvSpPr/>
          <p:nvPr/>
        </p:nvSpPr>
        <p:spPr>
          <a:xfrm>
            <a:off x="4994502" y="4927165"/>
            <a:ext cx="4809155" cy="1488936"/>
          </a:xfrm>
          <a:prstGeom prst="wedgeEllipseCallout">
            <a:avLst>
              <a:gd name="adj1" fmla="val -29671"/>
              <a:gd name="adj2" fmla="val -5355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등록시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등록버튼  보임</a:t>
            </a:r>
            <a:endParaRPr lang="en-US" altLang="ko-KR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수정시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수정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삭제버튼 보임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발굴자는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사진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조치내용 제외 입력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조치자는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조치 후 사진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조치내용만 입력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조치자만 조치완료 버튼 보임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0" name="타원형 설명선 119"/>
          <p:cNvSpPr/>
          <p:nvPr/>
        </p:nvSpPr>
        <p:spPr>
          <a:xfrm>
            <a:off x="135502" y="955381"/>
            <a:ext cx="3181083" cy="1935638"/>
          </a:xfrm>
          <a:prstGeom prst="wedgeEllipseCallout">
            <a:avLst>
              <a:gd name="adj1" fmla="val 45706"/>
              <a:gd name="adj2" fmla="val 458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등록자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(=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발굴자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가입인원 전부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수정자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등록자  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일시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장소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발굴자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제외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조치자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자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가 지정한 사람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등록시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조치자에게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PUSH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발송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조치자가 조치 후 사진과 조치내용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입력후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조치완료시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등록자에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게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PUSH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발송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2412000" y="3599416"/>
            <a:ext cx="809390" cy="279972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97" name="모서리가 둥근 직사각형 96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발굴</a:t>
              </a:r>
              <a:r>
                <a:rPr lang="ko-KR" altLang="en-US" sz="900" b="1" dirty="0" err="1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자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99" name="모서리가 둥근 직사각형 98"/>
          <p:cNvSpPr/>
          <p:nvPr/>
        </p:nvSpPr>
        <p:spPr>
          <a:xfrm>
            <a:off x="3259854" y="3590292"/>
            <a:ext cx="1608846" cy="281064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형 설명선 100"/>
          <p:cNvSpPr/>
          <p:nvPr/>
        </p:nvSpPr>
        <p:spPr>
          <a:xfrm>
            <a:off x="848545" y="3333833"/>
            <a:ext cx="1274850" cy="527215"/>
          </a:xfrm>
          <a:prstGeom prst="wedgeEllipseCallout">
            <a:avLst>
              <a:gd name="adj1" fmla="val 74786"/>
              <a:gd name="adj2" fmla="val -6468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시스템시간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Timepicker</a:t>
            </a:r>
            <a:endParaRPr lang="ko-KR" altLang="en-US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21" name="직선 화살표 연결선 120"/>
          <p:cNvCxnSpPr>
            <a:stCxn id="125" idx="3"/>
          </p:cNvCxnSpPr>
          <p:nvPr/>
        </p:nvCxnSpPr>
        <p:spPr>
          <a:xfrm flipV="1">
            <a:off x="4869685" y="3428338"/>
            <a:ext cx="3118161" cy="6204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977336" y="2908261"/>
            <a:ext cx="1826321" cy="1685458"/>
            <a:chOff x="7977336" y="2908261"/>
            <a:chExt cx="1826321" cy="1685458"/>
          </a:xfrm>
        </p:grpSpPr>
        <p:sp>
          <p:nvSpPr>
            <p:cNvPr id="8" name="직사각형 7"/>
            <p:cNvSpPr/>
            <p:nvPr/>
          </p:nvSpPr>
          <p:spPr>
            <a:xfrm>
              <a:off x="7977336" y="2908261"/>
              <a:ext cx="1826321" cy="1685458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49344" y="3037884"/>
              <a:ext cx="171830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재해유형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가지 중 선택</a:t>
              </a:r>
              <a:endPara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1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1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추락</a:t>
              </a:r>
              <a:endPara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1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1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1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낙하</a:t>
              </a:r>
              <a:endPara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1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en-US" altLang="ko-KR" sz="11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1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전도</a:t>
              </a:r>
              <a:endPara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1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1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붕괴</a:t>
              </a:r>
              <a:endPara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5.</a:t>
              </a:r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충돌</a:t>
              </a: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협착</a:t>
              </a: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6.</a:t>
              </a:r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감전</a:t>
              </a: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7.</a:t>
              </a:r>
              <a:r>
                <a:rPr lang="ko-KR" altLang="en-US" sz="1100" b="1" dirty="0" smtClean="0">
                  <a:latin typeface="맑은 고딕" pitchFamily="50" charset="-127"/>
                  <a:ea typeface="맑은 고딕" pitchFamily="50" charset="-127"/>
                </a:rPr>
                <a:t>기타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2412000" y="3918802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123" name="모서리가 둥근 직사각형 122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유형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25" name="모서리가 둥근 직사각형 124"/>
          <p:cNvSpPr/>
          <p:nvPr/>
        </p:nvSpPr>
        <p:spPr>
          <a:xfrm>
            <a:off x="3260839" y="3908292"/>
            <a:ext cx="1608846" cy="281064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>
            <a:off x="2411204" y="5599750"/>
            <a:ext cx="2472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2411204" y="5949280"/>
            <a:ext cx="2472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/>
          <p:cNvGrpSpPr/>
          <p:nvPr/>
        </p:nvGrpSpPr>
        <p:grpSpPr>
          <a:xfrm>
            <a:off x="3280585" y="5675008"/>
            <a:ext cx="432032" cy="230832"/>
            <a:chOff x="7797324" y="3914471"/>
            <a:chExt cx="432032" cy="230832"/>
          </a:xfrm>
        </p:grpSpPr>
        <p:sp>
          <p:nvSpPr>
            <p:cNvPr id="130" name="TextBox 129"/>
            <p:cNvSpPr txBox="1"/>
            <p:nvPr/>
          </p:nvSpPr>
          <p:spPr>
            <a:xfrm>
              <a:off x="7833320" y="3914471"/>
              <a:ext cx="3960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굴림" pitchFamily="50" charset="-127"/>
                  <a:ea typeface="굴림" pitchFamily="50" charset="-127"/>
                </a:rPr>
                <a:t>CA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1" name="타원 130"/>
            <p:cNvSpPr/>
            <p:nvPr/>
          </p:nvSpPr>
          <p:spPr>
            <a:xfrm>
              <a:off x="7797324" y="4005072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3640617" y="5675008"/>
            <a:ext cx="388523" cy="230832"/>
            <a:chOff x="7797324" y="3914471"/>
            <a:chExt cx="388523" cy="230832"/>
          </a:xfrm>
        </p:grpSpPr>
        <p:sp>
          <p:nvSpPr>
            <p:cNvPr id="133" name="TextBox 132"/>
            <p:cNvSpPr txBox="1"/>
            <p:nvPr/>
          </p:nvSpPr>
          <p:spPr>
            <a:xfrm>
              <a:off x="7833320" y="3914471"/>
              <a:ext cx="3525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굴림" pitchFamily="50" charset="-127"/>
                  <a:ea typeface="굴림" pitchFamily="50" charset="-127"/>
                </a:rPr>
                <a:t>C1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4" name="타원 133"/>
            <p:cNvSpPr/>
            <p:nvPr/>
          </p:nvSpPr>
          <p:spPr>
            <a:xfrm>
              <a:off x="7797324" y="4005072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4029140" y="5678785"/>
            <a:ext cx="388523" cy="230832"/>
            <a:chOff x="7797324" y="3928238"/>
            <a:chExt cx="388523" cy="230832"/>
          </a:xfrm>
        </p:grpSpPr>
        <p:sp>
          <p:nvSpPr>
            <p:cNvPr id="136" name="TextBox 135"/>
            <p:cNvSpPr txBox="1"/>
            <p:nvPr/>
          </p:nvSpPr>
          <p:spPr>
            <a:xfrm>
              <a:off x="7833320" y="3928238"/>
              <a:ext cx="3525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굴림" pitchFamily="50" charset="-127"/>
                  <a:ea typeface="굴림" pitchFamily="50" charset="-127"/>
                </a:rPr>
                <a:t>C2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7" name="타원 136"/>
            <p:cNvSpPr/>
            <p:nvPr/>
          </p:nvSpPr>
          <p:spPr>
            <a:xfrm>
              <a:off x="7797324" y="4005072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4396701" y="5678785"/>
            <a:ext cx="388523" cy="230832"/>
            <a:chOff x="7797324" y="3914471"/>
            <a:chExt cx="388523" cy="230832"/>
          </a:xfrm>
        </p:grpSpPr>
        <p:sp>
          <p:nvSpPr>
            <p:cNvPr id="139" name="TextBox 138"/>
            <p:cNvSpPr txBox="1"/>
            <p:nvPr/>
          </p:nvSpPr>
          <p:spPr>
            <a:xfrm>
              <a:off x="7833320" y="3914471"/>
              <a:ext cx="3525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굴림" pitchFamily="50" charset="-127"/>
                  <a:ea typeface="굴림" pitchFamily="50" charset="-127"/>
                </a:rPr>
                <a:t>C3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0" name="타원 139"/>
            <p:cNvSpPr/>
            <p:nvPr/>
          </p:nvSpPr>
          <p:spPr>
            <a:xfrm>
              <a:off x="7797324" y="4005072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2412000" y="5646586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144" name="모서리가 둥근 직사각형 143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위험</a:t>
              </a:r>
              <a:r>
                <a:rPr lang="ko-KR" altLang="en-US" sz="900" b="1" dirty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도</a:t>
              </a:r>
            </a:p>
          </p:txBody>
        </p:sp>
      </p:grpSp>
      <p:sp>
        <p:nvSpPr>
          <p:cNvPr id="3" name="순서도: 처리 2"/>
          <p:cNvSpPr/>
          <p:nvPr/>
        </p:nvSpPr>
        <p:spPr>
          <a:xfrm>
            <a:off x="270682" y="5913276"/>
            <a:ext cx="1621079" cy="432049"/>
          </a:xfrm>
          <a:prstGeom prst="flowChartProcess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1891761" y="6150205"/>
            <a:ext cx="224393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2480" y="6027095"/>
            <a:ext cx="1692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11page</a:t>
            </a:r>
            <a:r>
              <a:rPr lang="ko-KR" altLang="en-US" sz="1000" dirty="0" smtClean="0"/>
              <a:t>에 팝업화면추</a:t>
            </a:r>
            <a:r>
              <a:rPr lang="ko-KR" altLang="en-US" sz="1000" dirty="0"/>
              <a:t>가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2412000" y="4236072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110" name="모서리가 둥근 직사각형 109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</a:t>
              </a:r>
              <a:r>
                <a:rPr lang="ko-KR" altLang="en-US" sz="900" b="1" dirty="0" err="1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종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46" name="모서리가 둥근 직사각형 145"/>
          <p:cNvSpPr/>
          <p:nvPr/>
        </p:nvSpPr>
        <p:spPr>
          <a:xfrm>
            <a:off x="3255152" y="4242108"/>
            <a:ext cx="1609276" cy="281064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560512" y="4185084"/>
            <a:ext cx="840081" cy="1255537"/>
            <a:chOff x="560512" y="4185084"/>
            <a:chExt cx="840081" cy="1255537"/>
          </a:xfrm>
        </p:grpSpPr>
        <p:sp>
          <p:nvSpPr>
            <p:cNvPr id="21" name="직사각형 20"/>
            <p:cNvSpPr/>
            <p:nvPr/>
          </p:nvSpPr>
          <p:spPr>
            <a:xfrm>
              <a:off x="725904" y="4265220"/>
              <a:ext cx="554688" cy="110799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토목</a:t>
              </a:r>
            </a:p>
            <a:p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전기</a:t>
              </a:r>
            </a:p>
            <a:p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설비</a:t>
              </a:r>
            </a:p>
            <a:p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골조</a:t>
              </a:r>
            </a:p>
            <a:p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철골</a:t>
              </a:r>
            </a:p>
            <a:p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기타</a:t>
              </a: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560512" y="4185084"/>
              <a:ext cx="840081" cy="1255537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3" name="직선 화살표 연결선 162"/>
          <p:cNvCxnSpPr>
            <a:endCxn id="147" idx="3"/>
          </p:cNvCxnSpPr>
          <p:nvPr/>
        </p:nvCxnSpPr>
        <p:spPr>
          <a:xfrm flipH="1">
            <a:off x="1400593" y="4414569"/>
            <a:ext cx="985435" cy="3982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7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200472" y="348915"/>
            <a:ext cx="2543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SMART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점검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조치담당자 화면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안전돋보기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681120" y="1409168"/>
            <a:ext cx="3254960" cy="443209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1681119" y="1409169"/>
            <a:ext cx="3254955" cy="36004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조치 담당자  지정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676636" y="2307821"/>
            <a:ext cx="3259443" cy="1800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  현장</a:t>
            </a:r>
            <a:r>
              <a:rPr lang="en-US" altLang="ko-KR" sz="1000" b="1" dirty="0" smtClean="0"/>
              <a:t>A</a:t>
            </a:r>
            <a:endParaRPr lang="ko-KR" altLang="en-US" sz="1000" b="1" dirty="0"/>
          </a:p>
        </p:txBody>
      </p:sp>
      <p:sp>
        <p:nvSpPr>
          <p:cNvPr id="164" name="직사각형 163"/>
          <p:cNvSpPr/>
          <p:nvPr/>
        </p:nvSpPr>
        <p:spPr>
          <a:xfrm>
            <a:off x="1676636" y="2487842"/>
            <a:ext cx="3259437" cy="374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        김필수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(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안전팀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책임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1673095" y="2865782"/>
            <a:ext cx="3262978" cy="3988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        김민호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전기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소장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681120" y="3432231"/>
            <a:ext cx="3254953" cy="3982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        김철수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기계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사원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1880312" y="1844824"/>
            <a:ext cx="2268252" cy="2008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4324012" y="1844824"/>
            <a:ext cx="505912" cy="1947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검</a:t>
            </a:r>
            <a:r>
              <a:rPr lang="ko-KR" altLang="en-US" b="1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186" name="직사각형 185"/>
          <p:cNvSpPr/>
          <p:nvPr/>
        </p:nvSpPr>
        <p:spPr>
          <a:xfrm>
            <a:off x="1676636" y="3260759"/>
            <a:ext cx="3259441" cy="1714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/>
              <a:t>   A</a:t>
            </a:r>
            <a:r>
              <a:rPr lang="ko-KR" altLang="en-US" sz="1000" b="1" dirty="0" smtClean="0"/>
              <a:t>파트너</a:t>
            </a:r>
            <a:endParaRPr lang="ko-KR" altLang="en-US" sz="1000" b="1" dirty="0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4936080" y="2397831"/>
            <a:ext cx="1313064" cy="4641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126807" y="1969604"/>
            <a:ext cx="3600400" cy="165561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49144" y="2172342"/>
            <a:ext cx="34203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현장 사람들이 목록에 나온다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현장 </a:t>
            </a:r>
            <a:r>
              <a:rPr lang="ko-KR" altLang="en-US" dirty="0" err="1" smtClean="0"/>
              <a:t>협력사</a:t>
            </a:r>
            <a:r>
              <a:rPr lang="ko-KR" altLang="en-US" dirty="0" smtClean="0"/>
              <a:t> 인원들이 목록에 나온다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한명을</a:t>
            </a:r>
            <a:r>
              <a:rPr lang="ko-KR" altLang="en-US" dirty="0" smtClean="0"/>
              <a:t> 지정하면 선택된다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200" name="직사각형 199"/>
          <p:cNvSpPr/>
          <p:nvPr/>
        </p:nvSpPr>
        <p:spPr>
          <a:xfrm>
            <a:off x="1673095" y="3835976"/>
            <a:ext cx="3262978" cy="3982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        홍길</a:t>
            </a:r>
            <a:r>
              <a:rPr lang="ko-KR" altLang="en-US" sz="1000" b="1" dirty="0">
                <a:solidFill>
                  <a:schemeClr val="tx1"/>
                </a:solidFill>
              </a:rPr>
              <a:t>동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기계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대리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1681120" y="4223278"/>
            <a:ext cx="3254953" cy="3982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        고길</a:t>
            </a:r>
            <a:r>
              <a:rPr lang="ko-KR" altLang="en-US" sz="1000" b="1" dirty="0">
                <a:solidFill>
                  <a:schemeClr val="tx1"/>
                </a:solidFill>
              </a:rPr>
              <a:t>동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기계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차장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1681120" y="4632016"/>
            <a:ext cx="3254953" cy="3982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        고은애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기계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사원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08" name="직선 화살표 연결선 207"/>
          <p:cNvCxnSpPr>
            <a:endCxn id="6" idx="1"/>
          </p:cNvCxnSpPr>
          <p:nvPr/>
        </p:nvCxnSpPr>
        <p:spPr>
          <a:xfrm flipV="1">
            <a:off x="4936080" y="2818673"/>
            <a:ext cx="1313064" cy="14155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SMART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점검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통계분석화면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적발률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안전돋보기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954499" y="1371083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596516" y="1325888"/>
            <a:ext cx="2651686" cy="4812662"/>
            <a:chOff x="245974" y="985623"/>
            <a:chExt cx="3060341" cy="5040560"/>
          </a:xfrm>
        </p:grpSpPr>
        <p:sp>
          <p:nvSpPr>
            <p:cNvPr id="17" name="직사각형 16"/>
            <p:cNvSpPr/>
            <p:nvPr/>
          </p:nvSpPr>
          <p:spPr>
            <a:xfrm>
              <a:off x="245974" y="985623"/>
              <a:ext cx="3060341" cy="5040560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5974" y="986914"/>
              <a:ext cx="3060340" cy="37856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SMART</a:t>
              </a:r>
              <a:r>
                <a:rPr lang="ko-KR" altLang="en-US" sz="1200" b="1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점검 분석</a:t>
              </a:r>
              <a:endParaRPr lang="ko-KR" altLang="en-US" sz="1200" b="1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6" y="1164049"/>
            <a:ext cx="2661082" cy="1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2" y="1403592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60" y="1426884"/>
            <a:ext cx="190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타원 63"/>
          <p:cNvSpPr/>
          <p:nvPr/>
        </p:nvSpPr>
        <p:spPr>
          <a:xfrm>
            <a:off x="5978835" y="1356029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3620852" y="1310834"/>
            <a:ext cx="2651686" cy="4812662"/>
            <a:chOff x="245974" y="985623"/>
            <a:chExt cx="3060341" cy="5040560"/>
          </a:xfrm>
        </p:grpSpPr>
        <p:sp>
          <p:nvSpPr>
            <p:cNvPr id="73" name="직사각형 72"/>
            <p:cNvSpPr/>
            <p:nvPr/>
          </p:nvSpPr>
          <p:spPr>
            <a:xfrm>
              <a:off x="245974" y="985623"/>
              <a:ext cx="3060341" cy="5040560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45974" y="986914"/>
              <a:ext cx="3060340" cy="37856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SMART</a:t>
              </a:r>
              <a:r>
                <a:rPr lang="ko-KR" altLang="en-US" sz="1200" b="1" dirty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점검 </a:t>
              </a:r>
              <a:r>
                <a:rPr lang="ko-KR" altLang="en-US" sz="1200" b="1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분석</a:t>
              </a:r>
              <a:endParaRPr lang="ko-KR" altLang="en-US" sz="1200" b="1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852" y="1148995"/>
            <a:ext cx="2661082" cy="1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78" y="1388538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096" y="1411830"/>
            <a:ext cx="190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" name="그룹 98"/>
          <p:cNvGrpSpPr/>
          <p:nvPr/>
        </p:nvGrpSpPr>
        <p:grpSpPr>
          <a:xfrm>
            <a:off x="596516" y="5785225"/>
            <a:ext cx="2651005" cy="361453"/>
            <a:chOff x="6442454" y="5816536"/>
            <a:chExt cx="2651005" cy="361453"/>
          </a:xfrm>
        </p:grpSpPr>
        <p:sp>
          <p:nvSpPr>
            <p:cNvPr id="101" name="직사각형 100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3620852" y="5774533"/>
            <a:ext cx="2651005" cy="361453"/>
            <a:chOff x="6442454" y="5816536"/>
            <a:chExt cx="2651005" cy="361453"/>
          </a:xfrm>
        </p:grpSpPr>
        <p:sp>
          <p:nvSpPr>
            <p:cNvPr id="107" name="직사각형 106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410"/>
              </p:ext>
            </p:extLst>
          </p:nvPr>
        </p:nvGraphicFramePr>
        <p:xfrm>
          <a:off x="616168" y="1745737"/>
          <a:ext cx="2609156" cy="403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942"/>
                <a:gridCol w="917847"/>
                <a:gridCol w="879367"/>
              </a:tblGrid>
              <a:tr h="482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현장별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본부별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56000"/>
                      </a:schemeClr>
                    </a:solidFill>
                  </a:tcPr>
                </a:tc>
              </a:tr>
              <a:tr h="355736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 </a:t>
                      </a:r>
                      <a:r>
                        <a:rPr kumimoji="0" lang="ko-KR" altLang="en-US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산정 방식 </a:t>
                      </a: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인원대비 부적합 적발</a:t>
                      </a: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(60%) + </a:t>
                      </a:r>
                      <a:r>
                        <a:rPr kumimoji="0" lang="ko-KR" altLang="en-US" sz="87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조치율</a:t>
                      </a:r>
                      <a:r>
                        <a:rPr kumimoji="0" lang="ko-KR" altLang="en-US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(40%)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bg1">
                        <a:alpha val="56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bg1">
                        <a:alpha val="56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89348"/>
              </p:ext>
            </p:extLst>
          </p:nvPr>
        </p:nvGraphicFramePr>
        <p:xfrm>
          <a:off x="3651262" y="1745737"/>
          <a:ext cx="2612397" cy="3879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13"/>
                <a:gridCol w="950592"/>
                <a:gridCol w="828092"/>
              </a:tblGrid>
              <a:tr h="4630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현장별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본부별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56000"/>
                      </a:schemeClr>
                    </a:solidFill>
                  </a:tcPr>
                </a:tc>
              </a:tr>
              <a:tr h="341647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 </a:t>
                      </a:r>
                      <a:r>
                        <a:rPr kumimoji="0" lang="ko-KR" altLang="en-US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산정 방식 </a:t>
                      </a: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부적합 적발</a:t>
                      </a: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(60%) + </a:t>
                      </a:r>
                      <a:r>
                        <a:rPr kumimoji="0" lang="ko-KR" altLang="en-US" sz="87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조치율</a:t>
                      </a:r>
                      <a:r>
                        <a:rPr kumimoji="0" lang="ko-KR" altLang="en-US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(40%)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bg1">
                        <a:alpha val="56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bg1">
                        <a:alpha val="56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181812"/>
              </p:ext>
            </p:extLst>
          </p:nvPr>
        </p:nvGraphicFramePr>
        <p:xfrm>
          <a:off x="3655519" y="2323634"/>
          <a:ext cx="2595995" cy="2987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12"/>
                <a:gridCol w="648072"/>
                <a:gridCol w="865512"/>
                <a:gridCol w="648999"/>
              </a:tblGrid>
              <a:tr h="3735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소속현장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부적합</a:t>
                      </a:r>
                      <a:endParaRPr lang="en-US" altLang="ko-KR" sz="9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적발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이형석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남양주진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김하나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미아 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APT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유병민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이천아울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정재원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롯데칠성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이종우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 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APT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박용준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잠실제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잠실제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조아라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대연동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이재근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판교복합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15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이강선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잠실제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420218"/>
              </p:ext>
            </p:extLst>
          </p:nvPr>
        </p:nvGraphicFramePr>
        <p:xfrm>
          <a:off x="614758" y="2328827"/>
          <a:ext cx="2592286" cy="3004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833"/>
                <a:gridCol w="900100"/>
                <a:gridCol w="648072"/>
                <a:gridCol w="630281"/>
              </a:tblGrid>
              <a:tr h="3917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현장명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현장소장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부적합</a:t>
                      </a:r>
                      <a:endParaRPr lang="en-US" altLang="ko-KR" sz="900" b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적발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T2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전면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이승기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상주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강경태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464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백화점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하광배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세종시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이승환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376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사직동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이승욱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324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 PRO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박기태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316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연세대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전창율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309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새만금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이상한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롯데몰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서성각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299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23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평택호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박상영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213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6" name="타원 115"/>
          <p:cNvSpPr/>
          <p:nvPr/>
        </p:nvSpPr>
        <p:spPr>
          <a:xfrm>
            <a:off x="9003171" y="1357024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그룹 116"/>
          <p:cNvGrpSpPr/>
          <p:nvPr/>
        </p:nvGrpSpPr>
        <p:grpSpPr>
          <a:xfrm>
            <a:off x="6645188" y="1311829"/>
            <a:ext cx="2651686" cy="4812662"/>
            <a:chOff x="245974" y="985623"/>
            <a:chExt cx="3060341" cy="5040560"/>
          </a:xfrm>
        </p:grpSpPr>
        <p:sp>
          <p:nvSpPr>
            <p:cNvPr id="118" name="직사각형 117"/>
            <p:cNvSpPr/>
            <p:nvPr/>
          </p:nvSpPr>
          <p:spPr>
            <a:xfrm>
              <a:off x="245974" y="985623"/>
              <a:ext cx="3060341" cy="5040560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45974" y="986914"/>
              <a:ext cx="3060340" cy="37856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SMART</a:t>
              </a:r>
              <a:r>
                <a:rPr lang="ko-KR" altLang="en-US" sz="1200" b="1" dirty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점검 </a:t>
              </a:r>
              <a:r>
                <a:rPr lang="ko-KR" altLang="en-US" sz="1200" b="1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분석</a:t>
              </a:r>
              <a:endParaRPr lang="ko-KR" altLang="en-US" sz="1200" b="1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12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88" y="1149990"/>
            <a:ext cx="2661082" cy="1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14" y="1389533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432" y="1412825"/>
            <a:ext cx="190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그룹 124"/>
          <p:cNvGrpSpPr/>
          <p:nvPr/>
        </p:nvGrpSpPr>
        <p:grpSpPr>
          <a:xfrm>
            <a:off x="6645188" y="5775528"/>
            <a:ext cx="2651005" cy="361453"/>
            <a:chOff x="6442454" y="5816536"/>
            <a:chExt cx="2651005" cy="361453"/>
          </a:xfrm>
        </p:grpSpPr>
        <p:sp>
          <p:nvSpPr>
            <p:cNvPr id="126" name="직사각형 125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208010"/>
              </p:ext>
            </p:extLst>
          </p:nvPr>
        </p:nvGraphicFramePr>
        <p:xfrm>
          <a:off x="6675598" y="1746732"/>
          <a:ext cx="2612397" cy="3879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13"/>
                <a:gridCol w="950592"/>
                <a:gridCol w="828092"/>
              </a:tblGrid>
              <a:tr h="4630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현장별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본부별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56000"/>
                      </a:schemeClr>
                    </a:solidFill>
                  </a:tcPr>
                </a:tc>
              </a:tr>
              <a:tr h="341647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7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bg1">
                        <a:alpha val="56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bg1">
                        <a:alpha val="56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차트 132"/>
          <p:cNvGraphicFramePr/>
          <p:nvPr>
            <p:extLst>
              <p:ext uri="{D42A27DB-BD31-4B8C-83A1-F6EECF244321}">
                <p14:modId xmlns:p14="http://schemas.microsoft.com/office/powerpoint/2010/main" val="1225416904"/>
              </p:ext>
            </p:extLst>
          </p:nvPr>
        </p:nvGraphicFramePr>
        <p:xfrm>
          <a:off x="6679855" y="2343691"/>
          <a:ext cx="2590413" cy="3086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905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3" y="391800"/>
            <a:ext cx="4718313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altLang="ko-KR" sz="14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SMART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점검 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통계분석화면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공사유형별 부적합사례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안전돋보기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978835" y="1356029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3620852" y="1310834"/>
            <a:ext cx="2651686" cy="4812662"/>
            <a:chOff x="245974" y="985623"/>
            <a:chExt cx="3060341" cy="5040560"/>
          </a:xfrm>
        </p:grpSpPr>
        <p:sp>
          <p:nvSpPr>
            <p:cNvPr id="37" name="직사각형 36"/>
            <p:cNvSpPr/>
            <p:nvPr/>
          </p:nvSpPr>
          <p:spPr>
            <a:xfrm>
              <a:off x="245974" y="985623"/>
              <a:ext cx="3060341" cy="5040560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45974" y="986914"/>
              <a:ext cx="3060340" cy="37856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공사 부적합 </a:t>
              </a:r>
              <a:r>
                <a:rPr lang="ko-KR" altLang="en-US" sz="1200" b="1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사례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4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852" y="1148995"/>
            <a:ext cx="2661082" cy="1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234" y="1408528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096" y="1411830"/>
            <a:ext cx="190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그룹 78"/>
          <p:cNvGrpSpPr/>
          <p:nvPr/>
        </p:nvGrpSpPr>
        <p:grpSpPr>
          <a:xfrm>
            <a:off x="3620852" y="5774533"/>
            <a:ext cx="2651005" cy="361453"/>
            <a:chOff x="6442454" y="5816536"/>
            <a:chExt cx="2651005" cy="361453"/>
          </a:xfrm>
        </p:grpSpPr>
        <p:sp>
          <p:nvSpPr>
            <p:cNvPr id="80" name="직사각형 79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87" name="모서리가 둥근 직사각형 86"/>
          <p:cNvSpPr/>
          <p:nvPr/>
        </p:nvSpPr>
        <p:spPr>
          <a:xfrm>
            <a:off x="3695238" y="2904569"/>
            <a:ext cx="2523041" cy="657719"/>
          </a:xfrm>
          <a:prstGeom prst="roundRect">
            <a:avLst/>
          </a:prstGeom>
          <a:solidFill>
            <a:schemeClr val="accent3"/>
          </a:solidFill>
          <a:ln w="63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712334" y="3018178"/>
            <a:ext cx="1669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안전난간대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미설치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33" y="2956384"/>
            <a:ext cx="665816" cy="563736"/>
          </a:xfrm>
          <a:prstGeom prst="rect">
            <a:avLst/>
          </a:prstGeom>
        </p:spPr>
      </p:pic>
      <p:sp>
        <p:nvSpPr>
          <p:cNvPr id="90" name="모서리가 둥근 직사각형 89"/>
          <p:cNvSpPr/>
          <p:nvPr/>
        </p:nvSpPr>
        <p:spPr>
          <a:xfrm>
            <a:off x="3689562" y="3609050"/>
            <a:ext cx="2523041" cy="658800"/>
          </a:xfrm>
          <a:prstGeom prst="roundRect">
            <a:avLst/>
          </a:prstGeom>
          <a:solidFill>
            <a:schemeClr val="accent3"/>
          </a:solidFill>
          <a:ln w="63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706658" y="3722659"/>
            <a:ext cx="1669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구조물 간격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pic>
        <p:nvPicPr>
          <p:cNvPr id="92" name="Picture 2" descr="P:\지적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533" y="3673623"/>
            <a:ext cx="644300" cy="55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92"/>
          <p:cNvSpPr/>
          <p:nvPr/>
        </p:nvSpPr>
        <p:spPr>
          <a:xfrm>
            <a:off x="3693829" y="4329130"/>
            <a:ext cx="2523041" cy="658800"/>
          </a:xfrm>
          <a:prstGeom prst="roundRect">
            <a:avLst/>
          </a:prstGeom>
          <a:solidFill>
            <a:schemeClr val="accent3"/>
          </a:solidFill>
          <a:ln w="63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710925" y="4442739"/>
            <a:ext cx="1669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안전고리 체결 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pic>
        <p:nvPicPr>
          <p:cNvPr id="95" name="Picture 3" descr="P:\부적합사진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533" y="4396238"/>
            <a:ext cx="644300" cy="51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모서리가 둥근 직사각형 95"/>
          <p:cNvSpPr/>
          <p:nvPr/>
        </p:nvSpPr>
        <p:spPr>
          <a:xfrm>
            <a:off x="3695238" y="5049210"/>
            <a:ext cx="2523041" cy="658800"/>
          </a:xfrm>
          <a:prstGeom prst="roundRect">
            <a:avLst/>
          </a:prstGeom>
          <a:solidFill>
            <a:schemeClr val="accent3"/>
          </a:solidFill>
          <a:ln w="63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712334" y="5162819"/>
            <a:ext cx="1669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안전대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걸이시설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공백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발생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pic>
        <p:nvPicPr>
          <p:cNvPr id="98" name="Picture 4" descr="P:\20160130_09382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319" y="5116268"/>
            <a:ext cx="653640" cy="53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모서리가 둥근 직사각형 46"/>
          <p:cNvSpPr/>
          <p:nvPr/>
        </p:nvSpPr>
        <p:spPr bwMode="auto">
          <a:xfrm>
            <a:off x="4234858" y="1830016"/>
            <a:ext cx="707384" cy="27366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건축  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▼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90319" y="186602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사업본부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5529186" y="1830016"/>
            <a:ext cx="709200" cy="28442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그룹  </a:t>
            </a:r>
            <a:r>
              <a:rPr kumimoji="1" lang="ko-KR" altLang="en-US" sz="900" b="0" i="0" u="none" strike="noStrike" cap="none" normalizeH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▼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18489" y="186602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계약방식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4234858" y="2168860"/>
            <a:ext cx="707384" cy="27366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백화점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▼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84848" y="216886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공사유형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5529186" y="2168860"/>
            <a:ext cx="709200" cy="28442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10%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 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▼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26389" y="216886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공정율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4234858" y="2492896"/>
            <a:ext cx="707384" cy="292918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골조  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▼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88826" y="249289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대표공종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5529186" y="2492896"/>
            <a:ext cx="709200" cy="303676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상</a:t>
            </a:r>
            <a:r>
              <a:rPr lang="ko-KR" altLang="en-US" sz="9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룹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 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▼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27754" y="249289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위험도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97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모서리가 둥근 직사각형 1032"/>
          <p:cNvSpPr/>
          <p:nvPr/>
        </p:nvSpPr>
        <p:spPr>
          <a:xfrm>
            <a:off x="1979156" y="2828825"/>
            <a:ext cx="276417" cy="26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NEAR MISS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상세화면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안전돋보기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979156" y="2829765"/>
            <a:ext cx="252545" cy="26692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2810483" y="1371083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/>
          <p:cNvSpPr txBox="1"/>
          <p:nvPr/>
        </p:nvSpPr>
        <p:spPr>
          <a:xfrm>
            <a:off x="873092" y="770910"/>
            <a:ext cx="13824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조회</a:t>
            </a:r>
            <a:endParaRPr lang="ko-KR" altLang="en-US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52500" y="1164049"/>
            <a:ext cx="2661082" cy="4974501"/>
            <a:chOff x="380492" y="986104"/>
            <a:chExt cx="2660400" cy="4974501"/>
          </a:xfrm>
        </p:grpSpPr>
        <p:grpSp>
          <p:nvGrpSpPr>
            <p:cNvPr id="49" name="그룹 48"/>
            <p:cNvGrpSpPr/>
            <p:nvPr/>
          </p:nvGrpSpPr>
          <p:grpSpPr>
            <a:xfrm>
              <a:off x="380492" y="1147943"/>
              <a:ext cx="2651006" cy="4812662"/>
              <a:chOff x="245974" y="985623"/>
              <a:chExt cx="3060341" cy="504056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45974" y="985623"/>
                <a:ext cx="3060341" cy="5040560"/>
              </a:xfrm>
              <a:prstGeom prst="rect">
                <a:avLst/>
              </a:prstGeom>
              <a:solidFill>
                <a:schemeClr val="accent3"/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45974" y="986914"/>
                <a:ext cx="3060340" cy="378569"/>
              </a:xfrm>
              <a:prstGeom prst="rect">
                <a:avLst/>
              </a:prstGeom>
              <a:solidFill>
                <a:schemeClr val="accent3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2"/>
                    </a:solidFill>
                    <a:latin typeface="굴림" pitchFamily="50" charset="-127"/>
                    <a:ea typeface="굴림" pitchFamily="50" charset="-127"/>
                  </a:rPr>
                  <a:t>NEAR MISS</a:t>
                </a:r>
                <a:endParaRPr lang="ko-KR" altLang="en-US" sz="1200" b="1" dirty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92" y="986104"/>
              <a:ext cx="2660400" cy="164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26" y="1403592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44" y="1426884"/>
            <a:ext cx="190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514119" y="2708920"/>
            <a:ext cx="2523041" cy="1170110"/>
          </a:xfrm>
          <a:prstGeom prst="roundRect">
            <a:avLst/>
          </a:prstGeom>
          <a:solidFill>
            <a:schemeClr val="accent3"/>
          </a:solidFill>
          <a:ln w="63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521879" y="2859138"/>
            <a:ext cx="2402115" cy="713878"/>
            <a:chOff x="2065446" y="2787130"/>
            <a:chExt cx="2402115" cy="713878"/>
          </a:xfrm>
        </p:grpSpPr>
        <p:sp>
          <p:nvSpPr>
            <p:cNvPr id="3" name="TextBox 2"/>
            <p:cNvSpPr txBox="1"/>
            <p:nvPr/>
          </p:nvSpPr>
          <p:spPr>
            <a:xfrm>
              <a:off x="2065446" y="2824190"/>
              <a:ext cx="166993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이호성</a:t>
              </a:r>
              <a:r>
                <a:rPr lang="en-US" altLang="ko-KR" sz="900" b="1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</a:t>
              </a:r>
              <a:r>
                <a:rPr lang="ko-KR" altLang="en-US" sz="900" b="1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㈜</a:t>
              </a:r>
              <a:r>
                <a:rPr lang="ko-KR" altLang="en-US" sz="900" b="1" dirty="0" err="1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동아지질</a:t>
              </a:r>
              <a:endParaRPr lang="en-US" altLang="ko-KR" sz="900" b="1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발굴일자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:2016-02-02</a:t>
              </a:r>
            </a:p>
            <a:p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10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층</a:t>
              </a:r>
              <a:endPara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480" y="2787130"/>
              <a:ext cx="726081" cy="713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모서리가 둥근 직사각형 51"/>
          <p:cNvSpPr/>
          <p:nvPr/>
        </p:nvSpPr>
        <p:spPr>
          <a:xfrm>
            <a:off x="504783" y="3911225"/>
            <a:ext cx="2523041" cy="1233681"/>
          </a:xfrm>
          <a:prstGeom prst="roundRect">
            <a:avLst/>
          </a:prstGeom>
          <a:solidFill>
            <a:schemeClr val="accent3"/>
          </a:solidFill>
          <a:ln w="63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21879" y="4120334"/>
            <a:ext cx="16699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문정익</a:t>
            </a:r>
            <a:r>
              <a:rPr lang="en-US" altLang="ko-KR" sz="900" b="1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900" b="1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㈜</a:t>
            </a:r>
            <a:r>
              <a:rPr lang="ko-KR" altLang="en-US" sz="900" b="1" dirty="0" err="1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대저건</a:t>
            </a:r>
            <a:r>
              <a:rPr lang="ko-KR" altLang="en-US" sz="900" b="1" dirty="0" err="1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</a:t>
            </a:r>
            <a:endParaRPr lang="en-US" altLang="ko-KR" sz="900" b="1" dirty="0" smtClean="0">
              <a:solidFill>
                <a:schemeClr val="accent3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발굴일자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:2016-02-02</a:t>
            </a:r>
          </a:p>
          <a:p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937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정거장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39" name="그룹 1038"/>
          <p:cNvGrpSpPr/>
          <p:nvPr/>
        </p:nvGrpSpPr>
        <p:grpSpPr>
          <a:xfrm>
            <a:off x="514800" y="2011262"/>
            <a:ext cx="1260800" cy="335202"/>
            <a:chOff x="514800" y="2011262"/>
            <a:chExt cx="1260800" cy="335202"/>
          </a:xfrm>
        </p:grpSpPr>
        <p:grpSp>
          <p:nvGrpSpPr>
            <p:cNvPr id="38" name="그룹 37"/>
            <p:cNvGrpSpPr/>
            <p:nvPr/>
          </p:nvGrpSpPr>
          <p:grpSpPr>
            <a:xfrm>
              <a:off x="514800" y="2047614"/>
              <a:ext cx="1148079" cy="276559"/>
              <a:chOff x="293260" y="1306879"/>
              <a:chExt cx="1297942" cy="278781"/>
            </a:xfrm>
            <a:solidFill>
              <a:schemeClr val="bg1">
                <a:lumMod val="95000"/>
              </a:schemeClr>
            </a:solidFill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293260" y="1306879"/>
                <a:ext cx="1297942" cy="278781"/>
              </a:xfrm>
              <a:prstGeom prst="roundRect">
                <a:avLst/>
              </a:prstGeom>
              <a:noFill/>
              <a:ln w="31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26452" y="1319458"/>
                <a:ext cx="1095342" cy="232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schemeClr val="accent3">
                        <a:lumMod val="50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2016-05-09</a:t>
                </a:r>
                <a:endParaRPr lang="ko-KR" altLang="en-US" sz="900" b="1" dirty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09115" y="2011262"/>
              <a:ext cx="366485" cy="335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달력</a:t>
              </a:r>
              <a:endParaRPr lang="ko-KR" altLang="en-US" sz="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643169" y="2035080"/>
            <a:ext cx="2030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33" y="4113076"/>
            <a:ext cx="729820" cy="77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" name="그룹 357"/>
          <p:cNvGrpSpPr/>
          <p:nvPr/>
        </p:nvGrpSpPr>
        <p:grpSpPr>
          <a:xfrm>
            <a:off x="1878172" y="2013673"/>
            <a:ext cx="1260800" cy="335202"/>
            <a:chOff x="514800" y="2011262"/>
            <a:chExt cx="1260800" cy="335202"/>
          </a:xfrm>
        </p:grpSpPr>
        <p:grpSp>
          <p:nvGrpSpPr>
            <p:cNvPr id="359" name="그룹 358"/>
            <p:cNvGrpSpPr/>
            <p:nvPr/>
          </p:nvGrpSpPr>
          <p:grpSpPr>
            <a:xfrm>
              <a:off x="514800" y="2047614"/>
              <a:ext cx="1148079" cy="276559"/>
              <a:chOff x="293260" y="1306879"/>
              <a:chExt cx="1297942" cy="278781"/>
            </a:xfrm>
            <a:solidFill>
              <a:schemeClr val="bg1">
                <a:lumMod val="95000"/>
              </a:schemeClr>
            </a:solidFill>
          </p:grpSpPr>
          <p:sp>
            <p:nvSpPr>
              <p:cNvPr id="361" name="모서리가 둥근 직사각형 360"/>
              <p:cNvSpPr/>
              <p:nvPr/>
            </p:nvSpPr>
            <p:spPr>
              <a:xfrm>
                <a:off x="293260" y="1306879"/>
                <a:ext cx="1297942" cy="278781"/>
              </a:xfrm>
              <a:prstGeom prst="roundRect">
                <a:avLst/>
              </a:prstGeom>
              <a:noFill/>
              <a:ln w="31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TextBox 361"/>
              <p:cNvSpPr txBox="1"/>
              <p:nvPr/>
            </p:nvSpPr>
            <p:spPr>
              <a:xfrm>
                <a:off x="326452" y="1319458"/>
                <a:ext cx="1095342" cy="232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schemeClr val="accent3">
                        <a:lumMod val="50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2016-05-09</a:t>
                </a:r>
                <a:endParaRPr lang="ko-KR" altLang="en-US" sz="900" b="1" dirty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360" name="TextBox 359"/>
            <p:cNvSpPr txBox="1"/>
            <p:nvPr/>
          </p:nvSpPr>
          <p:spPr>
            <a:xfrm>
              <a:off x="1409115" y="2011262"/>
              <a:ext cx="366485" cy="335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달력</a:t>
              </a:r>
              <a:endParaRPr lang="ko-KR" altLang="en-US" sz="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5529064" y="768054"/>
            <a:ext cx="15935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상세</a:t>
            </a:r>
            <a:endParaRPr lang="ko-KR" altLang="en-US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3558238" y="1196752"/>
            <a:ext cx="2660400" cy="4704077"/>
            <a:chOff x="380492" y="986104"/>
            <a:chExt cx="2660400" cy="4974501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80492" y="1147943"/>
              <a:ext cx="2651006" cy="4812662"/>
              <a:chOff x="245974" y="985623"/>
              <a:chExt cx="3060341" cy="5040560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245974" y="985623"/>
                <a:ext cx="3060341" cy="5040560"/>
              </a:xfrm>
              <a:prstGeom prst="rect">
                <a:avLst/>
              </a:prstGeom>
              <a:solidFill>
                <a:schemeClr val="accent3"/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245974" y="986914"/>
                <a:ext cx="3060340" cy="378570"/>
              </a:xfrm>
              <a:prstGeom prst="rect">
                <a:avLst/>
              </a:prstGeom>
              <a:solidFill>
                <a:schemeClr val="accent3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2"/>
                    </a:solidFill>
                    <a:latin typeface="굴림" pitchFamily="50" charset="-127"/>
                    <a:ea typeface="굴림" pitchFamily="50" charset="-127"/>
                  </a:rPr>
                  <a:t>NEAR </a:t>
                </a:r>
                <a:r>
                  <a:rPr lang="en-US" altLang="ko-KR" sz="1200" b="1" dirty="0" smtClean="0">
                    <a:solidFill>
                      <a:schemeClr val="bg2"/>
                    </a:solidFill>
                    <a:latin typeface="굴림" pitchFamily="50" charset="-127"/>
                    <a:ea typeface="굴림" pitchFamily="50" charset="-127"/>
                  </a:rPr>
                  <a:t>MISS</a:t>
                </a:r>
                <a:r>
                  <a:rPr lang="ko-KR" altLang="en-US" sz="1200" b="1" dirty="0" smtClean="0">
                    <a:solidFill>
                      <a:schemeClr val="bg2"/>
                    </a:solidFill>
                    <a:latin typeface="굴림" pitchFamily="50" charset="-127"/>
                    <a:ea typeface="굴림" pitchFamily="50" charset="-127"/>
                  </a:rPr>
                  <a:t> 상세</a:t>
                </a:r>
                <a:endParaRPr lang="ko-KR" altLang="en-US" sz="1200" b="1" dirty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pic>
          <p:nvPicPr>
            <p:cNvPr id="158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92" y="986104"/>
              <a:ext cx="2660400" cy="164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64" y="1419114"/>
            <a:ext cx="247650" cy="15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9" name="그룹 228"/>
          <p:cNvGrpSpPr/>
          <p:nvPr/>
        </p:nvGrpSpPr>
        <p:grpSpPr>
          <a:xfrm>
            <a:off x="521878" y="1738643"/>
            <a:ext cx="2505946" cy="264077"/>
            <a:chOff x="298313" y="1318793"/>
            <a:chExt cx="1292889" cy="278779"/>
          </a:xfrm>
          <a:solidFill>
            <a:schemeClr val="bg1">
              <a:lumMod val="95000"/>
            </a:schemeClr>
          </a:solidFill>
        </p:grpSpPr>
        <p:sp>
          <p:nvSpPr>
            <p:cNvPr id="230" name="모서리가 둥근 직사각형 229"/>
            <p:cNvSpPr/>
            <p:nvPr/>
          </p:nvSpPr>
          <p:spPr>
            <a:xfrm>
              <a:off x="298313" y="1318793"/>
              <a:ext cx="1292889" cy="278779"/>
            </a:xfrm>
            <a:prstGeom prst="roundRect">
              <a:avLst/>
            </a:prstGeom>
            <a:grpFill/>
            <a:ln w="317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17857" y="1342174"/>
              <a:ext cx="1095344" cy="2436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err="1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현장명</a:t>
              </a:r>
              <a:endParaRPr lang="ko-KR" altLang="en-US" sz="900" b="1" dirty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32" name="TextBox 231"/>
          <p:cNvSpPr txBox="1"/>
          <p:nvPr/>
        </p:nvSpPr>
        <p:spPr>
          <a:xfrm>
            <a:off x="560512" y="2406150"/>
            <a:ext cx="2405904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</a:t>
            </a:r>
            <a:endParaRPr lang="ko-KR" altLang="en-US" sz="1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449348" y="5775845"/>
            <a:ext cx="2651005" cy="361453"/>
            <a:chOff x="6442454" y="5816536"/>
            <a:chExt cx="2651005" cy="361453"/>
          </a:xfrm>
        </p:grpSpPr>
        <p:sp>
          <p:nvSpPr>
            <p:cNvPr id="125" name="직사각형 124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3575014" y="5623574"/>
            <a:ext cx="2651005" cy="361453"/>
            <a:chOff x="6442454" y="5816536"/>
            <a:chExt cx="2651005" cy="361453"/>
          </a:xfrm>
        </p:grpSpPr>
        <p:sp>
          <p:nvSpPr>
            <p:cNvPr id="131" name="직사각형 130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36" name="타원형 설명선 135"/>
          <p:cNvSpPr/>
          <p:nvPr/>
        </p:nvSpPr>
        <p:spPr>
          <a:xfrm>
            <a:off x="6142561" y="2103791"/>
            <a:ext cx="2733079" cy="981000"/>
          </a:xfrm>
          <a:prstGeom prst="wedgeEllipseCallout">
            <a:avLst>
              <a:gd name="adj1" fmla="val -52235"/>
              <a:gd name="adj2" fmla="val -6725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조치 전에는 조치전사진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기본정보만 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View</a:t>
            </a:r>
          </a:p>
        </p:txBody>
      </p:sp>
      <p:sp>
        <p:nvSpPr>
          <p:cNvPr id="137" name="타원형 설명선 136"/>
          <p:cNvSpPr/>
          <p:nvPr/>
        </p:nvSpPr>
        <p:spPr>
          <a:xfrm>
            <a:off x="891622" y="5239407"/>
            <a:ext cx="2600376" cy="1129788"/>
          </a:xfrm>
          <a:prstGeom prst="wedgeEllipseCallout">
            <a:avLst>
              <a:gd name="adj1" fmla="val -42965"/>
              <a:gd name="adj2" fmla="val -4699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발굴자</a:t>
            </a:r>
            <a:r>
              <a:rPr lang="ko-KR" altLang="en-US" sz="1000" b="1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는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수정화면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나머지는 상세화면으로 이동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현장별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조회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64" y="1419114"/>
            <a:ext cx="247650" cy="15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모서리가 둥근 직사각형 139"/>
          <p:cNvSpPr/>
          <p:nvPr/>
        </p:nvSpPr>
        <p:spPr>
          <a:xfrm>
            <a:off x="3634485" y="1805955"/>
            <a:ext cx="2512768" cy="230400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7000" y="1805957"/>
            <a:ext cx="2114496" cy="2308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조치전</a:t>
            </a:r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사진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42" name="그룹 141"/>
          <p:cNvGrpSpPr/>
          <p:nvPr/>
        </p:nvGrpSpPr>
        <p:grpSpPr>
          <a:xfrm>
            <a:off x="3641694" y="2925339"/>
            <a:ext cx="2505559" cy="230400"/>
            <a:chOff x="3944888" y="1783649"/>
            <a:chExt cx="917824" cy="284741"/>
          </a:xfrm>
          <a:solidFill>
            <a:schemeClr val="accent6"/>
          </a:solidFill>
        </p:grpSpPr>
        <p:sp>
          <p:nvSpPr>
            <p:cNvPr id="145" name="모서리가 둥근 직사각형 144"/>
            <p:cNvSpPr/>
            <p:nvPr/>
          </p:nvSpPr>
          <p:spPr>
            <a:xfrm>
              <a:off x="3944888" y="1783649"/>
              <a:ext cx="917824" cy="28474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011745" y="1794333"/>
              <a:ext cx="774559" cy="23135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기본정보</a:t>
              </a:r>
              <a:endParaRPr lang="ko-KR" altLang="en-US" sz="9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47" name="직사각형 146"/>
          <p:cNvSpPr/>
          <p:nvPr/>
        </p:nvSpPr>
        <p:spPr>
          <a:xfrm>
            <a:off x="3642165" y="2071751"/>
            <a:ext cx="2505088" cy="783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3641694" y="3186751"/>
            <a:ext cx="2505559" cy="2330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/>
          <p:nvPr/>
        </p:nvCxnSpPr>
        <p:spPr>
          <a:xfrm>
            <a:off x="3655788" y="3476904"/>
            <a:ext cx="2472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3654980" y="4014589"/>
            <a:ext cx="2472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3656856" y="3753036"/>
            <a:ext cx="2472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4436700" y="3176241"/>
            <a:ext cx="0" cy="2330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644612" y="3232016"/>
            <a:ext cx="648072" cy="24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일</a:t>
            </a:r>
            <a:r>
              <a:rPr lang="ko-KR" altLang="en-US" sz="900" dirty="0">
                <a:latin typeface="굴림" pitchFamily="50" charset="-127"/>
                <a:ea typeface="굴림" pitchFamily="50" charset="-127"/>
              </a:rPr>
              <a:t>시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644612" y="3515101"/>
            <a:ext cx="648072" cy="24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장소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644612" y="4659348"/>
            <a:ext cx="756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사</a:t>
            </a:r>
            <a:r>
              <a:rPr lang="ko-KR" altLang="en-US" sz="900" dirty="0">
                <a:latin typeface="굴림" pitchFamily="50" charset="-127"/>
                <a:ea typeface="굴림" pitchFamily="50" charset="-127"/>
              </a:rPr>
              <a:t>고</a:t>
            </a:r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내용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646614" y="3779515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굴림" pitchFamily="50" charset="-127"/>
                <a:ea typeface="굴림" pitchFamily="50" charset="-127"/>
              </a:rPr>
              <a:t>발굴자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3656856" y="5206254"/>
            <a:ext cx="2472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3644612" y="5242258"/>
            <a:ext cx="648072" cy="24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위험도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052" y="2121010"/>
            <a:ext cx="1251266" cy="67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TextBox 178"/>
          <p:cNvSpPr txBox="1"/>
          <p:nvPr/>
        </p:nvSpPr>
        <p:spPr>
          <a:xfrm>
            <a:off x="4461992" y="3208222"/>
            <a:ext cx="1342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굴림" pitchFamily="50" charset="-127"/>
                <a:ea typeface="굴림" pitchFamily="50" charset="-127"/>
              </a:rPr>
              <a:t>2016-05-24 11:15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461992" y="3481446"/>
            <a:ext cx="1342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latin typeface="굴림" pitchFamily="50" charset="-127"/>
                <a:ea typeface="굴림" pitchFamily="50" charset="-127"/>
              </a:rPr>
              <a:t>10</a:t>
            </a:r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층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483462" y="5260906"/>
            <a:ext cx="1342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굴림" pitchFamily="50" charset="-127"/>
                <a:ea typeface="굴림" pitchFamily="50" charset="-127"/>
              </a:rPr>
              <a:t>CA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461992" y="3766488"/>
            <a:ext cx="1342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최인수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6" name="타원형 설명선 235"/>
          <p:cNvSpPr/>
          <p:nvPr/>
        </p:nvSpPr>
        <p:spPr>
          <a:xfrm>
            <a:off x="3067492" y="2067076"/>
            <a:ext cx="1030767" cy="527215"/>
          </a:xfrm>
          <a:prstGeom prst="wedgeEllipseCallout">
            <a:avLst>
              <a:gd name="adj1" fmla="val 60925"/>
              <a:gd name="adj2" fmla="val 3648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이미지 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상세 기능</a:t>
            </a:r>
            <a:endParaRPr lang="ko-KR" altLang="en-US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8" name="타원형 설명선 167"/>
          <p:cNvSpPr/>
          <p:nvPr/>
        </p:nvSpPr>
        <p:spPr>
          <a:xfrm>
            <a:off x="1799727" y="322066"/>
            <a:ext cx="3123668" cy="981974"/>
          </a:xfrm>
          <a:prstGeom prst="wedgeEllipseCallout">
            <a:avLst>
              <a:gd name="adj1" fmla="val -12532"/>
              <a:gd name="adj2" fmla="val 6159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안전관리자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권한별 현장 선택 팝업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공사관계자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승인된 현장 선택 팝업</a:t>
            </a:r>
            <a:endParaRPr lang="ko-KR" altLang="en-US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662243" y="4079457"/>
            <a:ext cx="2472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645101" y="4097843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유형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470989" y="4084816"/>
            <a:ext cx="1342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낙</a:t>
            </a:r>
            <a:r>
              <a:rPr lang="ko-KR" altLang="en-US" sz="900" dirty="0">
                <a:latin typeface="굴림" pitchFamily="50" charset="-127"/>
                <a:ea typeface="굴림" pitchFamily="50" charset="-127"/>
              </a:rPr>
              <a:t>하</a:t>
            </a:r>
          </a:p>
        </p:txBody>
      </p:sp>
      <p:cxnSp>
        <p:nvCxnSpPr>
          <p:cNvPr id="169" name="직선 연결선 168"/>
          <p:cNvCxnSpPr/>
          <p:nvPr/>
        </p:nvCxnSpPr>
        <p:spPr>
          <a:xfrm>
            <a:off x="3653609" y="4354359"/>
            <a:ext cx="2472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3368824" y="4026184"/>
            <a:ext cx="2964288" cy="3749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형 설명선 170"/>
          <p:cNvSpPr/>
          <p:nvPr/>
        </p:nvSpPr>
        <p:spPr>
          <a:xfrm>
            <a:off x="6567976" y="3879030"/>
            <a:ext cx="3123668" cy="1134322"/>
          </a:xfrm>
          <a:prstGeom prst="wedgeEllipseCallout">
            <a:avLst>
              <a:gd name="adj1" fmla="val -56610"/>
              <a:gd name="adj2" fmla="val -2365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   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재해유형 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가지 중에 선택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1.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추락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2.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낙하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3.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전도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4.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붕괴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040995" y="4245366"/>
            <a:ext cx="1464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5.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충돌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협착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6.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감전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7.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기타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648348" y="4396720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굴림" pitchFamily="50" charset="-127"/>
                <a:ea typeface="굴림" pitchFamily="50" charset="-127"/>
              </a:rPr>
              <a:t>공</a:t>
            </a:r>
            <a:r>
              <a:rPr lang="ko-KR" altLang="en-US" sz="900" dirty="0" err="1">
                <a:latin typeface="굴림" pitchFamily="50" charset="-127"/>
                <a:ea typeface="굴림" pitchFamily="50" charset="-127"/>
              </a:rPr>
              <a:t>종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63726" y="4394203"/>
            <a:ext cx="1342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토</a:t>
            </a:r>
            <a:r>
              <a:rPr lang="ko-KR" altLang="en-US" sz="900" dirty="0">
                <a:latin typeface="굴림" pitchFamily="50" charset="-127"/>
                <a:ea typeface="굴림" pitchFamily="50" charset="-127"/>
              </a:rPr>
              <a:t>목</a:t>
            </a:r>
          </a:p>
        </p:txBody>
      </p:sp>
      <p:cxnSp>
        <p:nvCxnSpPr>
          <p:cNvPr id="94" name="직선 연결선 93"/>
          <p:cNvCxnSpPr/>
          <p:nvPr/>
        </p:nvCxnSpPr>
        <p:spPr>
          <a:xfrm>
            <a:off x="3646346" y="4642626"/>
            <a:ext cx="2472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/>
          <p:cNvGrpSpPr/>
          <p:nvPr/>
        </p:nvGrpSpPr>
        <p:grpSpPr>
          <a:xfrm>
            <a:off x="2189600" y="941384"/>
            <a:ext cx="2856917" cy="5487788"/>
            <a:chOff x="380492" y="986104"/>
            <a:chExt cx="2660400" cy="4974501"/>
          </a:xfrm>
        </p:grpSpPr>
        <p:grpSp>
          <p:nvGrpSpPr>
            <p:cNvPr id="77" name="그룹 76"/>
            <p:cNvGrpSpPr/>
            <p:nvPr/>
          </p:nvGrpSpPr>
          <p:grpSpPr>
            <a:xfrm>
              <a:off x="380492" y="1147943"/>
              <a:ext cx="2651006" cy="4812662"/>
              <a:chOff x="245974" y="985623"/>
              <a:chExt cx="3060341" cy="5040560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45974" y="985623"/>
                <a:ext cx="3060341" cy="5040560"/>
              </a:xfrm>
              <a:prstGeom prst="rect">
                <a:avLst/>
              </a:prstGeom>
              <a:solidFill>
                <a:schemeClr val="accent3"/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45974" y="986914"/>
                <a:ext cx="3060340" cy="378570"/>
              </a:xfrm>
              <a:prstGeom prst="rect">
                <a:avLst/>
              </a:prstGeom>
              <a:solidFill>
                <a:schemeClr val="accent3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2"/>
                    </a:solidFill>
                    <a:latin typeface="굴림" pitchFamily="50" charset="-127"/>
                    <a:ea typeface="굴림" pitchFamily="50" charset="-127"/>
                  </a:rPr>
                  <a:t>NEAR </a:t>
                </a:r>
                <a:r>
                  <a:rPr lang="en-US" altLang="ko-KR" sz="1200" b="1" dirty="0" smtClean="0">
                    <a:solidFill>
                      <a:schemeClr val="bg2"/>
                    </a:solidFill>
                    <a:latin typeface="굴림" pitchFamily="50" charset="-127"/>
                    <a:ea typeface="굴림" pitchFamily="50" charset="-127"/>
                  </a:rPr>
                  <a:t>MISS</a:t>
                </a:r>
                <a:r>
                  <a:rPr lang="ko-KR" altLang="en-US" sz="1200" b="1" dirty="0" smtClean="0">
                    <a:solidFill>
                      <a:schemeClr val="bg2"/>
                    </a:solidFill>
                    <a:latin typeface="굴림" pitchFamily="50" charset="-127"/>
                    <a:ea typeface="굴림" pitchFamily="50" charset="-127"/>
                  </a:rPr>
                  <a:t> 상세</a:t>
                </a:r>
                <a:endParaRPr lang="ko-KR" altLang="en-US" sz="1200" b="1" dirty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pic>
          <p:nvPicPr>
            <p:cNvPr id="78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92" y="986104"/>
              <a:ext cx="2660400" cy="164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3497727" y="692696"/>
            <a:ext cx="26848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등록</a:t>
            </a:r>
            <a:r>
              <a:rPr lang="en-US" altLang="ko-KR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수정</a:t>
            </a:r>
            <a:r>
              <a:rPr lang="en-US" altLang="ko-KR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페이지별도</a:t>
            </a:r>
            <a:r>
              <a:rPr lang="en-US" altLang="ko-KR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66630" y="5699785"/>
            <a:ext cx="792610" cy="2308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27127" y="5697252"/>
            <a:ext cx="792610" cy="2308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</a:t>
            </a:r>
            <a:r>
              <a:rPr lang="ko-KR" altLang="en-US" sz="9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록</a:t>
            </a:r>
            <a:r>
              <a:rPr lang="en-US" altLang="ko-KR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or</a:t>
            </a:r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58086" y="365869"/>
            <a:ext cx="2381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NEAR MISS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수정화면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안전돋보기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2280975" y="5998855"/>
            <a:ext cx="2651005" cy="361453"/>
            <a:chOff x="6442454" y="5816536"/>
            <a:chExt cx="2651005" cy="361453"/>
          </a:xfrm>
        </p:grpSpPr>
        <p:sp>
          <p:nvSpPr>
            <p:cNvPr id="112" name="직사각형 111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12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28" y="1492115"/>
            <a:ext cx="247650" cy="15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모서리가 둥근 직사각형 123"/>
          <p:cNvSpPr/>
          <p:nvPr/>
        </p:nvSpPr>
        <p:spPr>
          <a:xfrm>
            <a:off x="2368224" y="1630101"/>
            <a:ext cx="2512768" cy="230400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50739" y="1630103"/>
            <a:ext cx="2114496" cy="2308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조치전</a:t>
            </a:r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사진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2381453" y="1899935"/>
            <a:ext cx="2497921" cy="791687"/>
            <a:chOff x="3951819" y="1810729"/>
            <a:chExt cx="2438010" cy="1343397"/>
          </a:xfrm>
          <a:solidFill>
            <a:schemeClr val="bg1">
              <a:lumMod val="95000"/>
            </a:schemeClr>
          </a:solidFill>
        </p:grpSpPr>
        <p:grpSp>
          <p:nvGrpSpPr>
            <p:cNvPr id="127" name="그룹 126"/>
            <p:cNvGrpSpPr/>
            <p:nvPr/>
          </p:nvGrpSpPr>
          <p:grpSpPr>
            <a:xfrm>
              <a:off x="3951819" y="1810729"/>
              <a:ext cx="2438010" cy="1343397"/>
              <a:chOff x="3941061" y="1810729"/>
              <a:chExt cx="2438010" cy="1343397"/>
            </a:xfrm>
            <a:grpFill/>
          </p:grpSpPr>
          <p:sp>
            <p:nvSpPr>
              <p:cNvPr id="130" name="직사각형 129"/>
              <p:cNvSpPr/>
              <p:nvPr/>
            </p:nvSpPr>
            <p:spPr>
              <a:xfrm>
                <a:off x="3941061" y="1810729"/>
                <a:ext cx="1220805" cy="13414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5158266" y="1810729"/>
                <a:ext cx="1220805" cy="13433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28" name="Picture 2" descr="C:\Users\Administrator\Downloads\1464154260_instagram-social-media-camera-phot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021" y="2132856"/>
              <a:ext cx="644400" cy="644400"/>
            </a:xfrm>
            <a:prstGeom prst="rect">
              <a:avLst/>
            </a:prstGeom>
            <a:grpFill/>
            <a:extLst/>
          </p:spPr>
        </p:pic>
        <p:pic>
          <p:nvPicPr>
            <p:cNvPr id="129" name="Picture 3" descr="C:\Users\Administrator\Downloads\1464154241_picture-0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060" y="2171254"/>
              <a:ext cx="573670" cy="573670"/>
            </a:xfrm>
            <a:prstGeom prst="rect">
              <a:avLst/>
            </a:prstGeom>
            <a:grpFill/>
            <a:extLst/>
          </p:spPr>
        </p:pic>
      </p:grpSp>
      <p:grpSp>
        <p:nvGrpSpPr>
          <p:cNvPr id="132" name="그룹 131"/>
          <p:cNvGrpSpPr/>
          <p:nvPr/>
        </p:nvGrpSpPr>
        <p:grpSpPr>
          <a:xfrm>
            <a:off x="2368800" y="3017322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133" name="모서리가 둥근 직사각형 132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일시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3223538" y="3016922"/>
            <a:ext cx="1608845" cy="302396"/>
            <a:chOff x="7678822" y="1772738"/>
            <a:chExt cx="1608845" cy="302396"/>
          </a:xfrm>
          <a:solidFill>
            <a:schemeClr val="bg1">
              <a:lumMod val="95000"/>
            </a:schemeClr>
          </a:solidFill>
        </p:grpSpPr>
        <p:sp>
          <p:nvSpPr>
            <p:cNvPr id="136" name="모서리가 둥근 직사각형 135"/>
            <p:cNvSpPr/>
            <p:nvPr/>
          </p:nvSpPr>
          <p:spPr>
            <a:xfrm>
              <a:off x="7678822" y="1772738"/>
              <a:ext cx="870035" cy="259200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8968152" y="1780198"/>
              <a:ext cx="319515" cy="246176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588371" y="1779358"/>
              <a:ext cx="318230" cy="247016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27829" y="1800138"/>
              <a:ext cx="431067" cy="274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</a:t>
              </a:r>
              <a:endParaRPr lang="ko-KR" altLang="en-US" sz="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2368800" y="3336884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144" name="모서리가 둥근 직사각형 143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장</a:t>
              </a:r>
              <a:r>
                <a:rPr lang="ko-KR" altLang="en-US" sz="900" b="1" dirty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소</a:t>
              </a:r>
            </a:p>
          </p:txBody>
        </p:sp>
      </p:grpSp>
      <p:sp>
        <p:nvSpPr>
          <p:cNvPr id="146" name="모서리가 둥근 직사각형 145"/>
          <p:cNvSpPr/>
          <p:nvPr/>
        </p:nvSpPr>
        <p:spPr>
          <a:xfrm>
            <a:off x="3223537" y="3326374"/>
            <a:ext cx="1608846" cy="281064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3223538" y="4610729"/>
            <a:ext cx="1608846" cy="591627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3" name="그룹 192"/>
          <p:cNvGrpSpPr/>
          <p:nvPr/>
        </p:nvGrpSpPr>
        <p:grpSpPr>
          <a:xfrm>
            <a:off x="2362395" y="2746052"/>
            <a:ext cx="2505559" cy="224298"/>
            <a:chOff x="3944888" y="1783649"/>
            <a:chExt cx="917824" cy="277200"/>
          </a:xfrm>
          <a:solidFill>
            <a:schemeClr val="accent6"/>
          </a:solidFill>
        </p:grpSpPr>
        <p:sp>
          <p:nvSpPr>
            <p:cNvPr id="194" name="모서리가 둥근 직사각형 193"/>
            <p:cNvSpPr/>
            <p:nvPr/>
          </p:nvSpPr>
          <p:spPr>
            <a:xfrm>
              <a:off x="3944888" y="1783649"/>
              <a:ext cx="917824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011745" y="1794333"/>
              <a:ext cx="774559" cy="23135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기본정보</a:t>
              </a:r>
              <a:endParaRPr lang="ko-KR" altLang="en-US" sz="9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96" name="그룹 195"/>
          <p:cNvGrpSpPr/>
          <p:nvPr/>
        </p:nvGrpSpPr>
        <p:grpSpPr>
          <a:xfrm>
            <a:off x="2368800" y="3660330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197" name="모서리가 둥근 직사각형 196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발굴</a:t>
              </a:r>
              <a:r>
                <a:rPr lang="ko-KR" altLang="en-US" sz="900" b="1" dirty="0" err="1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자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99" name="모서리가 둥근 직사각형 198"/>
          <p:cNvSpPr/>
          <p:nvPr/>
        </p:nvSpPr>
        <p:spPr>
          <a:xfrm>
            <a:off x="3217729" y="3649820"/>
            <a:ext cx="1608846" cy="281064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형 설명선 104"/>
          <p:cNvSpPr/>
          <p:nvPr/>
        </p:nvSpPr>
        <p:spPr>
          <a:xfrm>
            <a:off x="848545" y="3032459"/>
            <a:ext cx="1274850" cy="527215"/>
          </a:xfrm>
          <a:prstGeom prst="wedgeEllipseCallout">
            <a:avLst>
              <a:gd name="adj1" fmla="val 74786"/>
              <a:gd name="adj2" fmla="val -1590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시스템시간</a:t>
            </a:r>
            <a:r>
              <a:rPr lang="en-US" altLang="ko-KR" sz="1000" b="1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T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imepicker</a:t>
            </a:r>
            <a:endParaRPr lang="ko-KR" altLang="en-US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" name="타원형 설명선 102"/>
          <p:cNvSpPr/>
          <p:nvPr/>
        </p:nvSpPr>
        <p:spPr>
          <a:xfrm>
            <a:off x="5637076" y="4556624"/>
            <a:ext cx="2810397" cy="1530849"/>
          </a:xfrm>
          <a:prstGeom prst="wedgeEllipseCallout">
            <a:avLst>
              <a:gd name="adj1" fmla="val -74785"/>
              <a:gd name="adj2" fmla="val 3058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등록시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등록버튼  보임</a:t>
            </a:r>
            <a:endParaRPr lang="en-US" altLang="ko-KR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수정시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수정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삭제버튼 보임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발굴자는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조치전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사진 입력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6" name="타원형 설명선 105"/>
          <p:cNvSpPr/>
          <p:nvPr/>
        </p:nvSpPr>
        <p:spPr>
          <a:xfrm>
            <a:off x="143348" y="1530484"/>
            <a:ext cx="3466657" cy="1246097"/>
          </a:xfrm>
          <a:prstGeom prst="wedgeEllipseCallout">
            <a:avLst>
              <a:gd name="adj1" fmla="val 45706"/>
              <a:gd name="adj2" fmla="val 458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등록자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(=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발굴자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가입인원 전부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수정자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등록자  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일시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장소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발굴자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제외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등록시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현장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메신저방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링크공유 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2368800" y="3981696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104" name="모서리가 둥근 직사각형 103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유</a:t>
              </a:r>
              <a:r>
                <a:rPr lang="ko-KR" altLang="en-US" sz="900" b="1" dirty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형</a:t>
              </a:r>
            </a:p>
          </p:txBody>
        </p:sp>
      </p:grpSp>
      <p:sp>
        <p:nvSpPr>
          <p:cNvPr id="108" name="모서리가 둥근 직사각형 107"/>
          <p:cNvSpPr/>
          <p:nvPr/>
        </p:nvSpPr>
        <p:spPr>
          <a:xfrm>
            <a:off x="3230021" y="3960676"/>
            <a:ext cx="1608846" cy="281064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68800" y="4644299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110" name="모서리가 둥근 직사각형 109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사</a:t>
              </a:r>
              <a:r>
                <a:rPr lang="ko-KR" altLang="en-US" sz="900" b="1" dirty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고</a:t>
              </a:r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내용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13" name="직선 연결선 112"/>
          <p:cNvCxnSpPr/>
          <p:nvPr/>
        </p:nvCxnSpPr>
        <p:spPr>
          <a:xfrm>
            <a:off x="2349524" y="5253333"/>
            <a:ext cx="2472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2349524" y="5577369"/>
            <a:ext cx="2472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/>
          <p:cNvGrpSpPr/>
          <p:nvPr/>
        </p:nvGrpSpPr>
        <p:grpSpPr>
          <a:xfrm>
            <a:off x="3218905" y="5292587"/>
            <a:ext cx="432032" cy="230832"/>
            <a:chOff x="7797324" y="3914471"/>
            <a:chExt cx="432032" cy="230832"/>
          </a:xfrm>
        </p:grpSpPr>
        <p:sp>
          <p:nvSpPr>
            <p:cNvPr id="120" name="TextBox 119"/>
            <p:cNvSpPr txBox="1"/>
            <p:nvPr/>
          </p:nvSpPr>
          <p:spPr>
            <a:xfrm>
              <a:off x="7833320" y="3914471"/>
              <a:ext cx="3960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굴림" pitchFamily="50" charset="-127"/>
                  <a:ea typeface="굴림" pitchFamily="50" charset="-127"/>
                </a:rPr>
                <a:t>CA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7797324" y="4005072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3578937" y="5292587"/>
            <a:ext cx="388523" cy="230832"/>
            <a:chOff x="7797324" y="3914471"/>
            <a:chExt cx="388523" cy="230832"/>
          </a:xfrm>
        </p:grpSpPr>
        <p:sp>
          <p:nvSpPr>
            <p:cNvPr id="151" name="TextBox 150"/>
            <p:cNvSpPr txBox="1"/>
            <p:nvPr/>
          </p:nvSpPr>
          <p:spPr>
            <a:xfrm>
              <a:off x="7833320" y="3914471"/>
              <a:ext cx="3525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굴림" pitchFamily="50" charset="-127"/>
                  <a:ea typeface="굴림" pitchFamily="50" charset="-127"/>
                </a:rPr>
                <a:t>C1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2" name="타원 151"/>
            <p:cNvSpPr/>
            <p:nvPr/>
          </p:nvSpPr>
          <p:spPr>
            <a:xfrm>
              <a:off x="7797324" y="4005072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3967460" y="5296364"/>
            <a:ext cx="388523" cy="230832"/>
            <a:chOff x="7797324" y="3928238"/>
            <a:chExt cx="388523" cy="230832"/>
          </a:xfrm>
        </p:grpSpPr>
        <p:sp>
          <p:nvSpPr>
            <p:cNvPr id="154" name="TextBox 153"/>
            <p:cNvSpPr txBox="1"/>
            <p:nvPr/>
          </p:nvSpPr>
          <p:spPr>
            <a:xfrm>
              <a:off x="7833320" y="3928238"/>
              <a:ext cx="3525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굴림" pitchFamily="50" charset="-127"/>
                  <a:ea typeface="굴림" pitchFamily="50" charset="-127"/>
                </a:rPr>
                <a:t>C2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5" name="타원 154"/>
            <p:cNvSpPr/>
            <p:nvPr/>
          </p:nvSpPr>
          <p:spPr>
            <a:xfrm>
              <a:off x="7797324" y="4005072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335021" y="5296364"/>
            <a:ext cx="388523" cy="230832"/>
            <a:chOff x="7797324" y="3914471"/>
            <a:chExt cx="388523" cy="230832"/>
          </a:xfrm>
        </p:grpSpPr>
        <p:sp>
          <p:nvSpPr>
            <p:cNvPr id="200" name="TextBox 199"/>
            <p:cNvSpPr txBox="1"/>
            <p:nvPr/>
          </p:nvSpPr>
          <p:spPr>
            <a:xfrm>
              <a:off x="7833320" y="3914471"/>
              <a:ext cx="3525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굴림" pitchFamily="50" charset="-127"/>
                  <a:ea typeface="굴림" pitchFamily="50" charset="-127"/>
                </a:rPr>
                <a:t>C3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01" name="타원 200"/>
            <p:cNvSpPr/>
            <p:nvPr/>
          </p:nvSpPr>
          <p:spPr>
            <a:xfrm>
              <a:off x="7797324" y="4005072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2368800" y="5264165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203" name="모서리가 둥근 직사각형 202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위험</a:t>
              </a:r>
              <a:r>
                <a:rPr lang="ko-KR" altLang="en-US" sz="900" b="1" dirty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도</a:t>
              </a:r>
            </a:p>
          </p:txBody>
        </p:sp>
      </p:grpSp>
      <p:cxnSp>
        <p:nvCxnSpPr>
          <p:cNvPr id="205" name="직선 화살표 연결선 204"/>
          <p:cNvCxnSpPr>
            <a:stCxn id="108" idx="3"/>
          </p:cNvCxnSpPr>
          <p:nvPr/>
        </p:nvCxnSpPr>
        <p:spPr>
          <a:xfrm flipV="1">
            <a:off x="4838867" y="3534441"/>
            <a:ext cx="2040495" cy="5667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/>
          <p:cNvSpPr/>
          <p:nvPr/>
        </p:nvSpPr>
        <p:spPr>
          <a:xfrm>
            <a:off x="6873180" y="1988840"/>
            <a:ext cx="1574293" cy="201890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943103" y="2121129"/>
            <a:ext cx="15742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재해유형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가지 중 </a:t>
            </a:r>
            <a:endParaRPr lang="en-US" altLang="ko-KR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en-US" altLang="ko-KR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추락</a:t>
            </a:r>
            <a:endParaRPr lang="en-US" altLang="ko-KR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낙하</a:t>
            </a:r>
            <a:endParaRPr lang="en-US" altLang="ko-KR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전도</a:t>
            </a:r>
            <a:endParaRPr lang="en-US" altLang="ko-KR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붕괴</a:t>
            </a:r>
            <a:endParaRPr lang="en-US" altLang="ko-KR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5.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충돌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협착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6.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감전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7.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기타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2368800" y="4303928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73" name="모서리가 둥근 직사각형 72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</a:t>
              </a:r>
              <a:r>
                <a:rPr lang="ko-KR" altLang="en-US" sz="900" b="1" dirty="0" err="1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종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75" name="모서리가 둥근 직사각형 74"/>
          <p:cNvSpPr/>
          <p:nvPr/>
        </p:nvSpPr>
        <p:spPr>
          <a:xfrm>
            <a:off x="3224784" y="4293418"/>
            <a:ext cx="1608846" cy="281064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560512" y="4185084"/>
            <a:ext cx="840081" cy="1255537"/>
            <a:chOff x="560512" y="4185084"/>
            <a:chExt cx="840081" cy="1255537"/>
          </a:xfrm>
        </p:grpSpPr>
        <p:sp>
          <p:nvSpPr>
            <p:cNvPr id="82" name="직사각형 81"/>
            <p:cNvSpPr/>
            <p:nvPr/>
          </p:nvSpPr>
          <p:spPr>
            <a:xfrm>
              <a:off x="725904" y="4265220"/>
              <a:ext cx="554688" cy="110799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토목</a:t>
              </a:r>
            </a:p>
            <a:p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전기</a:t>
              </a:r>
            </a:p>
            <a:p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설비</a:t>
              </a:r>
            </a:p>
            <a:p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골조</a:t>
              </a:r>
            </a:p>
            <a:p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철골</a:t>
              </a:r>
            </a:p>
            <a:p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기타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0512" y="4185084"/>
              <a:ext cx="840081" cy="1255537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4" name="직선 화살표 연결선 83"/>
          <p:cNvCxnSpPr/>
          <p:nvPr/>
        </p:nvCxnSpPr>
        <p:spPr>
          <a:xfrm flipH="1">
            <a:off x="1400593" y="4456310"/>
            <a:ext cx="950241" cy="2098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9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NEAR MISS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통계분석화면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적발율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안전돋보기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54499" y="1371083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596516" y="1325888"/>
            <a:ext cx="2651686" cy="4812662"/>
            <a:chOff x="245974" y="985623"/>
            <a:chExt cx="3060341" cy="5040560"/>
          </a:xfrm>
        </p:grpSpPr>
        <p:sp>
          <p:nvSpPr>
            <p:cNvPr id="40" name="직사각형 39"/>
            <p:cNvSpPr/>
            <p:nvPr/>
          </p:nvSpPr>
          <p:spPr>
            <a:xfrm>
              <a:off x="245974" y="985623"/>
              <a:ext cx="3060341" cy="5040560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45974" y="986914"/>
              <a:ext cx="3060340" cy="37856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NEAR MISS</a:t>
              </a:r>
              <a:r>
                <a:rPr lang="ko-KR" altLang="en-US" sz="1200" b="1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 분석</a:t>
              </a:r>
              <a:endParaRPr lang="ko-KR" altLang="en-US" sz="1200" b="1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6" y="1164049"/>
            <a:ext cx="2661082" cy="1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2" y="1403592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60" y="1426884"/>
            <a:ext cx="190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/>
          <p:cNvSpPr/>
          <p:nvPr/>
        </p:nvSpPr>
        <p:spPr>
          <a:xfrm>
            <a:off x="5978835" y="1356029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3620852" y="1310834"/>
            <a:ext cx="2651686" cy="4812662"/>
            <a:chOff x="245974" y="985623"/>
            <a:chExt cx="3060341" cy="5040560"/>
          </a:xfrm>
        </p:grpSpPr>
        <p:sp>
          <p:nvSpPr>
            <p:cNvPr id="49" name="직사각형 48"/>
            <p:cNvSpPr/>
            <p:nvPr/>
          </p:nvSpPr>
          <p:spPr>
            <a:xfrm>
              <a:off x="245974" y="985623"/>
              <a:ext cx="3060341" cy="5040560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45974" y="986914"/>
              <a:ext cx="3060340" cy="37856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NEAR MISS</a:t>
              </a:r>
              <a:r>
                <a:rPr lang="ko-KR" altLang="en-US" sz="1200" b="1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 분석</a:t>
              </a:r>
              <a:endParaRPr lang="ko-KR" altLang="en-US" sz="1200" b="1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852" y="1148995"/>
            <a:ext cx="2661082" cy="1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78" y="1388538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096" y="1411830"/>
            <a:ext cx="190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596516" y="5785225"/>
            <a:ext cx="2651005" cy="361453"/>
            <a:chOff x="6442454" y="5816536"/>
            <a:chExt cx="2651005" cy="361453"/>
          </a:xfrm>
        </p:grpSpPr>
        <p:sp>
          <p:nvSpPr>
            <p:cNvPr id="57" name="직사각형 56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620852" y="5774533"/>
            <a:ext cx="2651005" cy="361453"/>
            <a:chOff x="6442454" y="5816536"/>
            <a:chExt cx="2651005" cy="361453"/>
          </a:xfrm>
        </p:grpSpPr>
        <p:sp>
          <p:nvSpPr>
            <p:cNvPr id="63" name="직사각형 62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65511"/>
              </p:ext>
            </p:extLst>
          </p:nvPr>
        </p:nvGraphicFramePr>
        <p:xfrm>
          <a:off x="616168" y="1745737"/>
          <a:ext cx="2609156" cy="403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942"/>
                <a:gridCol w="917847"/>
                <a:gridCol w="879367"/>
              </a:tblGrid>
              <a:tr h="482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현장별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본부별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56000"/>
                      </a:schemeClr>
                    </a:solidFill>
                  </a:tcPr>
                </a:tc>
              </a:tr>
              <a:tr h="355736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 </a:t>
                      </a:r>
                      <a:r>
                        <a:rPr kumimoji="0" lang="ko-KR" altLang="en-US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산정 방식 </a:t>
                      </a: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인원대비 부적합 적발</a:t>
                      </a: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(60%) + </a:t>
                      </a:r>
                      <a:r>
                        <a:rPr kumimoji="0" lang="ko-KR" altLang="en-US" sz="87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조치율</a:t>
                      </a:r>
                      <a:r>
                        <a:rPr kumimoji="0" lang="ko-KR" altLang="en-US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(40%)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bg1">
                        <a:alpha val="56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bg1">
                        <a:alpha val="56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564041"/>
              </p:ext>
            </p:extLst>
          </p:nvPr>
        </p:nvGraphicFramePr>
        <p:xfrm>
          <a:off x="3651262" y="1745737"/>
          <a:ext cx="2612397" cy="3879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13"/>
                <a:gridCol w="950592"/>
                <a:gridCol w="828092"/>
              </a:tblGrid>
              <a:tr h="4630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현장별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본부별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56000"/>
                      </a:schemeClr>
                    </a:solidFill>
                  </a:tcPr>
                </a:tc>
              </a:tr>
              <a:tr h="341647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 </a:t>
                      </a:r>
                      <a:r>
                        <a:rPr kumimoji="0" lang="ko-KR" altLang="en-US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산정 방식 </a:t>
                      </a: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부적합 적발</a:t>
                      </a: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(60%) + </a:t>
                      </a:r>
                      <a:r>
                        <a:rPr kumimoji="0" lang="ko-KR" altLang="en-US" sz="87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조치율</a:t>
                      </a:r>
                      <a:r>
                        <a:rPr kumimoji="0" lang="ko-KR" altLang="en-US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(40%)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bg1">
                        <a:alpha val="56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bg1">
                        <a:alpha val="56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059773"/>
              </p:ext>
            </p:extLst>
          </p:nvPr>
        </p:nvGraphicFramePr>
        <p:xfrm>
          <a:off x="3655519" y="2323634"/>
          <a:ext cx="2595995" cy="2987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12"/>
                <a:gridCol w="648072"/>
                <a:gridCol w="865512"/>
                <a:gridCol w="648999"/>
              </a:tblGrid>
              <a:tr h="3735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소속현장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부적합</a:t>
                      </a:r>
                      <a:endParaRPr lang="en-US" altLang="ko-KR" sz="9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적발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이형석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남양주진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김하나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미아 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APT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유병민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이천아울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정재원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롯데칠성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이종우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 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APT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박용준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잠실제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잠실제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조아라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대연동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이재근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판교복합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15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이강선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잠실제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982473"/>
              </p:ext>
            </p:extLst>
          </p:nvPr>
        </p:nvGraphicFramePr>
        <p:xfrm>
          <a:off x="614758" y="2328827"/>
          <a:ext cx="2592286" cy="3004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833"/>
                <a:gridCol w="900100"/>
                <a:gridCol w="648072"/>
                <a:gridCol w="630281"/>
              </a:tblGrid>
              <a:tr h="3917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현장명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현장소장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부적합</a:t>
                      </a:r>
                      <a:endParaRPr lang="en-US" altLang="ko-KR" sz="900" b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적발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T2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전면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이승기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상주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강경태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464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백화점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하광배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세종시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이승환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376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사직동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이승욱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324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 PRO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박기태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316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연세대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전창율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309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새만금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이상한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롯데몰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서성각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299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23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평택호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박상영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213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" name="타원 79"/>
          <p:cNvSpPr/>
          <p:nvPr/>
        </p:nvSpPr>
        <p:spPr>
          <a:xfrm>
            <a:off x="9003171" y="1357024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6645188" y="1311829"/>
            <a:ext cx="2651686" cy="4812662"/>
            <a:chOff x="245974" y="985623"/>
            <a:chExt cx="3060341" cy="5040560"/>
          </a:xfrm>
        </p:grpSpPr>
        <p:sp>
          <p:nvSpPr>
            <p:cNvPr id="84" name="직사각형 83"/>
            <p:cNvSpPr/>
            <p:nvPr/>
          </p:nvSpPr>
          <p:spPr>
            <a:xfrm>
              <a:off x="245974" y="985623"/>
              <a:ext cx="3060341" cy="5040560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45974" y="986914"/>
              <a:ext cx="3060340" cy="37856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NEAR MISS</a:t>
              </a:r>
              <a:r>
                <a:rPr lang="ko-KR" altLang="en-US" sz="1200" b="1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 분석</a:t>
              </a:r>
              <a:endParaRPr lang="ko-KR" altLang="en-US" sz="1200" b="1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88" y="1149990"/>
            <a:ext cx="2661082" cy="1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14" y="1389533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432" y="1412825"/>
            <a:ext cx="190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6645188" y="5775528"/>
            <a:ext cx="2651005" cy="361453"/>
            <a:chOff x="6442454" y="5816536"/>
            <a:chExt cx="2651005" cy="361453"/>
          </a:xfrm>
        </p:grpSpPr>
        <p:sp>
          <p:nvSpPr>
            <p:cNvPr id="92" name="직사각형 91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84462"/>
              </p:ext>
            </p:extLst>
          </p:nvPr>
        </p:nvGraphicFramePr>
        <p:xfrm>
          <a:off x="6675598" y="1746732"/>
          <a:ext cx="2612397" cy="3879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13"/>
                <a:gridCol w="950592"/>
                <a:gridCol w="828092"/>
              </a:tblGrid>
              <a:tr h="4630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현장별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본부별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56000"/>
                      </a:schemeClr>
                    </a:solidFill>
                  </a:tcPr>
                </a:tc>
              </a:tr>
              <a:tr h="341647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7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bg1">
                        <a:alpha val="56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bg1">
                        <a:alpha val="56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차트 97"/>
          <p:cNvGraphicFramePr/>
          <p:nvPr>
            <p:extLst>
              <p:ext uri="{D42A27DB-BD31-4B8C-83A1-F6EECF244321}">
                <p14:modId xmlns:p14="http://schemas.microsoft.com/office/powerpoint/2010/main" val="2446119159"/>
              </p:ext>
            </p:extLst>
          </p:nvPr>
        </p:nvGraphicFramePr>
        <p:xfrm>
          <a:off x="6679855" y="2343691"/>
          <a:ext cx="2590413" cy="3086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6937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658326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NEAR MISS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통계화면분석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공사유형별 부적합사례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안전돋보기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978835" y="1356029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3620852" y="1310834"/>
            <a:ext cx="2651686" cy="4812662"/>
            <a:chOff x="245974" y="985623"/>
            <a:chExt cx="3060341" cy="5040560"/>
          </a:xfrm>
        </p:grpSpPr>
        <p:sp>
          <p:nvSpPr>
            <p:cNvPr id="49" name="직사각형 48"/>
            <p:cNvSpPr/>
            <p:nvPr/>
          </p:nvSpPr>
          <p:spPr>
            <a:xfrm>
              <a:off x="245974" y="985623"/>
              <a:ext cx="3060341" cy="5040560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45974" y="986914"/>
              <a:ext cx="3060340" cy="37856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공사 부적합 사례</a:t>
              </a:r>
              <a:endParaRPr lang="ko-KR" altLang="en-US" sz="1200" b="1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852" y="1148995"/>
            <a:ext cx="2661082" cy="1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234" y="1408528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096" y="1411830"/>
            <a:ext cx="190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모서리가 둥근 직사각형 63"/>
          <p:cNvSpPr/>
          <p:nvPr/>
        </p:nvSpPr>
        <p:spPr bwMode="auto">
          <a:xfrm>
            <a:off x="4234858" y="1830016"/>
            <a:ext cx="707384" cy="27366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건축  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▼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590319" y="186602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사업본부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5529186" y="1830016"/>
            <a:ext cx="709200" cy="28442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그룹  </a:t>
            </a:r>
            <a:r>
              <a:rPr kumimoji="1" lang="ko-KR" altLang="en-US" sz="900" b="0" i="0" u="none" strike="noStrike" cap="none" normalizeH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▼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18489" y="186602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계약방식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4234858" y="2168860"/>
            <a:ext cx="707384" cy="27366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백화점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▼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84848" y="216886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공사유형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5529186" y="2168860"/>
            <a:ext cx="709200" cy="28442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10%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 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▼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26389" y="216886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공정율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4234858" y="2492896"/>
            <a:ext cx="707384" cy="292918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골조  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▼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588826" y="249289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대표공종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5529186" y="2492896"/>
            <a:ext cx="709200" cy="303676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상</a:t>
            </a:r>
            <a:r>
              <a:rPr lang="ko-KR" altLang="en-US" sz="9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룹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 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▼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27754" y="249289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위험도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620852" y="5774533"/>
            <a:ext cx="2651005" cy="361453"/>
            <a:chOff x="6442454" y="5816536"/>
            <a:chExt cx="2651005" cy="361453"/>
          </a:xfrm>
        </p:grpSpPr>
        <p:sp>
          <p:nvSpPr>
            <p:cNvPr id="63" name="직사각형 62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3695238" y="2904569"/>
            <a:ext cx="2523041" cy="657719"/>
          </a:xfrm>
          <a:prstGeom prst="roundRect">
            <a:avLst/>
          </a:prstGeom>
          <a:solidFill>
            <a:schemeClr val="accent3"/>
          </a:solidFill>
          <a:ln w="63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3712334" y="3018178"/>
            <a:ext cx="1669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안전난간대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미설치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33" y="2956384"/>
            <a:ext cx="665816" cy="563736"/>
          </a:xfrm>
          <a:prstGeom prst="rect">
            <a:avLst/>
          </a:prstGeom>
        </p:spPr>
      </p:pic>
      <p:sp>
        <p:nvSpPr>
          <p:cNvPr id="123" name="모서리가 둥근 직사각형 122"/>
          <p:cNvSpPr/>
          <p:nvPr/>
        </p:nvSpPr>
        <p:spPr>
          <a:xfrm>
            <a:off x="3689562" y="3609050"/>
            <a:ext cx="2523041" cy="658800"/>
          </a:xfrm>
          <a:prstGeom prst="roundRect">
            <a:avLst/>
          </a:prstGeom>
          <a:solidFill>
            <a:schemeClr val="accent3"/>
          </a:solidFill>
          <a:ln w="63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3706658" y="3722659"/>
            <a:ext cx="1669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구조물 간격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pic>
        <p:nvPicPr>
          <p:cNvPr id="116" name="Picture 2" descr="P:\지적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533" y="3673623"/>
            <a:ext cx="644300" cy="55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모서리가 둥근 직사각형 125"/>
          <p:cNvSpPr/>
          <p:nvPr/>
        </p:nvSpPr>
        <p:spPr>
          <a:xfrm>
            <a:off x="3693829" y="4329130"/>
            <a:ext cx="2523041" cy="658800"/>
          </a:xfrm>
          <a:prstGeom prst="roundRect">
            <a:avLst/>
          </a:prstGeom>
          <a:solidFill>
            <a:schemeClr val="accent3"/>
          </a:solidFill>
          <a:ln w="63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10925" y="4442739"/>
            <a:ext cx="1669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안전고리 체결 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pic>
        <p:nvPicPr>
          <p:cNvPr id="129" name="Picture 3" descr="P:\부적합사진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533" y="4396238"/>
            <a:ext cx="644300" cy="51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모서리가 둥근 직사각형 129"/>
          <p:cNvSpPr/>
          <p:nvPr/>
        </p:nvSpPr>
        <p:spPr>
          <a:xfrm>
            <a:off x="3695238" y="5049210"/>
            <a:ext cx="2523041" cy="658800"/>
          </a:xfrm>
          <a:prstGeom prst="roundRect">
            <a:avLst/>
          </a:prstGeom>
          <a:solidFill>
            <a:schemeClr val="accent3"/>
          </a:solidFill>
          <a:ln w="63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3712334" y="5162819"/>
            <a:ext cx="1669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안전대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걸이시설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공백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발생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pic>
        <p:nvPicPr>
          <p:cNvPr id="133" name="Picture 4" descr="P:\20160130_09382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319" y="5116268"/>
            <a:ext cx="653640" cy="53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재해보고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안전돋보기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10483" y="1371083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59916" y="770910"/>
            <a:ext cx="26848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조회</a:t>
            </a:r>
            <a:endParaRPr lang="ko-KR" altLang="en-US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452500" y="1325888"/>
            <a:ext cx="2651686" cy="4812662"/>
            <a:chOff x="245974" y="985623"/>
            <a:chExt cx="3060341" cy="5040560"/>
          </a:xfrm>
        </p:grpSpPr>
        <p:sp>
          <p:nvSpPr>
            <p:cNvPr id="95" name="직사각형 94"/>
            <p:cNvSpPr/>
            <p:nvPr/>
          </p:nvSpPr>
          <p:spPr>
            <a:xfrm>
              <a:off x="245974" y="985623"/>
              <a:ext cx="3060341" cy="5040560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45974" y="986914"/>
              <a:ext cx="3060340" cy="37856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재해보고</a:t>
              </a:r>
              <a:endParaRPr lang="ko-KR" altLang="en-US" sz="1200" b="1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9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00" y="1164049"/>
            <a:ext cx="2661082" cy="1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26" y="1403592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44" y="1426884"/>
            <a:ext cx="190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5" name="그룹 254"/>
          <p:cNvGrpSpPr/>
          <p:nvPr/>
        </p:nvGrpSpPr>
        <p:grpSpPr>
          <a:xfrm>
            <a:off x="514119" y="2713454"/>
            <a:ext cx="2523041" cy="615352"/>
            <a:chOff x="514119" y="2669632"/>
            <a:chExt cx="2523041" cy="615352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514119" y="2669632"/>
              <a:ext cx="2523041" cy="615352"/>
            </a:xfrm>
            <a:prstGeom prst="roundRect">
              <a:avLst/>
            </a:prstGeom>
            <a:solidFill>
              <a:schemeClr val="accent3"/>
            </a:solidFill>
            <a:ln w="6350"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5642" y="2730391"/>
              <a:ext cx="237008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일시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2016-05-09</a:t>
              </a:r>
            </a:p>
            <a:p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장소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7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층</a:t>
              </a:r>
              <a:endPara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유형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추락</a:t>
              </a:r>
              <a:endPara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514800" y="2011262"/>
            <a:ext cx="1260800" cy="335202"/>
            <a:chOff x="514800" y="2011262"/>
            <a:chExt cx="1260800" cy="335202"/>
          </a:xfrm>
        </p:grpSpPr>
        <p:grpSp>
          <p:nvGrpSpPr>
            <p:cNvPr id="240" name="그룹 239"/>
            <p:cNvGrpSpPr/>
            <p:nvPr/>
          </p:nvGrpSpPr>
          <p:grpSpPr>
            <a:xfrm>
              <a:off x="514800" y="2047614"/>
              <a:ext cx="1148079" cy="276559"/>
              <a:chOff x="293260" y="1306879"/>
              <a:chExt cx="1297942" cy="278781"/>
            </a:xfrm>
            <a:solidFill>
              <a:schemeClr val="bg1">
                <a:lumMod val="95000"/>
              </a:schemeClr>
            </a:solidFill>
          </p:grpSpPr>
          <p:sp>
            <p:nvSpPr>
              <p:cNvPr id="242" name="모서리가 둥근 직사각형 241"/>
              <p:cNvSpPr/>
              <p:nvPr/>
            </p:nvSpPr>
            <p:spPr>
              <a:xfrm>
                <a:off x="293260" y="1306879"/>
                <a:ext cx="1297942" cy="278781"/>
              </a:xfrm>
              <a:prstGeom prst="roundRect">
                <a:avLst/>
              </a:prstGeom>
              <a:noFill/>
              <a:ln w="31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326452" y="1319458"/>
                <a:ext cx="1095342" cy="232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schemeClr val="accent3">
                        <a:lumMod val="50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2016-05-09</a:t>
                </a:r>
                <a:endParaRPr lang="ko-KR" altLang="en-US" sz="900" b="1" dirty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241" name="TextBox 240"/>
            <p:cNvSpPr txBox="1"/>
            <p:nvPr/>
          </p:nvSpPr>
          <p:spPr>
            <a:xfrm>
              <a:off x="1409115" y="2011262"/>
              <a:ext cx="366485" cy="335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달력</a:t>
              </a:r>
              <a:endParaRPr lang="ko-KR" altLang="en-US" sz="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1643169" y="2035080"/>
            <a:ext cx="2030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grpSp>
        <p:nvGrpSpPr>
          <p:cNvPr id="250" name="그룹 249"/>
          <p:cNvGrpSpPr/>
          <p:nvPr/>
        </p:nvGrpSpPr>
        <p:grpSpPr>
          <a:xfrm>
            <a:off x="1878172" y="2013673"/>
            <a:ext cx="1260800" cy="335202"/>
            <a:chOff x="514800" y="2011262"/>
            <a:chExt cx="1260800" cy="335202"/>
          </a:xfrm>
        </p:grpSpPr>
        <p:grpSp>
          <p:nvGrpSpPr>
            <p:cNvPr id="251" name="그룹 250"/>
            <p:cNvGrpSpPr/>
            <p:nvPr/>
          </p:nvGrpSpPr>
          <p:grpSpPr>
            <a:xfrm>
              <a:off x="514800" y="2047614"/>
              <a:ext cx="1148079" cy="276559"/>
              <a:chOff x="293260" y="1306879"/>
              <a:chExt cx="1297942" cy="278781"/>
            </a:xfrm>
            <a:solidFill>
              <a:schemeClr val="bg1">
                <a:lumMod val="95000"/>
              </a:schemeClr>
            </a:solidFill>
          </p:grpSpPr>
          <p:sp>
            <p:nvSpPr>
              <p:cNvPr id="253" name="모서리가 둥근 직사각형 252"/>
              <p:cNvSpPr/>
              <p:nvPr/>
            </p:nvSpPr>
            <p:spPr>
              <a:xfrm>
                <a:off x="293260" y="1306879"/>
                <a:ext cx="1297942" cy="278781"/>
              </a:xfrm>
              <a:prstGeom prst="roundRect">
                <a:avLst/>
              </a:prstGeom>
              <a:noFill/>
              <a:ln w="31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326452" y="1319458"/>
                <a:ext cx="1095342" cy="232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schemeClr val="accent3">
                        <a:lumMod val="50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2016-05-09</a:t>
                </a:r>
                <a:endParaRPr lang="ko-KR" altLang="en-US" sz="900" b="1" dirty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252" name="TextBox 251"/>
            <p:cNvSpPr txBox="1"/>
            <p:nvPr/>
          </p:nvSpPr>
          <p:spPr>
            <a:xfrm>
              <a:off x="1409115" y="2011262"/>
              <a:ext cx="366485" cy="335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달력</a:t>
              </a:r>
              <a:endParaRPr lang="ko-KR" altLang="en-US" sz="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56" name="그룹 255"/>
          <p:cNvGrpSpPr/>
          <p:nvPr/>
        </p:nvGrpSpPr>
        <p:grpSpPr>
          <a:xfrm>
            <a:off x="510989" y="3369000"/>
            <a:ext cx="2523041" cy="615352"/>
            <a:chOff x="514119" y="2669632"/>
            <a:chExt cx="2523041" cy="615352"/>
          </a:xfrm>
        </p:grpSpPr>
        <p:sp>
          <p:nvSpPr>
            <p:cNvPr id="257" name="모서리가 둥근 직사각형 256"/>
            <p:cNvSpPr/>
            <p:nvPr/>
          </p:nvSpPr>
          <p:spPr>
            <a:xfrm>
              <a:off x="514119" y="2669632"/>
              <a:ext cx="2523041" cy="615352"/>
            </a:xfrm>
            <a:prstGeom prst="roundRect">
              <a:avLst/>
            </a:prstGeom>
            <a:solidFill>
              <a:schemeClr val="accent3"/>
            </a:solidFill>
            <a:ln w="6350"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585642" y="2730391"/>
              <a:ext cx="237008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일시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2016-05-09</a:t>
              </a:r>
            </a:p>
            <a:p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장소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7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층</a:t>
              </a:r>
              <a:endPara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유형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추락</a:t>
              </a:r>
              <a:endPara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513750" y="4027830"/>
            <a:ext cx="2523041" cy="615352"/>
            <a:chOff x="514119" y="2669632"/>
            <a:chExt cx="2523041" cy="615352"/>
          </a:xfrm>
        </p:grpSpPr>
        <p:sp>
          <p:nvSpPr>
            <p:cNvPr id="260" name="모서리가 둥근 직사각형 259"/>
            <p:cNvSpPr/>
            <p:nvPr/>
          </p:nvSpPr>
          <p:spPr>
            <a:xfrm>
              <a:off x="514119" y="2669632"/>
              <a:ext cx="2523041" cy="615352"/>
            </a:xfrm>
            <a:prstGeom prst="roundRect">
              <a:avLst/>
            </a:prstGeom>
            <a:solidFill>
              <a:schemeClr val="accent3"/>
            </a:solidFill>
            <a:ln w="6350"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85642" y="2730391"/>
              <a:ext cx="237008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일시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2016-05-09</a:t>
              </a:r>
            </a:p>
            <a:p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장소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7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층</a:t>
              </a:r>
              <a:endPara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유형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추락</a:t>
              </a:r>
              <a:endPara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62" name="그룹 261"/>
          <p:cNvGrpSpPr/>
          <p:nvPr/>
        </p:nvGrpSpPr>
        <p:grpSpPr>
          <a:xfrm>
            <a:off x="520778" y="4685856"/>
            <a:ext cx="2523041" cy="615352"/>
            <a:chOff x="514119" y="2669632"/>
            <a:chExt cx="2523041" cy="615352"/>
          </a:xfrm>
        </p:grpSpPr>
        <p:sp>
          <p:nvSpPr>
            <p:cNvPr id="263" name="모서리가 둥근 직사각형 262"/>
            <p:cNvSpPr/>
            <p:nvPr/>
          </p:nvSpPr>
          <p:spPr>
            <a:xfrm>
              <a:off x="514119" y="2669632"/>
              <a:ext cx="2523041" cy="615352"/>
            </a:xfrm>
            <a:prstGeom prst="roundRect">
              <a:avLst/>
            </a:prstGeom>
            <a:solidFill>
              <a:schemeClr val="accent3"/>
            </a:solidFill>
            <a:ln w="6350"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585642" y="2730391"/>
              <a:ext cx="237008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일시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2016-05-09</a:t>
              </a:r>
            </a:p>
            <a:p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장소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7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층</a:t>
              </a:r>
              <a:endPara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유형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추락</a:t>
              </a:r>
              <a:endPara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521878" y="1738643"/>
            <a:ext cx="2512152" cy="264077"/>
            <a:chOff x="298313" y="1318793"/>
            <a:chExt cx="1292889" cy="278779"/>
          </a:xfrm>
          <a:solidFill>
            <a:schemeClr val="bg1">
              <a:lumMod val="95000"/>
            </a:schemeClr>
          </a:solidFill>
        </p:grpSpPr>
        <p:sp>
          <p:nvSpPr>
            <p:cNvPr id="269" name="모서리가 둥근 직사각형 268"/>
            <p:cNvSpPr/>
            <p:nvPr/>
          </p:nvSpPr>
          <p:spPr>
            <a:xfrm>
              <a:off x="298313" y="1318793"/>
              <a:ext cx="1292889" cy="278779"/>
            </a:xfrm>
            <a:prstGeom prst="roundRect">
              <a:avLst/>
            </a:prstGeom>
            <a:grpFill/>
            <a:ln w="317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17857" y="1342174"/>
              <a:ext cx="1095344" cy="2436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err="1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현장명</a:t>
              </a:r>
              <a:endParaRPr lang="ko-KR" altLang="en-US" sz="900" b="1" dirty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71" name="TextBox 270"/>
          <p:cNvSpPr txBox="1"/>
          <p:nvPr/>
        </p:nvSpPr>
        <p:spPr>
          <a:xfrm>
            <a:off x="2576736" y="2390691"/>
            <a:ext cx="464078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색</a:t>
            </a:r>
          </a:p>
        </p:txBody>
      </p:sp>
      <p:grpSp>
        <p:nvGrpSpPr>
          <p:cNvPr id="311" name="그룹 310"/>
          <p:cNvGrpSpPr/>
          <p:nvPr/>
        </p:nvGrpSpPr>
        <p:grpSpPr>
          <a:xfrm>
            <a:off x="513848" y="2371111"/>
            <a:ext cx="2021308" cy="276559"/>
            <a:chOff x="293260" y="1306879"/>
            <a:chExt cx="1297942" cy="278781"/>
          </a:xfrm>
          <a:noFill/>
        </p:grpSpPr>
        <p:sp>
          <p:nvSpPr>
            <p:cNvPr id="313" name="모서리가 둥근 직사각형 312"/>
            <p:cNvSpPr/>
            <p:nvPr/>
          </p:nvSpPr>
          <p:spPr>
            <a:xfrm>
              <a:off x="293260" y="1306879"/>
              <a:ext cx="1297942" cy="278781"/>
            </a:xfrm>
            <a:prstGeom prst="roundRect">
              <a:avLst/>
            </a:prstGeom>
            <a:grpFill/>
            <a:ln w="317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316950" y="1321346"/>
              <a:ext cx="952063" cy="23268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검색어를</a:t>
              </a: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입력하세요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900" dirty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5086347" y="824027"/>
            <a:ext cx="26848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상세</a:t>
            </a:r>
            <a:endParaRPr lang="ko-KR" altLang="en-US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658478" y="1675634"/>
            <a:ext cx="2651006" cy="4524312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8" name="그룹 147"/>
          <p:cNvGrpSpPr/>
          <p:nvPr/>
        </p:nvGrpSpPr>
        <p:grpSpPr>
          <a:xfrm>
            <a:off x="3774262" y="1220071"/>
            <a:ext cx="2660400" cy="4617709"/>
            <a:chOff x="1945781" y="986104"/>
            <a:chExt cx="2660400" cy="4974501"/>
          </a:xfrm>
        </p:grpSpPr>
        <p:grpSp>
          <p:nvGrpSpPr>
            <p:cNvPr id="149" name="그룹 148"/>
            <p:cNvGrpSpPr/>
            <p:nvPr/>
          </p:nvGrpSpPr>
          <p:grpSpPr>
            <a:xfrm>
              <a:off x="1945781" y="986104"/>
              <a:ext cx="2660400" cy="4974501"/>
              <a:chOff x="380492" y="986104"/>
              <a:chExt cx="2660400" cy="4974501"/>
            </a:xfrm>
          </p:grpSpPr>
          <p:grpSp>
            <p:nvGrpSpPr>
              <p:cNvPr id="152" name="그룹 151"/>
              <p:cNvGrpSpPr/>
              <p:nvPr/>
            </p:nvGrpSpPr>
            <p:grpSpPr>
              <a:xfrm>
                <a:off x="380492" y="1142533"/>
                <a:ext cx="2651006" cy="4818072"/>
                <a:chOff x="245974" y="979956"/>
                <a:chExt cx="3060341" cy="5046227"/>
              </a:xfrm>
            </p:grpSpPr>
            <p:sp>
              <p:nvSpPr>
                <p:cNvPr id="154" name="직사각형 153"/>
                <p:cNvSpPr/>
                <p:nvPr/>
              </p:nvSpPr>
              <p:spPr>
                <a:xfrm>
                  <a:off x="245974" y="985623"/>
                  <a:ext cx="3060341" cy="5040560"/>
                </a:xfrm>
                <a:prstGeom prst="rect">
                  <a:avLst/>
                </a:prstGeom>
                <a:solidFill>
                  <a:schemeClr val="accent3"/>
                </a:solidFill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직사각형 155"/>
                <p:cNvSpPr/>
                <p:nvPr/>
              </p:nvSpPr>
              <p:spPr>
                <a:xfrm>
                  <a:off x="245974" y="979956"/>
                  <a:ext cx="3060340" cy="378569"/>
                </a:xfrm>
                <a:prstGeom prst="rect">
                  <a:avLst/>
                </a:prstGeom>
                <a:solidFill>
                  <a:schemeClr val="accent3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2"/>
                      </a:solidFill>
                      <a:latin typeface="굴림" pitchFamily="50" charset="-127"/>
                      <a:ea typeface="굴림" pitchFamily="50" charset="-127"/>
                    </a:rPr>
                    <a:t>재해보고 상세</a:t>
                  </a:r>
                  <a:endParaRPr lang="ko-KR" altLang="en-US" sz="1200" b="1" dirty="0">
                    <a:solidFill>
                      <a:schemeClr val="bg2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  <p:pic>
            <p:nvPicPr>
              <p:cNvPr id="153" name="Picture 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492" y="986104"/>
                <a:ext cx="2660400" cy="164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5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7707" y="1225647"/>
              <a:ext cx="247650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8" name="꺾인 연결선 157"/>
          <p:cNvCxnSpPr>
            <a:stCxn id="154" idx="2"/>
            <a:endCxn id="146" idx="0"/>
          </p:cNvCxnSpPr>
          <p:nvPr/>
        </p:nvCxnSpPr>
        <p:spPr>
          <a:xfrm rot="5400000" flipH="1" flipV="1">
            <a:off x="4460800" y="2314599"/>
            <a:ext cx="4162146" cy="2884216"/>
          </a:xfrm>
          <a:prstGeom prst="bentConnector5">
            <a:avLst>
              <a:gd name="adj1" fmla="val -5492"/>
              <a:gd name="adj2" fmla="val 50000"/>
              <a:gd name="adj3" fmla="val 105492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3774262" y="1675634"/>
            <a:ext cx="2651006" cy="4162146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1" name="그룹 170"/>
          <p:cNvGrpSpPr/>
          <p:nvPr/>
        </p:nvGrpSpPr>
        <p:grpSpPr>
          <a:xfrm>
            <a:off x="3856532" y="1760131"/>
            <a:ext cx="2505600" cy="224298"/>
            <a:chOff x="3944888" y="1783649"/>
            <a:chExt cx="917824" cy="277200"/>
          </a:xfrm>
          <a:solidFill>
            <a:schemeClr val="accent6"/>
          </a:solidFill>
        </p:grpSpPr>
        <p:sp>
          <p:nvSpPr>
            <p:cNvPr id="172" name="모서리가 둥근 직사각형 171"/>
            <p:cNvSpPr/>
            <p:nvPr/>
          </p:nvSpPr>
          <p:spPr>
            <a:xfrm>
              <a:off x="3944888" y="1783649"/>
              <a:ext cx="917824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011745" y="1794333"/>
              <a:ext cx="774559" cy="26249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재해개요</a:t>
              </a:r>
              <a:endParaRPr lang="ko-KR" altLang="en-US" sz="9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3852003" y="3043864"/>
            <a:ext cx="2505600" cy="224298"/>
            <a:chOff x="3944888" y="1783649"/>
            <a:chExt cx="917824" cy="277200"/>
          </a:xfrm>
          <a:solidFill>
            <a:schemeClr val="accent6"/>
          </a:solidFill>
        </p:grpSpPr>
        <p:sp>
          <p:nvSpPr>
            <p:cNvPr id="175" name="모서리가 둥근 직사각형 174"/>
            <p:cNvSpPr/>
            <p:nvPr/>
          </p:nvSpPr>
          <p:spPr>
            <a:xfrm>
              <a:off x="3944888" y="1783649"/>
              <a:ext cx="917824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011745" y="1794333"/>
              <a:ext cx="774559" cy="26249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재해자 정보</a:t>
              </a:r>
              <a:endParaRPr lang="ko-KR" altLang="en-US" sz="9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3846270" y="4329161"/>
            <a:ext cx="2505600" cy="224298"/>
            <a:chOff x="3944888" y="1783649"/>
            <a:chExt cx="917824" cy="277200"/>
          </a:xfrm>
          <a:solidFill>
            <a:schemeClr val="accent6"/>
          </a:solidFill>
        </p:grpSpPr>
        <p:sp>
          <p:nvSpPr>
            <p:cNvPr id="178" name="모서리가 둥근 직사각형 177"/>
            <p:cNvSpPr/>
            <p:nvPr/>
          </p:nvSpPr>
          <p:spPr>
            <a:xfrm>
              <a:off x="3944888" y="1783649"/>
              <a:ext cx="917824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011745" y="1794333"/>
              <a:ext cx="774559" cy="26249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사고경위</a:t>
              </a:r>
              <a:endParaRPr lang="ko-KR" altLang="en-US" sz="9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3853725" y="2096436"/>
            <a:ext cx="2505559" cy="815600"/>
            <a:chOff x="2332163" y="2037113"/>
            <a:chExt cx="2505559" cy="815600"/>
          </a:xfrm>
        </p:grpSpPr>
        <p:sp>
          <p:nvSpPr>
            <p:cNvPr id="181" name="직사각형 180"/>
            <p:cNvSpPr/>
            <p:nvPr/>
          </p:nvSpPr>
          <p:spPr>
            <a:xfrm>
              <a:off x="2332163" y="2037113"/>
              <a:ext cx="2505559" cy="815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2" name="직선 연결선 181"/>
            <p:cNvCxnSpPr/>
            <p:nvPr/>
          </p:nvCxnSpPr>
          <p:spPr>
            <a:xfrm>
              <a:off x="2346257" y="2289141"/>
              <a:ext cx="2472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2345449" y="2577173"/>
              <a:ext cx="2472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3127169" y="2047871"/>
              <a:ext cx="0" cy="792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2335081" y="2058309"/>
              <a:ext cx="648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굴림" pitchFamily="50" charset="-127"/>
                  <a:ea typeface="굴림" pitchFamily="50" charset="-127"/>
                </a:rPr>
                <a:t>일</a:t>
              </a:r>
              <a:r>
                <a:rPr lang="ko-KR" altLang="en-US" sz="900" dirty="0">
                  <a:latin typeface="굴림" pitchFamily="50" charset="-127"/>
                  <a:ea typeface="굴림" pitchFamily="50" charset="-127"/>
                </a:rPr>
                <a:t>시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335081" y="2325145"/>
              <a:ext cx="648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굴림" pitchFamily="50" charset="-127"/>
                  <a:ea typeface="굴림" pitchFamily="50" charset="-127"/>
                </a:rPr>
                <a:t>장소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335081" y="2613177"/>
              <a:ext cx="7560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굴림" pitchFamily="50" charset="-127"/>
                  <a:ea typeface="굴림" pitchFamily="50" charset="-127"/>
                </a:rPr>
                <a:t>유형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152461" y="2037113"/>
              <a:ext cx="13428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굴림" pitchFamily="50" charset="-127"/>
                  <a:ea typeface="굴림" pitchFamily="50" charset="-127"/>
                </a:rPr>
                <a:t>2016-05-24 11:15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152461" y="2310337"/>
              <a:ext cx="13428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굴림" pitchFamily="50" charset="-127"/>
                  <a:ea typeface="굴림" pitchFamily="50" charset="-127"/>
                </a:rPr>
                <a:t>10</a:t>
              </a:r>
              <a:r>
                <a:rPr lang="ko-KR" altLang="en-US" sz="900" dirty="0" smtClean="0">
                  <a:latin typeface="굴림" pitchFamily="50" charset="-127"/>
                  <a:ea typeface="굴림" pitchFamily="50" charset="-127"/>
                </a:rPr>
                <a:t>층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96" name="그룹 195"/>
          <p:cNvGrpSpPr/>
          <p:nvPr/>
        </p:nvGrpSpPr>
        <p:grpSpPr>
          <a:xfrm>
            <a:off x="3866393" y="3371287"/>
            <a:ext cx="2505559" cy="815600"/>
            <a:chOff x="2332163" y="2037113"/>
            <a:chExt cx="2505559" cy="815600"/>
          </a:xfrm>
        </p:grpSpPr>
        <p:sp>
          <p:nvSpPr>
            <p:cNvPr id="197" name="직사각형 196"/>
            <p:cNvSpPr/>
            <p:nvPr/>
          </p:nvSpPr>
          <p:spPr>
            <a:xfrm>
              <a:off x="2332163" y="2037113"/>
              <a:ext cx="2505559" cy="815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4" name="직선 연결선 233"/>
            <p:cNvCxnSpPr/>
            <p:nvPr/>
          </p:nvCxnSpPr>
          <p:spPr>
            <a:xfrm>
              <a:off x="2346257" y="2289141"/>
              <a:ext cx="2472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/>
            <p:nvPr/>
          </p:nvCxnSpPr>
          <p:spPr>
            <a:xfrm>
              <a:off x="2345449" y="2577173"/>
              <a:ext cx="2472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>
              <a:off x="3127169" y="2047871"/>
              <a:ext cx="0" cy="792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/>
            <p:cNvSpPr txBox="1"/>
            <p:nvPr/>
          </p:nvSpPr>
          <p:spPr>
            <a:xfrm>
              <a:off x="2335081" y="2058309"/>
              <a:ext cx="648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굴림" pitchFamily="50" charset="-127"/>
                  <a:ea typeface="굴림" pitchFamily="50" charset="-127"/>
                </a:rPr>
                <a:t>직</a:t>
              </a:r>
              <a:r>
                <a:rPr lang="ko-KR" altLang="en-US" sz="900" dirty="0">
                  <a:latin typeface="굴림" pitchFamily="50" charset="-127"/>
                  <a:ea typeface="굴림" pitchFamily="50" charset="-127"/>
                </a:rPr>
                <a:t>종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335081" y="2325145"/>
              <a:ext cx="648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굴림" pitchFamily="50" charset="-127"/>
                  <a:ea typeface="굴림" pitchFamily="50" charset="-127"/>
                </a:rPr>
                <a:t>연</a:t>
              </a:r>
              <a:r>
                <a:rPr lang="ko-KR" altLang="en-US" sz="900" dirty="0">
                  <a:latin typeface="굴림" pitchFamily="50" charset="-127"/>
                  <a:ea typeface="굴림" pitchFamily="50" charset="-127"/>
                </a:rPr>
                <a:t>령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2335081" y="2613177"/>
              <a:ext cx="7560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latin typeface="굴림" pitchFamily="50" charset="-127"/>
                  <a:ea typeface="굴림" pitchFamily="50" charset="-127"/>
                </a:rPr>
                <a:t>상병명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3152461" y="2310337"/>
              <a:ext cx="13428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굴림" pitchFamily="50" charset="-127"/>
                  <a:ea typeface="굴림" pitchFamily="50" charset="-127"/>
                </a:rPr>
                <a:t>45</a:t>
              </a:r>
              <a:r>
                <a:rPr lang="ko-KR" altLang="en-US" sz="900" dirty="0" smtClean="0">
                  <a:latin typeface="굴림" pitchFamily="50" charset="-127"/>
                  <a:ea typeface="굴림" pitchFamily="50" charset="-127"/>
                </a:rPr>
                <a:t>세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47" name="TextBox 246"/>
          <p:cNvSpPr txBox="1"/>
          <p:nvPr/>
        </p:nvSpPr>
        <p:spPr>
          <a:xfrm>
            <a:off x="4674362" y="2659911"/>
            <a:ext cx="1342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추</a:t>
            </a:r>
            <a:r>
              <a:rPr lang="ko-KR" altLang="en-US" sz="900" dirty="0">
                <a:latin typeface="굴림" pitchFamily="50" charset="-127"/>
                <a:ea typeface="굴림" pitchFamily="50" charset="-127"/>
              </a:rPr>
              <a:t>락</a:t>
            </a:r>
          </a:p>
        </p:txBody>
      </p:sp>
      <p:sp>
        <p:nvSpPr>
          <p:cNvPr id="248" name="직사각형 247"/>
          <p:cNvSpPr/>
          <p:nvPr/>
        </p:nvSpPr>
        <p:spPr>
          <a:xfrm>
            <a:off x="3862021" y="4616939"/>
            <a:ext cx="2505559" cy="81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9" name="그룹 248"/>
          <p:cNvGrpSpPr/>
          <p:nvPr/>
        </p:nvGrpSpPr>
        <p:grpSpPr>
          <a:xfrm>
            <a:off x="6726590" y="1768776"/>
            <a:ext cx="2505600" cy="224298"/>
            <a:chOff x="3944888" y="1783649"/>
            <a:chExt cx="917824" cy="277200"/>
          </a:xfrm>
          <a:solidFill>
            <a:schemeClr val="accent6"/>
          </a:solidFill>
        </p:grpSpPr>
        <p:sp>
          <p:nvSpPr>
            <p:cNvPr id="265" name="모서리가 둥근 직사각형 264"/>
            <p:cNvSpPr/>
            <p:nvPr/>
          </p:nvSpPr>
          <p:spPr>
            <a:xfrm>
              <a:off x="3944888" y="1783649"/>
              <a:ext cx="917824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11745" y="1794333"/>
              <a:ext cx="774559" cy="26249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관련사진</a:t>
              </a:r>
              <a:endParaRPr lang="ko-KR" altLang="en-US" sz="9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72" name="직사각형 271"/>
          <p:cNvSpPr/>
          <p:nvPr/>
        </p:nvSpPr>
        <p:spPr>
          <a:xfrm>
            <a:off x="6738192" y="2084167"/>
            <a:ext cx="2497920" cy="1343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455815" y="5774533"/>
            <a:ext cx="2651005" cy="361453"/>
            <a:chOff x="6442454" y="5816536"/>
            <a:chExt cx="2651005" cy="361453"/>
          </a:xfrm>
        </p:grpSpPr>
        <p:sp>
          <p:nvSpPr>
            <p:cNvPr id="115" name="직사각형 114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6658479" y="5839855"/>
            <a:ext cx="2651005" cy="361453"/>
            <a:chOff x="6442454" y="5816536"/>
            <a:chExt cx="2651005" cy="361453"/>
          </a:xfrm>
        </p:grpSpPr>
        <p:sp>
          <p:nvSpPr>
            <p:cNvPr id="123" name="직사각형 122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11" name="타원형 설명선 110"/>
          <p:cNvSpPr/>
          <p:nvPr/>
        </p:nvSpPr>
        <p:spPr>
          <a:xfrm>
            <a:off x="7714640" y="2637193"/>
            <a:ext cx="1903897" cy="654912"/>
          </a:xfrm>
          <a:prstGeom prst="wedgeEllipseCallout">
            <a:avLst>
              <a:gd name="adj1" fmla="val -27437"/>
              <a:gd name="adj2" fmla="val -9089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없을 경우에는 보이지 않게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0" name="타원형 설명선 109"/>
          <p:cNvSpPr/>
          <p:nvPr/>
        </p:nvSpPr>
        <p:spPr>
          <a:xfrm>
            <a:off x="2981817" y="5116766"/>
            <a:ext cx="2600376" cy="1129788"/>
          </a:xfrm>
          <a:prstGeom prst="wedgeEllipseCallout">
            <a:avLst>
              <a:gd name="adj1" fmla="val -42965"/>
              <a:gd name="adj2" fmla="val -4699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현장소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장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안전보건팀은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수정화면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나머지는 상세화면으로 이동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" name="타원형 설명선 101"/>
          <p:cNvSpPr/>
          <p:nvPr/>
        </p:nvSpPr>
        <p:spPr>
          <a:xfrm>
            <a:off x="2333388" y="358794"/>
            <a:ext cx="3123668" cy="981974"/>
          </a:xfrm>
          <a:prstGeom prst="wedgeEllipseCallout">
            <a:avLst>
              <a:gd name="adj1" fmla="val -26864"/>
              <a:gd name="adj2" fmla="val 6450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안전관리자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권한별 현장 선택 팝업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공사관계자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승인된 현장 선택 팝업</a:t>
            </a:r>
            <a:endParaRPr lang="ko-KR" altLang="en-US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 descr="C:\Users\SAFEDEV03\Downloads\bell-1096280_6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598" y="2787916"/>
            <a:ext cx="451437" cy="4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C:\Users\SAFEDEV03\Downloads\bell-1096280_6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598" y="3429759"/>
            <a:ext cx="451437" cy="4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C:\Users\SAFEDEV03\Downloads\bell-1096280_6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294" y="4767813"/>
            <a:ext cx="451437" cy="4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타원형 설명선 111"/>
          <p:cNvSpPr/>
          <p:nvPr/>
        </p:nvSpPr>
        <p:spPr>
          <a:xfrm>
            <a:off x="373872" y="3703229"/>
            <a:ext cx="1951690" cy="567769"/>
          </a:xfrm>
          <a:prstGeom prst="wedgeEllipseCallout">
            <a:avLst>
              <a:gd name="adj1" fmla="val 60149"/>
              <a:gd name="adj2" fmla="val -3833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PUSH(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전사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화면으로 이동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5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65532"/>
              </p:ext>
            </p:extLst>
          </p:nvPr>
        </p:nvGraphicFramePr>
        <p:xfrm>
          <a:off x="272480" y="1196752"/>
          <a:ext cx="9348018" cy="2105280"/>
        </p:xfrm>
        <a:graphic>
          <a:graphicData uri="http://schemas.openxmlformats.org/drawingml/2006/table">
            <a:tbl>
              <a:tblPr/>
              <a:tblGrid>
                <a:gridCol w="8079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3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37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970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8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75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버젼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2016.06.10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정의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(MOBILE)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강경무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권택균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1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32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36476" y="152636"/>
            <a:ext cx="2196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문서이</a:t>
            </a: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력</a:t>
            </a:r>
            <a:endParaRPr lang="en-US" altLang="ko-KR" sz="3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1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재해보고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PUSH(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전사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안전돋보기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84252" y="764704"/>
            <a:ext cx="26848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PUSH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대상자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878988" y="1356029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3528649" y="1310834"/>
            <a:ext cx="2644041" cy="4812662"/>
            <a:chOff x="245974" y="985623"/>
            <a:chExt cx="3060341" cy="5040560"/>
          </a:xfrm>
        </p:grpSpPr>
        <p:sp>
          <p:nvSpPr>
            <p:cNvPr id="74" name="직사각형 73"/>
            <p:cNvSpPr/>
            <p:nvPr/>
          </p:nvSpPr>
          <p:spPr>
            <a:xfrm>
              <a:off x="245974" y="985623"/>
              <a:ext cx="3060341" cy="5040560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45974" y="986914"/>
              <a:ext cx="3060340" cy="37856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PUSH </a:t>
              </a:r>
              <a:r>
                <a:rPr lang="ko-KR" altLang="en-US" sz="1200" b="1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대상자</a:t>
              </a:r>
              <a:endParaRPr lang="ko-KR" altLang="en-US" sz="1200" b="1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7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05" y="1148995"/>
            <a:ext cx="2661082" cy="1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31" y="1388538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5276514" y="5409220"/>
            <a:ext cx="792610" cy="2308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</a:t>
            </a:r>
            <a:r>
              <a:rPr lang="ko-KR" altLang="en-US" sz="9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송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3528650" y="5762043"/>
            <a:ext cx="2651005" cy="361453"/>
            <a:chOff x="6442454" y="5816536"/>
            <a:chExt cx="2651005" cy="361453"/>
          </a:xfrm>
        </p:grpSpPr>
        <p:sp>
          <p:nvSpPr>
            <p:cNvPr id="33" name="직사각형 32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3528650" y="2024844"/>
            <a:ext cx="2651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545366" y="2348880"/>
            <a:ext cx="26367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548844" y="2672916"/>
            <a:ext cx="26367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522740" y="2996952"/>
            <a:ext cx="2651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539456" y="3320988"/>
            <a:ext cx="26367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542934" y="3645024"/>
            <a:ext cx="26367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780831" y="1673520"/>
            <a:ext cx="396305" cy="351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76618" y="2950246"/>
            <a:ext cx="396305" cy="351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3537024" y="3969060"/>
            <a:ext cx="26367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532308" y="4293096"/>
            <a:ext cx="26367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541740" y="4617132"/>
            <a:ext cx="26367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537024" y="4977172"/>
            <a:ext cx="26367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1302" y="1736812"/>
            <a:ext cx="1848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토목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00872" y="3018938"/>
            <a:ext cx="1848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안전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50502" y="2046387"/>
            <a:ext cx="1848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굴림" pitchFamily="50" charset="-127"/>
                <a:ea typeface="굴림" pitchFamily="50" charset="-127"/>
              </a:rPr>
              <a:t>토목</a:t>
            </a:r>
            <a:r>
              <a:rPr lang="en-US" altLang="ko-KR" sz="1100" dirty="0" smtClean="0">
                <a:latin typeface="굴림" pitchFamily="50" charset="-127"/>
                <a:ea typeface="굴림" pitchFamily="50" charset="-127"/>
              </a:rPr>
              <a:t>1</a:t>
            </a:r>
            <a:endParaRPr lang="ko-KR" altLang="en-US" sz="11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51814" y="2369900"/>
            <a:ext cx="1848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굴림" pitchFamily="50" charset="-127"/>
                <a:ea typeface="굴림" pitchFamily="50" charset="-127"/>
              </a:rPr>
              <a:t>토목</a:t>
            </a:r>
            <a:r>
              <a:rPr lang="en-US" altLang="ko-KR" sz="1100" dirty="0" smtClean="0">
                <a:latin typeface="굴림" pitchFamily="50" charset="-127"/>
                <a:ea typeface="굴림" pitchFamily="50" charset="-127"/>
              </a:rPr>
              <a:t>2</a:t>
            </a:r>
            <a:endParaRPr lang="ko-KR" altLang="en-US" sz="11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51814" y="2693936"/>
            <a:ext cx="1848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굴림" pitchFamily="50" charset="-127"/>
                <a:ea typeface="굴림" pitchFamily="50" charset="-127"/>
              </a:rPr>
              <a:t>토목</a:t>
            </a:r>
            <a:r>
              <a:rPr lang="en-US" altLang="ko-KR" sz="1100" dirty="0" smtClean="0">
                <a:latin typeface="굴림" pitchFamily="50" charset="-127"/>
                <a:ea typeface="굴림" pitchFamily="50" charset="-127"/>
              </a:rPr>
              <a:t>3</a:t>
            </a:r>
            <a:endParaRPr lang="ko-KR" altLang="en-US" sz="11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50502" y="3383937"/>
            <a:ext cx="1848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굴림" pitchFamily="50" charset="-127"/>
                <a:ea typeface="굴림" pitchFamily="50" charset="-127"/>
              </a:rPr>
              <a:t>안</a:t>
            </a:r>
            <a:r>
              <a:rPr lang="ko-KR" altLang="en-US" sz="1100" dirty="0">
                <a:latin typeface="굴림" pitchFamily="50" charset="-127"/>
                <a:ea typeface="굴림" pitchFamily="50" charset="-127"/>
              </a:rPr>
              <a:t>전</a:t>
            </a:r>
            <a:r>
              <a:rPr lang="en-US" altLang="ko-KR" sz="1100" dirty="0" smtClean="0">
                <a:latin typeface="굴림" pitchFamily="50" charset="-127"/>
                <a:ea typeface="굴림" pitchFamily="50" charset="-127"/>
              </a:rPr>
              <a:t>1</a:t>
            </a:r>
            <a:endParaRPr lang="ko-KR" altLang="en-US" sz="11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51814" y="3707450"/>
            <a:ext cx="1848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굴림" pitchFamily="50" charset="-127"/>
                <a:ea typeface="굴림" pitchFamily="50" charset="-127"/>
              </a:rPr>
              <a:t>안</a:t>
            </a:r>
            <a:r>
              <a:rPr lang="ko-KR" altLang="en-US" sz="1100" dirty="0">
                <a:latin typeface="굴림" pitchFamily="50" charset="-127"/>
                <a:ea typeface="굴림" pitchFamily="50" charset="-127"/>
              </a:rPr>
              <a:t>전</a:t>
            </a:r>
            <a:r>
              <a:rPr lang="en-US" altLang="ko-KR" sz="1100" dirty="0" smtClean="0">
                <a:latin typeface="굴림" pitchFamily="50" charset="-127"/>
                <a:ea typeface="굴림" pitchFamily="50" charset="-127"/>
              </a:rPr>
              <a:t>2</a:t>
            </a:r>
            <a:endParaRPr lang="ko-KR" altLang="en-US" sz="11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51814" y="4031486"/>
            <a:ext cx="1848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굴림" pitchFamily="50" charset="-127"/>
                <a:ea typeface="굴림" pitchFamily="50" charset="-127"/>
              </a:rPr>
              <a:t>안</a:t>
            </a:r>
            <a:r>
              <a:rPr lang="ko-KR" altLang="en-US" sz="1100" dirty="0">
                <a:latin typeface="굴림" pitchFamily="50" charset="-127"/>
                <a:ea typeface="굴림" pitchFamily="50" charset="-127"/>
              </a:rPr>
              <a:t>전</a:t>
            </a:r>
            <a:r>
              <a:rPr lang="en-US" altLang="ko-KR" sz="1100" dirty="0" smtClean="0">
                <a:latin typeface="굴림" pitchFamily="50" charset="-127"/>
                <a:ea typeface="굴림" pitchFamily="50" charset="-127"/>
              </a:rPr>
              <a:t>3</a:t>
            </a:r>
            <a:endParaRPr lang="ko-KR" altLang="en-US" sz="11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타원형 설명선 70"/>
          <p:cNvSpPr/>
          <p:nvPr/>
        </p:nvSpPr>
        <p:spPr>
          <a:xfrm>
            <a:off x="6285148" y="2910235"/>
            <a:ext cx="1656184" cy="764053"/>
          </a:xfrm>
          <a:prstGeom prst="wedgeEllipseCallout">
            <a:avLst>
              <a:gd name="adj1" fmla="val -54019"/>
              <a:gd name="adj2" fmla="val 4238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1depth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90841" y="2119037"/>
            <a:ext cx="171683" cy="13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893973" y="2453162"/>
            <a:ext cx="171683" cy="13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3893973" y="2763582"/>
            <a:ext cx="171683" cy="13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886445" y="3449688"/>
            <a:ext cx="171683" cy="13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889577" y="3783813"/>
            <a:ext cx="171683" cy="13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889577" y="4094233"/>
            <a:ext cx="171683" cy="13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676024" y="1811279"/>
            <a:ext cx="171683" cy="13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656856" y="3089379"/>
            <a:ext cx="171683" cy="13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64" y="1025582"/>
            <a:ext cx="3240360" cy="301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긴급보고 버튼정의</a:t>
            </a:r>
            <a:endParaRPr lang="en-US" altLang="ko-KR" sz="1000" b="1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10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등록화면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등록버튼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)</a:t>
            </a:r>
          </a:p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등록버튼 활성화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현장소장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안전보건팀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본부별담당자</a:t>
            </a:r>
            <a:endParaRPr lang="en-US" altLang="ko-KR" sz="10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수정화면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수정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삭제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확정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확정해제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/SMS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발송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)</a:t>
            </a:r>
          </a:p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수정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삭제 버튼 활성화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현장소장</a:t>
            </a:r>
            <a:endParaRPr lang="en-US" altLang="ko-KR" sz="10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수정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삭제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확정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확정해제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/SMS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발송 버튼 활성화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안전보건팀</a:t>
            </a:r>
            <a:endParaRPr lang="en-US" altLang="ko-KR" sz="10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목</a:t>
            </a:r>
            <a:r>
              <a:rPr lang="ko-KR" altLang="en-US" sz="1000" b="1" dirty="0">
                <a:latin typeface="굴림" pitchFamily="50" charset="-127"/>
                <a:ea typeface="굴림" pitchFamily="50" charset="-127"/>
              </a:rPr>
              <a:t>록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화면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전사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PUSH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발송</a:t>
            </a:r>
            <a:r>
              <a:rPr lang="en-US" altLang="ko-KR" sz="1000" b="1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전사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PUSH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발송 버튼 활성화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안전보건팀</a:t>
            </a:r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1000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확정 전까지 수정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삭제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확정</a:t>
            </a:r>
            <a:r>
              <a:rPr lang="en-US" altLang="ko-KR" sz="1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버튼 활성화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단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확정버튼은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안전보건팀만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보임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확정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클릭시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확정해제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/SMS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발송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리스트 전사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PUSH 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아이콘 버튼 활성화</a:t>
            </a:r>
            <a:endParaRPr lang="en-US" altLang="ko-KR" sz="10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SMS 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또는 전사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PUSH 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발송전 확정해제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클릭시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수정</a:t>
            </a:r>
            <a:r>
              <a:rPr lang="en-US" altLang="ko-KR" sz="1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확정 </a:t>
            </a:r>
            <a:r>
              <a:rPr lang="ko-KR" altLang="en-US" sz="1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버튼 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재활성화</a:t>
            </a:r>
            <a:endParaRPr lang="en-US" altLang="ko-KR" sz="10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재해보고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수정화면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안전돋보기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8664" y="1643851"/>
            <a:ext cx="2684116" cy="5097517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54675" y="4221088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67" name="모서리가 둥근 직사각형 66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일시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1308289" y="4221088"/>
            <a:ext cx="1608845" cy="302396"/>
            <a:chOff x="7678822" y="1772738"/>
            <a:chExt cx="1608845" cy="302396"/>
          </a:xfrm>
          <a:solidFill>
            <a:schemeClr val="bg1">
              <a:lumMod val="95000"/>
            </a:schemeClr>
          </a:solidFill>
        </p:grpSpPr>
        <p:sp>
          <p:nvSpPr>
            <p:cNvPr id="70" name="모서리가 둥근 직사각형 69"/>
            <p:cNvSpPr/>
            <p:nvPr/>
          </p:nvSpPr>
          <p:spPr>
            <a:xfrm>
              <a:off x="7678822" y="1772738"/>
              <a:ext cx="870035" cy="259200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8968152" y="1780198"/>
              <a:ext cx="319515" cy="246176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8588371" y="1779358"/>
              <a:ext cx="318230" cy="247016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727829" y="1800138"/>
              <a:ext cx="431067" cy="274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</a:t>
              </a:r>
              <a:endParaRPr lang="ko-KR" altLang="en-US" sz="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54675" y="2673238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75" name="모서리가 둥근 직사각형 74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공사금액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55195" y="5751056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78" name="모서리가 둥근 직사각형 77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직</a:t>
              </a:r>
              <a:r>
                <a:rPr lang="ko-KR" altLang="en-US" sz="900" b="1" dirty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종</a:t>
              </a: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54675" y="3296748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81" name="모서리가 둥근 직사각형 80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현장소장</a:t>
              </a:r>
              <a:r>
                <a:rPr lang="ko-KR" altLang="en-US" sz="900" b="1" dirty="0" err="1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명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83" name="모서리가 둥근 직사각형 82"/>
          <p:cNvSpPr/>
          <p:nvPr/>
        </p:nvSpPr>
        <p:spPr>
          <a:xfrm>
            <a:off x="1312164" y="5743708"/>
            <a:ext cx="1608846" cy="281064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44488" y="1255881"/>
            <a:ext cx="2684116" cy="361453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재해보고 작성</a:t>
            </a:r>
            <a:endParaRPr lang="ko-KR" altLang="en-US" sz="1200" b="1" dirty="0">
              <a:solidFill>
                <a:schemeClr val="bg2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9" y="1091983"/>
            <a:ext cx="2693844" cy="16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14" y="1332352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32" y="1355644"/>
            <a:ext cx="190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모서리가 둥근 직사각형 91"/>
          <p:cNvSpPr/>
          <p:nvPr/>
        </p:nvSpPr>
        <p:spPr>
          <a:xfrm>
            <a:off x="1308288" y="2662728"/>
            <a:ext cx="1608846" cy="281064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447244" y="2090815"/>
            <a:ext cx="2505600" cy="224298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현장개요</a:t>
            </a:r>
            <a:endParaRPr lang="ko-KR" altLang="en-US" sz="9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471202" y="4545124"/>
            <a:ext cx="809390" cy="277200"/>
          </a:xfrm>
          <a:prstGeom prst="round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</a:t>
            </a:r>
            <a:r>
              <a: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</a:t>
            </a: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312888" y="3292884"/>
            <a:ext cx="1608846" cy="281064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31957" y="3933056"/>
            <a:ext cx="2505600" cy="224298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사고개요</a:t>
            </a:r>
            <a:endParaRPr lang="ko-KR" altLang="en-US" sz="9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367369" y="5503760"/>
            <a:ext cx="502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돋보기</a:t>
            </a:r>
            <a:endParaRPr lang="ko-KR" altLang="en-US" sz="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451718" y="5160066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122" name="모서리가 둥근 직사각형 121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성</a:t>
              </a:r>
              <a:r>
                <a:rPr lang="ko-KR" altLang="en-US" sz="900" b="1" dirty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명</a:t>
              </a:r>
            </a:p>
          </p:txBody>
        </p:sp>
      </p:grpSp>
      <p:sp>
        <p:nvSpPr>
          <p:cNvPr id="124" name="모서리가 둥근 직사각형 123"/>
          <p:cNvSpPr/>
          <p:nvPr/>
        </p:nvSpPr>
        <p:spPr>
          <a:xfrm>
            <a:off x="1308687" y="5152718"/>
            <a:ext cx="1608447" cy="281064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3551501" y="1025582"/>
            <a:ext cx="2648348" cy="5115041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PUSH</a:t>
            </a:r>
            <a:endParaRPr lang="ko-KR" altLang="en-US" dirty="0"/>
          </a:p>
        </p:txBody>
      </p:sp>
      <p:grpSp>
        <p:nvGrpSpPr>
          <p:cNvPr id="140" name="그룹 139"/>
          <p:cNvGrpSpPr/>
          <p:nvPr/>
        </p:nvGrpSpPr>
        <p:grpSpPr>
          <a:xfrm>
            <a:off x="3670972" y="2004573"/>
            <a:ext cx="2505600" cy="224298"/>
            <a:chOff x="3944888" y="1783649"/>
            <a:chExt cx="917824" cy="277200"/>
          </a:xfrm>
          <a:solidFill>
            <a:schemeClr val="accent6"/>
          </a:solidFill>
        </p:grpSpPr>
        <p:sp>
          <p:nvSpPr>
            <p:cNvPr id="141" name="모서리가 둥근 직사각형 140"/>
            <p:cNvSpPr/>
            <p:nvPr/>
          </p:nvSpPr>
          <p:spPr>
            <a:xfrm>
              <a:off x="3944888" y="1783649"/>
              <a:ext cx="917824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011745" y="1794333"/>
              <a:ext cx="774559" cy="26249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관련사진</a:t>
              </a:r>
              <a:endParaRPr lang="ko-KR" altLang="en-US" sz="9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3681482" y="2275995"/>
            <a:ext cx="2497921" cy="1343398"/>
            <a:chOff x="3951819" y="1808820"/>
            <a:chExt cx="2438010" cy="1343398"/>
          </a:xfrm>
          <a:solidFill>
            <a:schemeClr val="bg1">
              <a:lumMod val="95000"/>
            </a:schemeClr>
          </a:solidFill>
        </p:grpSpPr>
        <p:grpSp>
          <p:nvGrpSpPr>
            <p:cNvPr id="152" name="그룹 151"/>
            <p:cNvGrpSpPr/>
            <p:nvPr/>
          </p:nvGrpSpPr>
          <p:grpSpPr>
            <a:xfrm>
              <a:off x="3951819" y="1808820"/>
              <a:ext cx="2438010" cy="1343398"/>
              <a:chOff x="3941061" y="1808820"/>
              <a:chExt cx="2438010" cy="1343398"/>
            </a:xfrm>
            <a:grpFill/>
          </p:grpSpPr>
          <p:sp>
            <p:nvSpPr>
              <p:cNvPr id="157" name="직사각형 156"/>
              <p:cNvSpPr/>
              <p:nvPr/>
            </p:nvSpPr>
            <p:spPr>
              <a:xfrm>
                <a:off x="3941061" y="1808820"/>
                <a:ext cx="1220805" cy="13433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5158266" y="1810730"/>
                <a:ext cx="1220805" cy="13414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3" name="Picture 2" descr="C:\Users\Administrator\Downloads\1464154260_instagram-social-media-camera-phot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021" y="2132856"/>
              <a:ext cx="644400" cy="644400"/>
            </a:xfrm>
            <a:prstGeom prst="rect">
              <a:avLst/>
            </a:prstGeom>
            <a:grpFill/>
            <a:extLst/>
          </p:spPr>
        </p:pic>
        <p:pic>
          <p:nvPicPr>
            <p:cNvPr id="154" name="Picture 3" descr="C:\Users\Administrator\Downloads\1464154241_picture-0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060" y="2171254"/>
              <a:ext cx="573670" cy="573670"/>
            </a:xfrm>
            <a:prstGeom prst="rect">
              <a:avLst/>
            </a:prstGeom>
            <a:grpFill/>
            <a:extLst/>
          </p:spPr>
        </p:pic>
      </p:grpSp>
      <p:sp>
        <p:nvSpPr>
          <p:cNvPr id="160" name="TextBox 159"/>
          <p:cNvSpPr txBox="1"/>
          <p:nvPr/>
        </p:nvSpPr>
        <p:spPr>
          <a:xfrm>
            <a:off x="2275238" y="611639"/>
            <a:ext cx="26848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등록</a:t>
            </a:r>
            <a:r>
              <a:rPr lang="en-US" altLang="ko-KR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수정</a:t>
            </a:r>
            <a:r>
              <a:rPr lang="en-US" altLang="ko-KR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페이지별도</a:t>
            </a:r>
            <a:r>
              <a:rPr lang="en-US" altLang="ko-KR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371114" y="3722180"/>
            <a:ext cx="792610" cy="2308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531611" y="3719647"/>
            <a:ext cx="792610" cy="2308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</a:t>
            </a:r>
            <a:r>
              <a:rPr lang="ko-KR" altLang="en-US" sz="9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록</a:t>
            </a:r>
            <a:r>
              <a:rPr lang="en-US" altLang="ko-KR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or</a:t>
            </a:r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3548844" y="6055879"/>
            <a:ext cx="2651005" cy="361453"/>
            <a:chOff x="6442454" y="5816536"/>
            <a:chExt cx="2651005" cy="361453"/>
          </a:xfrm>
        </p:grpSpPr>
        <p:sp>
          <p:nvSpPr>
            <p:cNvPr id="96" name="직사각형 95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15" name="타원형 설명선 114"/>
          <p:cNvSpPr/>
          <p:nvPr/>
        </p:nvSpPr>
        <p:spPr>
          <a:xfrm>
            <a:off x="5448968" y="154188"/>
            <a:ext cx="2600376" cy="871394"/>
          </a:xfrm>
          <a:prstGeom prst="wedgeEllipseCallout">
            <a:avLst>
              <a:gd name="adj1" fmla="val -145764"/>
              <a:gd name="adj2" fmla="val 26385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기본정보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현장개요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사고개요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사고경위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371114" y="4002355"/>
            <a:ext cx="800660" cy="2308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SMS</a:t>
            </a:r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발송 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6" name="타원형 설명선 85"/>
          <p:cNvSpPr/>
          <p:nvPr/>
        </p:nvSpPr>
        <p:spPr>
          <a:xfrm>
            <a:off x="3404828" y="4788549"/>
            <a:ext cx="2687009" cy="1124727"/>
          </a:xfrm>
          <a:prstGeom prst="wedgeEllipseCallout">
            <a:avLst>
              <a:gd name="adj1" fmla="val 10235"/>
              <a:gd name="adj2" fmla="val -5883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등록시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지정된  </a:t>
            </a:r>
            <a:r>
              <a:rPr lang="ko-KR" altLang="en-US" sz="1000" b="1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안전보건팀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및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주택공사팀의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안전담당자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본부별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담당자 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   에게 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PUSH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발송</a:t>
            </a:r>
            <a:endParaRPr lang="en-US" altLang="ko-KR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68524" y="1713643"/>
            <a:ext cx="1550463" cy="269142"/>
            <a:chOff x="1857024" y="1713643"/>
            <a:chExt cx="1550463" cy="269142"/>
          </a:xfrm>
        </p:grpSpPr>
        <p:sp>
          <p:nvSpPr>
            <p:cNvPr id="10" name="갈매기형 수장 9"/>
            <p:cNvSpPr/>
            <p:nvPr/>
          </p:nvSpPr>
          <p:spPr>
            <a:xfrm>
              <a:off x="1857024" y="1718098"/>
              <a:ext cx="686366" cy="264687"/>
            </a:xfrm>
            <a:prstGeom prst="chevro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5" name="갈매기형 수장 84"/>
            <p:cNvSpPr/>
            <p:nvPr/>
          </p:nvSpPr>
          <p:spPr>
            <a:xfrm>
              <a:off x="2363370" y="1713643"/>
              <a:ext cx="626359" cy="264687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7" name="갈매기형 수장 86"/>
            <p:cNvSpPr/>
            <p:nvPr/>
          </p:nvSpPr>
          <p:spPr>
            <a:xfrm>
              <a:off x="2831423" y="1718098"/>
              <a:ext cx="576064" cy="264687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523442" y="4269596"/>
            <a:ext cx="800660" cy="230832"/>
          </a:xfrm>
          <a:prstGeom prst="rect">
            <a:avLst/>
          </a:prstGeom>
          <a:solidFill>
            <a:srgbClr val="F43A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</a:t>
            </a:r>
            <a:r>
              <a:rPr lang="ko-KR" altLang="en-US" sz="9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71114" y="4264180"/>
            <a:ext cx="800660" cy="230832"/>
          </a:xfrm>
          <a:prstGeom prst="rect">
            <a:avLst/>
          </a:prstGeom>
          <a:solidFill>
            <a:srgbClr val="F43A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확정해제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1" name="갈매기형 수장 110"/>
          <p:cNvSpPr/>
          <p:nvPr/>
        </p:nvSpPr>
        <p:spPr>
          <a:xfrm>
            <a:off x="2055847" y="1718097"/>
            <a:ext cx="576064" cy="26468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4" name="직선 화살표 연결선 13"/>
          <p:cNvCxnSpPr>
            <a:stCxn id="111" idx="3"/>
            <a:endCxn id="112" idx="1"/>
          </p:cNvCxnSpPr>
          <p:nvPr/>
        </p:nvCxnSpPr>
        <p:spPr>
          <a:xfrm>
            <a:off x="2631911" y="1850441"/>
            <a:ext cx="3797253" cy="303730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429164" y="4149080"/>
            <a:ext cx="324036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긴급보고 단계표시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endParaRPr lang="en-US" altLang="ko-KR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총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4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단계 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5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개 형태로 표시</a:t>
            </a:r>
            <a:endParaRPr lang="en-US" altLang="ko-KR" sz="10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(+PUSH)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후에 표</a:t>
            </a:r>
            <a:r>
              <a:rPr lang="ko-KR" altLang="en-US" sz="1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시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endParaRPr lang="en-US" altLang="ko-KR" sz="10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확정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확정완료 후에 표시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해제시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①로 복구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확정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보고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 SMS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발송 후에 표시</a:t>
            </a:r>
            <a:endParaRPr lang="en-US" altLang="ko-KR" sz="10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확정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공지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전사공지 후에 표시</a:t>
            </a:r>
            <a:endParaRPr lang="en-US" altLang="ko-KR" sz="10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</a:t>
            </a:r>
            <a:r>
              <a:rPr lang="en-US" altLang="ko-KR" sz="1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확정</a:t>
            </a:r>
            <a:r>
              <a:rPr lang="en-US" altLang="ko-KR" sz="1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보고</a:t>
            </a:r>
            <a:r>
              <a:rPr lang="en-US" altLang="ko-KR" sz="1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공지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 SMS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발송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전사공지 모두 완료 후에 표시</a:t>
            </a:r>
            <a:endParaRPr lang="en-US" altLang="ko-KR" sz="10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444685" y="2341587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125" name="모서리가 둥근 직사각형 124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공사기간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32" name="모서리가 둥근 직사각형 131"/>
          <p:cNvSpPr/>
          <p:nvPr/>
        </p:nvSpPr>
        <p:spPr>
          <a:xfrm>
            <a:off x="1298298" y="2331077"/>
            <a:ext cx="1608846" cy="281064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3" name="그룹 132"/>
          <p:cNvGrpSpPr/>
          <p:nvPr/>
        </p:nvGrpSpPr>
        <p:grpSpPr>
          <a:xfrm>
            <a:off x="469717" y="3583848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134" name="모서리가 둥근 직사각형 133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안전팀</a:t>
              </a:r>
              <a:r>
                <a:rPr lang="ko-KR" altLang="en-US" sz="900" b="1" dirty="0" err="1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장</a:t>
              </a:r>
              <a:r>
                <a:rPr lang="ko-KR" altLang="en-US" sz="900" b="1" dirty="0" err="1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명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36" name="모서리가 둥근 직사각형 135"/>
          <p:cNvSpPr/>
          <p:nvPr/>
        </p:nvSpPr>
        <p:spPr>
          <a:xfrm>
            <a:off x="1327930" y="3579984"/>
            <a:ext cx="1608846" cy="281064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6" name="그룹 145"/>
          <p:cNvGrpSpPr/>
          <p:nvPr/>
        </p:nvGrpSpPr>
        <p:grpSpPr>
          <a:xfrm>
            <a:off x="452500" y="5466508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147" name="모서리가 둥근 직사각형 146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파트너사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49" name="모서리가 둥근 직사각형 148"/>
          <p:cNvSpPr/>
          <p:nvPr/>
        </p:nvSpPr>
        <p:spPr>
          <a:xfrm>
            <a:off x="1318346" y="5462644"/>
            <a:ext cx="1608846" cy="281064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463834" y="2996952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156" name="모서리가 둥근 직사각형 155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공정율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63" name="모서리가 둥근 직사각형 162"/>
          <p:cNvSpPr/>
          <p:nvPr/>
        </p:nvSpPr>
        <p:spPr>
          <a:xfrm>
            <a:off x="1327930" y="2996952"/>
            <a:ext cx="1608846" cy="281064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1316596" y="4509120"/>
            <a:ext cx="1608846" cy="281064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452478" y="4875518"/>
            <a:ext cx="809390" cy="277200"/>
          </a:xfrm>
          <a:prstGeom prst="round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재해형</a:t>
            </a:r>
            <a:r>
              <a: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태</a:t>
            </a: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1297872" y="4839514"/>
            <a:ext cx="1608846" cy="281064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357296" y="4883440"/>
            <a:ext cx="502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돋보기</a:t>
            </a:r>
            <a:endParaRPr lang="ko-KR" altLang="en-US" sz="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73" name="그룹 172"/>
          <p:cNvGrpSpPr/>
          <p:nvPr/>
        </p:nvGrpSpPr>
        <p:grpSpPr>
          <a:xfrm>
            <a:off x="471202" y="6042574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174" name="모서리가 둥근 직사각형 173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나이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76" name="모서리가 둥근 직사각형 175"/>
          <p:cNvSpPr/>
          <p:nvPr/>
        </p:nvSpPr>
        <p:spPr>
          <a:xfrm>
            <a:off x="1316596" y="6035226"/>
            <a:ext cx="548457" cy="281064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7" name="그룹 176"/>
          <p:cNvGrpSpPr/>
          <p:nvPr/>
        </p:nvGrpSpPr>
        <p:grpSpPr>
          <a:xfrm>
            <a:off x="456472" y="6352292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178" name="모서리가 둥근 직사각형 177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 재해규모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80" name="모서리가 둥근 직사각형 179"/>
          <p:cNvSpPr/>
          <p:nvPr/>
        </p:nvSpPr>
        <p:spPr>
          <a:xfrm>
            <a:off x="1309653" y="6352292"/>
            <a:ext cx="1577245" cy="281064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3658124" y="1091983"/>
            <a:ext cx="2505600" cy="224298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사고경위</a:t>
            </a:r>
            <a:endParaRPr lang="ko-KR" altLang="en-US" sz="9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3670971" y="1376772"/>
            <a:ext cx="2420865" cy="534159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42673" y="5865652"/>
            <a:ext cx="1257857" cy="4296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3" idx="1"/>
          </p:cNvCxnSpPr>
          <p:nvPr/>
        </p:nvCxnSpPr>
        <p:spPr>
          <a:xfrm flipV="1">
            <a:off x="1011707" y="6080461"/>
            <a:ext cx="1930966" cy="95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6864" y="5913276"/>
            <a:ext cx="14160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년생으로표시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75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재해보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통계분석화면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적발율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안전돋보기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54499" y="1371083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596516" y="1325888"/>
            <a:ext cx="2651686" cy="4812662"/>
            <a:chOff x="245974" y="985623"/>
            <a:chExt cx="3060341" cy="5040560"/>
          </a:xfrm>
        </p:grpSpPr>
        <p:sp>
          <p:nvSpPr>
            <p:cNvPr id="40" name="직사각형 39"/>
            <p:cNvSpPr/>
            <p:nvPr/>
          </p:nvSpPr>
          <p:spPr>
            <a:xfrm>
              <a:off x="245974" y="985623"/>
              <a:ext cx="3060341" cy="5040560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45974" y="986914"/>
              <a:ext cx="3060340" cy="37856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굴림" pitchFamily="50" charset="-127"/>
                  <a:ea typeface="굴림" pitchFamily="50" charset="-127"/>
                </a:rPr>
                <a:t>재해보고 분석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6" y="1164049"/>
            <a:ext cx="2661082" cy="1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2" y="1403592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60" y="1426884"/>
            <a:ext cx="190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/>
          <p:cNvSpPr/>
          <p:nvPr/>
        </p:nvSpPr>
        <p:spPr>
          <a:xfrm>
            <a:off x="5978835" y="1356029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3620852" y="1310834"/>
            <a:ext cx="2651686" cy="4812662"/>
            <a:chOff x="245974" y="985623"/>
            <a:chExt cx="3060341" cy="5040560"/>
          </a:xfrm>
        </p:grpSpPr>
        <p:sp>
          <p:nvSpPr>
            <p:cNvPr id="49" name="직사각형 48"/>
            <p:cNvSpPr/>
            <p:nvPr/>
          </p:nvSpPr>
          <p:spPr>
            <a:xfrm>
              <a:off x="245974" y="985623"/>
              <a:ext cx="3060341" cy="5040560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45974" y="986914"/>
              <a:ext cx="3060340" cy="37856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굴림" pitchFamily="50" charset="-127"/>
                  <a:ea typeface="굴림" pitchFamily="50" charset="-127"/>
                </a:rPr>
                <a:t>재해보고 분석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852" y="1148995"/>
            <a:ext cx="2661082" cy="1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78" y="1388538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096" y="1411830"/>
            <a:ext cx="190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596516" y="5785225"/>
            <a:ext cx="2651005" cy="361453"/>
            <a:chOff x="6442454" y="5816536"/>
            <a:chExt cx="2651005" cy="361453"/>
          </a:xfrm>
        </p:grpSpPr>
        <p:sp>
          <p:nvSpPr>
            <p:cNvPr id="57" name="직사각형 56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620852" y="5774533"/>
            <a:ext cx="2651005" cy="361453"/>
            <a:chOff x="6442454" y="5816536"/>
            <a:chExt cx="2651005" cy="361453"/>
          </a:xfrm>
        </p:grpSpPr>
        <p:sp>
          <p:nvSpPr>
            <p:cNvPr id="63" name="직사각형 62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12622"/>
              </p:ext>
            </p:extLst>
          </p:nvPr>
        </p:nvGraphicFramePr>
        <p:xfrm>
          <a:off x="616168" y="1745737"/>
          <a:ext cx="2609156" cy="403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942"/>
                <a:gridCol w="917847"/>
                <a:gridCol w="879367"/>
              </a:tblGrid>
              <a:tr h="482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현장별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본부별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56000"/>
                      </a:schemeClr>
                    </a:solidFill>
                  </a:tcPr>
                </a:tc>
              </a:tr>
              <a:tr h="355736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 </a:t>
                      </a:r>
                      <a:r>
                        <a:rPr kumimoji="0" lang="ko-KR" altLang="en-US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산정 방식 </a:t>
                      </a: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인원대비 부적합 적발</a:t>
                      </a: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(60%) + </a:t>
                      </a:r>
                      <a:r>
                        <a:rPr kumimoji="0" lang="ko-KR" altLang="en-US" sz="87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조치율</a:t>
                      </a:r>
                      <a:r>
                        <a:rPr kumimoji="0" lang="ko-KR" altLang="en-US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(40%)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bg1">
                        <a:alpha val="56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bg1">
                        <a:alpha val="56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613781"/>
              </p:ext>
            </p:extLst>
          </p:nvPr>
        </p:nvGraphicFramePr>
        <p:xfrm>
          <a:off x="3651262" y="1745737"/>
          <a:ext cx="2612397" cy="3879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13"/>
                <a:gridCol w="950592"/>
                <a:gridCol w="828092"/>
              </a:tblGrid>
              <a:tr h="4630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현장별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본부별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56000"/>
                      </a:schemeClr>
                    </a:solidFill>
                  </a:tcPr>
                </a:tc>
              </a:tr>
              <a:tr h="341647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 </a:t>
                      </a:r>
                      <a:r>
                        <a:rPr kumimoji="0" lang="ko-KR" altLang="en-US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산정 방식 </a:t>
                      </a: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부적합 적발</a:t>
                      </a: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(60%) + </a:t>
                      </a:r>
                      <a:r>
                        <a:rPr kumimoji="0" lang="ko-KR" altLang="en-US" sz="87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조치율</a:t>
                      </a:r>
                      <a:r>
                        <a:rPr kumimoji="0" lang="ko-KR" altLang="en-US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7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(40%)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bg1">
                        <a:alpha val="56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bg1">
                        <a:alpha val="56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2068"/>
              </p:ext>
            </p:extLst>
          </p:nvPr>
        </p:nvGraphicFramePr>
        <p:xfrm>
          <a:off x="3655519" y="2323634"/>
          <a:ext cx="2595995" cy="2987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12"/>
                <a:gridCol w="648072"/>
                <a:gridCol w="865512"/>
                <a:gridCol w="648999"/>
              </a:tblGrid>
              <a:tr h="3735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소속현장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</a:t>
                      </a:r>
                      <a:endParaRPr lang="en-US" altLang="ko-KR" sz="9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이형석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남양주진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김하나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미아 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APT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유병민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이천아울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정재원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롯데칠성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이종우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 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APT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박용준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잠실제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잠실제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조아라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대연동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이재근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판교복합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15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이강선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잠실제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750794"/>
              </p:ext>
            </p:extLst>
          </p:nvPr>
        </p:nvGraphicFramePr>
        <p:xfrm>
          <a:off x="614758" y="2328827"/>
          <a:ext cx="2592286" cy="3004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833"/>
                <a:gridCol w="900100"/>
                <a:gridCol w="648072"/>
                <a:gridCol w="630281"/>
              </a:tblGrid>
              <a:tr h="3917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현장명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현장소장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</a:t>
                      </a:r>
                      <a:endParaRPr lang="en-US" altLang="ko-KR" sz="9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T2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전면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이승기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상주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강경태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464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백화점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하광배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세종시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이승환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376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사직동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이승욱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324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 PRO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박기태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316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연세대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전창율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309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새만금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이상한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롯데몰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서성각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299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23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평택호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박상영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213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" name="타원 79"/>
          <p:cNvSpPr/>
          <p:nvPr/>
        </p:nvSpPr>
        <p:spPr>
          <a:xfrm>
            <a:off x="9003171" y="1357024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6645188" y="1311829"/>
            <a:ext cx="2651686" cy="4812662"/>
            <a:chOff x="245974" y="985623"/>
            <a:chExt cx="3060341" cy="5040560"/>
          </a:xfrm>
        </p:grpSpPr>
        <p:sp>
          <p:nvSpPr>
            <p:cNvPr id="84" name="직사각형 83"/>
            <p:cNvSpPr/>
            <p:nvPr/>
          </p:nvSpPr>
          <p:spPr>
            <a:xfrm>
              <a:off x="245974" y="985623"/>
              <a:ext cx="3060341" cy="5040560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45974" y="986914"/>
              <a:ext cx="3060340" cy="37856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굴림" pitchFamily="50" charset="-127"/>
                  <a:ea typeface="굴림" pitchFamily="50" charset="-127"/>
                </a:rPr>
                <a:t>재해보고 분석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88" y="1149990"/>
            <a:ext cx="2661082" cy="1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14" y="1389533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432" y="1412825"/>
            <a:ext cx="190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6645188" y="5775528"/>
            <a:ext cx="2651005" cy="361453"/>
            <a:chOff x="6442454" y="5816536"/>
            <a:chExt cx="2651005" cy="361453"/>
          </a:xfrm>
        </p:grpSpPr>
        <p:sp>
          <p:nvSpPr>
            <p:cNvPr id="92" name="직사각형 91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46135"/>
              </p:ext>
            </p:extLst>
          </p:nvPr>
        </p:nvGraphicFramePr>
        <p:xfrm>
          <a:off x="6675598" y="1746732"/>
          <a:ext cx="2612397" cy="3879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13"/>
                <a:gridCol w="950592"/>
                <a:gridCol w="828092"/>
              </a:tblGrid>
              <a:tr h="4630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현장별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본부별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56000"/>
                      </a:schemeClr>
                    </a:solidFill>
                  </a:tcPr>
                </a:tc>
              </a:tr>
              <a:tr h="341647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7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bg1">
                        <a:alpha val="56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bg1">
                        <a:alpha val="56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차트 97"/>
          <p:cNvGraphicFramePr/>
          <p:nvPr>
            <p:extLst>
              <p:ext uri="{D42A27DB-BD31-4B8C-83A1-F6EECF244321}">
                <p14:modId xmlns:p14="http://schemas.microsoft.com/office/powerpoint/2010/main" val="451151222"/>
              </p:ext>
            </p:extLst>
          </p:nvPr>
        </p:nvGraphicFramePr>
        <p:xfrm>
          <a:off x="6679855" y="2343691"/>
          <a:ext cx="2590413" cy="3086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직사각형 1"/>
          <p:cNvSpPr/>
          <p:nvPr/>
        </p:nvSpPr>
        <p:spPr>
          <a:xfrm>
            <a:off x="2864768" y="152636"/>
            <a:ext cx="3866440" cy="84675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35165" y="375958"/>
            <a:ext cx="351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삭제 협</a:t>
            </a:r>
            <a:r>
              <a:rPr lang="ko-KR" altLang="en-US" sz="2000" dirty="0">
                <a:solidFill>
                  <a:srgbClr val="FF0000"/>
                </a:solidFill>
              </a:rPr>
              <a:t>의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현업 확인 사항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945872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재해보고 통계화면분석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공사유형별 사고사례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안전돋보기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978835" y="1356029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3620852" y="1310834"/>
            <a:ext cx="2651686" cy="4812662"/>
            <a:chOff x="245974" y="985623"/>
            <a:chExt cx="3060341" cy="5040560"/>
          </a:xfrm>
        </p:grpSpPr>
        <p:sp>
          <p:nvSpPr>
            <p:cNvPr id="49" name="직사각형 48"/>
            <p:cNvSpPr/>
            <p:nvPr/>
          </p:nvSpPr>
          <p:spPr>
            <a:xfrm>
              <a:off x="245974" y="985623"/>
              <a:ext cx="3060341" cy="5040560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45974" y="986914"/>
              <a:ext cx="3060340" cy="37856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공사 사</a:t>
              </a:r>
              <a:r>
                <a:rPr lang="ko-KR" altLang="en-US" sz="1200" b="1" dirty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고</a:t>
              </a:r>
              <a:r>
                <a:rPr lang="ko-KR" altLang="en-US" sz="1200" b="1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 사례</a:t>
              </a:r>
              <a:endParaRPr lang="ko-KR" altLang="en-US" sz="1200" b="1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852" y="1148995"/>
            <a:ext cx="2661082" cy="1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234" y="1408528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096" y="1411830"/>
            <a:ext cx="190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모서리가 둥근 직사각형 63"/>
          <p:cNvSpPr/>
          <p:nvPr/>
        </p:nvSpPr>
        <p:spPr bwMode="auto">
          <a:xfrm>
            <a:off x="4234858" y="1830016"/>
            <a:ext cx="707384" cy="27366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건축  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▼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590319" y="186602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사업본부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5529186" y="1830016"/>
            <a:ext cx="709200" cy="28442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그룹  </a:t>
            </a:r>
            <a:r>
              <a:rPr kumimoji="1" lang="ko-KR" altLang="en-US" sz="900" b="0" i="0" u="none" strike="noStrike" cap="none" normalizeH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▼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18489" y="186602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계약방식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4234858" y="2168860"/>
            <a:ext cx="707384" cy="27366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백화점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▼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84848" y="216886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공사유형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5529186" y="2168860"/>
            <a:ext cx="709200" cy="28442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10%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 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▼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26389" y="216886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공정율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4234858" y="2492896"/>
            <a:ext cx="707384" cy="292918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골조  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▼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588826" y="249289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대표공종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5529186" y="2492896"/>
            <a:ext cx="709200" cy="303676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상</a:t>
            </a:r>
            <a:r>
              <a:rPr lang="ko-KR" altLang="en-US" sz="9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룹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 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▼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27754" y="249289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위험도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620852" y="5774533"/>
            <a:ext cx="2651005" cy="361453"/>
            <a:chOff x="6442454" y="5816536"/>
            <a:chExt cx="2651005" cy="361453"/>
          </a:xfrm>
        </p:grpSpPr>
        <p:sp>
          <p:nvSpPr>
            <p:cNvPr id="63" name="직사각형 62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3695238" y="2904569"/>
            <a:ext cx="2523041" cy="657719"/>
          </a:xfrm>
          <a:prstGeom prst="roundRect">
            <a:avLst/>
          </a:prstGeom>
          <a:solidFill>
            <a:schemeClr val="accent3"/>
          </a:solidFill>
          <a:ln w="63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3712334" y="3018178"/>
            <a:ext cx="1669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락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33" y="2956384"/>
            <a:ext cx="665816" cy="563736"/>
          </a:xfrm>
          <a:prstGeom prst="rect">
            <a:avLst/>
          </a:prstGeom>
        </p:spPr>
      </p:pic>
      <p:sp>
        <p:nvSpPr>
          <p:cNvPr id="123" name="모서리가 둥근 직사각형 122"/>
          <p:cNvSpPr/>
          <p:nvPr/>
        </p:nvSpPr>
        <p:spPr>
          <a:xfrm>
            <a:off x="3689562" y="3609050"/>
            <a:ext cx="2523041" cy="658800"/>
          </a:xfrm>
          <a:prstGeom prst="roundRect">
            <a:avLst/>
          </a:prstGeom>
          <a:solidFill>
            <a:schemeClr val="accent3"/>
          </a:solidFill>
          <a:ln w="63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3706658" y="3722659"/>
            <a:ext cx="1669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락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pic>
        <p:nvPicPr>
          <p:cNvPr id="116" name="Picture 2" descr="P:\지적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533" y="3673623"/>
            <a:ext cx="644300" cy="55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모서리가 둥근 직사각형 125"/>
          <p:cNvSpPr/>
          <p:nvPr/>
        </p:nvSpPr>
        <p:spPr>
          <a:xfrm>
            <a:off x="3693829" y="4329130"/>
            <a:ext cx="2523041" cy="658800"/>
          </a:xfrm>
          <a:prstGeom prst="roundRect">
            <a:avLst/>
          </a:prstGeom>
          <a:solidFill>
            <a:schemeClr val="accent3"/>
          </a:solidFill>
          <a:ln w="63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10925" y="4442739"/>
            <a:ext cx="1669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락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pic>
        <p:nvPicPr>
          <p:cNvPr id="129" name="Picture 3" descr="P:\부적합사진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533" y="4396238"/>
            <a:ext cx="644300" cy="51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모서리가 둥근 직사각형 129"/>
          <p:cNvSpPr/>
          <p:nvPr/>
        </p:nvSpPr>
        <p:spPr>
          <a:xfrm>
            <a:off x="3695238" y="5049210"/>
            <a:ext cx="2523041" cy="658800"/>
          </a:xfrm>
          <a:prstGeom prst="roundRect">
            <a:avLst/>
          </a:prstGeom>
          <a:solidFill>
            <a:schemeClr val="accent3"/>
          </a:solidFill>
          <a:ln w="63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3712334" y="5162819"/>
            <a:ext cx="1669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락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pic>
        <p:nvPicPr>
          <p:cNvPr id="133" name="Picture 4" descr="P:\20160130_09382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319" y="5116268"/>
            <a:ext cx="653640" cy="53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3008784" y="386001"/>
            <a:ext cx="3866440" cy="84675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368438" y="609323"/>
            <a:ext cx="351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삭제 협</a:t>
            </a:r>
            <a:r>
              <a:rPr lang="ko-KR" altLang="en-US" sz="2000" dirty="0">
                <a:solidFill>
                  <a:srgbClr val="FF0000"/>
                </a:solidFill>
              </a:rPr>
              <a:t>의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현업 확인 사항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5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6776" y="2384884"/>
            <a:ext cx="54726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소</a:t>
            </a:r>
            <a:r>
              <a:rPr lang="ko-KR" altLang="en-US" sz="4800" dirty="0"/>
              <a:t>통</a:t>
            </a:r>
            <a:r>
              <a:rPr lang="ko-KR" altLang="en-US" sz="4800" dirty="0" smtClean="0"/>
              <a:t> 광장</a:t>
            </a:r>
            <a:endParaRPr lang="en-US" altLang="ko-KR" sz="4800" dirty="0" smtClean="0"/>
          </a:p>
          <a:p>
            <a:r>
              <a:rPr lang="en-US" altLang="ko-KR" sz="4800" dirty="0"/>
              <a:t> </a:t>
            </a:r>
            <a:r>
              <a:rPr lang="en-US" altLang="ko-KR" sz="4800" dirty="0" smtClean="0"/>
              <a:t>  </a:t>
            </a:r>
            <a:r>
              <a:rPr lang="en-US" altLang="ko-KR" sz="2800" dirty="0" smtClean="0"/>
              <a:t>1. </a:t>
            </a:r>
            <a:r>
              <a:rPr lang="ko-KR" altLang="en-US" sz="2800" dirty="0" smtClean="0"/>
              <a:t>안전보건 </a:t>
            </a:r>
            <a:r>
              <a:rPr lang="en-US" altLang="ko-KR" sz="2800" dirty="0" smtClean="0"/>
              <a:t>FOCUS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2. </a:t>
            </a:r>
            <a:r>
              <a:rPr lang="ko-KR" altLang="en-US" sz="2800" dirty="0" smtClean="0"/>
              <a:t>커뮤니티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3. </a:t>
            </a:r>
            <a:r>
              <a:rPr lang="ko-KR" altLang="en-US" sz="2800" dirty="0" smtClean="0"/>
              <a:t>현장정보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4. </a:t>
            </a:r>
            <a:r>
              <a:rPr lang="ko-KR" altLang="en-US" sz="2800" dirty="0" smtClean="0"/>
              <a:t>안전신호등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65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안전보건 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FOCUS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목록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II</a:t>
            </a: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소통광장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415235" y="1371083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80796" y="794054"/>
            <a:ext cx="26848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조회</a:t>
            </a:r>
            <a:endParaRPr lang="ko-KR" altLang="en-US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57252" y="1325888"/>
            <a:ext cx="2639775" cy="4812662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57253" y="1327121"/>
            <a:ext cx="2638558" cy="361453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안전보건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FOCUS 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252" y="1164050"/>
            <a:ext cx="2644541" cy="16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178" y="1403592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96" y="1426884"/>
            <a:ext cx="190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2844296" y="1773858"/>
            <a:ext cx="1294925" cy="276559"/>
            <a:chOff x="293260" y="1306879"/>
            <a:chExt cx="1297942" cy="278781"/>
          </a:xfrm>
          <a:noFill/>
        </p:grpSpPr>
        <p:sp>
          <p:nvSpPr>
            <p:cNvPr id="35" name="모서리가 둥근 직사각형 34"/>
            <p:cNvSpPr/>
            <p:nvPr/>
          </p:nvSpPr>
          <p:spPr>
            <a:xfrm>
              <a:off x="293260" y="1306879"/>
              <a:ext cx="1297942" cy="278781"/>
            </a:xfrm>
            <a:prstGeom prst="roundRect">
              <a:avLst/>
            </a:prstGeom>
            <a:grpFill/>
            <a:ln w="317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2231" y="1329819"/>
              <a:ext cx="952063" cy="2307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검색어</a:t>
              </a:r>
              <a:endParaRPr lang="ko-KR" altLang="en-US" sz="900" dirty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173502" y="1795938"/>
            <a:ext cx="464078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색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129149" y="1772816"/>
            <a:ext cx="681237" cy="276559"/>
            <a:chOff x="695534" y="2047614"/>
            <a:chExt cx="786611" cy="276559"/>
          </a:xfrm>
        </p:grpSpPr>
        <p:grpSp>
          <p:nvGrpSpPr>
            <p:cNvPr id="27" name="그룹 26"/>
            <p:cNvGrpSpPr/>
            <p:nvPr/>
          </p:nvGrpSpPr>
          <p:grpSpPr>
            <a:xfrm>
              <a:off x="695534" y="2047614"/>
              <a:ext cx="786611" cy="276559"/>
              <a:chOff x="293260" y="1306879"/>
              <a:chExt cx="1297942" cy="278781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293260" y="1306879"/>
                <a:ext cx="1297942" cy="278781"/>
              </a:xfrm>
              <a:prstGeom prst="roundRect">
                <a:avLst/>
              </a:prstGeom>
              <a:noFill/>
              <a:ln w="31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6452" y="1330980"/>
                <a:ext cx="1095341" cy="232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 smtClean="0">
                    <a:solidFill>
                      <a:schemeClr val="accent3">
                        <a:lumMod val="50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전체</a:t>
                </a:r>
                <a:endParaRPr lang="ko-KR" altLang="en-US" sz="900" b="1" dirty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2" name="순서도: 병합 1"/>
            <p:cNvSpPr/>
            <p:nvPr/>
          </p:nvSpPr>
          <p:spPr>
            <a:xfrm>
              <a:off x="1295788" y="2132279"/>
              <a:ext cx="128820" cy="113142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104686" y="2111028"/>
            <a:ext cx="2537226" cy="615352"/>
            <a:chOff x="499934" y="2669632"/>
            <a:chExt cx="2537226" cy="615352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514119" y="2669632"/>
              <a:ext cx="2523041" cy="615352"/>
            </a:xfrm>
            <a:prstGeom prst="roundRect">
              <a:avLst/>
            </a:prstGeom>
            <a:solidFill>
              <a:schemeClr val="accent3"/>
            </a:solidFill>
            <a:ln w="6350"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9934" y="2815696"/>
              <a:ext cx="184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[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자랑공간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] BEST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사례 소개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(3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월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</a:p>
            <a:p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굴림" pitchFamily="50" charset="-127"/>
                  <a:ea typeface="굴림" pitchFamily="50" charset="-127"/>
                </a:rPr>
                <a:t>작성일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굴림" pitchFamily="50" charset="-127"/>
                  <a:ea typeface="굴림" pitchFamily="50" charset="-127"/>
                </a:rPr>
                <a:t>: 2016-05-06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3893456" y="2099598"/>
            <a:ext cx="0" cy="615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836876" y="2302388"/>
            <a:ext cx="852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김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**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5261608" y="1666366"/>
            <a:ext cx="2651006" cy="4473746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5368077" y="2633506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144" name="모서리가 둥근 직사각형 143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카테고</a:t>
              </a:r>
              <a:r>
                <a:rPr lang="ko-KR" altLang="en-US" sz="900" b="1" dirty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리</a:t>
              </a:r>
            </a:p>
          </p:txBody>
        </p:sp>
      </p:grpSp>
      <p:sp>
        <p:nvSpPr>
          <p:cNvPr id="191" name="타원 190"/>
          <p:cNvSpPr/>
          <p:nvPr/>
        </p:nvSpPr>
        <p:spPr>
          <a:xfrm>
            <a:off x="7619591" y="1371887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5261608" y="1327925"/>
            <a:ext cx="2651685" cy="361453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글 등록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9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608" y="1164853"/>
            <a:ext cx="2661082" cy="1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534" y="1404396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5189600" y="760348"/>
            <a:ext cx="26848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등록</a:t>
            </a:r>
            <a:r>
              <a:rPr lang="en-US" altLang="ko-KR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수정</a:t>
            </a:r>
            <a:r>
              <a:rPr lang="en-US" altLang="ko-KR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페이지별</a:t>
            </a:r>
            <a:r>
              <a:rPr lang="ko-KR" altLang="en-US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도</a:t>
            </a:r>
            <a:r>
              <a:rPr lang="en-US" altLang="ko-KR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02" name="그룹 201"/>
          <p:cNvGrpSpPr/>
          <p:nvPr/>
        </p:nvGrpSpPr>
        <p:grpSpPr>
          <a:xfrm>
            <a:off x="6218289" y="2633050"/>
            <a:ext cx="1610270" cy="276559"/>
            <a:chOff x="695534" y="2047614"/>
            <a:chExt cx="786611" cy="276559"/>
          </a:xfrm>
        </p:grpSpPr>
        <p:grpSp>
          <p:nvGrpSpPr>
            <p:cNvPr id="203" name="그룹 202"/>
            <p:cNvGrpSpPr/>
            <p:nvPr/>
          </p:nvGrpSpPr>
          <p:grpSpPr>
            <a:xfrm>
              <a:off x="695534" y="2047614"/>
              <a:ext cx="786611" cy="276559"/>
              <a:chOff x="293260" y="1306879"/>
              <a:chExt cx="1297942" cy="278781"/>
            </a:xfrm>
            <a:solidFill>
              <a:schemeClr val="bg1">
                <a:lumMod val="95000"/>
              </a:schemeClr>
            </a:solidFill>
          </p:grpSpPr>
          <p:sp>
            <p:nvSpPr>
              <p:cNvPr id="205" name="모서리가 둥근 직사각형 204"/>
              <p:cNvSpPr/>
              <p:nvPr/>
            </p:nvSpPr>
            <p:spPr>
              <a:xfrm>
                <a:off x="293260" y="1306879"/>
                <a:ext cx="1297942" cy="27878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326452" y="1330980"/>
                <a:ext cx="1095341" cy="232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 smtClean="0">
                    <a:solidFill>
                      <a:schemeClr val="accent3">
                        <a:lumMod val="50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전체</a:t>
                </a:r>
                <a:endParaRPr lang="ko-KR" altLang="en-US" sz="900" b="1" dirty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204" name="순서도: 병합 203"/>
            <p:cNvSpPr/>
            <p:nvPr/>
          </p:nvSpPr>
          <p:spPr>
            <a:xfrm>
              <a:off x="1376315" y="2132279"/>
              <a:ext cx="70908" cy="113142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8" name="직사각형 207"/>
          <p:cNvSpPr/>
          <p:nvPr/>
        </p:nvSpPr>
        <p:spPr>
          <a:xfrm>
            <a:off x="5360593" y="3303725"/>
            <a:ext cx="2467759" cy="88540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/>
          <p:cNvSpPr txBox="1"/>
          <p:nvPr/>
        </p:nvSpPr>
        <p:spPr>
          <a:xfrm>
            <a:off x="5392480" y="3320828"/>
            <a:ext cx="118552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</a:t>
            </a:r>
            <a:r>
              <a: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용</a:t>
            </a:r>
          </a:p>
        </p:txBody>
      </p:sp>
      <p:sp>
        <p:nvSpPr>
          <p:cNvPr id="210" name="직사각형 209"/>
          <p:cNvSpPr/>
          <p:nvPr/>
        </p:nvSpPr>
        <p:spPr>
          <a:xfrm>
            <a:off x="5364660" y="2967976"/>
            <a:ext cx="2467759" cy="27107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5392480" y="2998456"/>
            <a:ext cx="118552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</a:t>
            </a:r>
            <a:r>
              <a: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7076714" y="5502424"/>
            <a:ext cx="792610" cy="2308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6248548" y="5502424"/>
            <a:ext cx="792610" cy="2308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  <a:r>
              <a:rPr lang="en-US" altLang="ko-KR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or</a:t>
            </a:r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2051758" y="5768263"/>
            <a:ext cx="2651005" cy="361453"/>
            <a:chOff x="6442454" y="5816536"/>
            <a:chExt cx="2651005" cy="361453"/>
          </a:xfrm>
        </p:grpSpPr>
        <p:sp>
          <p:nvSpPr>
            <p:cNvPr id="115" name="직사각형 114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5263130" y="5774533"/>
            <a:ext cx="2651005" cy="361453"/>
            <a:chOff x="6442454" y="5816536"/>
            <a:chExt cx="2651005" cy="361453"/>
          </a:xfrm>
        </p:grpSpPr>
        <p:sp>
          <p:nvSpPr>
            <p:cNvPr id="121" name="직사각형 120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108684" y="2781870"/>
            <a:ext cx="2537226" cy="615352"/>
            <a:chOff x="499934" y="2669632"/>
            <a:chExt cx="2537226" cy="615352"/>
          </a:xfrm>
        </p:grpSpPr>
        <p:sp>
          <p:nvSpPr>
            <p:cNvPr id="126" name="모서리가 둥근 직사각형 125"/>
            <p:cNvSpPr/>
            <p:nvPr/>
          </p:nvSpPr>
          <p:spPr>
            <a:xfrm>
              <a:off x="514119" y="2669632"/>
              <a:ext cx="2523041" cy="615352"/>
            </a:xfrm>
            <a:prstGeom prst="roundRect">
              <a:avLst/>
            </a:prstGeom>
            <a:solidFill>
              <a:schemeClr val="accent3"/>
            </a:solidFill>
            <a:ln w="6350"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99934" y="2815696"/>
              <a:ext cx="184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[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자랑공간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] BEST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사례 소개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(3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월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</a:p>
            <a:p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굴림" pitchFamily="50" charset="-127"/>
                  <a:ea typeface="굴림" pitchFamily="50" charset="-127"/>
                </a:rPr>
                <a:t>작성일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굴림" pitchFamily="50" charset="-127"/>
                  <a:ea typeface="굴림" pitchFamily="50" charset="-127"/>
                </a:rPr>
                <a:t>: 2016-05-06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cxnSp>
        <p:nvCxnSpPr>
          <p:cNvPr id="128" name="직선 연결선 127"/>
          <p:cNvCxnSpPr/>
          <p:nvPr/>
        </p:nvCxnSpPr>
        <p:spPr>
          <a:xfrm>
            <a:off x="3897454" y="2770440"/>
            <a:ext cx="0" cy="615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840874" y="2973230"/>
            <a:ext cx="852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김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**</a:t>
            </a:r>
          </a:p>
        </p:txBody>
      </p:sp>
      <p:grpSp>
        <p:nvGrpSpPr>
          <p:cNvPr id="130" name="그룹 129"/>
          <p:cNvGrpSpPr/>
          <p:nvPr/>
        </p:nvGrpSpPr>
        <p:grpSpPr>
          <a:xfrm>
            <a:off x="2108684" y="3451232"/>
            <a:ext cx="2537226" cy="615352"/>
            <a:chOff x="499934" y="2669632"/>
            <a:chExt cx="2537226" cy="615352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514119" y="2669632"/>
              <a:ext cx="2523041" cy="615352"/>
            </a:xfrm>
            <a:prstGeom prst="roundRect">
              <a:avLst/>
            </a:prstGeom>
            <a:solidFill>
              <a:schemeClr val="accent3"/>
            </a:solidFill>
            <a:ln w="6350"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9934" y="2815696"/>
              <a:ext cx="184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[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자랑공간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] BEST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사례 소개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(3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월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</a:p>
            <a:p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굴림" pitchFamily="50" charset="-127"/>
                  <a:ea typeface="굴림" pitchFamily="50" charset="-127"/>
                </a:rPr>
                <a:t>작성일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굴림" pitchFamily="50" charset="-127"/>
                  <a:ea typeface="굴림" pitchFamily="50" charset="-127"/>
                </a:rPr>
                <a:t>: 2016-05-06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cxnSp>
        <p:nvCxnSpPr>
          <p:cNvPr id="133" name="직선 연결선 132"/>
          <p:cNvCxnSpPr/>
          <p:nvPr/>
        </p:nvCxnSpPr>
        <p:spPr>
          <a:xfrm>
            <a:off x="3897454" y="3439802"/>
            <a:ext cx="0" cy="615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840874" y="3642592"/>
            <a:ext cx="852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김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**</a:t>
            </a:r>
          </a:p>
        </p:txBody>
      </p:sp>
      <p:grpSp>
        <p:nvGrpSpPr>
          <p:cNvPr id="135" name="그룹 134"/>
          <p:cNvGrpSpPr/>
          <p:nvPr/>
        </p:nvGrpSpPr>
        <p:grpSpPr>
          <a:xfrm>
            <a:off x="2108684" y="4124776"/>
            <a:ext cx="2537226" cy="615352"/>
            <a:chOff x="499934" y="2669632"/>
            <a:chExt cx="2537226" cy="615352"/>
          </a:xfrm>
        </p:grpSpPr>
        <p:sp>
          <p:nvSpPr>
            <p:cNvPr id="136" name="모서리가 둥근 직사각형 135"/>
            <p:cNvSpPr/>
            <p:nvPr/>
          </p:nvSpPr>
          <p:spPr>
            <a:xfrm>
              <a:off x="514119" y="2669632"/>
              <a:ext cx="2523041" cy="615352"/>
            </a:xfrm>
            <a:prstGeom prst="roundRect">
              <a:avLst/>
            </a:prstGeom>
            <a:solidFill>
              <a:schemeClr val="accent3"/>
            </a:solidFill>
            <a:ln w="6350"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99934" y="2815696"/>
              <a:ext cx="184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[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자랑공간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] BEST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사례 소개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(3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월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</a:p>
            <a:p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굴림" pitchFamily="50" charset="-127"/>
                  <a:ea typeface="굴림" pitchFamily="50" charset="-127"/>
                </a:rPr>
                <a:t>작성일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굴림" pitchFamily="50" charset="-127"/>
                  <a:ea typeface="굴림" pitchFamily="50" charset="-127"/>
                </a:rPr>
                <a:t>: 2016-05-06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cxnSp>
        <p:nvCxnSpPr>
          <p:cNvPr id="138" name="직선 연결선 137"/>
          <p:cNvCxnSpPr/>
          <p:nvPr/>
        </p:nvCxnSpPr>
        <p:spPr>
          <a:xfrm>
            <a:off x="3897454" y="4113346"/>
            <a:ext cx="0" cy="615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840874" y="4316136"/>
            <a:ext cx="852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김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**</a:t>
            </a:r>
          </a:p>
        </p:txBody>
      </p:sp>
      <p:sp>
        <p:nvSpPr>
          <p:cNvPr id="112" name="타원형 설명선 111"/>
          <p:cNvSpPr/>
          <p:nvPr/>
        </p:nvSpPr>
        <p:spPr>
          <a:xfrm>
            <a:off x="848839" y="5052265"/>
            <a:ext cx="2595462" cy="897481"/>
          </a:xfrm>
          <a:prstGeom prst="wedgeEllipseCallout">
            <a:avLst>
              <a:gd name="adj1" fmla="val 48837"/>
              <a:gd name="adj2" fmla="val -425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공지대상에 따른 리스트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작성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자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클릭시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전화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364008" y="2034369"/>
            <a:ext cx="2473451" cy="50103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033383" y="1758008"/>
            <a:ext cx="800660" cy="2308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공지대상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5360593" y="4267924"/>
            <a:ext cx="1963304" cy="2772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4" name="그룹 283"/>
          <p:cNvGrpSpPr/>
          <p:nvPr/>
        </p:nvGrpSpPr>
        <p:grpSpPr>
          <a:xfrm>
            <a:off x="7359231" y="4267924"/>
            <a:ext cx="505211" cy="277200"/>
            <a:chOff x="6775470" y="1783648"/>
            <a:chExt cx="817209" cy="277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85" name="모서리가 둥근 직사각형 284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6818118" y="1805512"/>
              <a:ext cx="774561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첨부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3077" name="Picture 5" descr="C:\Users\SAFEDEV03\Downloads\photo-1103596_6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93" y="4266345"/>
            <a:ext cx="267908" cy="28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SAFEDEV03\Downloads\photo-99136_64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58" y="4275949"/>
            <a:ext cx="271019" cy="27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타원형 설명선 110"/>
          <p:cNvSpPr/>
          <p:nvPr/>
        </p:nvSpPr>
        <p:spPr>
          <a:xfrm>
            <a:off x="6600734" y="2007110"/>
            <a:ext cx="3260624" cy="2033958"/>
          </a:xfrm>
          <a:prstGeom prst="wedgeEllipseCallout">
            <a:avLst>
              <a:gd name="adj1" fmla="val -32113"/>
              <a:gd name="adj2" fmla="val 5879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등록시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등록버튼  보임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등록시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공지대상에게 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PUSH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발송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안전보건팀만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등록가능</a:t>
            </a:r>
            <a:endParaRPr lang="en-US" altLang="ko-KR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수정시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수정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삭제버튼 보임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공지대상 버튼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클릭시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현장선택 화면으로 이동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이미지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첨부파일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추가기능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최대 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20MB,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이미지 개수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제한없음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이미지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추가시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하단에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미리보기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4236" y="4557007"/>
            <a:ext cx="2505088" cy="783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5783320" y="4614029"/>
            <a:ext cx="1781894" cy="6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이미지미리보기영</a:t>
            </a:r>
            <a:r>
              <a:rPr lang="ko-KR" altLang="en-US" dirty="0" err="1">
                <a:solidFill>
                  <a:schemeClr val="tx1"/>
                </a:solidFill>
              </a:rPr>
              <a:t>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793497" y="5013177"/>
            <a:ext cx="787795" cy="2520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</a:rPr>
              <a:t>삭제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82049" y="5049760"/>
            <a:ext cx="699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삭제아이콘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625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공지대상 선택화면 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84252" y="764704"/>
            <a:ext cx="26848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공지대상 선택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3528649" y="1310834"/>
            <a:ext cx="2541600" cy="4507200"/>
            <a:chOff x="245974" y="985623"/>
            <a:chExt cx="3060341" cy="5040560"/>
          </a:xfrm>
        </p:grpSpPr>
        <p:sp>
          <p:nvSpPr>
            <p:cNvPr id="74" name="직사각형 73"/>
            <p:cNvSpPr/>
            <p:nvPr/>
          </p:nvSpPr>
          <p:spPr>
            <a:xfrm>
              <a:off x="245974" y="985623"/>
              <a:ext cx="3060341" cy="5040560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45974" y="986914"/>
              <a:ext cx="3060340" cy="378569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공지대상 선택</a:t>
              </a:r>
              <a:endParaRPr lang="ko-KR" altLang="en-US" sz="1200" b="1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cxnSp>
        <p:nvCxnSpPr>
          <p:cNvPr id="46" name="직선 연결선 45"/>
          <p:cNvCxnSpPr/>
          <p:nvPr/>
        </p:nvCxnSpPr>
        <p:spPr>
          <a:xfrm>
            <a:off x="3535841" y="2348880"/>
            <a:ext cx="253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7306" y="1706323"/>
            <a:ext cx="771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임직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원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31088" y="1700808"/>
            <a:ext cx="922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latin typeface="굴림" pitchFamily="50" charset="-127"/>
                <a:ea typeface="굴림" pitchFamily="50" charset="-127"/>
              </a:rPr>
              <a:t>파트너사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29164" y="1599301"/>
            <a:ext cx="3132348" cy="20332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29164" y="2168860"/>
            <a:ext cx="31323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글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등록시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“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공지대상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”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버튼을 클릭하면 공지대상 을 선택할 수 있는 화면이 보임</a:t>
            </a:r>
            <a:endParaRPr lang="en-US" altLang="ko-KR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default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는 임직원 </a:t>
            </a:r>
            <a:r>
              <a:rPr lang="ko-KR" altLang="en-US" sz="1000" b="1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파트너사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모두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체크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그룹관리  되도록 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현장소장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공사팀장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안전관리자추가</a:t>
            </a:r>
            <a:endParaRPr lang="en-US" altLang="ko-KR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               </a:t>
            </a:r>
            <a:endParaRPr lang="en-US" altLang="ko-KR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39769" y="1777026"/>
            <a:ext cx="108012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823076" y="1772814"/>
            <a:ext cx="108012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773942" y="2384884"/>
            <a:ext cx="1157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롯데건설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56405" y="2455587"/>
            <a:ext cx="108012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82405" y="2583954"/>
            <a:ext cx="1157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전략기획부문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64868" y="2654657"/>
            <a:ext cx="108012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046715" y="2754449"/>
            <a:ext cx="1975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전략기획부문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미래혁신팀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938703" y="2806102"/>
            <a:ext cx="108012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205273" y="2943994"/>
            <a:ext cx="132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굴림" pitchFamily="50" charset="-127"/>
                <a:ea typeface="굴림" pitchFamily="50" charset="-127"/>
              </a:rPr>
              <a:t>정보시스템팀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87737" y="3014697"/>
            <a:ext cx="108012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357673" y="3148871"/>
            <a:ext cx="132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A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현장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40137" y="3219574"/>
            <a:ext cx="108012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361225" y="3355370"/>
            <a:ext cx="132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B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현장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243689" y="3426073"/>
            <a:ext cx="108012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363321" y="3561869"/>
            <a:ext cx="132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C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현장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45785" y="3632572"/>
            <a:ext cx="108012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88504" y="1666366"/>
            <a:ext cx="2651006" cy="4473746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594973" y="2633506"/>
            <a:ext cx="809390" cy="277200"/>
            <a:chOff x="6775470" y="1783648"/>
            <a:chExt cx="809390" cy="277200"/>
          </a:xfrm>
          <a:solidFill>
            <a:schemeClr val="accent5"/>
          </a:solidFill>
        </p:grpSpPr>
        <p:sp>
          <p:nvSpPr>
            <p:cNvPr id="69" name="모서리가 둥근 직사각형 68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카테고</a:t>
              </a:r>
              <a:r>
                <a:rPr lang="ko-KR" altLang="en-US" sz="900" b="1" dirty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리</a:t>
              </a:r>
            </a:p>
          </p:txBody>
        </p:sp>
      </p:grpSp>
      <p:sp>
        <p:nvSpPr>
          <p:cNvPr id="71" name="타원 70"/>
          <p:cNvSpPr/>
          <p:nvPr/>
        </p:nvSpPr>
        <p:spPr>
          <a:xfrm>
            <a:off x="2846487" y="1371887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88504" y="1327925"/>
            <a:ext cx="2651685" cy="361453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글 등록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164853"/>
            <a:ext cx="2661082" cy="1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0" y="1404396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그룹 78"/>
          <p:cNvGrpSpPr/>
          <p:nvPr/>
        </p:nvGrpSpPr>
        <p:grpSpPr>
          <a:xfrm>
            <a:off x="1445185" y="2633050"/>
            <a:ext cx="1610270" cy="276559"/>
            <a:chOff x="695534" y="2047614"/>
            <a:chExt cx="786611" cy="276559"/>
          </a:xfrm>
        </p:grpSpPr>
        <p:grpSp>
          <p:nvGrpSpPr>
            <p:cNvPr id="80" name="그룹 79"/>
            <p:cNvGrpSpPr/>
            <p:nvPr/>
          </p:nvGrpSpPr>
          <p:grpSpPr>
            <a:xfrm>
              <a:off x="695534" y="2047614"/>
              <a:ext cx="786611" cy="276559"/>
              <a:chOff x="293260" y="1306879"/>
              <a:chExt cx="1297942" cy="278781"/>
            </a:xfrm>
            <a:solidFill>
              <a:schemeClr val="bg1">
                <a:lumMod val="95000"/>
              </a:schemeClr>
            </a:solidFill>
          </p:grpSpPr>
          <p:sp>
            <p:nvSpPr>
              <p:cNvPr id="82" name="모서리가 둥근 직사각형 81"/>
              <p:cNvSpPr/>
              <p:nvPr/>
            </p:nvSpPr>
            <p:spPr>
              <a:xfrm>
                <a:off x="293260" y="1306879"/>
                <a:ext cx="1297942" cy="27878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26452" y="1330980"/>
                <a:ext cx="1095341" cy="232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 smtClean="0">
                    <a:solidFill>
                      <a:schemeClr val="accent3">
                        <a:lumMod val="50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전체</a:t>
                </a:r>
                <a:endParaRPr lang="ko-KR" altLang="en-US" sz="900" b="1" dirty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81" name="순서도: 병합 80"/>
            <p:cNvSpPr/>
            <p:nvPr/>
          </p:nvSpPr>
          <p:spPr>
            <a:xfrm>
              <a:off x="1376315" y="2132279"/>
              <a:ext cx="70908" cy="113142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587489" y="3303725"/>
            <a:ext cx="2467759" cy="88540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619376" y="3320828"/>
            <a:ext cx="118552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</a:t>
            </a:r>
            <a:r>
              <a: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용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91556" y="2967976"/>
            <a:ext cx="2467759" cy="27107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619376" y="2998456"/>
            <a:ext cx="118552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</a:t>
            </a:r>
            <a:r>
              <a: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303610" y="5502424"/>
            <a:ext cx="792610" cy="2308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75444" y="5502424"/>
            <a:ext cx="792610" cy="2308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  <a:r>
              <a:rPr lang="en-US" altLang="ko-KR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or</a:t>
            </a:r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90026" y="5774533"/>
            <a:ext cx="2651005" cy="361453"/>
            <a:chOff x="6442454" y="5816536"/>
            <a:chExt cx="2651005" cy="361453"/>
          </a:xfrm>
        </p:grpSpPr>
        <p:sp>
          <p:nvSpPr>
            <p:cNvPr id="91" name="직사각형 90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590904" y="2034369"/>
            <a:ext cx="2473451" cy="50103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2260279" y="1758008"/>
            <a:ext cx="800660" cy="2308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공지대상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87489" y="4267924"/>
            <a:ext cx="1963304" cy="2772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/>
          <p:cNvGrpSpPr/>
          <p:nvPr/>
        </p:nvGrpSpPr>
        <p:grpSpPr>
          <a:xfrm>
            <a:off x="2586127" y="4267924"/>
            <a:ext cx="505211" cy="277200"/>
            <a:chOff x="6775470" y="1783648"/>
            <a:chExt cx="817209" cy="277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0" name="모서리가 둥근 직사각형 99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818118" y="1805512"/>
              <a:ext cx="774561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첨부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102" name="Picture 5" descr="C:\Users\SAFEDEV03\Downloads\photo-1103596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89" y="4266345"/>
            <a:ext cx="267908" cy="28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7" descr="C:\Users\SAFEDEV03\Downloads\photo-99136_6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54" y="4275949"/>
            <a:ext cx="271019" cy="27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/>
          <p:cNvCxnSpPr/>
          <p:nvPr/>
        </p:nvCxnSpPr>
        <p:spPr>
          <a:xfrm>
            <a:off x="3059315" y="1854349"/>
            <a:ext cx="474977" cy="1136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885745" y="3800661"/>
            <a:ext cx="1157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안전보건부</a:t>
            </a:r>
            <a:r>
              <a:rPr lang="ko-KR" altLang="en-US" sz="1000" dirty="0">
                <a:latin typeface="굴림" pitchFamily="50" charset="-127"/>
                <a:ea typeface="굴림" pitchFamily="50" charset="-127"/>
              </a:rPr>
              <a:t>문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3768208" y="3871364"/>
            <a:ext cx="108012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4050055" y="4016685"/>
            <a:ext cx="1975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굴림" pitchFamily="50" charset="-127"/>
                <a:ea typeface="굴림" pitchFamily="50" charset="-127"/>
              </a:rPr>
              <a:t>안전보건부문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안전보건팀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942043" y="4051384"/>
            <a:ext cx="108012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4209780" y="4198327"/>
            <a:ext cx="132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A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현장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092244" y="4269030"/>
            <a:ext cx="108012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4213332" y="4404826"/>
            <a:ext cx="132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B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현장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095796" y="4475529"/>
            <a:ext cx="108012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4215428" y="4611325"/>
            <a:ext cx="132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C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현장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097892" y="4682028"/>
            <a:ext cx="108012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4468" y="126126"/>
            <a:ext cx="922047" cy="278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소통광장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785298" y="1992906"/>
            <a:ext cx="7716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현장소장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728864" y="2028910"/>
            <a:ext cx="108012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4521125" y="1992906"/>
            <a:ext cx="771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공사팀</a:t>
            </a:r>
            <a:r>
              <a:rPr lang="ko-KR" altLang="en-US" sz="1000" b="1" dirty="0">
                <a:latin typeface="굴림" pitchFamily="50" charset="-127"/>
                <a:ea typeface="굴림" pitchFamily="50" charset="-127"/>
              </a:rPr>
              <a:t>장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448944" y="2028910"/>
            <a:ext cx="108012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5322564" y="1988840"/>
            <a:ext cx="926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안전관리</a:t>
            </a:r>
            <a:r>
              <a:rPr lang="ko-KR" altLang="en-US" sz="1000" b="1" dirty="0">
                <a:latin typeface="굴림" pitchFamily="50" charset="-127"/>
                <a:ea typeface="굴림" pitchFamily="50" charset="-127"/>
              </a:rPr>
              <a:t>자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5241032" y="2028910"/>
            <a:ext cx="108012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587489" y="4557007"/>
            <a:ext cx="2505088" cy="783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06573" y="4614029"/>
            <a:ext cx="1781894" cy="6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이미지미리보기영</a:t>
            </a:r>
            <a:r>
              <a:rPr lang="ko-KR" altLang="en-US" dirty="0" err="1">
                <a:solidFill>
                  <a:schemeClr val="tx1"/>
                </a:solidFill>
              </a:rPr>
              <a:t>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2972759" y="4948690"/>
            <a:ext cx="3276384" cy="3165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6249143" y="4404826"/>
            <a:ext cx="3132348" cy="17352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6282130" y="4617132"/>
            <a:ext cx="3132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카메라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갤러리 선택에 따라 이미지 표시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    Default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는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dummy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이미지 표시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2.  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사진이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여러상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첨부가능하니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해당 영역이 동적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  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으로 늘어나고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가로영역으로 추가가능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   (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가로스크롤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  <a:p>
            <a:endParaRPr lang="en-US" altLang="ko-KR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AutoNum type="arabicPeriod" startAt="3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이미지사진 삭제기능 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이미지영역안에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삭제아이콘을  넣었는데 다른 디자인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의견있으면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제안필요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en-US" altLang="ko-KR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00672" y="5013177"/>
            <a:ext cx="787795" cy="2520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</a:rPr>
              <a:t>삭제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513" y="5049760"/>
            <a:ext cx="699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삭제아이콘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안전보건 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FOCUS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소통광</a:t>
            </a:r>
            <a:r>
              <a: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538460" y="1712539"/>
            <a:ext cx="2651686" cy="1356422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2468724" y="1687965"/>
            <a:ext cx="2651006" cy="4113653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4826707" y="1395048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2468724" y="1351086"/>
            <a:ext cx="2651685" cy="361453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안전보건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FOCUS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 상세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24" y="1188014"/>
            <a:ext cx="2661082" cy="1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50" y="1427557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TextBox 170"/>
          <p:cNvSpPr txBox="1"/>
          <p:nvPr/>
        </p:nvSpPr>
        <p:spPr>
          <a:xfrm>
            <a:off x="2007908" y="791163"/>
            <a:ext cx="5646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상세</a:t>
            </a:r>
            <a:endParaRPr lang="ko-KR" altLang="en-US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504728" y="4186079"/>
            <a:ext cx="2582246" cy="251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비상상황실 운영규정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</a:t>
            </a:r>
            <a:r>
              <a:rPr lang="en-US" altLang="ko-KR" sz="1000" dirty="0" err="1" smtClean="0">
                <a:latin typeface="굴림" pitchFamily="50" charset="-127"/>
                <a:ea typeface="굴림" pitchFamily="50" charset="-127"/>
              </a:rPr>
              <a:t>pptx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07" name="그룹 206"/>
          <p:cNvGrpSpPr/>
          <p:nvPr/>
        </p:nvGrpSpPr>
        <p:grpSpPr>
          <a:xfrm>
            <a:off x="2476857" y="4539210"/>
            <a:ext cx="2646165" cy="750568"/>
            <a:chOff x="6509305" y="4514636"/>
            <a:chExt cx="2646165" cy="750568"/>
          </a:xfrm>
        </p:grpSpPr>
        <p:cxnSp>
          <p:nvCxnSpPr>
            <p:cNvPr id="219" name="직선 연결선 218"/>
            <p:cNvCxnSpPr/>
            <p:nvPr/>
          </p:nvCxnSpPr>
          <p:spPr>
            <a:xfrm>
              <a:off x="6509305" y="4514636"/>
              <a:ext cx="2642400" cy="0"/>
            </a:xfrm>
            <a:prstGeom prst="line">
              <a:avLst/>
            </a:prstGeom>
            <a:ln w="38100">
              <a:solidFill>
                <a:srgbClr val="D1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6520735" y="5265204"/>
              <a:ext cx="2634735" cy="0"/>
            </a:xfrm>
            <a:prstGeom prst="line">
              <a:avLst/>
            </a:prstGeom>
            <a:ln>
              <a:solidFill>
                <a:srgbClr val="D1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6511418" y="4730660"/>
              <a:ext cx="2634735" cy="0"/>
            </a:xfrm>
            <a:prstGeom prst="line">
              <a:avLst/>
            </a:prstGeom>
            <a:ln>
              <a:solidFill>
                <a:srgbClr val="D1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6553098" y="4514636"/>
              <a:ext cx="6706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latin typeface="굴림" pitchFamily="50" charset="-127"/>
                  <a:ea typeface="굴림" pitchFamily="50" charset="-127"/>
                </a:rPr>
                <a:t>댓글</a:t>
              </a:r>
              <a:r>
                <a:rPr lang="en-US" altLang="ko-KR" sz="900" dirty="0" smtClean="0">
                  <a:latin typeface="굴림" pitchFamily="50" charset="-127"/>
                  <a:ea typeface="굴림" pitchFamily="50" charset="-127"/>
                </a:rPr>
                <a:t>(1)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6550055" y="4823864"/>
              <a:ext cx="2596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최우영  </a:t>
              </a:r>
              <a:r>
                <a:rPr lang="en-US" altLang="ko-KR" sz="900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15:19</a:t>
              </a:r>
            </a:p>
            <a:p>
              <a:r>
                <a:rPr lang="ko-KR" altLang="en-US" sz="900" dirty="0" smtClean="0">
                  <a:latin typeface="굴림" pitchFamily="50" charset="-127"/>
                  <a:ea typeface="굴림" pitchFamily="50" charset="-127"/>
                </a:rPr>
                <a:t>네 알겠습니다</a:t>
              </a:r>
              <a:r>
                <a:rPr lang="en-US" altLang="ko-KR" sz="900" dirty="0" smtClean="0">
                  <a:latin typeface="굴림" pitchFamily="50" charset="-127"/>
                  <a:ea typeface="굴림" pitchFamily="50" charset="-127"/>
                </a:rPr>
                <a:t>!!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4501780" y="4926360"/>
            <a:ext cx="537755" cy="230832"/>
          </a:xfrm>
          <a:prstGeom prst="rect">
            <a:avLst/>
          </a:prstGeom>
          <a:solidFill>
            <a:srgbClr val="DEDE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929771" y="4926360"/>
            <a:ext cx="537755" cy="230832"/>
          </a:xfrm>
          <a:prstGeom prst="rect">
            <a:avLst/>
          </a:prstGeom>
          <a:solidFill>
            <a:srgbClr val="DEDE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</a:t>
            </a:r>
            <a:r>
              <a:rPr lang="ko-KR" altLang="en-US" sz="9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</a:t>
            </a:r>
          </a:p>
        </p:txBody>
      </p:sp>
      <p:cxnSp>
        <p:nvCxnSpPr>
          <p:cNvPr id="261" name="꺾인 연결선 260"/>
          <p:cNvCxnSpPr>
            <a:stCxn id="155" idx="2"/>
            <a:endCxn id="16" idx="0"/>
          </p:cNvCxnSpPr>
          <p:nvPr/>
        </p:nvCxnSpPr>
        <p:spPr>
          <a:xfrm rot="5400000" flipH="1" flipV="1">
            <a:off x="3284725" y="2222041"/>
            <a:ext cx="4089079" cy="3070076"/>
          </a:xfrm>
          <a:prstGeom prst="bentConnector5">
            <a:avLst>
              <a:gd name="adj1" fmla="val -5591"/>
              <a:gd name="adj2" fmla="val 49994"/>
              <a:gd name="adj3" fmla="val 105591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직사각형 261"/>
          <p:cNvSpPr/>
          <p:nvPr/>
        </p:nvSpPr>
        <p:spPr>
          <a:xfrm>
            <a:off x="5637159" y="1817055"/>
            <a:ext cx="1771579" cy="2772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7478995" y="1817055"/>
            <a:ext cx="623401" cy="277200"/>
            <a:chOff x="6775470" y="1783648"/>
            <a:chExt cx="809390" cy="277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4" name="모서리가 둥근 직사각형 263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댓글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595695" y="2080521"/>
            <a:ext cx="2364591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900" dirty="0" smtClean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기상특보</a:t>
            </a:r>
            <a:r>
              <a:rPr lang="en-US" altLang="ko-KR" sz="900" dirty="0" smtClean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900" dirty="0" smtClean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강풍경보</a:t>
            </a:r>
            <a:endParaRPr lang="en-US" altLang="ko-KR" sz="900" dirty="0" smtClean="0">
              <a:solidFill>
                <a:schemeClr val="bg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900" dirty="0">
              <a:solidFill>
                <a:schemeClr val="bg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9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일시</a:t>
            </a:r>
            <a:r>
              <a:rPr lang="en-US" altLang="ko-KR" sz="9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9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금일저녁</a:t>
            </a:r>
            <a:endParaRPr lang="en-US" altLang="ko-KR" sz="900" dirty="0">
              <a:solidFill>
                <a:schemeClr val="bg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</a:t>
            </a:r>
            <a:r>
              <a:rPr lang="ko-KR" altLang="en-US" sz="9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지역</a:t>
            </a:r>
            <a:r>
              <a:rPr lang="en-US" altLang="ko-KR" sz="9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9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전국</a:t>
            </a:r>
            <a:endParaRPr lang="en-US" altLang="ko-KR" sz="900" dirty="0">
              <a:solidFill>
                <a:schemeClr val="bg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</a:t>
            </a:r>
            <a:r>
              <a:rPr lang="ko-KR" altLang="en-US" sz="9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필요시</a:t>
            </a:r>
            <a:r>
              <a:rPr lang="ko-KR" altLang="en-US" sz="9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비상상황실 </a:t>
            </a:r>
            <a:r>
              <a:rPr lang="ko-KR" altLang="en-US" sz="900" dirty="0" smtClean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운영예정</a:t>
            </a:r>
            <a:endParaRPr lang="en-US" altLang="ko-KR" sz="900" dirty="0">
              <a:solidFill>
                <a:schemeClr val="bg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94331" y="1849689"/>
            <a:ext cx="231691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[HSE</a:t>
            </a:r>
            <a:r>
              <a: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</a:t>
            </a:r>
            <a:r>
              <a:rPr lang="en-US" altLang="ko-KR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강풍주의보 예정공지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591879" y="3052629"/>
            <a:ext cx="2429905" cy="1096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2591878" y="1822969"/>
            <a:ext cx="2425395" cy="1125449"/>
            <a:chOff x="5202110" y="2003373"/>
            <a:chExt cx="2505559" cy="2442967"/>
          </a:xfrm>
        </p:grpSpPr>
        <p:sp>
          <p:nvSpPr>
            <p:cNvPr id="86" name="직사각형 85"/>
            <p:cNvSpPr/>
            <p:nvPr/>
          </p:nvSpPr>
          <p:spPr>
            <a:xfrm>
              <a:off x="5202110" y="2003373"/>
              <a:ext cx="2505559" cy="24429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5216204" y="2562431"/>
              <a:ext cx="2472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타원형 설명선 60"/>
          <p:cNvSpPr/>
          <p:nvPr/>
        </p:nvSpPr>
        <p:spPr>
          <a:xfrm>
            <a:off x="1516774" y="3494168"/>
            <a:ext cx="1903897" cy="654912"/>
          </a:xfrm>
          <a:prstGeom prst="wedgeEllipseCallout">
            <a:avLst>
              <a:gd name="adj1" fmla="val 52982"/>
              <a:gd name="adj2" fmla="val -6654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없을 경우에는 보이지 않게</a:t>
            </a:r>
            <a:endParaRPr lang="en-US" altLang="ko-KR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84082" y="2384884"/>
            <a:ext cx="792610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5538460" y="2707508"/>
            <a:ext cx="2651005" cy="361453"/>
            <a:chOff x="6442454" y="5816536"/>
            <a:chExt cx="2651005" cy="361453"/>
          </a:xfrm>
        </p:grpSpPr>
        <p:sp>
          <p:nvSpPr>
            <p:cNvPr id="65" name="직사각형 64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2" name="타원형 설명선 41"/>
          <p:cNvSpPr/>
          <p:nvPr/>
        </p:nvSpPr>
        <p:spPr>
          <a:xfrm>
            <a:off x="7652114" y="3068961"/>
            <a:ext cx="2083658" cy="654912"/>
          </a:xfrm>
          <a:prstGeom prst="wedgeEllipseCallout">
            <a:avLst>
              <a:gd name="adj1" fmla="val -34226"/>
              <a:gd name="adj2" fmla="val -11142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등록자만 보임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수정화면으로 이동</a:t>
            </a:r>
            <a:endParaRPr lang="en-US" altLang="ko-KR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2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커뮤니티 목록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8484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소통광</a:t>
            </a:r>
            <a:r>
              <a: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</a:t>
            </a:r>
          </a:p>
        </p:txBody>
      </p:sp>
      <p:sp>
        <p:nvSpPr>
          <p:cNvPr id="140" name="타원 139"/>
          <p:cNvSpPr/>
          <p:nvPr/>
        </p:nvSpPr>
        <p:spPr>
          <a:xfrm>
            <a:off x="4419713" y="1371083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969146" y="770910"/>
            <a:ext cx="26848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조회</a:t>
            </a:r>
            <a:endParaRPr lang="ko-KR" altLang="en-US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061730" y="1325888"/>
            <a:ext cx="2651686" cy="4812662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061730" y="1327121"/>
            <a:ext cx="2651685" cy="361453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커뮤니티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730" y="1164049"/>
            <a:ext cx="2661082" cy="1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656" y="1403592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974" y="1426884"/>
            <a:ext cx="190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5" name="그룹 154"/>
          <p:cNvGrpSpPr/>
          <p:nvPr/>
        </p:nvGrpSpPr>
        <p:grpSpPr>
          <a:xfrm>
            <a:off x="2127531" y="1762864"/>
            <a:ext cx="2008993" cy="276559"/>
            <a:chOff x="293260" y="1306879"/>
            <a:chExt cx="1297942" cy="278781"/>
          </a:xfrm>
          <a:noFill/>
        </p:grpSpPr>
        <p:sp>
          <p:nvSpPr>
            <p:cNvPr id="157" name="모서리가 둥근 직사각형 156"/>
            <p:cNvSpPr/>
            <p:nvPr/>
          </p:nvSpPr>
          <p:spPr>
            <a:xfrm>
              <a:off x="293260" y="1306879"/>
              <a:ext cx="1297942" cy="278781"/>
            </a:xfrm>
            <a:prstGeom prst="roundRect">
              <a:avLst/>
            </a:prstGeom>
            <a:grpFill/>
            <a:ln w="317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03816" y="1329819"/>
              <a:ext cx="952063" cy="2307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검색어를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입력하세요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900" dirty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4177980" y="1785665"/>
            <a:ext cx="464078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</a:t>
            </a:r>
            <a:endParaRPr lang="ko-KR" altLang="en-US" sz="1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5266086" y="1601685"/>
            <a:ext cx="2651006" cy="4743639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7624069" y="1371887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5266086" y="1327925"/>
            <a:ext cx="2651685" cy="361453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글쓰기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086" y="1164853"/>
            <a:ext cx="2661082" cy="1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12" y="1404396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TextBox 210"/>
          <p:cNvSpPr txBox="1"/>
          <p:nvPr/>
        </p:nvSpPr>
        <p:spPr>
          <a:xfrm>
            <a:off x="5194078" y="760348"/>
            <a:ext cx="26848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등록</a:t>
            </a:r>
            <a:r>
              <a:rPr lang="en-US" altLang="ko-KR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수정</a:t>
            </a:r>
            <a:r>
              <a:rPr lang="en-US" altLang="ko-KR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페이지별도</a:t>
            </a:r>
            <a:r>
              <a:rPr lang="en-US" altLang="ko-KR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5365071" y="2114089"/>
            <a:ext cx="2467759" cy="153093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/>
          <p:cNvSpPr txBox="1"/>
          <p:nvPr/>
        </p:nvSpPr>
        <p:spPr>
          <a:xfrm>
            <a:off x="5396959" y="2131192"/>
            <a:ext cx="47567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</a:t>
            </a:r>
            <a:r>
              <a: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용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5365870" y="1778340"/>
            <a:ext cx="1879889" cy="27107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5396958" y="1808820"/>
            <a:ext cx="118552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</a:t>
            </a:r>
            <a:r>
              <a: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42904" y="5430416"/>
            <a:ext cx="792610" cy="2308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203401" y="5427883"/>
            <a:ext cx="792610" cy="2308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  <a:r>
              <a:rPr lang="en-US" altLang="ko-KR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or</a:t>
            </a:r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4" name="타원형 설명선 83"/>
          <p:cNvSpPr/>
          <p:nvPr/>
        </p:nvSpPr>
        <p:spPr>
          <a:xfrm>
            <a:off x="7689304" y="3713581"/>
            <a:ext cx="3492388" cy="2019675"/>
          </a:xfrm>
          <a:prstGeom prst="wedgeEllipseCallout">
            <a:avLst>
              <a:gd name="adj1" fmla="val -67957"/>
              <a:gd name="adj2" fmla="val 2887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등록시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등록버튼  보임</a:t>
            </a:r>
            <a:endParaRPr lang="en-US" altLang="ko-KR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수정시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수정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삭제버튼 보임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안전관리자용은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안전보건팀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안전담당자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안전팀장만 사용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현장용은 현장인원만 사용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이미지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첨부파일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추가기능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최대 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20MB, 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이미지 개수 </a:t>
            </a:r>
            <a:r>
              <a:rPr lang="ko-KR" altLang="en-US" sz="1000" b="1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제한없음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이미지 </a:t>
            </a:r>
            <a:r>
              <a:rPr lang="ko-KR" altLang="en-US" sz="1000" b="1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추가시</a:t>
            </a:r>
            <a:r>
              <a:rPr lang="ko-KR" altLang="en-US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하단에 </a:t>
            </a:r>
            <a:r>
              <a:rPr lang="ko-KR" altLang="en-US" sz="1000" b="1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미리보기</a:t>
            </a:r>
            <a:endParaRPr lang="en-US" altLang="ko-KR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2066025" y="5809843"/>
            <a:ext cx="2651005" cy="361453"/>
            <a:chOff x="6442454" y="5816536"/>
            <a:chExt cx="2651005" cy="361453"/>
          </a:xfrm>
        </p:grpSpPr>
        <p:sp>
          <p:nvSpPr>
            <p:cNvPr id="89" name="직사각형 88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5270563" y="5809843"/>
            <a:ext cx="2651005" cy="361453"/>
            <a:chOff x="6442454" y="5816536"/>
            <a:chExt cx="2651005" cy="361453"/>
          </a:xfrm>
        </p:grpSpPr>
        <p:sp>
          <p:nvSpPr>
            <p:cNvPr id="95" name="직사각형 94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00" name="타원형 설명선 99"/>
          <p:cNvSpPr/>
          <p:nvPr/>
        </p:nvSpPr>
        <p:spPr>
          <a:xfrm>
            <a:off x="327043" y="5039319"/>
            <a:ext cx="2394652" cy="770524"/>
          </a:xfrm>
          <a:prstGeom prst="wedgeEllipseCallout">
            <a:avLst>
              <a:gd name="adj1" fmla="val 24872"/>
              <a:gd name="adj2" fmla="val -682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생일자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표시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양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음력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상위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댓글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개 표시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2055446" y="4617132"/>
            <a:ext cx="26367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2054445" y="4905164"/>
            <a:ext cx="2651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2068729" y="5193196"/>
            <a:ext cx="26367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75754" y="4644201"/>
            <a:ext cx="2626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굴림" pitchFamily="50" charset="-127"/>
                <a:ea typeface="굴림" pitchFamily="50" charset="-127"/>
              </a:rPr>
              <a:t>김</a:t>
            </a:r>
            <a:r>
              <a:rPr lang="en-US" altLang="ko-KR" sz="900" dirty="0" smtClean="0">
                <a:latin typeface="굴림" pitchFamily="50" charset="-127"/>
                <a:ea typeface="굴림" pitchFamily="50" charset="-127"/>
              </a:rPr>
              <a:t>**</a:t>
            </a:r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900" dirty="0" err="1" smtClean="0">
                <a:latin typeface="굴림" pitchFamily="50" charset="-127"/>
                <a:ea typeface="굴림" pitchFamily="50" charset="-127"/>
              </a:rPr>
              <a:t>ㅎㅎ</a:t>
            </a:r>
            <a:r>
              <a:rPr lang="en-US" altLang="ko-KR" sz="900" dirty="0" smtClean="0">
                <a:latin typeface="굴림" pitchFamily="50" charset="-127"/>
                <a:ea typeface="굴림" pitchFamily="50" charset="-127"/>
              </a:rPr>
              <a:t>	                    06-01 13:10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82259" y="4936088"/>
            <a:ext cx="2626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김</a:t>
            </a:r>
            <a:r>
              <a:rPr lang="en-US" altLang="ko-KR" sz="900" dirty="0" smtClean="0">
                <a:latin typeface="굴림" pitchFamily="50" charset="-127"/>
                <a:ea typeface="굴림" pitchFamily="50" charset="-127"/>
              </a:rPr>
              <a:t>**</a:t>
            </a:r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900" dirty="0" err="1" smtClean="0">
                <a:latin typeface="굴림" pitchFamily="50" charset="-127"/>
                <a:ea typeface="굴림" pitchFamily="50" charset="-127"/>
              </a:rPr>
              <a:t>ㅎㅎ</a:t>
            </a:r>
            <a:r>
              <a:rPr lang="en-US" altLang="ko-KR" sz="900" dirty="0" smtClean="0">
                <a:latin typeface="굴림" pitchFamily="50" charset="-127"/>
                <a:ea typeface="굴림" pitchFamily="50" charset="-127"/>
              </a:rPr>
              <a:t>	                    06-01 12:10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70338" y="4401107"/>
            <a:ext cx="2635112" cy="233569"/>
          </a:xfrm>
          <a:prstGeom prst="rect">
            <a:avLst/>
          </a:prstGeom>
          <a:solidFill>
            <a:schemeClr val="accent5"/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댓글쓰기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84" y="2445149"/>
            <a:ext cx="2240917" cy="184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4069558" y="2174667"/>
            <a:ext cx="577825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글쓰</a:t>
            </a:r>
            <a:r>
              <a:rPr lang="ko-KR" altLang="en-US" sz="1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066025" y="2102659"/>
            <a:ext cx="263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5349044" y="3970639"/>
            <a:ext cx="1963304" cy="2772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7347682" y="3970639"/>
            <a:ext cx="505211" cy="277200"/>
            <a:chOff x="6775470" y="1783648"/>
            <a:chExt cx="817209" cy="277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5" name="모서리가 둥근 직사각형 54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18118" y="1805512"/>
              <a:ext cx="774561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첨부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57" name="Picture 5" descr="C:\Users\SAFEDEV03\Downloads\photo-1103596_64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044" y="3969060"/>
            <a:ext cx="267908" cy="28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7" descr="C:\Users\SAFEDEV03\Downloads\photo-99136_6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609" y="3978664"/>
            <a:ext cx="271019" cy="27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직선 연결선 58"/>
          <p:cNvCxnSpPr/>
          <p:nvPr/>
        </p:nvCxnSpPr>
        <p:spPr>
          <a:xfrm>
            <a:off x="2061547" y="2461833"/>
            <a:ext cx="263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313040" y="4293096"/>
            <a:ext cx="2505088" cy="783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732124" y="4350118"/>
            <a:ext cx="1781894" cy="6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이미지미리보기영</a:t>
            </a:r>
            <a:r>
              <a:rPr lang="ko-KR" altLang="en-US" dirty="0" err="1">
                <a:solidFill>
                  <a:schemeClr val="tx1"/>
                </a:solidFill>
              </a:rPr>
              <a:t>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738787" y="4764599"/>
            <a:ext cx="787795" cy="2520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</a:rPr>
              <a:t>삭제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83064" y="4785849"/>
            <a:ext cx="699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삭제아이콘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7347682" y="1772816"/>
            <a:ext cx="470446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링</a:t>
            </a:r>
            <a:r>
              <a:rPr lang="ko-KR" altLang="en-US" sz="1000" b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크</a:t>
            </a:r>
            <a:endParaRPr lang="ko-KR" altLang="en-US" sz="1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69655" y="1880828"/>
            <a:ext cx="1879889" cy="61206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373444" y="2174667"/>
            <a:ext cx="464078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</a:t>
            </a:r>
            <a:r>
              <a:rPr lang="ko-KR" altLang="en-US" sz="1000" b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</a:t>
            </a:r>
            <a:endParaRPr lang="ko-KR" altLang="en-US" sz="1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943821" y="2174667"/>
            <a:ext cx="470446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</a:t>
            </a:r>
            <a:r>
              <a:rPr lang="ko-KR" altLang="en-US" sz="1000" b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</a:t>
            </a:r>
            <a:endParaRPr lang="ko-KR" altLang="en-US" sz="1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398629" y="2186862"/>
            <a:ext cx="464078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</a:t>
            </a:r>
            <a:r>
              <a:rPr lang="ko-KR" altLang="en-US" sz="1000" b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</a:t>
            </a:r>
            <a:endParaRPr lang="ko-KR" altLang="en-US" sz="1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77667" y="1880828"/>
            <a:ext cx="1696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http://www.naver.com</a:t>
            </a:r>
            <a:endParaRPr lang="ko-KR" altLang="en-US" sz="1000"/>
          </a:p>
        </p:txBody>
      </p:sp>
      <p:cxnSp>
        <p:nvCxnSpPr>
          <p:cNvPr id="6" name="직선 화살표 연결선 5"/>
          <p:cNvCxnSpPr>
            <a:stCxn id="64" idx="3"/>
            <a:endCxn id="65" idx="1"/>
          </p:cNvCxnSpPr>
          <p:nvPr/>
        </p:nvCxnSpPr>
        <p:spPr>
          <a:xfrm>
            <a:off x="7818128" y="1895927"/>
            <a:ext cx="151527" cy="290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65" idx="2"/>
            <a:endCxn id="218" idx="2"/>
          </p:cNvCxnSpPr>
          <p:nvPr/>
        </p:nvCxnSpPr>
        <p:spPr>
          <a:xfrm rot="5400000" flipH="1">
            <a:off x="7206761" y="790057"/>
            <a:ext cx="130872" cy="3274806"/>
          </a:xfrm>
          <a:prstGeom prst="bentConnector3">
            <a:avLst>
              <a:gd name="adj1" fmla="val -17467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34794" y="2931331"/>
            <a:ext cx="371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내용을 입력하다가 링크를 넣고싶은경우 링크버튼 클릭 </a:t>
            </a:r>
            <a:r>
              <a:rPr lang="en-US" altLang="ko-KR" sz="1200" smtClean="0"/>
              <a:t>-&gt;</a:t>
            </a:r>
            <a:r>
              <a:rPr lang="ko-KR" altLang="en-US" sz="1200" smtClean="0"/>
              <a:t>링크 입력 후 </a:t>
            </a:r>
            <a:r>
              <a:rPr lang="en-US" altLang="ko-KR" sz="1200" smtClean="0"/>
              <a:t>- &gt;</a:t>
            </a:r>
            <a:r>
              <a:rPr lang="ko-KR" altLang="en-US" sz="1200" smtClean="0"/>
              <a:t> 확인</a:t>
            </a:r>
            <a:endParaRPr lang="en-US" altLang="ko-KR" sz="1200" smtClean="0"/>
          </a:p>
          <a:p>
            <a:r>
              <a:rPr lang="en-US" altLang="ko-KR" sz="1200"/>
              <a:t> </a:t>
            </a:r>
            <a:r>
              <a:rPr lang="en-US" altLang="ko-KR" sz="1200" smtClean="0"/>
              <a:t>(</a:t>
            </a:r>
            <a:r>
              <a:rPr lang="ko-KR" altLang="en-US" sz="1200" smtClean="0"/>
              <a:t>보여지는 화면 </a:t>
            </a:r>
            <a:r>
              <a:rPr lang="en-US" altLang="ko-KR" sz="1200" smtClean="0"/>
              <a:t>: naver </a:t>
            </a:r>
            <a:r>
              <a:rPr lang="en-US" altLang="ko-KR" sz="1200" smtClean="0">
                <a:hlinkClick r:id="rId8"/>
              </a:rPr>
              <a:t>http://naver.com</a:t>
            </a:r>
            <a:r>
              <a:rPr lang="en-US" altLang="ko-KR" sz="1200" smtClean="0"/>
              <a:t> teste)</a:t>
            </a:r>
            <a:r>
              <a:rPr lang="ko-KR" altLang="en-US" sz="1200" smtClean="0"/>
              <a:t> </a:t>
            </a:r>
            <a:endParaRPr lang="ko-KR" altLang="en-US" sz="1200"/>
          </a:p>
        </p:txBody>
      </p:sp>
      <p:sp>
        <p:nvSpPr>
          <p:cNvPr id="21" name="직사각형 20"/>
          <p:cNvSpPr/>
          <p:nvPr/>
        </p:nvSpPr>
        <p:spPr>
          <a:xfrm>
            <a:off x="5634795" y="2802632"/>
            <a:ext cx="3926717" cy="9144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8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상세화면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소통광</a:t>
            </a:r>
            <a:r>
              <a: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898246" y="777309"/>
            <a:ext cx="5646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상세</a:t>
            </a:r>
            <a:endParaRPr lang="ko-KR" altLang="en-US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50672" y="1675460"/>
            <a:ext cx="2644981" cy="4237816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808655" y="1416314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450672" y="1372352"/>
            <a:ext cx="2644981" cy="361453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커뮤니티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672" y="1209280"/>
            <a:ext cx="2654298" cy="16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98" y="1448823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486676" y="3754031"/>
            <a:ext cx="2582246" cy="251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인원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</a:t>
            </a:r>
            <a:r>
              <a:rPr lang="en-US" altLang="ko-KR" sz="1000" dirty="0" err="1" smtClean="0">
                <a:latin typeface="굴림" pitchFamily="50" charset="-127"/>
                <a:ea typeface="굴림" pitchFamily="50" charset="-127"/>
              </a:rPr>
              <a:t>pptx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2458805" y="4226604"/>
            <a:ext cx="2646165" cy="750568"/>
            <a:chOff x="6509305" y="4514636"/>
            <a:chExt cx="2646165" cy="750568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6509305" y="4514636"/>
              <a:ext cx="2642400" cy="0"/>
            </a:xfrm>
            <a:prstGeom prst="line">
              <a:avLst/>
            </a:prstGeom>
            <a:ln w="38100">
              <a:solidFill>
                <a:srgbClr val="D1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6520735" y="5265204"/>
              <a:ext cx="2634735" cy="0"/>
            </a:xfrm>
            <a:prstGeom prst="line">
              <a:avLst/>
            </a:prstGeom>
            <a:ln>
              <a:solidFill>
                <a:srgbClr val="D1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6511418" y="4730660"/>
              <a:ext cx="2634735" cy="0"/>
            </a:xfrm>
            <a:prstGeom prst="line">
              <a:avLst/>
            </a:prstGeom>
            <a:ln>
              <a:solidFill>
                <a:srgbClr val="D1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6553098" y="4514636"/>
              <a:ext cx="6706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latin typeface="굴림" pitchFamily="50" charset="-127"/>
                  <a:ea typeface="굴림" pitchFamily="50" charset="-127"/>
                </a:rPr>
                <a:t>댓글</a:t>
              </a:r>
              <a:r>
                <a:rPr lang="en-US" altLang="ko-KR" sz="900" dirty="0" smtClean="0">
                  <a:latin typeface="굴림" pitchFamily="50" charset="-127"/>
                  <a:ea typeface="굴림" pitchFamily="50" charset="-127"/>
                </a:rPr>
                <a:t>(1)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50055" y="4725978"/>
              <a:ext cx="2596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이재</a:t>
              </a:r>
              <a:r>
                <a:rPr lang="ko-KR" altLang="en-US" sz="900" dirty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연</a:t>
              </a:r>
              <a:r>
                <a:rPr lang="ko-KR" altLang="en-US" sz="900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  </a:t>
              </a:r>
              <a:r>
                <a:rPr lang="en-US" altLang="ko-KR" sz="900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15:19</a:t>
              </a:r>
            </a:p>
            <a:p>
              <a:r>
                <a:rPr lang="ko-KR" altLang="en-US" sz="900" dirty="0" smtClean="0">
                  <a:latin typeface="굴림" pitchFamily="50" charset="-127"/>
                  <a:ea typeface="굴림" pitchFamily="50" charset="-127"/>
                </a:rPr>
                <a:t>네 알겠습니다</a:t>
              </a:r>
              <a:r>
                <a:rPr lang="en-US" altLang="ko-KR" sz="900" dirty="0" smtClean="0">
                  <a:latin typeface="굴림" pitchFamily="50" charset="-127"/>
                  <a:ea typeface="굴림" pitchFamily="50" charset="-127"/>
                </a:rPr>
                <a:t>!!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4483728" y="4433734"/>
            <a:ext cx="537755" cy="230832"/>
          </a:xfrm>
          <a:prstGeom prst="rect">
            <a:avLst/>
          </a:prstGeom>
          <a:solidFill>
            <a:srgbClr val="DEDE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endParaRPr lang="ko-KR" altLang="en-US" sz="9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11719" y="4433734"/>
            <a:ext cx="537755" cy="230832"/>
          </a:xfrm>
          <a:prstGeom prst="rect">
            <a:avLst/>
          </a:prstGeom>
          <a:solidFill>
            <a:srgbClr val="DEDE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</a:t>
            </a:r>
            <a:r>
              <a:rPr lang="ko-KR" altLang="en-US" sz="9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</a:t>
            </a:r>
          </a:p>
        </p:txBody>
      </p:sp>
      <p:cxnSp>
        <p:nvCxnSpPr>
          <p:cNvPr id="88" name="꺾인 연결선 87"/>
          <p:cNvCxnSpPr>
            <a:stCxn id="63" idx="2"/>
            <a:endCxn id="76" idx="2"/>
          </p:cNvCxnSpPr>
          <p:nvPr/>
        </p:nvCxnSpPr>
        <p:spPr>
          <a:xfrm rot="5400000" flipH="1" flipV="1">
            <a:off x="4375571" y="3503686"/>
            <a:ext cx="1908212" cy="3054983"/>
          </a:xfrm>
          <a:prstGeom prst="bentConnector3">
            <a:avLst>
              <a:gd name="adj1" fmla="val -1198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5531666" y="1733804"/>
            <a:ext cx="2640428" cy="2379272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7304905" y="3434807"/>
            <a:ext cx="792610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619107" y="1838321"/>
            <a:ext cx="1771579" cy="29250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7460943" y="1838321"/>
            <a:ext cx="623401" cy="277200"/>
            <a:chOff x="6775470" y="1783648"/>
            <a:chExt cx="809390" cy="277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5" name="모서리가 둥근 직사각형 114"/>
            <p:cNvSpPr/>
            <p:nvPr/>
          </p:nvSpPr>
          <p:spPr>
            <a:xfrm>
              <a:off x="6775470" y="1783648"/>
              <a:ext cx="809390" cy="27720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799791" y="1805512"/>
              <a:ext cx="774559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댓글</a:t>
              </a:r>
              <a:endParaRPr lang="ko-KR" altLang="en-US" sz="9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531666" y="3715619"/>
            <a:ext cx="2651005" cy="361453"/>
            <a:chOff x="6442454" y="5816536"/>
            <a:chExt cx="2651005" cy="361453"/>
          </a:xfrm>
        </p:grpSpPr>
        <p:sp>
          <p:nvSpPr>
            <p:cNvPr id="76" name="직사각형 75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59" name="타원형 설명선 58"/>
          <p:cNvSpPr/>
          <p:nvPr/>
        </p:nvSpPr>
        <p:spPr>
          <a:xfrm>
            <a:off x="7113240" y="3933055"/>
            <a:ext cx="2544791" cy="828093"/>
          </a:xfrm>
          <a:prstGeom prst="wedgeEllipseCallout">
            <a:avLst>
              <a:gd name="adj1" fmla="val -23901"/>
              <a:gd name="adj2" fmla="val -7842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등록자만 수정버튼 보임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수정화면으로 이동</a:t>
            </a:r>
            <a:endParaRPr lang="en-US" altLang="ko-KR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타원형 설명선 48"/>
          <p:cNvSpPr/>
          <p:nvPr/>
        </p:nvSpPr>
        <p:spPr>
          <a:xfrm>
            <a:off x="6062330" y="997923"/>
            <a:ext cx="2083658" cy="654912"/>
          </a:xfrm>
          <a:prstGeom prst="wedgeEllipseCallout">
            <a:avLst>
              <a:gd name="adj1" fmla="val -14065"/>
              <a:gd name="adj2" fmla="val 7714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이미지 첨부기능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최대 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20MB</a:t>
            </a:r>
            <a:endParaRPr lang="en-US" altLang="ko-KR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0" name="Picture 5" descr="C:\Users\SAFEDEV03\Downloads\photo-1103596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551" y="1850205"/>
            <a:ext cx="267908" cy="28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7" descr="C:\Users\SAFEDEV03\Downloads\photo-99136_6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15" y="1849298"/>
            <a:ext cx="280800" cy="2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688" y="1789447"/>
            <a:ext cx="2240917" cy="184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554424" y="5093905"/>
            <a:ext cx="2505088" cy="783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995820" y="5169836"/>
            <a:ext cx="1781894" cy="6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등록된사진영역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89919" y="5544610"/>
            <a:ext cx="787795" cy="2520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</a:rPr>
              <a:t>삭제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46760" y="5581194"/>
            <a:ext cx="699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삭제아이콘</a:t>
            </a:r>
            <a:endParaRPr lang="ko-KR" altLang="en-US" sz="800" dirty="0"/>
          </a:p>
        </p:txBody>
      </p:sp>
      <p:pic>
        <p:nvPicPr>
          <p:cNvPr id="52" name="Picture 5" descr="C:\Users\SAFEDEV03\Downloads\photo-1103596_6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902" y="4786541"/>
            <a:ext cx="181993" cy="19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7" descr="C:\Users\SAFEDEV03\Downloads\photo-99136_64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139" y="4775239"/>
            <a:ext cx="201933" cy="20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2289206" y="4712943"/>
            <a:ext cx="3025959" cy="12723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4" name="타원형 설명선 63"/>
          <p:cNvSpPr/>
          <p:nvPr/>
        </p:nvSpPr>
        <p:spPr>
          <a:xfrm>
            <a:off x="5497428" y="4664566"/>
            <a:ext cx="2083658" cy="794882"/>
          </a:xfrm>
          <a:prstGeom prst="wedgeEllipseCallout">
            <a:avLst>
              <a:gd name="adj1" fmla="val -57121"/>
              <a:gd name="adj2" fmla="val 7389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댓글에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사진이 있는 경우만 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수정인경우에만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나타난다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587508" y="2174317"/>
            <a:ext cx="2505088" cy="783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028904" y="2250248"/>
            <a:ext cx="1781894" cy="6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이미지미리보기영</a:t>
            </a:r>
            <a:r>
              <a:rPr lang="ko-KR" altLang="en-US" dirty="0" err="1">
                <a:solidFill>
                  <a:schemeClr val="tx1"/>
                </a:solidFill>
              </a:rPr>
              <a:t>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023003" y="2625022"/>
            <a:ext cx="787795" cy="2520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</a:rPr>
              <a:t>삭제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82426" y="2652883"/>
            <a:ext cx="699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삭제아이콘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406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289360" y="3075057"/>
            <a:ext cx="503535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4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화면정의서</a:t>
            </a:r>
            <a:r>
              <a:rPr lang="en-US" altLang="ko-KR" sz="4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(MOBILE)</a:t>
            </a:r>
            <a:endParaRPr lang="ko-KR" altLang="en-US" sz="4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1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45974" y="579146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현장정보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0682" y="321319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소통광장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30619" y="958453"/>
            <a:ext cx="11272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현장정보</a:t>
            </a:r>
            <a:endParaRPr lang="ko-KR" altLang="en-US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71478" y="1782669"/>
            <a:ext cx="2644981" cy="454711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5529461" y="1523523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171478" y="1479561"/>
            <a:ext cx="2644981" cy="361453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현장개요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78" y="1316489"/>
            <a:ext cx="2654298" cy="16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404" y="1556032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그룹 81"/>
          <p:cNvGrpSpPr/>
          <p:nvPr/>
        </p:nvGrpSpPr>
        <p:grpSpPr>
          <a:xfrm>
            <a:off x="3165454" y="5968330"/>
            <a:ext cx="2651005" cy="361453"/>
            <a:chOff x="6442454" y="5816536"/>
            <a:chExt cx="2651005" cy="361453"/>
          </a:xfrm>
        </p:grpSpPr>
        <p:sp>
          <p:nvSpPr>
            <p:cNvPr id="83" name="직사각형 82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88" name="직선 연결선 87"/>
          <p:cNvCxnSpPr/>
          <p:nvPr/>
        </p:nvCxnSpPr>
        <p:spPr>
          <a:xfrm>
            <a:off x="3156796" y="2149412"/>
            <a:ext cx="2634735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161480" y="2435162"/>
            <a:ext cx="2634735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483" y="1584744"/>
            <a:ext cx="190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3220361" y="1885070"/>
            <a:ext cx="2123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잠실 제</a:t>
            </a:r>
            <a:r>
              <a:rPr lang="en-US" altLang="ko-KR" sz="900" b="1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900" b="1" dirty="0" err="1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롯데월드</a:t>
            </a:r>
            <a:endParaRPr lang="ko-KR" altLang="en-US" sz="900" b="1" dirty="0">
              <a:solidFill>
                <a:schemeClr val="accent3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4" name="타원형 설명선 93"/>
          <p:cNvSpPr/>
          <p:nvPr/>
        </p:nvSpPr>
        <p:spPr>
          <a:xfrm>
            <a:off x="6069124" y="837071"/>
            <a:ext cx="3123668" cy="981974"/>
          </a:xfrm>
          <a:prstGeom prst="wedgeEllipseCallout">
            <a:avLst>
              <a:gd name="adj1" fmla="val -58271"/>
              <a:gd name="adj2" fmla="val 3152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안전관리자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권한별 현장 선택 팝업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공사관계자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승인된 현장 선택 팝업</a:t>
            </a:r>
            <a:endParaRPr lang="ko-KR" altLang="en-US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29461" y="2187910"/>
            <a:ext cx="221522" cy="222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15620" y="2178385"/>
            <a:ext cx="2123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공사개요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3161480" y="2727970"/>
            <a:ext cx="2634735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42681" y="2471193"/>
            <a:ext cx="2408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현장주소</a:t>
            </a:r>
            <a:r>
              <a:rPr lang="en-US" altLang="ko-KR" sz="900" dirty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900" dirty="0" smtClean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서울시 송파구 신천동 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번지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3164562" y="3006477"/>
            <a:ext cx="2634735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345763" y="2749700"/>
            <a:ext cx="2309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사무실주소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서울시 송파구 신천동 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번지 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>
            <a:off x="3169389" y="3302198"/>
            <a:ext cx="2634735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350590" y="3045421"/>
            <a:ext cx="2408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도급계약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1,800,000,000,000</a:t>
            </a:r>
          </a:p>
        </p:txBody>
      </p:sp>
      <p:cxnSp>
        <p:nvCxnSpPr>
          <p:cNvPr id="107" name="직선 연결선 106"/>
          <p:cNvCxnSpPr/>
          <p:nvPr/>
        </p:nvCxnSpPr>
        <p:spPr>
          <a:xfrm>
            <a:off x="3172471" y="3580705"/>
            <a:ext cx="2634735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353672" y="3323928"/>
            <a:ext cx="2309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공사기간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1999-05-05 ~ 2015-09-06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3172471" y="4204134"/>
            <a:ext cx="2634735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353672" y="3620769"/>
            <a:ext cx="23099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일반개요</a:t>
            </a:r>
            <a:endParaRPr lang="en-US" altLang="ko-KR" sz="900" dirty="0" smtClean="0">
              <a:solidFill>
                <a:srgbClr val="FFC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사업명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잠실 제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900" dirty="0" err="1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롯</a:t>
            </a: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데월드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신축공사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대지위치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서울시 송파구 신천동 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번지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3162540" y="4491611"/>
            <a:ext cx="2634735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5530521" y="4244359"/>
            <a:ext cx="221522" cy="222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216680" y="4234834"/>
            <a:ext cx="2123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현장조직</a:t>
            </a:r>
            <a:r>
              <a:rPr lang="ko-KR" altLang="en-US" sz="900" dirty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</a:t>
            </a:r>
          </a:p>
        </p:txBody>
      </p:sp>
      <p:cxnSp>
        <p:nvCxnSpPr>
          <p:cNvPr id="114" name="직선 연결선 113"/>
          <p:cNvCxnSpPr/>
          <p:nvPr/>
        </p:nvCxnSpPr>
        <p:spPr>
          <a:xfrm>
            <a:off x="3162540" y="4784419"/>
            <a:ext cx="2634735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343741" y="4527642"/>
            <a:ext cx="2408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현장소장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류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**</a:t>
            </a:r>
          </a:p>
        </p:txBody>
      </p:sp>
      <p:cxnSp>
        <p:nvCxnSpPr>
          <p:cNvPr id="116" name="직선 연결선 115"/>
          <p:cNvCxnSpPr/>
          <p:nvPr/>
        </p:nvCxnSpPr>
        <p:spPr>
          <a:xfrm>
            <a:off x="3165622" y="5062926"/>
            <a:ext cx="2634735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346823" y="4806149"/>
            <a:ext cx="2309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공사팀장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석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**</a:t>
            </a:r>
            <a:endParaRPr lang="en-US" altLang="ko-KR" sz="900" dirty="0">
              <a:solidFill>
                <a:schemeClr val="accent3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3170449" y="5358647"/>
            <a:ext cx="2634735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351650" y="5101870"/>
            <a:ext cx="2408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공무팀장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송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**</a:t>
            </a:r>
            <a:endParaRPr lang="en-US" altLang="ko-KR" sz="900" dirty="0">
              <a:solidFill>
                <a:schemeClr val="accent3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3173531" y="5637154"/>
            <a:ext cx="2634735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354732" y="5380377"/>
            <a:ext cx="2309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관리팀장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이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**</a:t>
            </a:r>
            <a:endParaRPr lang="en-US" altLang="ko-KR" sz="900" dirty="0">
              <a:solidFill>
                <a:schemeClr val="accent3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3164562" y="5932326"/>
            <a:ext cx="2634735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354732" y="5675549"/>
            <a:ext cx="2309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안전팀장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문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**</a:t>
            </a:r>
            <a:endParaRPr lang="en-US" altLang="ko-KR" sz="900" dirty="0">
              <a:solidFill>
                <a:schemeClr val="accent3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1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45974" y="579146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안전신호등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0682" y="321319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소통광</a:t>
            </a:r>
            <a:r>
              <a: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863520" y="989124"/>
            <a:ext cx="129073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안전신호등</a:t>
            </a:r>
            <a:endParaRPr lang="ko-KR" altLang="en-US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26776" y="1782669"/>
            <a:ext cx="2644981" cy="454711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5084759" y="1523523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726776" y="1479561"/>
            <a:ext cx="2644981" cy="361453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안전신호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등</a:t>
            </a:r>
          </a:p>
        </p:txBody>
      </p:sp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76" y="1316489"/>
            <a:ext cx="2654298" cy="16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702" y="1556032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2720752" y="5968330"/>
            <a:ext cx="2651005" cy="361453"/>
            <a:chOff x="6442454" y="5816536"/>
            <a:chExt cx="2651005" cy="361453"/>
          </a:xfrm>
        </p:grpSpPr>
        <p:sp>
          <p:nvSpPr>
            <p:cNvPr id="68" name="직사각형 67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7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781" y="1584744"/>
            <a:ext cx="190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타원형 설명선 106"/>
          <p:cNvSpPr/>
          <p:nvPr/>
        </p:nvSpPr>
        <p:spPr>
          <a:xfrm>
            <a:off x="5550536" y="2376136"/>
            <a:ext cx="1575496" cy="981974"/>
          </a:xfrm>
          <a:prstGeom prst="wedgeEllipseCallout">
            <a:avLst>
              <a:gd name="adj1" fmla="val -12532"/>
              <a:gd name="adj2" fmla="val 6159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86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점 이상 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 A</a:t>
            </a: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80 ~ 85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점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 B</a:t>
            </a: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70 ~ 79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점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 C</a:t>
            </a: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70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점 미만 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 D</a:t>
            </a:r>
          </a:p>
        </p:txBody>
      </p:sp>
      <p:grpSp>
        <p:nvGrpSpPr>
          <p:cNvPr id="138" name="그룹 137"/>
          <p:cNvGrpSpPr/>
          <p:nvPr/>
        </p:nvGrpSpPr>
        <p:grpSpPr>
          <a:xfrm>
            <a:off x="2787686" y="2276872"/>
            <a:ext cx="2597362" cy="2556284"/>
            <a:chOff x="2787686" y="2744924"/>
            <a:chExt cx="2597362" cy="2556284"/>
          </a:xfrm>
        </p:grpSpPr>
        <p:sp>
          <p:nvSpPr>
            <p:cNvPr id="42" name="직사각형 41"/>
            <p:cNvSpPr/>
            <p:nvPr/>
          </p:nvSpPr>
          <p:spPr>
            <a:xfrm>
              <a:off x="2794879" y="2744924"/>
              <a:ext cx="2511402" cy="255628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2833756" y="3021335"/>
              <a:ext cx="24263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836876" y="2744924"/>
              <a:ext cx="7674" cy="2556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4695948" y="2744924"/>
              <a:ext cx="5024" cy="2556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2936776" y="2769307"/>
              <a:ext cx="7857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>
                  <a:latin typeface="굴림" pitchFamily="50" charset="-127"/>
                  <a:ea typeface="굴림" pitchFamily="50" charset="-127"/>
                </a:rPr>
                <a:t>현장명</a:t>
              </a:r>
              <a:endParaRPr lang="ko-KR" altLang="en-US" sz="10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44550" y="2775513"/>
              <a:ext cx="8564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>
                  <a:latin typeface="굴림" pitchFamily="50" charset="-127"/>
                  <a:ea typeface="굴림" pitchFamily="50" charset="-127"/>
                </a:rPr>
                <a:t>현장소장명</a:t>
              </a:r>
              <a:endParaRPr lang="ko-KR" altLang="en-US" sz="10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599256" y="2769307"/>
              <a:ext cx="7857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굴림" pitchFamily="50" charset="-127"/>
                  <a:ea typeface="굴림" pitchFamily="50" charset="-127"/>
                </a:rPr>
                <a:t>상태</a:t>
              </a:r>
              <a:endParaRPr lang="ko-KR" altLang="en-US" sz="10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2828764" y="3284984"/>
              <a:ext cx="24263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2828764" y="3573016"/>
              <a:ext cx="24263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2828764" y="3861048"/>
              <a:ext cx="24263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2828764" y="4149080"/>
              <a:ext cx="24263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2828764" y="4437112"/>
              <a:ext cx="24263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794879" y="3038763"/>
              <a:ext cx="11140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latin typeface="굴림" pitchFamily="50" charset="-127"/>
                  <a:ea typeface="굴림" pitchFamily="50" charset="-127"/>
                </a:rPr>
                <a:t>남사</a:t>
              </a:r>
              <a:r>
                <a:rPr lang="en-US" altLang="ko-KR" sz="900" dirty="0" smtClean="0">
                  <a:latin typeface="굴림" pitchFamily="50" charset="-127"/>
                  <a:ea typeface="굴림" pitchFamily="50" charset="-127"/>
                </a:rPr>
                <a:t>-</a:t>
              </a:r>
              <a:r>
                <a:rPr lang="ko-KR" altLang="en-US" sz="900" dirty="0" err="1" smtClean="0">
                  <a:latin typeface="굴림" pitchFamily="50" charset="-127"/>
                  <a:ea typeface="굴림" pitchFamily="50" charset="-127"/>
                </a:rPr>
                <a:t>동탄</a:t>
              </a:r>
              <a:r>
                <a:rPr lang="ko-KR" altLang="en-US" sz="900" dirty="0" smtClean="0">
                  <a:latin typeface="굴림" pitchFamily="50" charset="-127"/>
                  <a:ea typeface="굴림" pitchFamily="50" charset="-127"/>
                </a:rPr>
                <a:t> </a:t>
              </a:r>
              <a:r>
                <a:rPr lang="en-US" altLang="ko-KR" sz="900" dirty="0" smtClean="0">
                  <a:latin typeface="굴림" pitchFamily="50" charset="-127"/>
                  <a:ea typeface="굴림" pitchFamily="50" charset="-127"/>
                </a:rPr>
                <a:t>3</a:t>
              </a:r>
              <a:r>
                <a:rPr lang="ko-KR" altLang="en-US" sz="900" dirty="0" smtClean="0">
                  <a:latin typeface="굴림" pitchFamily="50" charset="-127"/>
                  <a:ea typeface="굴림" pitchFamily="50" charset="-127"/>
                </a:rPr>
                <a:t>공구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794879" y="3306579"/>
              <a:ext cx="11140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latin typeface="굴림" pitchFamily="50" charset="-127"/>
                  <a:ea typeface="굴림" pitchFamily="50" charset="-127"/>
                </a:rPr>
                <a:t>금천롯데캐슬골드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787686" y="3599495"/>
              <a:ext cx="11140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latin typeface="굴림" pitchFamily="50" charset="-127"/>
                  <a:ea typeface="굴림" pitchFamily="50" charset="-127"/>
                </a:rPr>
                <a:t>롯데캐미칼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2828764" y="4725144"/>
              <a:ext cx="24263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2828764" y="5013176"/>
              <a:ext cx="24263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3834247" y="3038763"/>
              <a:ext cx="765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굴림" pitchFamily="50" charset="-127"/>
                  <a:ea typeface="굴림" pitchFamily="50" charset="-127"/>
                </a:rPr>
                <a:t>이</a:t>
              </a:r>
              <a:r>
                <a:rPr lang="en-US" altLang="ko-KR" sz="900" dirty="0" smtClean="0">
                  <a:latin typeface="굴림" pitchFamily="50" charset="-127"/>
                  <a:ea typeface="굴림" pitchFamily="50" charset="-127"/>
                </a:rPr>
                <a:t>**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843772" y="3325230"/>
              <a:ext cx="765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latin typeface="굴림" pitchFamily="50" charset="-127"/>
                  <a:ea typeface="굴림" pitchFamily="50" charset="-127"/>
                </a:rPr>
                <a:t>강</a:t>
              </a:r>
              <a:r>
                <a:rPr lang="en-US" altLang="ko-KR" sz="900" dirty="0" smtClean="0">
                  <a:latin typeface="굴림" pitchFamily="50" charset="-127"/>
                  <a:ea typeface="굴림" pitchFamily="50" charset="-127"/>
                </a:rPr>
                <a:t>**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846401" y="3603737"/>
              <a:ext cx="765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굴림" pitchFamily="50" charset="-127"/>
                  <a:ea typeface="굴림" pitchFamily="50" charset="-127"/>
                </a:rPr>
                <a:t>최</a:t>
              </a:r>
              <a:r>
                <a:rPr lang="en-US" altLang="ko-KR" sz="900" dirty="0" smtClean="0">
                  <a:latin typeface="굴림" pitchFamily="50" charset="-127"/>
                  <a:ea typeface="굴림" pitchFamily="50" charset="-127"/>
                </a:rPr>
                <a:t>**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92760" y="3894956"/>
              <a:ext cx="11140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latin typeface="굴림" pitchFamily="50" charset="-127"/>
                  <a:ea typeface="굴림" pitchFamily="50" charset="-127"/>
                </a:rPr>
                <a:t>화산천교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51475" y="3899198"/>
              <a:ext cx="765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굴림" pitchFamily="50" charset="-127"/>
                  <a:ea typeface="굴림" pitchFamily="50" charset="-127"/>
                </a:rPr>
                <a:t>최</a:t>
              </a:r>
              <a:r>
                <a:rPr lang="en-US" altLang="ko-KR" sz="900" dirty="0" smtClean="0">
                  <a:latin typeface="굴림" pitchFamily="50" charset="-127"/>
                  <a:ea typeface="굴림" pitchFamily="50" charset="-127"/>
                </a:rPr>
                <a:t>**</a:t>
              </a:r>
              <a:endParaRPr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3" name="타원 132"/>
            <p:cNvSpPr/>
            <p:nvPr/>
          </p:nvSpPr>
          <p:spPr>
            <a:xfrm>
              <a:off x="4880992" y="3038763"/>
              <a:ext cx="234789" cy="2308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4873563" y="3613262"/>
              <a:ext cx="234789" cy="23083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4879107" y="3325230"/>
              <a:ext cx="234789" cy="2308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4888706" y="3894956"/>
              <a:ext cx="234789" cy="2308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2778703" y="1904783"/>
            <a:ext cx="2054828" cy="264077"/>
            <a:chOff x="298313" y="1318793"/>
            <a:chExt cx="1292889" cy="278779"/>
          </a:xfrm>
          <a:noFill/>
        </p:grpSpPr>
        <p:sp>
          <p:nvSpPr>
            <p:cNvPr id="140" name="모서리가 둥근 직사각형 139"/>
            <p:cNvSpPr/>
            <p:nvPr/>
          </p:nvSpPr>
          <p:spPr>
            <a:xfrm>
              <a:off x="298313" y="1318793"/>
              <a:ext cx="1292889" cy="278779"/>
            </a:xfrm>
            <a:prstGeom prst="roundRect">
              <a:avLst/>
            </a:prstGeom>
            <a:grpFill/>
            <a:ln w="317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17857" y="1342174"/>
              <a:ext cx="1095344" cy="2436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검색어를</a:t>
              </a:r>
              <a:r>
                <a:rPr lang="ko-KR" altLang="en-US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입력하세요</a:t>
              </a:r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900" dirty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4873226" y="1922639"/>
            <a:ext cx="464078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</a:t>
            </a:r>
            <a:endParaRPr lang="ko-KR" altLang="en-US" sz="1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4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6776" y="2384884"/>
            <a:ext cx="54726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정</a:t>
            </a:r>
            <a:r>
              <a:rPr lang="ko-KR" altLang="en-US" sz="4800" dirty="0"/>
              <a:t>보</a:t>
            </a:r>
            <a:r>
              <a:rPr lang="ko-KR" altLang="en-US" sz="4800" dirty="0" smtClean="0"/>
              <a:t> 공간</a:t>
            </a:r>
            <a:endParaRPr lang="en-US" altLang="ko-KR" sz="4800" dirty="0" smtClean="0"/>
          </a:p>
          <a:p>
            <a:r>
              <a:rPr lang="en-US" altLang="ko-KR" sz="4800" dirty="0"/>
              <a:t> </a:t>
            </a:r>
            <a:r>
              <a:rPr lang="en-US" altLang="ko-KR" sz="4800" dirty="0" smtClean="0"/>
              <a:t>  </a:t>
            </a:r>
            <a:r>
              <a:rPr lang="en-US" altLang="ko-KR" sz="2800" dirty="0" smtClean="0"/>
              <a:t>1. </a:t>
            </a:r>
            <a:r>
              <a:rPr lang="ko-KR" altLang="en-US" sz="2800" dirty="0" smtClean="0"/>
              <a:t>자료실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2. </a:t>
            </a:r>
            <a:r>
              <a:rPr lang="ko-KR" altLang="en-US" sz="2800" dirty="0" smtClean="0"/>
              <a:t>부외자산현황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73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443433"/>
            <a:ext cx="4019198" cy="20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자료실 목록화면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(1depth)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III.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정보공간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50517" y="811379"/>
            <a:ext cx="7868049" cy="5253965"/>
            <a:chOff x="650517" y="548680"/>
            <a:chExt cx="7868049" cy="5779362"/>
          </a:xfrm>
        </p:grpSpPr>
        <p:sp>
          <p:nvSpPr>
            <p:cNvPr id="41" name="직사각형 40"/>
            <p:cNvSpPr/>
            <p:nvPr/>
          </p:nvSpPr>
          <p:spPr>
            <a:xfrm>
              <a:off x="827584" y="548680"/>
              <a:ext cx="3600400" cy="5256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827584" y="1124744"/>
              <a:ext cx="3600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985474" y="76470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85474" y="83671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985474" y="919737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065594" y="683404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정보공간</a:t>
              </a:r>
              <a:endParaRPr lang="ko-KR" altLang="en-US" dirty="0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082738" y="1340768"/>
              <a:ext cx="3057214" cy="4356484"/>
              <a:chOff x="4860032" y="2195572"/>
              <a:chExt cx="3057214" cy="3600400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4860032" y="2195572"/>
                <a:ext cx="3057214" cy="3600400"/>
                <a:chOff x="1311431" y="2132856"/>
                <a:chExt cx="3057214" cy="3600400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311431" y="2132856"/>
                  <a:ext cx="3037005" cy="3600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1" name="직선 연결선 50"/>
                <p:cNvCxnSpPr/>
                <p:nvPr/>
              </p:nvCxnSpPr>
              <p:spPr>
                <a:xfrm>
                  <a:off x="1331640" y="4572796"/>
                  <a:ext cx="3037005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>
                  <a:off x="2352421" y="2132856"/>
                  <a:ext cx="0" cy="3600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>
                  <a:off x="3347864" y="2132856"/>
                  <a:ext cx="0" cy="3600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1475656" y="2522286"/>
                  <a:ext cx="7920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메뉴</a:t>
                  </a:r>
                  <a:r>
                    <a:rPr lang="en-US" altLang="ko-KR" dirty="0" smtClean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483768" y="2522286"/>
                  <a:ext cx="7920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메뉴</a:t>
                  </a:r>
                  <a:r>
                    <a:rPr lang="en-US" altLang="ko-KR" dirty="0" smtClean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491880" y="2522286"/>
                  <a:ext cx="7920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메뉴</a:t>
                  </a:r>
                  <a:r>
                    <a:rPr lang="en-US" altLang="ko-KR" dirty="0" smtClean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453622" y="3786889"/>
                  <a:ext cx="7920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메뉴</a:t>
                  </a:r>
                  <a:r>
                    <a:rPr lang="en-US" altLang="ko-KR" dirty="0" smtClean="0"/>
                    <a:t>4</a:t>
                  </a:r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477862" y="3786889"/>
                  <a:ext cx="7920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메뉴</a:t>
                  </a:r>
                  <a:r>
                    <a:rPr lang="en-US" altLang="ko-KR" dirty="0" smtClean="0"/>
                    <a:t>5</a:t>
                  </a:r>
                  <a:endParaRPr lang="ko-KR" altLang="en-US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91880" y="3786889"/>
                  <a:ext cx="7920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메뉴</a:t>
                  </a:r>
                  <a:r>
                    <a:rPr lang="en-US" altLang="ko-KR" dirty="0" smtClean="0"/>
                    <a:t>6</a:t>
                  </a:r>
                  <a:endParaRPr lang="ko-KR" altLang="en-US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475656" y="4977104"/>
                  <a:ext cx="7920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메뉴</a:t>
                  </a:r>
                  <a:r>
                    <a:rPr lang="en-US" altLang="ko-KR" dirty="0" smtClean="0"/>
                    <a:t>7</a:t>
                  </a:r>
                  <a:endParaRPr lang="ko-KR" altLang="en-US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483768" y="4977104"/>
                  <a:ext cx="7920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메뉴</a:t>
                  </a:r>
                  <a:r>
                    <a:rPr lang="en-US" altLang="ko-KR" dirty="0" smtClean="0"/>
                    <a:t>8</a:t>
                  </a:r>
                  <a:endParaRPr lang="ko-KR" altLang="en-US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3491880" y="4989372"/>
                  <a:ext cx="7920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메뉴</a:t>
                  </a:r>
                  <a:r>
                    <a:rPr lang="en-US" altLang="ko-KR" dirty="0" smtClean="0"/>
                    <a:t>9</a:t>
                  </a:r>
                  <a:endParaRPr lang="ko-KR" altLang="en-US" dirty="0"/>
                </a:p>
              </p:txBody>
            </p:sp>
          </p:grpSp>
          <p:cxnSp>
            <p:nvCxnSpPr>
              <p:cNvPr id="49" name="직선 연결선 48"/>
              <p:cNvCxnSpPr/>
              <p:nvPr/>
            </p:nvCxnSpPr>
            <p:spPr>
              <a:xfrm>
                <a:off x="4860032" y="3385787"/>
                <a:ext cx="303700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직사각형 62"/>
            <p:cNvSpPr/>
            <p:nvPr/>
          </p:nvSpPr>
          <p:spPr>
            <a:xfrm>
              <a:off x="827584" y="5805264"/>
              <a:ext cx="3600400" cy="522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4427984" y="755412"/>
              <a:ext cx="2866446" cy="369332"/>
              <a:chOff x="3800723" y="735071"/>
              <a:chExt cx="2866446" cy="36933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4650945" y="735071"/>
                <a:ext cx="20162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ACTION BAR</a:t>
                </a:r>
                <a:endParaRPr lang="ko-KR" altLang="en-US" dirty="0"/>
              </a:p>
            </p:txBody>
          </p:sp>
          <p:cxnSp>
            <p:nvCxnSpPr>
              <p:cNvPr id="66" name="직선 화살표 연결선 65"/>
              <p:cNvCxnSpPr>
                <a:stCxn id="65" idx="1"/>
              </p:cNvCxnSpPr>
              <p:nvPr/>
            </p:nvCxnSpPr>
            <p:spPr>
              <a:xfrm flipH="1">
                <a:off x="3800723" y="919737"/>
                <a:ext cx="8502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/>
            <p:cNvGrpSpPr/>
            <p:nvPr/>
          </p:nvGrpSpPr>
          <p:grpSpPr>
            <a:xfrm>
              <a:off x="4418526" y="5881987"/>
              <a:ext cx="2866446" cy="369332"/>
              <a:chOff x="4367329" y="749078"/>
              <a:chExt cx="2866446" cy="36933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217551" y="749078"/>
                <a:ext cx="20162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TAB BAR</a:t>
                </a:r>
                <a:endParaRPr lang="ko-KR" altLang="en-US" dirty="0"/>
              </a:p>
            </p:txBody>
          </p:sp>
          <p:cxnSp>
            <p:nvCxnSpPr>
              <p:cNvPr id="69" name="직선 화살표 연결선 68"/>
              <p:cNvCxnSpPr>
                <a:stCxn id="68" idx="1"/>
              </p:cNvCxnSpPr>
              <p:nvPr/>
            </p:nvCxnSpPr>
            <p:spPr>
              <a:xfrm flipH="1">
                <a:off x="4367329" y="933744"/>
                <a:ext cx="8502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>
              <a:off x="650517" y="1214754"/>
              <a:ext cx="7868049" cy="4518502"/>
              <a:chOff x="650517" y="1214754"/>
              <a:chExt cx="7868049" cy="4518502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4716016" y="3347700"/>
                <a:ext cx="3802550" cy="541687"/>
                <a:chOff x="3800723" y="735071"/>
                <a:chExt cx="2866446" cy="541687"/>
              </a:xfrm>
            </p:grpSpPr>
            <p:sp>
              <p:nvSpPr>
                <p:cNvPr id="73" name="TextBox 72"/>
                <p:cNvSpPr txBox="1"/>
                <p:nvPr/>
              </p:nvSpPr>
              <p:spPr>
                <a:xfrm>
                  <a:off x="4650945" y="735071"/>
                  <a:ext cx="2016224" cy="54168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solidFill>
                        <a:srgbClr val="FF0000"/>
                      </a:solidFill>
                    </a:rPr>
                    <a:t>바둑판 형식 메뉴 구성입니다</a:t>
                  </a:r>
                  <a:r>
                    <a:rPr lang="en-US" altLang="ko-KR" dirty="0" smtClean="0">
                      <a:solidFill>
                        <a:srgbClr val="FF0000"/>
                      </a:solidFill>
                    </a:rPr>
                    <a:t>.</a:t>
                  </a:r>
                </a:p>
                <a:p>
                  <a:r>
                    <a:rPr lang="ko-KR" altLang="en-US" dirty="0" smtClean="0">
                      <a:solidFill>
                        <a:srgbClr val="FF0000"/>
                      </a:solidFill>
                    </a:rPr>
                    <a:t>동적으로 구성됩니다</a:t>
                  </a:r>
                  <a:r>
                    <a:rPr lang="en-US" altLang="ko-KR" dirty="0" smtClean="0">
                      <a:solidFill>
                        <a:srgbClr val="FF0000"/>
                      </a:solidFill>
                    </a:rPr>
                    <a:t>.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74" name="직선 화살표 연결선 73"/>
                <p:cNvCxnSpPr>
                  <a:stCxn id="73" idx="1"/>
                </p:cNvCxnSpPr>
                <p:nvPr/>
              </p:nvCxnSpPr>
              <p:spPr>
                <a:xfrm flipH="1" flipV="1">
                  <a:off x="3800723" y="919740"/>
                  <a:ext cx="850222" cy="8617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모서리가 둥근 직사각형 71"/>
              <p:cNvSpPr/>
              <p:nvPr/>
            </p:nvSpPr>
            <p:spPr>
              <a:xfrm>
                <a:off x="650517" y="1214754"/>
                <a:ext cx="3960440" cy="4518502"/>
              </a:xfrm>
              <a:prstGeom prst="roundRect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5" name="직선 연결선 74"/>
            <p:cNvCxnSpPr/>
            <p:nvPr/>
          </p:nvCxnSpPr>
          <p:spPr>
            <a:xfrm>
              <a:off x="1763688" y="5805264"/>
              <a:ext cx="0" cy="5227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624828" y="5805264"/>
              <a:ext cx="0" cy="5227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491880" y="5805264"/>
              <a:ext cx="0" cy="5227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653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443433"/>
            <a:ext cx="4019198" cy="20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자료실 상세화면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(2depth)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III.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정보공간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00325" y="911339"/>
            <a:ext cx="4049402" cy="5253965"/>
            <a:chOff x="650517" y="548680"/>
            <a:chExt cx="4454342" cy="5779362"/>
          </a:xfrm>
        </p:grpSpPr>
        <p:sp>
          <p:nvSpPr>
            <p:cNvPr id="184" name="직사각형 183"/>
            <p:cNvSpPr/>
            <p:nvPr/>
          </p:nvSpPr>
          <p:spPr>
            <a:xfrm>
              <a:off x="827584" y="548680"/>
              <a:ext cx="3600400" cy="5256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5" name="직선 연결선 184"/>
            <p:cNvCxnSpPr/>
            <p:nvPr/>
          </p:nvCxnSpPr>
          <p:spPr>
            <a:xfrm>
              <a:off x="827584" y="1124744"/>
              <a:ext cx="3600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985474" y="76470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>
              <a:off x="985474" y="83671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985474" y="919737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2065594" y="683404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정보공</a:t>
              </a:r>
              <a:r>
                <a:rPr lang="ko-KR" altLang="en-US" dirty="0"/>
                <a:t>간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27584" y="1187460"/>
              <a:ext cx="2604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메뉴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827585" y="1988837"/>
              <a:ext cx="4043248" cy="3816427"/>
              <a:chOff x="1187644" y="2348882"/>
              <a:chExt cx="3719763" cy="3600403"/>
            </a:xfrm>
          </p:grpSpPr>
          <p:sp>
            <p:nvSpPr>
              <p:cNvPr id="192" name="직사각형 191"/>
              <p:cNvSpPr/>
              <p:nvPr/>
            </p:nvSpPr>
            <p:spPr>
              <a:xfrm>
                <a:off x="1187644" y="2348882"/>
                <a:ext cx="3312348" cy="36004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5" name="그룹 194"/>
              <p:cNvGrpSpPr/>
              <p:nvPr/>
            </p:nvGrpSpPr>
            <p:grpSpPr>
              <a:xfrm>
                <a:off x="1258163" y="2351169"/>
                <a:ext cx="3649244" cy="551741"/>
                <a:chOff x="1258163" y="2351169"/>
                <a:chExt cx="3649244" cy="551741"/>
              </a:xfrm>
            </p:grpSpPr>
            <p:cxnSp>
              <p:nvCxnSpPr>
                <p:cNvPr id="216" name="직선 연결선 215"/>
                <p:cNvCxnSpPr/>
                <p:nvPr/>
              </p:nvCxnSpPr>
              <p:spPr>
                <a:xfrm>
                  <a:off x="1258163" y="2852936"/>
                  <a:ext cx="315880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TextBox 216"/>
                <p:cNvSpPr txBox="1"/>
                <p:nvPr/>
              </p:nvSpPr>
              <p:spPr>
                <a:xfrm>
                  <a:off x="1966097" y="2351169"/>
                  <a:ext cx="29408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/>
                    <a:t>제목 </a:t>
                  </a:r>
                  <a:r>
                    <a:rPr lang="en-US" altLang="ko-KR" sz="1600" dirty="0" smtClean="0"/>
                    <a:t>1</a:t>
                  </a:r>
                  <a:endParaRPr lang="ko-KR" altLang="en-US" sz="1600" dirty="0"/>
                </a:p>
              </p:txBody>
            </p:sp>
            <p:sp>
              <p:nvSpPr>
                <p:cNvPr id="218" name="TextBox 217"/>
                <p:cNvSpPr txBox="1"/>
                <p:nvPr/>
              </p:nvSpPr>
              <p:spPr>
                <a:xfrm>
                  <a:off x="1966522" y="2648994"/>
                  <a:ext cx="294088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 smtClean="0"/>
                    <a:t>2016-05-24</a:t>
                  </a:r>
                  <a:endParaRPr lang="ko-KR" altLang="en-US" sz="1400" dirty="0"/>
                </a:p>
              </p:txBody>
            </p:sp>
          </p:grpSp>
          <p:grpSp>
            <p:nvGrpSpPr>
              <p:cNvPr id="196" name="그룹 195"/>
              <p:cNvGrpSpPr/>
              <p:nvPr/>
            </p:nvGrpSpPr>
            <p:grpSpPr>
              <a:xfrm>
                <a:off x="1269180" y="2852936"/>
                <a:ext cx="3158804" cy="551741"/>
                <a:chOff x="1258163" y="2351169"/>
                <a:chExt cx="3158804" cy="551741"/>
              </a:xfrm>
            </p:grpSpPr>
            <p:cxnSp>
              <p:nvCxnSpPr>
                <p:cNvPr id="213" name="직선 연결선 212"/>
                <p:cNvCxnSpPr/>
                <p:nvPr/>
              </p:nvCxnSpPr>
              <p:spPr>
                <a:xfrm>
                  <a:off x="1258163" y="2852936"/>
                  <a:ext cx="315880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TextBox 213"/>
                <p:cNvSpPr txBox="1"/>
                <p:nvPr/>
              </p:nvSpPr>
              <p:spPr>
                <a:xfrm>
                  <a:off x="1270649" y="2351169"/>
                  <a:ext cx="29408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/>
                    <a:t>제목 </a:t>
                  </a:r>
                  <a:r>
                    <a:rPr lang="en-US" altLang="ko-KR" sz="1600" dirty="0"/>
                    <a:t>2</a:t>
                  </a:r>
                  <a:endParaRPr lang="ko-KR" altLang="en-US" sz="1600" dirty="0"/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1271075" y="2648994"/>
                  <a:ext cx="294088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 smtClean="0"/>
                    <a:t>2016-05-24</a:t>
                  </a:r>
                  <a:endParaRPr lang="ko-KR" altLang="en-US" sz="1400" dirty="0"/>
                </a:p>
              </p:txBody>
            </p:sp>
          </p:grpSp>
          <p:grpSp>
            <p:nvGrpSpPr>
              <p:cNvPr id="197" name="그룹 196"/>
              <p:cNvGrpSpPr/>
              <p:nvPr/>
            </p:nvGrpSpPr>
            <p:grpSpPr>
              <a:xfrm>
                <a:off x="1259632" y="3356992"/>
                <a:ext cx="3158804" cy="551741"/>
                <a:chOff x="1258163" y="2351169"/>
                <a:chExt cx="3158804" cy="551741"/>
              </a:xfrm>
            </p:grpSpPr>
            <p:cxnSp>
              <p:nvCxnSpPr>
                <p:cNvPr id="210" name="직선 연결선 209"/>
                <p:cNvCxnSpPr/>
                <p:nvPr/>
              </p:nvCxnSpPr>
              <p:spPr>
                <a:xfrm>
                  <a:off x="1258163" y="2852936"/>
                  <a:ext cx="315880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TextBox 210"/>
                <p:cNvSpPr txBox="1"/>
                <p:nvPr/>
              </p:nvSpPr>
              <p:spPr>
                <a:xfrm>
                  <a:off x="1270649" y="2351169"/>
                  <a:ext cx="29408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/>
                    <a:t>제목 </a:t>
                  </a:r>
                  <a:r>
                    <a:rPr lang="en-US" altLang="ko-KR" sz="1600" dirty="0"/>
                    <a:t>3</a:t>
                  </a:r>
                  <a:endParaRPr lang="ko-KR" altLang="en-US" sz="1600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1271075" y="2648994"/>
                  <a:ext cx="294088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 smtClean="0"/>
                    <a:t>2016-05-24</a:t>
                  </a:r>
                  <a:endParaRPr lang="ko-KR" altLang="en-US" sz="1400" dirty="0"/>
                </a:p>
              </p:txBody>
            </p:sp>
          </p:grpSp>
          <p:grpSp>
            <p:nvGrpSpPr>
              <p:cNvPr id="198" name="그룹 197"/>
              <p:cNvGrpSpPr/>
              <p:nvPr/>
            </p:nvGrpSpPr>
            <p:grpSpPr>
              <a:xfrm>
                <a:off x="1259632" y="3852320"/>
                <a:ext cx="3158804" cy="551741"/>
                <a:chOff x="1258163" y="2351169"/>
                <a:chExt cx="3158804" cy="551741"/>
              </a:xfrm>
            </p:grpSpPr>
            <p:cxnSp>
              <p:nvCxnSpPr>
                <p:cNvPr id="207" name="직선 연결선 206"/>
                <p:cNvCxnSpPr/>
                <p:nvPr/>
              </p:nvCxnSpPr>
              <p:spPr>
                <a:xfrm>
                  <a:off x="1258163" y="2852936"/>
                  <a:ext cx="315880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TextBox 207"/>
                <p:cNvSpPr txBox="1"/>
                <p:nvPr/>
              </p:nvSpPr>
              <p:spPr>
                <a:xfrm>
                  <a:off x="1270649" y="2351169"/>
                  <a:ext cx="29408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/>
                    <a:t>제목 </a:t>
                  </a:r>
                  <a:r>
                    <a:rPr lang="en-US" altLang="ko-KR" sz="1600" dirty="0"/>
                    <a:t>4</a:t>
                  </a:r>
                  <a:endParaRPr lang="ko-KR" altLang="en-US" sz="1600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1271075" y="2648994"/>
                  <a:ext cx="294088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 smtClean="0"/>
                    <a:t>2016-05-24</a:t>
                  </a:r>
                  <a:endParaRPr lang="ko-KR" altLang="en-US" sz="1400" dirty="0"/>
                </a:p>
              </p:txBody>
            </p:sp>
          </p:grpSp>
          <p:grpSp>
            <p:nvGrpSpPr>
              <p:cNvPr id="199" name="그룹 198"/>
              <p:cNvGrpSpPr/>
              <p:nvPr/>
            </p:nvGrpSpPr>
            <p:grpSpPr>
              <a:xfrm>
                <a:off x="1259632" y="4343070"/>
                <a:ext cx="3158804" cy="551741"/>
                <a:chOff x="1258163" y="2351169"/>
                <a:chExt cx="3158804" cy="551741"/>
              </a:xfrm>
            </p:grpSpPr>
            <p:cxnSp>
              <p:nvCxnSpPr>
                <p:cNvPr id="204" name="직선 연결선 203"/>
                <p:cNvCxnSpPr/>
                <p:nvPr/>
              </p:nvCxnSpPr>
              <p:spPr>
                <a:xfrm>
                  <a:off x="1258163" y="2852936"/>
                  <a:ext cx="315880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TextBox 204"/>
                <p:cNvSpPr txBox="1"/>
                <p:nvPr/>
              </p:nvSpPr>
              <p:spPr>
                <a:xfrm>
                  <a:off x="1270649" y="2351169"/>
                  <a:ext cx="29408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/>
                    <a:t>제목 </a:t>
                  </a:r>
                  <a:r>
                    <a:rPr lang="en-US" altLang="ko-KR" sz="1600" dirty="0"/>
                    <a:t>5</a:t>
                  </a:r>
                  <a:endParaRPr lang="ko-KR" altLang="en-US" sz="1600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1271075" y="2648994"/>
                  <a:ext cx="294088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 smtClean="0"/>
                    <a:t>2016-05-24</a:t>
                  </a:r>
                  <a:endParaRPr lang="ko-KR" altLang="en-US" sz="1400" dirty="0"/>
                </a:p>
              </p:txBody>
            </p:sp>
          </p:grpSp>
          <p:grpSp>
            <p:nvGrpSpPr>
              <p:cNvPr id="200" name="그룹 199"/>
              <p:cNvGrpSpPr/>
              <p:nvPr/>
            </p:nvGrpSpPr>
            <p:grpSpPr>
              <a:xfrm>
                <a:off x="1259632" y="4830203"/>
                <a:ext cx="3158804" cy="551741"/>
                <a:chOff x="1258163" y="2351169"/>
                <a:chExt cx="3158804" cy="551741"/>
              </a:xfrm>
            </p:grpSpPr>
            <p:cxnSp>
              <p:nvCxnSpPr>
                <p:cNvPr id="201" name="직선 연결선 200"/>
                <p:cNvCxnSpPr/>
                <p:nvPr/>
              </p:nvCxnSpPr>
              <p:spPr>
                <a:xfrm>
                  <a:off x="1258163" y="2852936"/>
                  <a:ext cx="315880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TextBox 201"/>
                <p:cNvSpPr txBox="1"/>
                <p:nvPr/>
              </p:nvSpPr>
              <p:spPr>
                <a:xfrm>
                  <a:off x="1270649" y="2351169"/>
                  <a:ext cx="29408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/>
                    <a:t>제목 </a:t>
                  </a:r>
                  <a:r>
                    <a:rPr lang="en-US" altLang="ko-KR" sz="1600" dirty="0"/>
                    <a:t>6</a:t>
                  </a:r>
                  <a:endParaRPr lang="ko-KR" altLang="en-US" sz="1600" dirty="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1271075" y="2648994"/>
                  <a:ext cx="294088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 smtClean="0"/>
                    <a:t>2016-05-24</a:t>
                  </a:r>
                  <a:endParaRPr lang="ko-KR" altLang="en-US" sz="1400" dirty="0"/>
                </a:p>
              </p:txBody>
            </p:sp>
          </p:grpSp>
        </p:grpSp>
        <p:grpSp>
          <p:nvGrpSpPr>
            <p:cNvPr id="219" name="그룹 218"/>
            <p:cNvGrpSpPr/>
            <p:nvPr/>
          </p:nvGrpSpPr>
          <p:grpSpPr>
            <a:xfrm>
              <a:off x="4067944" y="2197449"/>
              <a:ext cx="121940" cy="151431"/>
              <a:chOff x="6012160" y="1340768"/>
              <a:chExt cx="216024" cy="432048"/>
            </a:xfrm>
          </p:grpSpPr>
          <p:cxnSp>
            <p:nvCxnSpPr>
              <p:cNvPr id="220" name="직선 연결선 219"/>
              <p:cNvCxnSpPr/>
              <p:nvPr/>
            </p:nvCxnSpPr>
            <p:spPr>
              <a:xfrm>
                <a:off x="6012160" y="1340768"/>
                <a:ext cx="216024" cy="24738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 flipV="1">
                <a:off x="6012160" y="1588150"/>
                <a:ext cx="216024" cy="18466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그룹 221"/>
            <p:cNvGrpSpPr/>
            <p:nvPr/>
          </p:nvGrpSpPr>
          <p:grpSpPr>
            <a:xfrm>
              <a:off x="4031886" y="2708920"/>
              <a:ext cx="121940" cy="151431"/>
              <a:chOff x="6012160" y="1340768"/>
              <a:chExt cx="216024" cy="432048"/>
            </a:xfrm>
          </p:grpSpPr>
          <p:cxnSp>
            <p:nvCxnSpPr>
              <p:cNvPr id="223" name="직선 연결선 222"/>
              <p:cNvCxnSpPr/>
              <p:nvPr/>
            </p:nvCxnSpPr>
            <p:spPr>
              <a:xfrm>
                <a:off x="6012160" y="1340768"/>
                <a:ext cx="216024" cy="24738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/>
              <p:nvPr/>
            </p:nvCxnSpPr>
            <p:spPr>
              <a:xfrm flipV="1">
                <a:off x="6012160" y="1588150"/>
                <a:ext cx="216024" cy="18466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그룹 224"/>
            <p:cNvGrpSpPr/>
            <p:nvPr/>
          </p:nvGrpSpPr>
          <p:grpSpPr>
            <a:xfrm>
              <a:off x="4018012" y="3277569"/>
              <a:ext cx="121940" cy="151431"/>
              <a:chOff x="6012160" y="1340768"/>
              <a:chExt cx="216024" cy="432048"/>
            </a:xfrm>
          </p:grpSpPr>
          <p:cxnSp>
            <p:nvCxnSpPr>
              <p:cNvPr id="226" name="직선 연결선 225"/>
              <p:cNvCxnSpPr/>
              <p:nvPr/>
            </p:nvCxnSpPr>
            <p:spPr>
              <a:xfrm>
                <a:off x="6012160" y="1340768"/>
                <a:ext cx="216024" cy="24738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 flipV="1">
                <a:off x="6012160" y="1588150"/>
                <a:ext cx="216024" cy="18466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그룹 227"/>
            <p:cNvGrpSpPr/>
            <p:nvPr/>
          </p:nvGrpSpPr>
          <p:grpSpPr>
            <a:xfrm>
              <a:off x="4031886" y="3781625"/>
              <a:ext cx="121940" cy="151431"/>
              <a:chOff x="6012160" y="1340768"/>
              <a:chExt cx="216024" cy="432048"/>
            </a:xfrm>
          </p:grpSpPr>
          <p:cxnSp>
            <p:nvCxnSpPr>
              <p:cNvPr id="229" name="직선 연결선 228"/>
              <p:cNvCxnSpPr/>
              <p:nvPr/>
            </p:nvCxnSpPr>
            <p:spPr>
              <a:xfrm>
                <a:off x="6012160" y="1340768"/>
                <a:ext cx="216024" cy="24738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/>
              <p:cNvCxnSpPr/>
              <p:nvPr/>
            </p:nvCxnSpPr>
            <p:spPr>
              <a:xfrm flipV="1">
                <a:off x="6012160" y="1588150"/>
                <a:ext cx="216024" cy="18466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그룹 230"/>
            <p:cNvGrpSpPr/>
            <p:nvPr/>
          </p:nvGrpSpPr>
          <p:grpSpPr>
            <a:xfrm>
              <a:off x="4031886" y="4285681"/>
              <a:ext cx="121940" cy="151431"/>
              <a:chOff x="6012160" y="1340768"/>
              <a:chExt cx="216024" cy="432048"/>
            </a:xfrm>
          </p:grpSpPr>
          <p:cxnSp>
            <p:nvCxnSpPr>
              <p:cNvPr id="232" name="직선 연결선 231"/>
              <p:cNvCxnSpPr/>
              <p:nvPr/>
            </p:nvCxnSpPr>
            <p:spPr>
              <a:xfrm>
                <a:off x="6012160" y="1340768"/>
                <a:ext cx="216024" cy="24738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/>
              <p:cNvCxnSpPr/>
              <p:nvPr/>
            </p:nvCxnSpPr>
            <p:spPr>
              <a:xfrm flipV="1">
                <a:off x="6012160" y="1588150"/>
                <a:ext cx="216024" cy="18466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그룹 233"/>
            <p:cNvGrpSpPr/>
            <p:nvPr/>
          </p:nvGrpSpPr>
          <p:grpSpPr>
            <a:xfrm>
              <a:off x="4026035" y="4797152"/>
              <a:ext cx="121940" cy="151431"/>
              <a:chOff x="5937916" y="1340768"/>
              <a:chExt cx="216024" cy="432048"/>
            </a:xfrm>
          </p:grpSpPr>
          <p:cxnSp>
            <p:nvCxnSpPr>
              <p:cNvPr id="235" name="직선 연결선 234"/>
              <p:cNvCxnSpPr/>
              <p:nvPr/>
            </p:nvCxnSpPr>
            <p:spPr>
              <a:xfrm>
                <a:off x="5937916" y="1340768"/>
                <a:ext cx="216023" cy="2473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/>
              <p:cNvCxnSpPr/>
              <p:nvPr/>
            </p:nvCxnSpPr>
            <p:spPr>
              <a:xfrm flipV="1">
                <a:off x="5937916" y="1588149"/>
                <a:ext cx="216024" cy="1846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그룹 236"/>
            <p:cNvGrpSpPr/>
            <p:nvPr/>
          </p:nvGrpSpPr>
          <p:grpSpPr>
            <a:xfrm>
              <a:off x="899592" y="1526549"/>
              <a:ext cx="2784096" cy="348519"/>
              <a:chOff x="971601" y="1526549"/>
              <a:chExt cx="2732264" cy="348519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981907" y="1526549"/>
                <a:ext cx="2721958" cy="3485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971601" y="1567825"/>
                <a:ext cx="1992821" cy="30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75000"/>
                      </a:schemeClr>
                    </a:solidFill>
                  </a:rPr>
                  <a:t>키워드를 입력하세요</a:t>
                </a:r>
                <a:r>
                  <a:rPr lang="en-US" altLang="ko-KR" sz="1200" dirty="0" smtClean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  <a:endParaRPr lang="ko-KR" altLang="en-US" sz="12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40" name="직사각형 239"/>
            <p:cNvSpPr/>
            <p:nvPr/>
          </p:nvSpPr>
          <p:spPr>
            <a:xfrm>
              <a:off x="827584" y="5805264"/>
              <a:ext cx="3600400" cy="522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모서리가 둥근 직사각형 240"/>
            <p:cNvSpPr/>
            <p:nvPr/>
          </p:nvSpPr>
          <p:spPr>
            <a:xfrm>
              <a:off x="650517" y="1988839"/>
              <a:ext cx="3960440" cy="3960443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모서리가 둥근 직사각형 241"/>
            <p:cNvSpPr/>
            <p:nvPr/>
          </p:nvSpPr>
          <p:spPr>
            <a:xfrm>
              <a:off x="755575" y="1052736"/>
              <a:ext cx="3855381" cy="544706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3" name="직선 화살표 연결선 242"/>
            <p:cNvCxnSpPr/>
            <p:nvPr/>
          </p:nvCxnSpPr>
          <p:spPr>
            <a:xfrm flipH="1">
              <a:off x="4672811" y="1417096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>
              <a:off x="1763688" y="5805264"/>
              <a:ext cx="0" cy="5227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>
              <a:off x="2624828" y="5805264"/>
              <a:ext cx="0" cy="5227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>
              <a:off x="3491880" y="5805264"/>
              <a:ext cx="0" cy="5227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그룹 246"/>
            <p:cNvGrpSpPr/>
            <p:nvPr/>
          </p:nvGrpSpPr>
          <p:grpSpPr>
            <a:xfrm>
              <a:off x="3419872" y="1594892"/>
              <a:ext cx="192175" cy="227611"/>
              <a:chOff x="5348389" y="980258"/>
              <a:chExt cx="302945" cy="302947"/>
            </a:xfrm>
          </p:grpSpPr>
          <p:sp>
            <p:nvSpPr>
              <p:cNvPr id="248" name="타원 247"/>
              <p:cNvSpPr/>
              <p:nvPr/>
            </p:nvSpPr>
            <p:spPr>
              <a:xfrm>
                <a:off x="5348389" y="980258"/>
                <a:ext cx="288031" cy="28803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49" name="직선 연결선 248"/>
              <p:cNvCxnSpPr>
                <a:stCxn id="248" idx="5"/>
              </p:cNvCxnSpPr>
              <p:nvPr/>
            </p:nvCxnSpPr>
            <p:spPr>
              <a:xfrm>
                <a:off x="5594240" y="1226111"/>
                <a:ext cx="57094" cy="57094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직사각형 249"/>
            <p:cNvSpPr/>
            <p:nvPr/>
          </p:nvSpPr>
          <p:spPr>
            <a:xfrm>
              <a:off x="3827704" y="1526549"/>
              <a:ext cx="528272" cy="348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1" name="직선 연결선 250"/>
            <p:cNvCxnSpPr/>
            <p:nvPr/>
          </p:nvCxnSpPr>
          <p:spPr>
            <a:xfrm>
              <a:off x="827584" y="1935882"/>
              <a:ext cx="36004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/>
            <p:cNvSpPr txBox="1"/>
            <p:nvPr/>
          </p:nvSpPr>
          <p:spPr>
            <a:xfrm>
              <a:off x="3787341" y="1503834"/>
              <a:ext cx="1188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검</a:t>
              </a:r>
              <a:r>
                <a:rPr lang="ko-KR" altLang="en-US" dirty="0"/>
                <a:t>색</a:t>
              </a: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4989004" y="1520788"/>
            <a:ext cx="3463704" cy="369332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INPUT</a:t>
            </a:r>
            <a:r>
              <a:rPr lang="ko-KR" altLang="en-US" dirty="0" smtClean="0">
                <a:solidFill>
                  <a:schemeClr val="tx2"/>
                </a:solidFill>
              </a:rPr>
              <a:t>박스와 검색</a:t>
            </a:r>
            <a:r>
              <a:rPr lang="en-US" altLang="ko-KR" dirty="0" smtClean="0">
                <a:solidFill>
                  <a:schemeClr val="tx2"/>
                </a:solidFill>
              </a:rPr>
              <a:t>BUTTON </a:t>
            </a:r>
            <a:endParaRPr lang="ko-KR" altLang="en-US" dirty="0">
              <a:solidFill>
                <a:schemeClr val="tx2"/>
              </a:solidFill>
            </a:endParaRPr>
          </a:p>
        </p:txBody>
      </p:sp>
      <p:grpSp>
        <p:nvGrpSpPr>
          <p:cNvPr id="254" name="그룹 253"/>
          <p:cNvGrpSpPr/>
          <p:nvPr/>
        </p:nvGrpSpPr>
        <p:grpSpPr>
          <a:xfrm>
            <a:off x="4520952" y="3837818"/>
            <a:ext cx="4104456" cy="492443"/>
            <a:chOff x="3800724" y="735071"/>
            <a:chExt cx="5446248" cy="492443"/>
          </a:xfrm>
        </p:grpSpPr>
        <p:sp>
          <p:nvSpPr>
            <p:cNvPr id="255" name="TextBox 254"/>
            <p:cNvSpPr txBox="1"/>
            <p:nvPr/>
          </p:nvSpPr>
          <p:spPr>
            <a:xfrm>
              <a:off x="4650945" y="735071"/>
              <a:ext cx="4596027" cy="492443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게시물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LIST MAX 10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개까지 스크롤 형식으로 출력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합니다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. </a:t>
              </a:r>
            </a:p>
          </p:txBody>
        </p:sp>
        <p:cxnSp>
          <p:nvCxnSpPr>
            <p:cNvPr id="256" name="직선 화살표 연결선 255"/>
            <p:cNvCxnSpPr>
              <a:stCxn id="255" idx="1"/>
            </p:cNvCxnSpPr>
            <p:nvPr/>
          </p:nvCxnSpPr>
          <p:spPr>
            <a:xfrm flipH="1" flipV="1">
              <a:off x="3800724" y="919754"/>
              <a:ext cx="850221" cy="61539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직선 연결선 256"/>
          <p:cNvCxnSpPr/>
          <p:nvPr/>
        </p:nvCxnSpPr>
        <p:spPr>
          <a:xfrm>
            <a:off x="1136576" y="5613091"/>
            <a:ext cx="31213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148914" y="5129570"/>
            <a:ext cx="290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제목 </a:t>
            </a:r>
            <a:r>
              <a:rPr lang="en-US" altLang="ko-KR" sz="1600" dirty="0"/>
              <a:t>7</a:t>
            </a:r>
            <a:endParaRPr lang="ko-KR" altLang="en-US" sz="1600" dirty="0"/>
          </a:p>
        </p:txBody>
      </p:sp>
      <p:sp>
        <p:nvSpPr>
          <p:cNvPr id="259" name="TextBox 258"/>
          <p:cNvSpPr txBox="1"/>
          <p:nvPr/>
        </p:nvSpPr>
        <p:spPr>
          <a:xfrm>
            <a:off x="1149335" y="5416565"/>
            <a:ext cx="2906031" cy="244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2016-05-24</a:t>
            </a:r>
            <a:endParaRPr lang="ko-KR" altLang="en-US" sz="1400" dirty="0"/>
          </a:p>
        </p:txBody>
      </p:sp>
      <p:cxnSp>
        <p:nvCxnSpPr>
          <p:cNvPr id="325" name="직선 연결선 324"/>
          <p:cNvCxnSpPr/>
          <p:nvPr/>
        </p:nvCxnSpPr>
        <p:spPr>
          <a:xfrm>
            <a:off x="3978049" y="5307559"/>
            <a:ext cx="110854" cy="788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/>
          <p:cNvCxnSpPr/>
          <p:nvPr/>
        </p:nvCxnSpPr>
        <p:spPr>
          <a:xfrm flipV="1">
            <a:off x="3978049" y="5386383"/>
            <a:ext cx="110855" cy="58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4204" y="2222777"/>
            <a:ext cx="676739" cy="483521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endCxn id="9" idx="1"/>
          </p:cNvCxnSpPr>
          <p:nvPr/>
        </p:nvCxnSpPr>
        <p:spPr>
          <a:xfrm>
            <a:off x="1712640" y="2464538"/>
            <a:ext cx="4012384" cy="432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25024" y="2261520"/>
            <a:ext cx="21082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썸네일</a:t>
            </a:r>
            <a:r>
              <a:rPr lang="ko-KR" altLang="en-US" dirty="0" smtClean="0"/>
              <a:t> 형태 대표이미지 게시물 공통적용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9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443433"/>
            <a:ext cx="4019198" cy="20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자료실 상세화면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III.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정보공간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32520" y="872716"/>
            <a:ext cx="7848872" cy="5253965"/>
            <a:chOff x="107504" y="548680"/>
            <a:chExt cx="7848872" cy="5779362"/>
          </a:xfrm>
        </p:grpSpPr>
        <p:sp>
          <p:nvSpPr>
            <p:cNvPr id="63" name="직사각형 62"/>
            <p:cNvSpPr/>
            <p:nvPr/>
          </p:nvSpPr>
          <p:spPr>
            <a:xfrm>
              <a:off x="4006953" y="3717032"/>
              <a:ext cx="3600400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07504" y="548680"/>
              <a:ext cx="3600400" cy="5256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107504" y="1124744"/>
              <a:ext cx="3600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265394" y="76470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265394" y="83671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265394" y="919737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345514" y="683404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정보공</a:t>
              </a:r>
              <a:r>
                <a:rPr lang="ko-KR" altLang="en-US" dirty="0"/>
                <a:t>간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93386" y="1187460"/>
              <a:ext cx="2604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•</a:t>
              </a:r>
              <a:r>
                <a:rPr lang="ko-KR" altLang="en-US" dirty="0" smtClean="0"/>
                <a:t>메뉴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65394" y="1700808"/>
              <a:ext cx="3265163" cy="4104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409410" y="2204864"/>
              <a:ext cx="29523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48845" y="1766910"/>
              <a:ext cx="29408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제목 </a:t>
              </a:r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8563" y="2729364"/>
              <a:ext cx="29523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600" dirty="0" smtClean="0"/>
                <a:t>본문</a:t>
              </a:r>
              <a:endParaRPr lang="ko-KR" altLang="en-US" sz="9600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006953" y="548680"/>
              <a:ext cx="3600400" cy="52565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4006953" y="1124744"/>
              <a:ext cx="3600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4164843" y="76470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4164843" y="83671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4164843" y="919737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244963" y="683404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정보공</a:t>
              </a:r>
              <a:r>
                <a:rPr lang="ko-KR" altLang="en-US" dirty="0"/>
                <a:t>간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164842" y="1124744"/>
              <a:ext cx="3265163" cy="1281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366993" y="836712"/>
              <a:ext cx="29523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600" dirty="0" smtClean="0"/>
                <a:t>본문</a:t>
              </a:r>
              <a:endParaRPr lang="ko-KR" altLang="en-US" sz="9600" dirty="0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4164842" y="2461538"/>
              <a:ext cx="3298495" cy="391398"/>
              <a:chOff x="5089929" y="3685674"/>
              <a:chExt cx="3298495" cy="39139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5089929" y="3685674"/>
                <a:ext cx="3265163" cy="3913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101414" y="3738518"/>
                <a:ext cx="16561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+ </a:t>
                </a:r>
                <a:r>
                  <a:rPr lang="ko-KR" altLang="en-US" sz="1200" dirty="0" smtClean="0"/>
                  <a:t>첨부파일</a:t>
                </a:r>
                <a:r>
                  <a:rPr lang="en-US" altLang="ko-KR" sz="1200" dirty="0" smtClean="0"/>
                  <a:t>.TXT</a:t>
                </a:r>
                <a:endParaRPr lang="ko-KR" altLang="en-US" sz="12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720683" y="3717032"/>
                <a:ext cx="6677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20KB</a:t>
                </a:r>
                <a:endParaRPr lang="ko-KR" altLang="en-US" sz="1200" dirty="0"/>
              </a:p>
            </p:txBody>
          </p:sp>
        </p:grpSp>
        <p:cxnSp>
          <p:nvCxnSpPr>
            <p:cNvPr id="87" name="직선 연결선 86"/>
            <p:cNvCxnSpPr/>
            <p:nvPr/>
          </p:nvCxnSpPr>
          <p:spPr>
            <a:xfrm>
              <a:off x="4006953" y="4323293"/>
              <a:ext cx="36004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020826" y="3717032"/>
              <a:ext cx="9222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작성자</a:t>
              </a:r>
              <a:r>
                <a:rPr lang="en-US" altLang="ko-KR" sz="1000" b="1" dirty="0" smtClean="0"/>
                <a:t>1</a:t>
              </a:r>
              <a:endParaRPr lang="ko-KR" altLang="en-US" sz="10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020826" y="4293096"/>
              <a:ext cx="9222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작성자</a:t>
              </a:r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020826" y="3974867"/>
              <a:ext cx="2722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댓글내용</a:t>
              </a:r>
              <a:r>
                <a:rPr lang="en-US" altLang="ko-KR" sz="1000" dirty="0" smtClean="0"/>
                <a:t>1</a:t>
              </a:r>
              <a:endParaRPr lang="ko-KR" altLang="en-US" sz="1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020827" y="4509120"/>
              <a:ext cx="20633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r>
                <a:rPr lang="en-US" altLang="ko-KR" sz="1000" dirty="0" smtClean="0"/>
                <a:t>1 </a:t>
              </a:r>
              <a:r>
                <a:rPr lang="ko-KR" altLang="en-US" sz="1000" dirty="0" err="1" smtClean="0"/>
                <a:t>댓글내용</a:t>
              </a:r>
              <a:r>
                <a:rPr lang="en-US" altLang="ko-KR" sz="1000" dirty="0" smtClean="0"/>
                <a:t>2</a:t>
              </a:r>
              <a:endParaRPr lang="ko-KR" altLang="en-US" sz="10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39227" y="1734924"/>
              <a:ext cx="2940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2016-05-24</a:t>
              </a:r>
              <a:endParaRPr lang="ko-KR" altLang="en-US" sz="1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444208" y="3717032"/>
              <a:ext cx="1052180" cy="27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2016-05-24</a:t>
              </a:r>
              <a:endParaRPr lang="ko-KR" altLang="en-US" sz="1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444209" y="4293097"/>
              <a:ext cx="1124188" cy="27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2016-05-24</a:t>
              </a:r>
              <a:endParaRPr lang="ko-KR" alt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06953" y="4869160"/>
              <a:ext cx="9222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작성자</a:t>
              </a:r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06953" y="5199003"/>
              <a:ext cx="28815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r>
                <a:rPr lang="en-US" altLang="ko-KR" sz="1000" dirty="0" smtClean="0"/>
                <a:t>1 </a:t>
              </a:r>
              <a:r>
                <a:rPr lang="ko-KR" altLang="en-US" sz="1000" dirty="0" err="1" smtClean="0"/>
                <a:t>댓글내용</a:t>
              </a:r>
              <a:r>
                <a:rPr lang="en-US" altLang="ko-KR" sz="1000" dirty="0" smtClean="0"/>
                <a:t>2</a:t>
              </a:r>
              <a:endParaRPr lang="ko-KR" altLang="en-US" sz="1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480212" y="4869160"/>
              <a:ext cx="1061070" cy="27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2016-05-24</a:t>
              </a:r>
              <a:endParaRPr lang="ko-KR" altLang="en-US" sz="1400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006953" y="5322113"/>
              <a:ext cx="3600400" cy="4831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018011" y="5409799"/>
              <a:ext cx="2293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댓글을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입력해주세요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078961" y="5409799"/>
              <a:ext cx="280535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59281" y="5409799"/>
              <a:ext cx="5970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948264" y="540626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보내기</a:t>
              </a:r>
              <a:endParaRPr lang="ko-KR" altLang="en-US" sz="1200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07504" y="5805264"/>
              <a:ext cx="3600400" cy="522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006953" y="5805264"/>
              <a:ext cx="3600400" cy="522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1043608" y="5805264"/>
              <a:ext cx="0" cy="5227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1904748" y="5805264"/>
              <a:ext cx="0" cy="5227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2771800" y="5805264"/>
              <a:ext cx="0" cy="5227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모서리가 둥근 직사각형 107"/>
            <p:cNvSpPr/>
            <p:nvPr/>
          </p:nvSpPr>
          <p:spPr>
            <a:xfrm>
              <a:off x="3826933" y="5227715"/>
              <a:ext cx="3960440" cy="671646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4932040" y="5805264"/>
              <a:ext cx="0" cy="5227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5793180" y="5805264"/>
              <a:ext cx="0" cy="5227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6660232" y="5805264"/>
              <a:ext cx="0" cy="5227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>
            <a:xfrm flipH="1">
              <a:off x="7668344" y="4960622"/>
              <a:ext cx="278808" cy="2685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611636" y="3950173"/>
              <a:ext cx="468248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수</a:t>
              </a:r>
              <a:r>
                <a:rPr lang="ko-KR" altLang="en-US" sz="1050" dirty="0"/>
                <a:t>정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116183" y="3949723"/>
              <a:ext cx="468248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삭제</a:t>
              </a:r>
              <a:endParaRPr lang="ko-KR" altLang="en-US" sz="105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604491" y="4552761"/>
              <a:ext cx="468248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수</a:t>
              </a:r>
              <a:r>
                <a:rPr lang="ko-KR" altLang="en-US" sz="1050" dirty="0"/>
                <a:t>정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109038" y="4549930"/>
              <a:ext cx="468248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삭제</a:t>
              </a:r>
              <a:endParaRPr lang="ko-KR" altLang="en-US" sz="1050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8481392" y="4280899"/>
            <a:ext cx="1196848" cy="12003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댓글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입력폼이</a:t>
            </a:r>
            <a:r>
              <a:rPr lang="ko-KR" altLang="en-US" dirty="0" smtClean="0">
                <a:solidFill>
                  <a:srgbClr val="FF0000"/>
                </a:solidFill>
              </a:rPr>
              <a:t> 항상 </a:t>
            </a:r>
            <a:r>
              <a:rPr lang="en-US" altLang="ko-KR" dirty="0" err="1" smtClean="0">
                <a:solidFill>
                  <a:srgbClr val="FF0000"/>
                </a:solidFill>
              </a:rPr>
              <a:t>tabbar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위로 고정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443433"/>
            <a:ext cx="4019198" cy="20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부외자산 현황화면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III.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정보공간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71" y="1826213"/>
            <a:ext cx="2485159" cy="433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6230813" y="897448"/>
            <a:ext cx="2589659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 첨부사진과 같은 </a:t>
            </a:r>
            <a:r>
              <a:rPr lang="ko-KR" altLang="en-US" dirty="0" err="1" smtClean="0"/>
              <a:t>트리구</a:t>
            </a:r>
            <a:r>
              <a:rPr lang="ko-KR" altLang="en-US" dirty="0" err="1"/>
              <a:t>조</a:t>
            </a:r>
            <a:endParaRPr lang="ko-KR" altLang="en-US" dirty="0"/>
          </a:p>
        </p:txBody>
      </p:sp>
      <p:sp>
        <p:nvSpPr>
          <p:cNvPr id="226" name="직사각형 225"/>
          <p:cNvSpPr/>
          <p:nvPr/>
        </p:nvSpPr>
        <p:spPr>
          <a:xfrm>
            <a:off x="814454" y="902955"/>
            <a:ext cx="3291212" cy="4696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7" name="직선 연결선 226"/>
          <p:cNvCxnSpPr/>
          <p:nvPr/>
        </p:nvCxnSpPr>
        <p:spPr>
          <a:xfrm>
            <a:off x="814454" y="1417652"/>
            <a:ext cx="32912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/>
          <p:nvPr/>
        </p:nvCxnSpPr>
        <p:spPr>
          <a:xfrm>
            <a:off x="958785" y="1095966"/>
            <a:ext cx="26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>
            <a:off x="958785" y="1160304"/>
            <a:ext cx="26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>
            <a:off x="958785" y="1234484"/>
            <a:ext cx="26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1460612" y="1023327"/>
            <a:ext cx="19747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ea typeface="산돌고딕B"/>
              </a:rPr>
              <a:t>부외자산현황</a:t>
            </a:r>
            <a:endParaRPr lang="ko-KR" altLang="en-US" dirty="0">
              <a:ea typeface="산돌고딕B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814454" y="5599566"/>
            <a:ext cx="3291212" cy="46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TextBox 232"/>
          <p:cNvSpPr txBox="1"/>
          <p:nvPr/>
        </p:nvSpPr>
        <p:spPr>
          <a:xfrm>
            <a:off x="792990" y="1999499"/>
            <a:ext cx="919965" cy="32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ea typeface="산돌고딕B"/>
              </a:rPr>
              <a:t>자재명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34" name="TextBox 233"/>
          <p:cNvSpPr txBox="1"/>
          <p:nvPr/>
        </p:nvSpPr>
        <p:spPr>
          <a:xfrm>
            <a:off x="958259" y="2323464"/>
            <a:ext cx="782405" cy="32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산돌고딕B"/>
              </a:rPr>
              <a:t>규격</a:t>
            </a:r>
            <a:endParaRPr lang="en-US" altLang="ko-KR" dirty="0" smtClean="0">
              <a:ea typeface="산돌고딕B"/>
            </a:endParaRPr>
          </a:p>
        </p:txBody>
      </p:sp>
      <p:cxnSp>
        <p:nvCxnSpPr>
          <p:cNvPr id="235" name="직선 연결선 234"/>
          <p:cNvCxnSpPr/>
          <p:nvPr/>
        </p:nvCxnSpPr>
        <p:spPr>
          <a:xfrm>
            <a:off x="814454" y="2321923"/>
            <a:ext cx="32912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960846" y="2589115"/>
            <a:ext cx="977292" cy="32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산돌고딕B"/>
              </a:rPr>
              <a:t>수</a:t>
            </a:r>
            <a:r>
              <a:rPr lang="ko-KR" altLang="en-US" dirty="0">
                <a:ea typeface="산돌고딕B"/>
              </a:rPr>
              <a:t>량</a:t>
            </a:r>
            <a:r>
              <a:rPr lang="ko-KR" altLang="en-US" dirty="0" smtClean="0"/>
              <a:t>                                 </a:t>
            </a:r>
            <a:endParaRPr lang="en-US" altLang="ko-KR" dirty="0" smtClean="0"/>
          </a:p>
        </p:txBody>
      </p:sp>
      <p:sp>
        <p:nvSpPr>
          <p:cNvPr id="237" name="TextBox 236"/>
          <p:cNvSpPr txBox="1"/>
          <p:nvPr/>
        </p:nvSpPr>
        <p:spPr>
          <a:xfrm>
            <a:off x="2862491" y="2321923"/>
            <a:ext cx="7824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산돌고딕B"/>
              </a:rPr>
              <a:t>12345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2855005" y="2592150"/>
            <a:ext cx="782405" cy="32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산돌고딕B"/>
              </a:rPr>
              <a:t>1234</a:t>
            </a:r>
          </a:p>
        </p:txBody>
      </p:sp>
      <p:cxnSp>
        <p:nvCxnSpPr>
          <p:cNvPr id="240" name="직선 연결선 239"/>
          <p:cNvCxnSpPr/>
          <p:nvPr/>
        </p:nvCxnSpPr>
        <p:spPr>
          <a:xfrm>
            <a:off x="814454" y="4866277"/>
            <a:ext cx="32912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>
            <a:off x="1670169" y="5599566"/>
            <a:ext cx="0" cy="467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457358" y="5599566"/>
            <a:ext cx="0" cy="467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3249951" y="5599566"/>
            <a:ext cx="0" cy="467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3548844" y="1628800"/>
            <a:ext cx="596161" cy="82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-</a:t>
            </a:r>
            <a:endParaRPr lang="ko-KR" altLang="en-US" sz="5400" dirty="0"/>
          </a:p>
        </p:txBody>
      </p:sp>
      <p:grpSp>
        <p:nvGrpSpPr>
          <p:cNvPr id="246" name="그룹 245"/>
          <p:cNvGrpSpPr/>
          <p:nvPr/>
        </p:nvGrpSpPr>
        <p:grpSpPr>
          <a:xfrm>
            <a:off x="880278" y="1495556"/>
            <a:ext cx="2545009" cy="375748"/>
            <a:chOff x="971601" y="1526549"/>
            <a:chExt cx="2732264" cy="351301"/>
          </a:xfrm>
        </p:grpSpPr>
        <p:sp>
          <p:nvSpPr>
            <p:cNvPr id="247" name="직사각형 246"/>
            <p:cNvSpPr/>
            <p:nvPr/>
          </p:nvSpPr>
          <p:spPr>
            <a:xfrm>
              <a:off x="981907" y="1526549"/>
              <a:ext cx="2721958" cy="348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971601" y="1567825"/>
              <a:ext cx="2144141" cy="310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2">
                      <a:lumMod val="75000"/>
                    </a:schemeClr>
                  </a:solidFill>
                </a:rPr>
                <a:t>자재명을</a:t>
              </a:r>
              <a:r>
                <a:rPr lang="ko-KR" alt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 입력하세요</a:t>
              </a:r>
              <a:r>
                <a:rPr lang="en-US" altLang="ko-KR" sz="1200" dirty="0" smtClean="0">
                  <a:solidFill>
                    <a:schemeClr val="bg2">
                      <a:lumMod val="75000"/>
                    </a:schemeClr>
                  </a:solidFill>
                </a:rPr>
                <a:t>.</a:t>
              </a:r>
              <a:endParaRPr lang="ko-KR" alt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249" name="그룹 248"/>
          <p:cNvGrpSpPr/>
          <p:nvPr/>
        </p:nvGrpSpPr>
        <p:grpSpPr>
          <a:xfrm>
            <a:off x="3184127" y="1566141"/>
            <a:ext cx="175672" cy="203364"/>
            <a:chOff x="5348389" y="980258"/>
            <a:chExt cx="302945" cy="302947"/>
          </a:xfrm>
        </p:grpSpPr>
        <p:sp>
          <p:nvSpPr>
            <p:cNvPr id="250" name="타원 249"/>
            <p:cNvSpPr/>
            <p:nvPr/>
          </p:nvSpPr>
          <p:spPr>
            <a:xfrm>
              <a:off x="5348389" y="980258"/>
              <a:ext cx="288031" cy="2880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251" name="직선 연결선 250"/>
            <p:cNvCxnSpPr>
              <a:stCxn id="250" idx="5"/>
            </p:cNvCxnSpPr>
            <p:nvPr/>
          </p:nvCxnSpPr>
          <p:spPr>
            <a:xfrm>
              <a:off x="5594240" y="1226111"/>
              <a:ext cx="57094" cy="57094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직사각형 251"/>
          <p:cNvSpPr/>
          <p:nvPr/>
        </p:nvSpPr>
        <p:spPr>
          <a:xfrm>
            <a:off x="3521703" y="1503834"/>
            <a:ext cx="531197" cy="342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TextBox 253"/>
          <p:cNvSpPr txBox="1"/>
          <p:nvPr/>
        </p:nvSpPr>
        <p:spPr>
          <a:xfrm>
            <a:off x="3542864" y="1556792"/>
            <a:ext cx="1086100" cy="39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grpSp>
        <p:nvGrpSpPr>
          <p:cNvPr id="256" name="그룹 255"/>
          <p:cNvGrpSpPr/>
          <p:nvPr/>
        </p:nvGrpSpPr>
        <p:grpSpPr>
          <a:xfrm>
            <a:off x="706742" y="5188867"/>
            <a:ext cx="3530572" cy="495948"/>
            <a:chOff x="-2034171" y="5249168"/>
            <a:chExt cx="3862247" cy="555079"/>
          </a:xfrm>
        </p:grpSpPr>
        <p:sp>
          <p:nvSpPr>
            <p:cNvPr id="257" name="TextBox 256"/>
            <p:cNvSpPr txBox="1"/>
            <p:nvPr/>
          </p:nvSpPr>
          <p:spPr>
            <a:xfrm>
              <a:off x="-1901196" y="5336074"/>
              <a:ext cx="357354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담당자 전화연결</a:t>
              </a:r>
              <a:endParaRPr lang="ko-KR" altLang="en-US" dirty="0"/>
            </a:p>
          </p:txBody>
        </p:sp>
        <p:sp>
          <p:nvSpPr>
            <p:cNvPr id="258" name="모서리가 둥근 직사각형 257"/>
            <p:cNvSpPr/>
            <p:nvPr/>
          </p:nvSpPr>
          <p:spPr>
            <a:xfrm>
              <a:off x="-2034171" y="5249168"/>
              <a:ext cx="3862247" cy="555079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0" name="그룹 259"/>
          <p:cNvGrpSpPr/>
          <p:nvPr/>
        </p:nvGrpSpPr>
        <p:grpSpPr>
          <a:xfrm>
            <a:off x="4219018" y="3991137"/>
            <a:ext cx="1359129" cy="577479"/>
            <a:chOff x="3746440" y="-1547826"/>
            <a:chExt cx="1176361" cy="4783016"/>
          </a:xfrm>
        </p:grpSpPr>
        <p:sp>
          <p:nvSpPr>
            <p:cNvPr id="262" name="TextBox 261"/>
            <p:cNvSpPr txBox="1"/>
            <p:nvPr/>
          </p:nvSpPr>
          <p:spPr>
            <a:xfrm>
              <a:off x="4065510" y="-1547826"/>
              <a:ext cx="857291" cy="4783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열고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,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닫기 가능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63" name="직선 화살표 연결선 262"/>
            <p:cNvCxnSpPr/>
            <p:nvPr/>
          </p:nvCxnSpPr>
          <p:spPr>
            <a:xfrm flipH="1">
              <a:off x="3746440" y="720620"/>
              <a:ext cx="319070" cy="19912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4" name="직선 연결선 263"/>
          <p:cNvCxnSpPr/>
          <p:nvPr/>
        </p:nvCxnSpPr>
        <p:spPr>
          <a:xfrm>
            <a:off x="814454" y="1952836"/>
            <a:ext cx="32912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4605958" y="1224641"/>
            <a:ext cx="1211138" cy="329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토글버튼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80" name="직선 화살표 연결선 279"/>
          <p:cNvCxnSpPr/>
          <p:nvPr/>
        </p:nvCxnSpPr>
        <p:spPr>
          <a:xfrm flipH="1">
            <a:off x="4237314" y="1498522"/>
            <a:ext cx="368643" cy="240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4605958" y="5213543"/>
            <a:ext cx="990485" cy="824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항상 </a:t>
            </a:r>
            <a:r>
              <a:rPr lang="en-US" altLang="ko-KR" dirty="0" err="1" smtClean="0">
                <a:solidFill>
                  <a:srgbClr val="FF0000"/>
                </a:solidFill>
              </a:rPr>
              <a:t>tabbar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위 고정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82" name="직선 화살표 연결선 281"/>
          <p:cNvCxnSpPr>
            <a:endCxn id="258" idx="3"/>
          </p:cNvCxnSpPr>
          <p:nvPr/>
        </p:nvCxnSpPr>
        <p:spPr>
          <a:xfrm flipH="1" flipV="1">
            <a:off x="4237314" y="5436841"/>
            <a:ext cx="368644" cy="505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824171" y="3276062"/>
            <a:ext cx="32912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42233" y="3276062"/>
            <a:ext cx="919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ea typeface="산돌고딕B"/>
              </a:rPr>
              <a:t>자재명</a:t>
            </a:r>
            <a:r>
              <a:rPr lang="en-US" altLang="ko-KR" dirty="0"/>
              <a:t>2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3548844" y="2960948"/>
            <a:ext cx="596161" cy="82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-</a:t>
            </a:r>
            <a:endParaRPr lang="ko-KR" altLang="en-US" sz="5400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11752" y="3645024"/>
            <a:ext cx="32912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52764" y="3646565"/>
            <a:ext cx="782405" cy="32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산돌고딕B"/>
              </a:rPr>
              <a:t>규격</a:t>
            </a:r>
            <a:endParaRPr lang="en-US" altLang="ko-KR" dirty="0" smtClean="0">
              <a:ea typeface="산돌고딕B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55351" y="3912216"/>
            <a:ext cx="977292" cy="32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산돌고딕B"/>
              </a:rPr>
              <a:t>수</a:t>
            </a:r>
            <a:r>
              <a:rPr lang="ko-KR" altLang="en-US" dirty="0">
                <a:ea typeface="산돌고딕B"/>
              </a:rPr>
              <a:t>량</a:t>
            </a:r>
            <a:r>
              <a:rPr lang="ko-KR" altLang="en-US" dirty="0" smtClean="0"/>
              <a:t>                                 </a:t>
            </a:r>
            <a:endParaRPr lang="en-US" altLang="ko-KR" dirty="0" smtClean="0"/>
          </a:p>
        </p:txBody>
      </p:sp>
      <p:sp>
        <p:nvSpPr>
          <p:cNvPr id="118" name="TextBox 117"/>
          <p:cNvSpPr txBox="1"/>
          <p:nvPr/>
        </p:nvSpPr>
        <p:spPr>
          <a:xfrm>
            <a:off x="2856996" y="3645024"/>
            <a:ext cx="7824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산돌고딕B"/>
              </a:rPr>
              <a:t>12345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849510" y="3915251"/>
            <a:ext cx="782405" cy="32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산돌고딕B"/>
              </a:rPr>
              <a:t>1234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76895" y="2898610"/>
            <a:ext cx="9772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산돌고딕B"/>
              </a:rPr>
              <a:t>창</a:t>
            </a:r>
            <a:r>
              <a:rPr lang="ko-KR" altLang="en-US" dirty="0">
                <a:ea typeface="산돌고딕B"/>
              </a:rPr>
              <a:t>고</a:t>
            </a:r>
            <a:r>
              <a:rPr lang="ko-KR" altLang="en-US" dirty="0" smtClean="0"/>
              <a:t>                                 </a:t>
            </a:r>
            <a:endParaRPr lang="en-US" altLang="ko-KR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2877471" y="2893774"/>
            <a:ext cx="9473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ea typeface="산돌고딕B"/>
              </a:rPr>
              <a:t>백암창고</a:t>
            </a:r>
            <a:endParaRPr lang="en-US" altLang="ko-KR" dirty="0" smtClean="0">
              <a:ea typeface="산돌고딕B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56556" y="4173839"/>
            <a:ext cx="9772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산돌고딕B"/>
              </a:rPr>
              <a:t>창</a:t>
            </a:r>
            <a:r>
              <a:rPr lang="ko-KR" altLang="en-US" dirty="0">
                <a:ea typeface="산돌고딕B"/>
              </a:rPr>
              <a:t>고</a:t>
            </a:r>
            <a:r>
              <a:rPr lang="ko-KR" altLang="en-US" dirty="0" smtClean="0"/>
              <a:t>                                 </a:t>
            </a:r>
            <a:endParaRPr lang="en-US" altLang="ko-KR" dirty="0" smtClean="0"/>
          </a:p>
        </p:txBody>
      </p:sp>
      <p:sp>
        <p:nvSpPr>
          <p:cNvPr id="121" name="TextBox 120"/>
          <p:cNvSpPr txBox="1"/>
          <p:nvPr/>
        </p:nvSpPr>
        <p:spPr>
          <a:xfrm>
            <a:off x="2864768" y="4169003"/>
            <a:ext cx="9473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산돌고딕B"/>
              </a:rPr>
              <a:t>인</a:t>
            </a:r>
            <a:r>
              <a:rPr lang="ko-KR" altLang="en-US" dirty="0">
                <a:ea typeface="산돌고딕B"/>
              </a:rPr>
              <a:t>주</a:t>
            </a:r>
            <a:r>
              <a:rPr lang="ko-KR" altLang="en-US" dirty="0" smtClean="0">
                <a:ea typeface="산돌고딕B"/>
              </a:rPr>
              <a:t>창고</a:t>
            </a:r>
            <a:endParaRPr lang="en-US" altLang="ko-KR" dirty="0" smtClean="0">
              <a:ea typeface="산돌고딕B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829494" y="4509120"/>
            <a:ext cx="32912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64683" y="4540768"/>
            <a:ext cx="919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ea typeface="산돌고딕B"/>
              </a:rPr>
              <a:t>자재명</a:t>
            </a:r>
            <a:r>
              <a:rPr lang="en-US" altLang="ko-KR" dirty="0" smtClean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34663" y="4295765"/>
            <a:ext cx="59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+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102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6896" y="2793122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메신저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9252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채팅목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록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IV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메신저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36057" y="1691843"/>
            <a:ext cx="2304256" cy="316835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036057" y="1691843"/>
            <a:ext cx="2304256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메신</a:t>
            </a:r>
            <a:r>
              <a:rPr lang="ko-KR" altLang="en-US" sz="1400" b="1" dirty="0">
                <a:solidFill>
                  <a:schemeClr val="tx1"/>
                </a:solidFill>
              </a:rPr>
              <a:t>저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88185" y="2055748"/>
            <a:ext cx="115212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채팅방</a:t>
            </a:r>
            <a:endParaRPr lang="ko-KR" altLang="en-US" sz="1200" b="1" dirty="0"/>
          </a:p>
        </p:txBody>
      </p:sp>
      <p:sp>
        <p:nvSpPr>
          <p:cNvPr id="83" name="직사각형 82"/>
          <p:cNvSpPr/>
          <p:nvPr/>
        </p:nvSpPr>
        <p:spPr>
          <a:xfrm>
            <a:off x="1036057" y="2051883"/>
            <a:ext cx="1152128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1"/>
                </a:solidFill>
              </a:rPr>
              <a:t>대화상대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1031574" y="2820425"/>
            <a:ext cx="2316290" cy="1800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     현장</a:t>
            </a:r>
            <a:r>
              <a:rPr lang="en-US" altLang="ko-KR" sz="1000" b="1" dirty="0" smtClean="0"/>
              <a:t>A</a:t>
            </a:r>
            <a:endParaRPr lang="ko-KR" altLang="en-US" sz="1000" b="1" dirty="0"/>
          </a:p>
        </p:txBody>
      </p:sp>
      <p:sp>
        <p:nvSpPr>
          <p:cNvPr id="86" name="직사각형 85"/>
          <p:cNvSpPr/>
          <p:nvPr/>
        </p:nvSpPr>
        <p:spPr>
          <a:xfrm>
            <a:off x="1031957" y="2626335"/>
            <a:ext cx="500663" cy="1940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선</a:t>
            </a:r>
            <a:r>
              <a:rPr lang="ko-KR" altLang="en-US" sz="1050" b="1" dirty="0">
                <a:solidFill>
                  <a:schemeClr val="tx1"/>
                </a:solidFill>
              </a:rPr>
              <a:t>택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541969" y="2626335"/>
            <a:ext cx="1796930" cy="1940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chemeClr val="tx1"/>
                </a:solidFill>
              </a:rPr>
              <a:t>이</a:t>
            </a:r>
            <a:r>
              <a:rPr lang="ko-KR" altLang="en-US" sz="1050" b="1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1031957" y="3000444"/>
            <a:ext cx="500663" cy="374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532621" y="3000444"/>
            <a:ext cx="1806278" cy="374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        김필수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안전팀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책임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203112" y="3099605"/>
            <a:ext cx="154251" cy="1493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31957" y="3374555"/>
            <a:ext cx="500663" cy="398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532621" y="3374555"/>
            <a:ext cx="1807692" cy="3988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        김민호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전기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소장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203112" y="3495649"/>
            <a:ext cx="154251" cy="1493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31957" y="3939413"/>
            <a:ext cx="500663" cy="3982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532621" y="3939414"/>
            <a:ext cx="1806278" cy="3982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        김철수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기계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사원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197773" y="4041068"/>
            <a:ext cx="154251" cy="1493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296197" y="4581128"/>
            <a:ext cx="936104" cy="2160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채팅방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만들기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160650" y="4581128"/>
            <a:ext cx="936104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초기화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31956" y="4495055"/>
            <a:ext cx="2308357" cy="36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228044" y="3123280"/>
            <a:ext cx="104963" cy="102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843986" y="1700808"/>
            <a:ext cx="2304256" cy="316835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3843986" y="1700808"/>
            <a:ext cx="2295291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메신저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996114" y="2053696"/>
            <a:ext cx="1152128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accent1"/>
                </a:solidFill>
              </a:rPr>
              <a:t>채팅방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843986" y="2061862"/>
            <a:ext cx="115212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대화상대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3843986" y="2429852"/>
            <a:ext cx="2295291" cy="243930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개설된 </a:t>
            </a:r>
            <a:r>
              <a:rPr lang="ko-KR" altLang="en-US" sz="1050" b="1" dirty="0" err="1" smtClean="0">
                <a:solidFill>
                  <a:schemeClr val="tx1"/>
                </a:solidFill>
              </a:rPr>
              <a:t>채팅방이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 없습니다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.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656312" y="1686743"/>
            <a:ext cx="2304256" cy="316835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6656312" y="1686743"/>
            <a:ext cx="2308176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메신저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7808440" y="2041683"/>
            <a:ext cx="1152128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accent1"/>
                </a:solidFill>
              </a:rPr>
              <a:t>채팅방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656312" y="2044731"/>
            <a:ext cx="115212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대화상대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6661867" y="2401722"/>
            <a:ext cx="2289736" cy="429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chemeClr val="tx1"/>
                </a:solidFill>
              </a:rPr>
              <a:t>현장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A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50" b="1" dirty="0" err="1" smtClean="0">
                <a:solidFill>
                  <a:schemeClr val="tx1"/>
                </a:solidFill>
              </a:rPr>
              <a:t>그룹방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656312" y="2831498"/>
            <a:ext cx="2296996" cy="429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chemeClr val="tx1"/>
                </a:solidFill>
              </a:rPr>
              <a:t>김필수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654607" y="3261273"/>
            <a:ext cx="2296996" cy="429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chemeClr val="tx1"/>
                </a:solidFill>
              </a:rPr>
              <a:t>김철수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홍길</a:t>
            </a:r>
            <a:r>
              <a:rPr lang="ko-KR" altLang="en-US" sz="1050" b="1" dirty="0">
                <a:solidFill>
                  <a:schemeClr val="tx1"/>
                </a:solidFill>
              </a:rPr>
              <a:t>동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3843986" y="4614993"/>
            <a:ext cx="2304257" cy="23839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개설된 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채팅방이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 없을 경우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&gt;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652681" y="4616697"/>
            <a:ext cx="2304257" cy="23839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개설된 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채팅방이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 있을 경우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&gt;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1069310" y="1736812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7" name="직선 화살표 연결선 216"/>
          <p:cNvCxnSpPr/>
          <p:nvPr/>
        </p:nvCxnSpPr>
        <p:spPr>
          <a:xfrm flipH="1">
            <a:off x="1094305" y="1880612"/>
            <a:ext cx="238043" cy="216"/>
          </a:xfrm>
          <a:prstGeom prst="straightConnector1">
            <a:avLst/>
          </a:prstGeom>
          <a:ln w="25400">
            <a:solidFill>
              <a:srgbClr val="00206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직사각형 217"/>
          <p:cNvSpPr/>
          <p:nvPr/>
        </p:nvSpPr>
        <p:spPr>
          <a:xfrm>
            <a:off x="3887832" y="1745196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9" name="직선 화살표 연결선 218"/>
          <p:cNvCxnSpPr/>
          <p:nvPr/>
        </p:nvCxnSpPr>
        <p:spPr>
          <a:xfrm flipH="1">
            <a:off x="3912827" y="1888996"/>
            <a:ext cx="238043" cy="216"/>
          </a:xfrm>
          <a:prstGeom prst="straightConnector1">
            <a:avLst/>
          </a:prstGeom>
          <a:ln w="25400">
            <a:solidFill>
              <a:srgbClr val="00206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/>
          <p:cNvSpPr/>
          <p:nvPr/>
        </p:nvSpPr>
        <p:spPr>
          <a:xfrm>
            <a:off x="6695529" y="1722747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화살표 연결선 220"/>
          <p:cNvCxnSpPr/>
          <p:nvPr/>
        </p:nvCxnSpPr>
        <p:spPr>
          <a:xfrm flipH="1">
            <a:off x="6720524" y="1866547"/>
            <a:ext cx="238043" cy="216"/>
          </a:xfrm>
          <a:prstGeom prst="straightConnector1">
            <a:avLst/>
          </a:prstGeom>
          <a:ln w="25400">
            <a:solidFill>
              <a:srgbClr val="00206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/>
          <p:cNvSpPr/>
          <p:nvPr/>
        </p:nvSpPr>
        <p:spPr>
          <a:xfrm>
            <a:off x="3007842" y="1739774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9" name="직선 연결선 228"/>
          <p:cNvCxnSpPr/>
          <p:nvPr/>
        </p:nvCxnSpPr>
        <p:spPr>
          <a:xfrm>
            <a:off x="3032837" y="1806671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>
            <a:off x="3030999" y="1881952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>
            <a:off x="3031556" y="1957233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/>
          <p:cNvSpPr/>
          <p:nvPr/>
        </p:nvSpPr>
        <p:spPr>
          <a:xfrm>
            <a:off x="5816075" y="174815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직선 연결선 232"/>
          <p:cNvCxnSpPr/>
          <p:nvPr/>
        </p:nvCxnSpPr>
        <p:spPr>
          <a:xfrm>
            <a:off x="5841070" y="1815055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>
            <a:off x="5839232" y="1890336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>
            <a:off x="5839789" y="1965617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직사각형 235"/>
          <p:cNvSpPr/>
          <p:nvPr/>
        </p:nvSpPr>
        <p:spPr>
          <a:xfrm>
            <a:off x="8611501" y="1736424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7" name="직선 연결선 236"/>
          <p:cNvCxnSpPr/>
          <p:nvPr/>
        </p:nvCxnSpPr>
        <p:spPr>
          <a:xfrm>
            <a:off x="8636496" y="1803321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8634658" y="1878602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>
            <a:off x="8635215" y="1953883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541969" y="2415788"/>
            <a:ext cx="1796930" cy="210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36057" y="2421902"/>
            <a:ext cx="505912" cy="1947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검</a:t>
            </a:r>
            <a:r>
              <a:rPr lang="ko-KR" altLang="en-US" b="1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031574" y="3773363"/>
            <a:ext cx="2316290" cy="1714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/>
              <a:t>      A</a:t>
            </a:r>
            <a:r>
              <a:rPr lang="ko-KR" altLang="en-US" sz="1000" b="1" dirty="0" smtClean="0"/>
              <a:t>파트너</a:t>
            </a:r>
            <a:endParaRPr lang="ko-KR" altLang="en-US" sz="1000" b="1" dirty="0"/>
          </a:p>
        </p:txBody>
      </p:sp>
      <p:sp>
        <p:nvSpPr>
          <p:cNvPr id="106" name="타원 105"/>
          <p:cNvSpPr/>
          <p:nvPr/>
        </p:nvSpPr>
        <p:spPr>
          <a:xfrm>
            <a:off x="1628702" y="3075042"/>
            <a:ext cx="237111" cy="22491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628702" y="3457879"/>
            <a:ext cx="237111" cy="22491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1628702" y="4026074"/>
            <a:ext cx="237111" cy="22491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106" idx="3"/>
          </p:cNvCxnSpPr>
          <p:nvPr/>
        </p:nvCxnSpPr>
        <p:spPr>
          <a:xfrm flipH="1">
            <a:off x="560512" y="3267018"/>
            <a:ext cx="1102914" cy="21782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9569" y="5445224"/>
            <a:ext cx="17479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개인 얼굴사진표시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1090337" y="2851070"/>
            <a:ext cx="154251" cy="1493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83524" y="3790039"/>
            <a:ext cx="154251" cy="1493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31574" y="4336737"/>
            <a:ext cx="2316290" cy="1714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/>
              <a:t>      A</a:t>
            </a:r>
            <a:r>
              <a:rPr lang="ko-KR" altLang="en-US" sz="1000" b="1" dirty="0" smtClean="0"/>
              <a:t>파트너</a:t>
            </a:r>
            <a:endParaRPr lang="ko-KR" altLang="en-US" sz="1000" b="1" dirty="0"/>
          </a:p>
        </p:txBody>
      </p:sp>
      <p:sp>
        <p:nvSpPr>
          <p:cNvPr id="74" name="직사각형 73"/>
          <p:cNvSpPr/>
          <p:nvPr/>
        </p:nvSpPr>
        <p:spPr>
          <a:xfrm>
            <a:off x="1100572" y="4329100"/>
            <a:ext cx="154251" cy="1493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채팅방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화면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IV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메신저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8484" y="776429"/>
            <a:ext cx="2304256" cy="287918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08484" y="776429"/>
            <a:ext cx="2313221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메신저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08484" y="1131369"/>
            <a:ext cx="230425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accent1"/>
                </a:solidFill>
              </a:rPr>
              <a:t>김필수</a:t>
            </a:r>
            <a:r>
              <a:rPr lang="en-US" altLang="ko-KR" sz="1050" b="1" dirty="0" smtClean="0">
                <a:solidFill>
                  <a:schemeClr val="accent1"/>
                </a:solidFill>
              </a:rPr>
              <a:t>, </a:t>
            </a:r>
            <a:r>
              <a:rPr lang="ko-KR" altLang="en-US" sz="1050" b="1" dirty="0" smtClean="0">
                <a:solidFill>
                  <a:schemeClr val="accent1"/>
                </a:solidFill>
              </a:rPr>
              <a:t>이현석</a:t>
            </a:r>
            <a:r>
              <a:rPr lang="en-US" altLang="ko-KR" sz="1050" b="1" dirty="0" smtClean="0">
                <a:solidFill>
                  <a:schemeClr val="accent1"/>
                </a:solidFill>
              </a:rPr>
              <a:t>, </a:t>
            </a:r>
            <a:r>
              <a:rPr lang="ko-KR" altLang="en-US" sz="1050" b="1" dirty="0" smtClean="0">
                <a:solidFill>
                  <a:schemeClr val="accent1"/>
                </a:solidFill>
              </a:rPr>
              <a:t>강호</a:t>
            </a:r>
            <a:r>
              <a:rPr lang="ko-KR" altLang="en-US" sz="1050" b="1" dirty="0">
                <a:solidFill>
                  <a:schemeClr val="accent1"/>
                </a:solidFill>
              </a:rPr>
              <a:t>석</a:t>
            </a:r>
            <a:r>
              <a:rPr lang="en-US" altLang="ko-KR" sz="1050" b="1" dirty="0" smtClean="0">
                <a:solidFill>
                  <a:schemeClr val="accent1"/>
                </a:solidFill>
              </a:rPr>
              <a:t> ...</a:t>
            </a:r>
            <a:endParaRPr lang="ko-KR" altLang="en-US" sz="1050" b="1" dirty="0">
              <a:solidFill>
                <a:schemeClr val="accent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69968" y="1203377"/>
            <a:ext cx="216024" cy="21602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389457" y="1311389"/>
            <a:ext cx="173964" cy="0"/>
          </a:xfrm>
          <a:prstGeom prst="straightConnector1">
            <a:avLst/>
          </a:prstGeom>
          <a:ln w="25400" cap="rnd">
            <a:solidFill>
              <a:schemeClr val="tx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2352582" y="1203377"/>
            <a:ext cx="216024" cy="21602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덧셈 기호 128"/>
          <p:cNvSpPr/>
          <p:nvPr/>
        </p:nvSpPr>
        <p:spPr>
          <a:xfrm>
            <a:off x="2370512" y="1217442"/>
            <a:ext cx="180020" cy="18002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325000" y="1491409"/>
            <a:ext cx="640522" cy="23839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김필수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: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1" name="모서리가 둥근 사각형 설명선 130"/>
          <p:cNvSpPr/>
          <p:nvPr/>
        </p:nvSpPr>
        <p:spPr>
          <a:xfrm>
            <a:off x="497469" y="1729807"/>
            <a:ext cx="1144512" cy="270758"/>
          </a:xfrm>
          <a:prstGeom prst="wedgeRoundRectCallout">
            <a:avLst>
              <a:gd name="adj1" fmla="val -56080"/>
              <a:gd name="adj2" fmla="val -3259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563422" y="2017333"/>
            <a:ext cx="1078560" cy="1272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b="1" dirty="0" smtClean="0">
                <a:solidFill>
                  <a:schemeClr val="tx1"/>
                </a:solidFill>
              </a:rPr>
              <a:t>16.05.01 AM 10:32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33" name="모서리가 둥근 사각형 설명선 132"/>
          <p:cNvSpPr/>
          <p:nvPr/>
        </p:nvSpPr>
        <p:spPr>
          <a:xfrm>
            <a:off x="1333177" y="2305871"/>
            <a:ext cx="1144512" cy="270758"/>
          </a:xfrm>
          <a:prstGeom prst="wedgeRoundRectCallout">
            <a:avLst>
              <a:gd name="adj1" fmla="val 56712"/>
              <a:gd name="adj2" fmla="val -2928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1314268" y="2577589"/>
            <a:ext cx="1019405" cy="1272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16.05.01 AM 10:45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54285" y="2595593"/>
            <a:ext cx="640522" cy="23839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이현석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: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6" name="모서리가 둥근 사각형 설명선 135"/>
          <p:cNvSpPr/>
          <p:nvPr/>
        </p:nvSpPr>
        <p:spPr>
          <a:xfrm>
            <a:off x="526754" y="2833991"/>
            <a:ext cx="1144512" cy="270758"/>
          </a:xfrm>
          <a:prstGeom prst="wedgeRoundRectCallout">
            <a:avLst>
              <a:gd name="adj1" fmla="val -56080"/>
              <a:gd name="adj2" fmla="val -3259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592707" y="3121517"/>
            <a:ext cx="1078560" cy="1272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b="1" dirty="0" smtClean="0">
                <a:solidFill>
                  <a:schemeClr val="tx1"/>
                </a:solidFill>
              </a:rPr>
              <a:t>16.05.01 AM 10:52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138" name="직선 연결선 137"/>
          <p:cNvCxnSpPr/>
          <p:nvPr/>
        </p:nvCxnSpPr>
        <p:spPr>
          <a:xfrm>
            <a:off x="317449" y="3440725"/>
            <a:ext cx="23028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359539" y="3474737"/>
            <a:ext cx="147547" cy="1475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덧셈 기호 139"/>
          <p:cNvSpPr/>
          <p:nvPr/>
        </p:nvSpPr>
        <p:spPr>
          <a:xfrm>
            <a:off x="371762" y="3483095"/>
            <a:ext cx="122956" cy="122956"/>
          </a:xfrm>
          <a:prstGeom prst="mathPlus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776536" y="3474484"/>
            <a:ext cx="1269106" cy="1315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117649" y="3476181"/>
            <a:ext cx="439748" cy="1478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전</a:t>
            </a:r>
            <a:r>
              <a:rPr lang="ko-KR" altLang="en-US" sz="800" b="1" dirty="0">
                <a:solidFill>
                  <a:schemeClr val="bg1"/>
                </a:solidFill>
              </a:rPr>
              <a:t>송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3020042" y="776429"/>
            <a:ext cx="2304256" cy="287918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3020042" y="776429"/>
            <a:ext cx="2295291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메신저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020042" y="1131369"/>
            <a:ext cx="230425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accent1"/>
                </a:solidFill>
              </a:rPr>
              <a:t>김필수</a:t>
            </a:r>
            <a:r>
              <a:rPr lang="en-US" altLang="ko-KR" sz="1050" b="1" dirty="0" smtClean="0">
                <a:solidFill>
                  <a:schemeClr val="accent1"/>
                </a:solidFill>
              </a:rPr>
              <a:t>, </a:t>
            </a:r>
            <a:r>
              <a:rPr lang="ko-KR" altLang="en-US" sz="1050" b="1" dirty="0" smtClean="0">
                <a:solidFill>
                  <a:schemeClr val="accent1"/>
                </a:solidFill>
              </a:rPr>
              <a:t>이현석</a:t>
            </a:r>
            <a:r>
              <a:rPr lang="en-US" altLang="ko-KR" sz="1050" b="1" dirty="0" smtClean="0">
                <a:solidFill>
                  <a:schemeClr val="accent1"/>
                </a:solidFill>
              </a:rPr>
              <a:t>, </a:t>
            </a:r>
            <a:r>
              <a:rPr lang="ko-KR" altLang="en-US" sz="1050" b="1" dirty="0" smtClean="0">
                <a:solidFill>
                  <a:schemeClr val="accent1"/>
                </a:solidFill>
              </a:rPr>
              <a:t>강호석</a:t>
            </a:r>
            <a:r>
              <a:rPr lang="en-US" altLang="ko-KR" sz="1050" b="1" dirty="0" smtClean="0">
                <a:solidFill>
                  <a:schemeClr val="accent1"/>
                </a:solidFill>
              </a:rPr>
              <a:t> ...</a:t>
            </a:r>
            <a:endParaRPr lang="ko-KR" altLang="en-US" sz="1050" b="1" dirty="0">
              <a:solidFill>
                <a:schemeClr val="accent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081526" y="1203377"/>
            <a:ext cx="216024" cy="21602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화살표 연결선 146"/>
          <p:cNvCxnSpPr/>
          <p:nvPr/>
        </p:nvCxnSpPr>
        <p:spPr>
          <a:xfrm flipH="1">
            <a:off x="3101015" y="1311389"/>
            <a:ext cx="173964" cy="0"/>
          </a:xfrm>
          <a:prstGeom prst="straightConnector1">
            <a:avLst/>
          </a:prstGeom>
          <a:ln w="25400" cap="rnd">
            <a:solidFill>
              <a:schemeClr val="tx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5064140" y="1203377"/>
            <a:ext cx="216024" cy="21602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덧셈 기호 148"/>
          <p:cNvSpPr/>
          <p:nvPr/>
        </p:nvSpPr>
        <p:spPr>
          <a:xfrm>
            <a:off x="5082070" y="1217442"/>
            <a:ext cx="180020" cy="18002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3036558" y="1491409"/>
            <a:ext cx="640522" cy="23839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김필수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: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51" name="모서리가 둥근 사각형 설명선 150"/>
          <p:cNvSpPr/>
          <p:nvPr/>
        </p:nvSpPr>
        <p:spPr>
          <a:xfrm>
            <a:off x="3209027" y="1729807"/>
            <a:ext cx="1144512" cy="270758"/>
          </a:xfrm>
          <a:prstGeom prst="wedgeRoundRectCallout">
            <a:avLst>
              <a:gd name="adj1" fmla="val -56080"/>
              <a:gd name="adj2" fmla="val -3259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3274980" y="2017333"/>
            <a:ext cx="1078560" cy="1272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b="1" dirty="0" smtClean="0">
                <a:solidFill>
                  <a:schemeClr val="tx1"/>
                </a:solidFill>
              </a:rPr>
              <a:t>16.05.01 AM 10:32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53" name="모서리가 둥근 사각형 설명선 152"/>
          <p:cNvSpPr/>
          <p:nvPr/>
        </p:nvSpPr>
        <p:spPr>
          <a:xfrm>
            <a:off x="3750807" y="2470234"/>
            <a:ext cx="1144512" cy="270758"/>
          </a:xfrm>
          <a:prstGeom prst="wedgeRoundRectCallout">
            <a:avLst>
              <a:gd name="adj1" fmla="val 56712"/>
              <a:gd name="adj2" fmla="val -2928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4" name="직사각형 153"/>
          <p:cNvSpPr/>
          <p:nvPr/>
        </p:nvSpPr>
        <p:spPr>
          <a:xfrm>
            <a:off x="4025826" y="2741952"/>
            <a:ext cx="1019405" cy="1272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16.05.01 AM 10:45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065843" y="2595593"/>
            <a:ext cx="640522" cy="23839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이현석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: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56" name="모서리가 둥근 사각형 설명선 155"/>
          <p:cNvSpPr/>
          <p:nvPr/>
        </p:nvSpPr>
        <p:spPr>
          <a:xfrm>
            <a:off x="3238312" y="2833991"/>
            <a:ext cx="1144512" cy="270758"/>
          </a:xfrm>
          <a:prstGeom prst="wedgeRoundRectCallout">
            <a:avLst>
              <a:gd name="adj1" fmla="val -56080"/>
              <a:gd name="adj2" fmla="val -3259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3304265" y="3121517"/>
            <a:ext cx="1078560" cy="1272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b="1" dirty="0" smtClean="0">
                <a:solidFill>
                  <a:schemeClr val="tx1"/>
                </a:solidFill>
              </a:rPr>
              <a:t>16.05.01 AM 10:52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158" name="직선 연결선 157"/>
          <p:cNvCxnSpPr/>
          <p:nvPr/>
        </p:nvCxnSpPr>
        <p:spPr>
          <a:xfrm>
            <a:off x="3029007" y="3440725"/>
            <a:ext cx="23028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3071097" y="3474737"/>
            <a:ext cx="147547" cy="1475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덧셈 기호 159"/>
          <p:cNvSpPr/>
          <p:nvPr/>
        </p:nvSpPr>
        <p:spPr>
          <a:xfrm>
            <a:off x="3083320" y="3483095"/>
            <a:ext cx="122956" cy="122956"/>
          </a:xfrm>
          <a:prstGeom prst="mathPlus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488094" y="3469459"/>
            <a:ext cx="1269106" cy="1494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4829207" y="3471157"/>
            <a:ext cx="439748" cy="1478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전</a:t>
            </a:r>
            <a:r>
              <a:rPr lang="ko-KR" altLang="en-US" sz="800" b="1" dirty="0">
                <a:solidFill>
                  <a:schemeClr val="bg1"/>
                </a:solidFill>
              </a:rPr>
              <a:t>송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3552994" y="1486385"/>
            <a:ext cx="1767856" cy="21692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3552994" y="1491409"/>
            <a:ext cx="1778855" cy="23839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대화상대 추가</a:t>
            </a:r>
            <a:endParaRPr lang="ko-KR" altLang="en-US" sz="1000" b="1" dirty="0"/>
          </a:p>
        </p:txBody>
      </p:sp>
      <p:sp>
        <p:nvSpPr>
          <p:cNvPr id="166" name="직사각형 165"/>
          <p:cNvSpPr/>
          <p:nvPr/>
        </p:nvSpPr>
        <p:spPr>
          <a:xfrm>
            <a:off x="3554064" y="2074190"/>
            <a:ext cx="196743" cy="328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750808" y="2074189"/>
            <a:ext cx="1573490" cy="3289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1050" b="1" dirty="0" smtClean="0">
                <a:solidFill>
                  <a:schemeClr val="tx1"/>
                </a:solidFill>
              </a:rPr>
              <a:t>    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김필수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안전팀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책임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592011" y="2168860"/>
            <a:ext cx="127480" cy="12345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3552992" y="2403093"/>
            <a:ext cx="197816" cy="3578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3749735" y="2403093"/>
            <a:ext cx="1574563" cy="3578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1050" b="1" dirty="0" smtClean="0">
                <a:solidFill>
                  <a:schemeClr val="tx1"/>
                </a:solidFill>
              </a:rPr>
              <a:t>    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김민호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전기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소장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3590939" y="2513462"/>
            <a:ext cx="127480" cy="1234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3554064" y="2945999"/>
            <a:ext cx="196743" cy="386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3750807" y="2945999"/>
            <a:ext cx="1564525" cy="386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1050" b="1" dirty="0" smtClean="0">
                <a:solidFill>
                  <a:schemeClr val="tx1"/>
                </a:solidFill>
              </a:rPr>
              <a:t>    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김철수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기계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사원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3592011" y="3068960"/>
            <a:ext cx="127480" cy="1234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>
            <a:off x="3554065" y="3332713"/>
            <a:ext cx="1778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모서리가 둥근 직사각형 191"/>
          <p:cNvSpPr/>
          <p:nvPr/>
        </p:nvSpPr>
        <p:spPr>
          <a:xfrm>
            <a:off x="4892250" y="3401234"/>
            <a:ext cx="398303" cy="216025"/>
          </a:xfrm>
          <a:prstGeom prst="roundRect">
            <a:avLst/>
          </a:prstGeom>
          <a:solidFill>
            <a:srgbClr val="EA828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ko-KR" altLang="en-US" sz="600" b="1" dirty="0" smtClean="0"/>
              <a:t>나가기</a:t>
            </a:r>
            <a:endParaRPr lang="ko-KR" altLang="en-US" sz="600" b="1" dirty="0"/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4251458" y="3401234"/>
            <a:ext cx="446382" cy="2160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b="1" dirty="0" smtClean="0"/>
              <a:t>초대하기</a:t>
            </a:r>
            <a:endParaRPr lang="ko-KR" altLang="en-US" sz="600" b="1" dirty="0"/>
          </a:p>
        </p:txBody>
      </p:sp>
      <p:sp>
        <p:nvSpPr>
          <p:cNvPr id="194" name="직사각형 193"/>
          <p:cNvSpPr/>
          <p:nvPr/>
        </p:nvSpPr>
        <p:spPr>
          <a:xfrm>
            <a:off x="7299026" y="843337"/>
            <a:ext cx="2304256" cy="251254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7299026" y="843337"/>
            <a:ext cx="2311807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메신저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7299026" y="1198277"/>
            <a:ext cx="230425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accent1"/>
                </a:solidFill>
              </a:rPr>
              <a:t>김필수</a:t>
            </a:r>
            <a:r>
              <a:rPr lang="en-US" altLang="ko-KR" sz="1050" b="1" dirty="0" smtClean="0">
                <a:solidFill>
                  <a:schemeClr val="accent1"/>
                </a:solidFill>
              </a:rPr>
              <a:t>, </a:t>
            </a:r>
            <a:r>
              <a:rPr lang="ko-KR" altLang="en-US" sz="1050" b="1" dirty="0" smtClean="0">
                <a:solidFill>
                  <a:schemeClr val="accent1"/>
                </a:solidFill>
              </a:rPr>
              <a:t>이현석</a:t>
            </a:r>
            <a:r>
              <a:rPr lang="en-US" altLang="ko-KR" sz="1050" b="1" dirty="0" smtClean="0">
                <a:solidFill>
                  <a:schemeClr val="accent1"/>
                </a:solidFill>
              </a:rPr>
              <a:t>, </a:t>
            </a:r>
            <a:r>
              <a:rPr lang="ko-KR" altLang="en-US" sz="1050" b="1" dirty="0" smtClean="0">
                <a:solidFill>
                  <a:schemeClr val="accent1"/>
                </a:solidFill>
              </a:rPr>
              <a:t>강호석</a:t>
            </a:r>
            <a:r>
              <a:rPr lang="en-US" altLang="ko-KR" sz="1050" b="1" dirty="0" smtClean="0">
                <a:solidFill>
                  <a:schemeClr val="accent1"/>
                </a:solidFill>
              </a:rPr>
              <a:t> ...</a:t>
            </a:r>
            <a:endParaRPr lang="ko-KR" altLang="en-US" sz="1050" b="1" dirty="0">
              <a:solidFill>
                <a:schemeClr val="accent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7360510" y="1270285"/>
            <a:ext cx="216024" cy="21602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화살표 연결선 197"/>
          <p:cNvCxnSpPr/>
          <p:nvPr/>
        </p:nvCxnSpPr>
        <p:spPr>
          <a:xfrm flipH="1">
            <a:off x="7379999" y="1378297"/>
            <a:ext cx="173964" cy="0"/>
          </a:xfrm>
          <a:prstGeom prst="straightConnector1">
            <a:avLst/>
          </a:prstGeom>
          <a:ln w="25400" cap="rnd">
            <a:solidFill>
              <a:schemeClr val="tx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/>
          <p:cNvSpPr/>
          <p:nvPr/>
        </p:nvSpPr>
        <p:spPr>
          <a:xfrm>
            <a:off x="9343124" y="1270285"/>
            <a:ext cx="216024" cy="21602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덧셈 기호 199"/>
          <p:cNvSpPr/>
          <p:nvPr/>
        </p:nvSpPr>
        <p:spPr>
          <a:xfrm>
            <a:off x="9361054" y="1284350"/>
            <a:ext cx="180020" cy="18002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7315542" y="1558317"/>
            <a:ext cx="640522" cy="23839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김필수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: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02" name="모서리가 둥근 사각형 설명선 201"/>
          <p:cNvSpPr/>
          <p:nvPr/>
        </p:nvSpPr>
        <p:spPr>
          <a:xfrm>
            <a:off x="7488011" y="1796715"/>
            <a:ext cx="1144512" cy="270758"/>
          </a:xfrm>
          <a:prstGeom prst="wedgeRoundRectCallout">
            <a:avLst>
              <a:gd name="adj1" fmla="val -56080"/>
              <a:gd name="adj2" fmla="val -3259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7553964" y="2084241"/>
            <a:ext cx="1078560" cy="1272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b="1" dirty="0" smtClean="0">
                <a:solidFill>
                  <a:schemeClr val="tx1"/>
                </a:solidFill>
              </a:rPr>
              <a:t>16.05.01 AM 10:32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04" name="모서리가 둥근 사각형 설명선 203"/>
          <p:cNvSpPr/>
          <p:nvPr/>
        </p:nvSpPr>
        <p:spPr>
          <a:xfrm>
            <a:off x="8323719" y="2372779"/>
            <a:ext cx="1144512" cy="270758"/>
          </a:xfrm>
          <a:prstGeom prst="wedgeRoundRectCallout">
            <a:avLst>
              <a:gd name="adj1" fmla="val 56712"/>
              <a:gd name="adj2" fmla="val -2928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5" name="직사각형 204"/>
          <p:cNvSpPr/>
          <p:nvPr/>
        </p:nvSpPr>
        <p:spPr>
          <a:xfrm>
            <a:off x="8304810" y="2452937"/>
            <a:ext cx="1019405" cy="1272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16.05.01 AM 10:45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7344827" y="2470941"/>
            <a:ext cx="640522" cy="23839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이현석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: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208" name="꺾인 연결선 207"/>
          <p:cNvCxnSpPr>
            <a:stCxn id="262" idx="1"/>
            <a:endCxn id="338" idx="1"/>
          </p:cNvCxnSpPr>
          <p:nvPr/>
        </p:nvCxnSpPr>
        <p:spPr>
          <a:xfrm rot="10800000" flipH="1" flipV="1">
            <a:off x="7304525" y="2557980"/>
            <a:ext cx="33040" cy="471001"/>
          </a:xfrm>
          <a:prstGeom prst="bentConnector3">
            <a:avLst>
              <a:gd name="adj1" fmla="val -691889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모서리가 둥근 직사각형 208"/>
          <p:cNvSpPr/>
          <p:nvPr/>
        </p:nvSpPr>
        <p:spPr>
          <a:xfrm>
            <a:off x="3610667" y="3401234"/>
            <a:ext cx="446382" cy="2160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b="1" dirty="0" smtClean="0"/>
              <a:t>알림 </a:t>
            </a:r>
            <a:r>
              <a:rPr lang="en-US" altLang="ko-KR" sz="600" b="1" dirty="0" smtClean="0"/>
              <a:t>OFF</a:t>
            </a:r>
            <a:endParaRPr lang="ko-KR" altLang="en-US" sz="600" b="1" dirty="0"/>
          </a:p>
        </p:txBody>
      </p:sp>
      <p:sp>
        <p:nvSpPr>
          <p:cNvPr id="210" name="직사각형 209"/>
          <p:cNvSpPr/>
          <p:nvPr/>
        </p:nvSpPr>
        <p:spPr>
          <a:xfrm>
            <a:off x="345070" y="812433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1" name="직선 화살표 연결선 210"/>
          <p:cNvCxnSpPr/>
          <p:nvPr/>
        </p:nvCxnSpPr>
        <p:spPr>
          <a:xfrm flipH="1">
            <a:off x="370065" y="956233"/>
            <a:ext cx="238043" cy="216"/>
          </a:xfrm>
          <a:prstGeom prst="straightConnector1">
            <a:avLst/>
          </a:prstGeom>
          <a:ln w="25400">
            <a:solidFill>
              <a:srgbClr val="00206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3068787" y="82199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" name="직선 화살표 연결선 212"/>
          <p:cNvCxnSpPr/>
          <p:nvPr/>
        </p:nvCxnSpPr>
        <p:spPr>
          <a:xfrm flipH="1">
            <a:off x="3093782" y="965795"/>
            <a:ext cx="238043" cy="216"/>
          </a:xfrm>
          <a:prstGeom prst="straightConnector1">
            <a:avLst/>
          </a:prstGeom>
          <a:ln w="25400">
            <a:solidFill>
              <a:srgbClr val="00206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/>
          <p:cNvSpPr/>
          <p:nvPr/>
        </p:nvSpPr>
        <p:spPr>
          <a:xfrm>
            <a:off x="7347297" y="87912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5" name="직선 화살표 연결선 214"/>
          <p:cNvCxnSpPr/>
          <p:nvPr/>
        </p:nvCxnSpPr>
        <p:spPr>
          <a:xfrm flipH="1">
            <a:off x="7372292" y="1022925"/>
            <a:ext cx="238043" cy="216"/>
          </a:xfrm>
          <a:prstGeom prst="straightConnector1">
            <a:avLst/>
          </a:prstGeom>
          <a:ln w="25400">
            <a:solidFill>
              <a:srgbClr val="00206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9281003" y="888903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연결선 222"/>
          <p:cNvCxnSpPr/>
          <p:nvPr/>
        </p:nvCxnSpPr>
        <p:spPr>
          <a:xfrm>
            <a:off x="9305998" y="955800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9304160" y="1031081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9304717" y="1106362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/>
          <p:cNvSpPr/>
          <p:nvPr/>
        </p:nvSpPr>
        <p:spPr>
          <a:xfrm>
            <a:off x="5001760" y="812001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7" name="직선 연결선 226"/>
          <p:cNvCxnSpPr/>
          <p:nvPr/>
        </p:nvCxnSpPr>
        <p:spPr>
          <a:xfrm>
            <a:off x="5026755" y="878898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5024917" y="954179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>
            <a:off x="5025474" y="1029460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직사각형 241"/>
          <p:cNvSpPr/>
          <p:nvPr/>
        </p:nvSpPr>
        <p:spPr>
          <a:xfrm>
            <a:off x="2269365" y="821779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3" name="직선 연결선 242"/>
          <p:cNvCxnSpPr/>
          <p:nvPr/>
        </p:nvCxnSpPr>
        <p:spPr>
          <a:xfrm>
            <a:off x="2294360" y="888676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>
            <a:off x="2292522" y="963957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/>
          <p:nvPr/>
        </p:nvCxnSpPr>
        <p:spPr>
          <a:xfrm>
            <a:off x="2293079" y="1039238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/>
          <p:cNvSpPr/>
          <p:nvPr/>
        </p:nvSpPr>
        <p:spPr>
          <a:xfrm>
            <a:off x="1637046" y="1873136"/>
            <a:ext cx="234167" cy="14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b="1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ko-KR" altLang="en-US" sz="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1140941" y="2452277"/>
            <a:ext cx="234167" cy="14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b="1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ko-KR" altLang="en-US" sz="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1665907" y="2976423"/>
            <a:ext cx="234167" cy="14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b="1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ko-KR" altLang="en-US" sz="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8624573" y="1932094"/>
            <a:ext cx="234167" cy="14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b="1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ko-KR" altLang="en-US" sz="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8117715" y="2443028"/>
            <a:ext cx="234167" cy="14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b="1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ko-KR" altLang="en-US" sz="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8645483" y="2554256"/>
            <a:ext cx="234167" cy="14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b="1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ko-KR" altLang="en-US" sz="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7313291" y="2450445"/>
            <a:ext cx="2284658" cy="837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6" name="직선 연결선 255"/>
          <p:cNvCxnSpPr/>
          <p:nvPr/>
        </p:nvCxnSpPr>
        <p:spPr>
          <a:xfrm>
            <a:off x="7307991" y="2456230"/>
            <a:ext cx="23028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/>
          <p:cNvSpPr/>
          <p:nvPr/>
        </p:nvSpPr>
        <p:spPr>
          <a:xfrm>
            <a:off x="7350081" y="2490242"/>
            <a:ext cx="147547" cy="1475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덧셈 기호 257"/>
          <p:cNvSpPr/>
          <p:nvPr/>
        </p:nvSpPr>
        <p:spPr>
          <a:xfrm>
            <a:off x="7362304" y="2498600"/>
            <a:ext cx="122956" cy="122956"/>
          </a:xfrm>
          <a:prstGeom prst="mathPlus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7774628" y="2495706"/>
            <a:ext cx="1261555" cy="1420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9108191" y="2491686"/>
            <a:ext cx="439748" cy="1478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전</a:t>
            </a:r>
            <a:r>
              <a:rPr lang="ko-KR" altLang="en-US" sz="800" b="1" dirty="0">
                <a:solidFill>
                  <a:schemeClr val="bg1"/>
                </a:solidFill>
              </a:rPr>
              <a:t>송</a:t>
            </a:r>
          </a:p>
        </p:txBody>
      </p:sp>
      <p:cxnSp>
        <p:nvCxnSpPr>
          <p:cNvPr id="261" name="직선 연결선 260"/>
          <p:cNvCxnSpPr/>
          <p:nvPr/>
        </p:nvCxnSpPr>
        <p:spPr>
          <a:xfrm>
            <a:off x="7304071" y="2681765"/>
            <a:ext cx="23028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모서리가 둥근 직사각형 261"/>
          <p:cNvSpPr/>
          <p:nvPr/>
        </p:nvSpPr>
        <p:spPr>
          <a:xfrm>
            <a:off x="7304525" y="2445213"/>
            <a:ext cx="238422" cy="225535"/>
          </a:xfrm>
          <a:prstGeom prst="round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7378585" y="2795742"/>
            <a:ext cx="637307" cy="4919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찍</a:t>
            </a:r>
            <a:r>
              <a:rPr lang="ko-KR" altLang="en-US" sz="1000" b="1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8117715" y="2784203"/>
            <a:ext cx="637307" cy="4919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가져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오</a:t>
            </a:r>
            <a:r>
              <a:rPr lang="ko-KR" altLang="en-US" sz="1000" b="1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8882296" y="2784203"/>
            <a:ext cx="637307" cy="4919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파일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가져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오</a:t>
            </a:r>
            <a:r>
              <a:rPr lang="ko-KR" altLang="en-US" sz="1000" b="1" dirty="0">
                <a:solidFill>
                  <a:schemeClr val="tx1"/>
                </a:solidFill>
              </a:rPr>
              <a:t>기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3749735" y="2760955"/>
            <a:ext cx="1582498" cy="1800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/>
              <a:t>A</a:t>
            </a:r>
            <a:r>
              <a:rPr lang="ko-KR" altLang="en-US" sz="1000" b="1" dirty="0" smtClean="0"/>
              <a:t>파트너</a:t>
            </a:r>
            <a:endParaRPr lang="ko-KR" altLang="en-US" sz="1000" b="1" dirty="0"/>
          </a:p>
        </p:txBody>
      </p:sp>
      <p:sp>
        <p:nvSpPr>
          <p:cNvPr id="165" name="직사각형 164"/>
          <p:cNvSpPr/>
          <p:nvPr/>
        </p:nvSpPr>
        <p:spPr>
          <a:xfrm>
            <a:off x="3749735" y="1885254"/>
            <a:ext cx="1582114" cy="1890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현장</a:t>
            </a:r>
            <a:r>
              <a:rPr lang="en-US" altLang="ko-KR" sz="1000" b="1" dirty="0" smtClean="0"/>
              <a:t>A</a:t>
            </a:r>
            <a:endParaRPr lang="ko-KR" altLang="en-US" sz="1000" b="1" dirty="0"/>
          </a:p>
        </p:txBody>
      </p:sp>
      <p:sp>
        <p:nvSpPr>
          <p:cNvPr id="331" name="모서리가 둥근 직사각형 330"/>
          <p:cNvSpPr/>
          <p:nvPr/>
        </p:nvSpPr>
        <p:spPr>
          <a:xfrm>
            <a:off x="4173566" y="3360414"/>
            <a:ext cx="1147284" cy="295204"/>
          </a:xfrm>
          <a:prstGeom prst="round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32" name="직사각형 331"/>
          <p:cNvSpPr/>
          <p:nvPr/>
        </p:nvSpPr>
        <p:spPr>
          <a:xfrm>
            <a:off x="5758678" y="3189075"/>
            <a:ext cx="1104866" cy="4267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rgbClr val="FF0000"/>
                </a:solidFill>
              </a:rPr>
              <a:t>기본방일 경우</a:t>
            </a:r>
            <a:endParaRPr lang="en-US" altLang="ko-KR" sz="105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rgbClr val="FF0000"/>
                </a:solidFill>
              </a:rPr>
              <a:t>버튼 숨기기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333" name="직선 화살표 연결선 332"/>
          <p:cNvCxnSpPr>
            <a:stCxn id="331" idx="3"/>
          </p:cNvCxnSpPr>
          <p:nvPr/>
        </p:nvCxnSpPr>
        <p:spPr>
          <a:xfrm>
            <a:off x="5320850" y="3508016"/>
            <a:ext cx="435496" cy="12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실행 단추: 정보 3">
            <a:hlinkClick r:id="" action="ppaction://noaction" highlightClick="1"/>
          </p:cNvPr>
          <p:cNvSpPr/>
          <p:nvPr/>
        </p:nvSpPr>
        <p:spPr>
          <a:xfrm>
            <a:off x="549979" y="3476729"/>
            <a:ext cx="154549" cy="148409"/>
          </a:xfrm>
          <a:prstGeom prst="actionButtonInformatio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실행 단추: 정보 335">
            <a:hlinkClick r:id="" action="ppaction://noaction" highlightClick="1"/>
          </p:cNvPr>
          <p:cNvSpPr/>
          <p:nvPr/>
        </p:nvSpPr>
        <p:spPr>
          <a:xfrm>
            <a:off x="3261537" y="3476729"/>
            <a:ext cx="154549" cy="148409"/>
          </a:xfrm>
          <a:prstGeom prst="actionButtonInformatio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모서리가 둥근 직사각형 337"/>
          <p:cNvSpPr/>
          <p:nvPr/>
        </p:nvSpPr>
        <p:spPr>
          <a:xfrm>
            <a:off x="7337565" y="2711611"/>
            <a:ext cx="2231108" cy="634742"/>
          </a:xfrm>
          <a:prstGeom prst="round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실행 단추: 정보 338">
            <a:hlinkClick r:id="" action="ppaction://noaction" highlightClick="1"/>
          </p:cNvPr>
          <p:cNvSpPr/>
          <p:nvPr/>
        </p:nvSpPr>
        <p:spPr>
          <a:xfrm>
            <a:off x="7558605" y="2495128"/>
            <a:ext cx="154549" cy="148409"/>
          </a:xfrm>
          <a:prstGeom prst="actionButtonInformatio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직사각형 339"/>
          <p:cNvSpPr/>
          <p:nvPr/>
        </p:nvSpPr>
        <p:spPr>
          <a:xfrm>
            <a:off x="272480" y="3779609"/>
            <a:ext cx="2304256" cy="251254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직사각형 340"/>
          <p:cNvSpPr/>
          <p:nvPr/>
        </p:nvSpPr>
        <p:spPr>
          <a:xfrm>
            <a:off x="272480" y="3779609"/>
            <a:ext cx="2311807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메신저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2" name="직사각형 341"/>
          <p:cNvSpPr/>
          <p:nvPr/>
        </p:nvSpPr>
        <p:spPr>
          <a:xfrm>
            <a:off x="272480" y="4134549"/>
            <a:ext cx="230425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accent1"/>
                </a:solidFill>
              </a:rPr>
              <a:t>김필수</a:t>
            </a:r>
            <a:r>
              <a:rPr lang="en-US" altLang="ko-KR" sz="1050" b="1" dirty="0" smtClean="0">
                <a:solidFill>
                  <a:schemeClr val="accent1"/>
                </a:solidFill>
              </a:rPr>
              <a:t>, </a:t>
            </a:r>
            <a:r>
              <a:rPr lang="ko-KR" altLang="en-US" sz="1050" b="1" dirty="0" smtClean="0">
                <a:solidFill>
                  <a:schemeClr val="accent1"/>
                </a:solidFill>
              </a:rPr>
              <a:t>이현석</a:t>
            </a:r>
            <a:r>
              <a:rPr lang="en-US" altLang="ko-KR" sz="1050" b="1" dirty="0" smtClean="0">
                <a:solidFill>
                  <a:schemeClr val="accent1"/>
                </a:solidFill>
              </a:rPr>
              <a:t>, </a:t>
            </a:r>
            <a:r>
              <a:rPr lang="ko-KR" altLang="en-US" sz="1050" b="1" dirty="0" smtClean="0">
                <a:solidFill>
                  <a:schemeClr val="accent1"/>
                </a:solidFill>
              </a:rPr>
              <a:t>강호석</a:t>
            </a:r>
            <a:r>
              <a:rPr lang="en-US" altLang="ko-KR" sz="1050" b="1" dirty="0" smtClean="0">
                <a:solidFill>
                  <a:schemeClr val="accent1"/>
                </a:solidFill>
              </a:rPr>
              <a:t> ...</a:t>
            </a:r>
            <a:endParaRPr lang="ko-KR" altLang="en-US" sz="1050" b="1" dirty="0">
              <a:solidFill>
                <a:schemeClr val="accent1"/>
              </a:solidFill>
            </a:endParaRPr>
          </a:p>
        </p:txBody>
      </p:sp>
      <p:sp>
        <p:nvSpPr>
          <p:cNvPr id="343" name="직사각형 342"/>
          <p:cNvSpPr/>
          <p:nvPr/>
        </p:nvSpPr>
        <p:spPr>
          <a:xfrm>
            <a:off x="333964" y="4206557"/>
            <a:ext cx="216024" cy="21602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4" name="직선 화살표 연결선 343"/>
          <p:cNvCxnSpPr/>
          <p:nvPr/>
        </p:nvCxnSpPr>
        <p:spPr>
          <a:xfrm flipH="1">
            <a:off x="353453" y="4314569"/>
            <a:ext cx="173964" cy="0"/>
          </a:xfrm>
          <a:prstGeom prst="straightConnector1">
            <a:avLst/>
          </a:prstGeom>
          <a:ln w="25400" cap="rnd">
            <a:solidFill>
              <a:schemeClr val="tx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직사각형 344"/>
          <p:cNvSpPr/>
          <p:nvPr/>
        </p:nvSpPr>
        <p:spPr>
          <a:xfrm>
            <a:off x="2316578" y="4206557"/>
            <a:ext cx="216024" cy="21602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덧셈 기호 345"/>
          <p:cNvSpPr/>
          <p:nvPr/>
        </p:nvSpPr>
        <p:spPr>
          <a:xfrm>
            <a:off x="2334508" y="4220622"/>
            <a:ext cx="180020" cy="18002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288996" y="4494589"/>
            <a:ext cx="640522" cy="23839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김필수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: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48" name="모서리가 둥근 사각형 설명선 347"/>
          <p:cNvSpPr/>
          <p:nvPr/>
        </p:nvSpPr>
        <p:spPr>
          <a:xfrm>
            <a:off x="461465" y="4732987"/>
            <a:ext cx="1144512" cy="270758"/>
          </a:xfrm>
          <a:prstGeom prst="wedgeRoundRectCallout">
            <a:avLst>
              <a:gd name="adj1" fmla="val -56080"/>
              <a:gd name="adj2" fmla="val -3259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9" name="직사각형 348"/>
          <p:cNvSpPr/>
          <p:nvPr/>
        </p:nvSpPr>
        <p:spPr>
          <a:xfrm>
            <a:off x="527418" y="5020513"/>
            <a:ext cx="1078560" cy="1272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b="1" dirty="0" smtClean="0">
                <a:solidFill>
                  <a:schemeClr val="tx1"/>
                </a:solidFill>
              </a:rPr>
              <a:t>16.05.01 AM 10:32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350" name="모서리가 둥근 사각형 설명선 349"/>
          <p:cNvSpPr/>
          <p:nvPr/>
        </p:nvSpPr>
        <p:spPr>
          <a:xfrm>
            <a:off x="1297173" y="5309051"/>
            <a:ext cx="1144512" cy="270758"/>
          </a:xfrm>
          <a:prstGeom prst="wedgeRoundRectCallout">
            <a:avLst>
              <a:gd name="adj1" fmla="val 56712"/>
              <a:gd name="adj2" fmla="val -2928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1" name="직사각형 350"/>
          <p:cNvSpPr/>
          <p:nvPr/>
        </p:nvSpPr>
        <p:spPr>
          <a:xfrm>
            <a:off x="1278264" y="5389209"/>
            <a:ext cx="1019405" cy="1272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16.05.01 AM 10:45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352" name="직사각형 351"/>
          <p:cNvSpPr/>
          <p:nvPr/>
        </p:nvSpPr>
        <p:spPr>
          <a:xfrm>
            <a:off x="318281" y="5407213"/>
            <a:ext cx="640522" cy="23839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이현석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: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54" name="직사각형 353"/>
          <p:cNvSpPr/>
          <p:nvPr/>
        </p:nvSpPr>
        <p:spPr>
          <a:xfrm>
            <a:off x="320751" y="3815397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5" name="직선 화살표 연결선 354"/>
          <p:cNvCxnSpPr/>
          <p:nvPr/>
        </p:nvCxnSpPr>
        <p:spPr>
          <a:xfrm flipH="1">
            <a:off x="345746" y="3959197"/>
            <a:ext cx="238043" cy="216"/>
          </a:xfrm>
          <a:prstGeom prst="straightConnector1">
            <a:avLst/>
          </a:prstGeom>
          <a:ln w="25400">
            <a:solidFill>
              <a:srgbClr val="00206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직사각형 355"/>
          <p:cNvSpPr/>
          <p:nvPr/>
        </p:nvSpPr>
        <p:spPr>
          <a:xfrm>
            <a:off x="2254457" y="382517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7" name="직선 연결선 356"/>
          <p:cNvCxnSpPr/>
          <p:nvPr/>
        </p:nvCxnSpPr>
        <p:spPr>
          <a:xfrm>
            <a:off x="2279452" y="3892072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/>
          <p:nvPr/>
        </p:nvCxnSpPr>
        <p:spPr>
          <a:xfrm>
            <a:off x="2277614" y="3967353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/>
          <p:nvPr/>
        </p:nvCxnSpPr>
        <p:spPr>
          <a:xfrm>
            <a:off x="2278171" y="4042634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직사각형 359"/>
          <p:cNvSpPr/>
          <p:nvPr/>
        </p:nvSpPr>
        <p:spPr>
          <a:xfrm>
            <a:off x="1598027" y="4868366"/>
            <a:ext cx="234167" cy="14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b="1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ko-KR" altLang="en-US" sz="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1" name="직사각형 360"/>
          <p:cNvSpPr/>
          <p:nvPr/>
        </p:nvSpPr>
        <p:spPr>
          <a:xfrm>
            <a:off x="1091169" y="5379300"/>
            <a:ext cx="234167" cy="14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b="1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ko-KR" altLang="en-US" sz="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2" name="직사각형 361"/>
          <p:cNvSpPr/>
          <p:nvPr/>
        </p:nvSpPr>
        <p:spPr>
          <a:xfrm>
            <a:off x="1618937" y="5490528"/>
            <a:ext cx="234167" cy="14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b="1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ko-KR" altLang="en-US" sz="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3" name="직사각형 362"/>
          <p:cNvSpPr/>
          <p:nvPr/>
        </p:nvSpPr>
        <p:spPr>
          <a:xfrm>
            <a:off x="286745" y="5386717"/>
            <a:ext cx="2284658" cy="837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4" name="직선 연결선 363"/>
          <p:cNvCxnSpPr/>
          <p:nvPr/>
        </p:nvCxnSpPr>
        <p:spPr>
          <a:xfrm>
            <a:off x="281445" y="5392502"/>
            <a:ext cx="23028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직사각형 364"/>
          <p:cNvSpPr/>
          <p:nvPr/>
        </p:nvSpPr>
        <p:spPr>
          <a:xfrm>
            <a:off x="323535" y="5426514"/>
            <a:ext cx="147547" cy="1475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덧셈 기호 365"/>
          <p:cNvSpPr/>
          <p:nvPr/>
        </p:nvSpPr>
        <p:spPr>
          <a:xfrm>
            <a:off x="335758" y="5434872"/>
            <a:ext cx="122956" cy="122956"/>
          </a:xfrm>
          <a:prstGeom prst="mathPlus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모서리가 둥근 직사각형 366"/>
          <p:cNvSpPr/>
          <p:nvPr/>
        </p:nvSpPr>
        <p:spPr>
          <a:xfrm>
            <a:off x="748082" y="5431978"/>
            <a:ext cx="1261555" cy="1420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368" name="모서리가 둥근 직사각형 367"/>
          <p:cNvSpPr/>
          <p:nvPr/>
        </p:nvSpPr>
        <p:spPr>
          <a:xfrm>
            <a:off x="2081645" y="5427958"/>
            <a:ext cx="439748" cy="1478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전</a:t>
            </a:r>
            <a:r>
              <a:rPr lang="ko-KR" altLang="en-US" sz="800" b="1" dirty="0">
                <a:solidFill>
                  <a:schemeClr val="bg1"/>
                </a:solidFill>
              </a:rPr>
              <a:t>송</a:t>
            </a:r>
          </a:p>
        </p:txBody>
      </p:sp>
      <p:cxnSp>
        <p:nvCxnSpPr>
          <p:cNvPr id="369" name="직선 연결선 368"/>
          <p:cNvCxnSpPr/>
          <p:nvPr/>
        </p:nvCxnSpPr>
        <p:spPr>
          <a:xfrm>
            <a:off x="277525" y="5618037"/>
            <a:ext cx="23028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모서리가 둥근 직사각형 369"/>
          <p:cNvSpPr/>
          <p:nvPr/>
        </p:nvSpPr>
        <p:spPr>
          <a:xfrm>
            <a:off x="496337" y="5390252"/>
            <a:ext cx="238422" cy="225535"/>
          </a:xfrm>
          <a:prstGeom prst="round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모서리가 둥근 직사각형 370"/>
          <p:cNvSpPr/>
          <p:nvPr/>
        </p:nvSpPr>
        <p:spPr>
          <a:xfrm>
            <a:off x="364958" y="5726334"/>
            <a:ext cx="395717" cy="4919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잠재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사고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72" name="모서리가 둥근 직사각형 371"/>
          <p:cNvSpPr/>
          <p:nvPr/>
        </p:nvSpPr>
        <p:spPr>
          <a:xfrm>
            <a:off x="868687" y="5726334"/>
            <a:ext cx="395717" cy="4919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아차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사고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73" name="모서리가 둥근 직사각형 372"/>
          <p:cNvSpPr/>
          <p:nvPr/>
        </p:nvSpPr>
        <p:spPr>
          <a:xfrm>
            <a:off x="1372743" y="5726334"/>
            <a:ext cx="395717" cy="4919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공지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사항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375" name="실행 단추: 정보 374">
            <a:hlinkClick r:id="" action="ppaction://noaction" highlightClick="1"/>
          </p:cNvPr>
          <p:cNvSpPr/>
          <p:nvPr/>
        </p:nvSpPr>
        <p:spPr>
          <a:xfrm>
            <a:off x="532059" y="5431400"/>
            <a:ext cx="154549" cy="148409"/>
          </a:xfrm>
          <a:prstGeom prst="actionButtonInformatio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3" name="꺾인 연결선 352"/>
          <p:cNvCxnSpPr>
            <a:stCxn id="370" idx="1"/>
            <a:endCxn id="374" idx="1"/>
          </p:cNvCxnSpPr>
          <p:nvPr/>
        </p:nvCxnSpPr>
        <p:spPr>
          <a:xfrm rot="10800000" flipV="1">
            <a:off x="316387" y="5503019"/>
            <a:ext cx="179951" cy="457253"/>
          </a:xfrm>
          <a:prstGeom prst="bentConnector3">
            <a:avLst>
              <a:gd name="adj1" fmla="val 227035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모서리가 둥근 직사각형 375"/>
          <p:cNvSpPr/>
          <p:nvPr/>
        </p:nvSpPr>
        <p:spPr>
          <a:xfrm>
            <a:off x="1876799" y="5726334"/>
            <a:ext cx="591873" cy="4919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자료실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374" name="모서리가 둥근 직사각형 373"/>
          <p:cNvSpPr/>
          <p:nvPr/>
        </p:nvSpPr>
        <p:spPr>
          <a:xfrm>
            <a:off x="316386" y="5642902"/>
            <a:ext cx="2231108" cy="634742"/>
          </a:xfrm>
          <a:prstGeom prst="round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직사각형 376"/>
          <p:cNvSpPr/>
          <p:nvPr/>
        </p:nvSpPr>
        <p:spPr>
          <a:xfrm>
            <a:off x="3015616" y="3779609"/>
            <a:ext cx="2304256" cy="251254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직사각형 377"/>
          <p:cNvSpPr/>
          <p:nvPr/>
        </p:nvSpPr>
        <p:spPr>
          <a:xfrm>
            <a:off x="3015616" y="3779609"/>
            <a:ext cx="2311807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메신저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9" name="직사각형 378"/>
          <p:cNvSpPr/>
          <p:nvPr/>
        </p:nvSpPr>
        <p:spPr>
          <a:xfrm>
            <a:off x="3015616" y="4134549"/>
            <a:ext cx="230425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accent1"/>
                </a:solidFill>
              </a:rPr>
              <a:t>김필수</a:t>
            </a:r>
            <a:r>
              <a:rPr lang="en-US" altLang="ko-KR" sz="1050" b="1" dirty="0" smtClean="0">
                <a:solidFill>
                  <a:schemeClr val="accent1"/>
                </a:solidFill>
              </a:rPr>
              <a:t>, </a:t>
            </a:r>
            <a:r>
              <a:rPr lang="ko-KR" altLang="en-US" sz="1050" b="1" dirty="0" smtClean="0">
                <a:solidFill>
                  <a:schemeClr val="accent1"/>
                </a:solidFill>
              </a:rPr>
              <a:t>이현석</a:t>
            </a:r>
            <a:r>
              <a:rPr lang="en-US" altLang="ko-KR" sz="1050" b="1" dirty="0" smtClean="0">
                <a:solidFill>
                  <a:schemeClr val="accent1"/>
                </a:solidFill>
              </a:rPr>
              <a:t>, </a:t>
            </a:r>
            <a:r>
              <a:rPr lang="ko-KR" altLang="en-US" sz="1050" b="1" dirty="0" smtClean="0">
                <a:solidFill>
                  <a:schemeClr val="accent1"/>
                </a:solidFill>
              </a:rPr>
              <a:t>강호석</a:t>
            </a:r>
            <a:r>
              <a:rPr lang="en-US" altLang="ko-KR" sz="1050" b="1" dirty="0" smtClean="0">
                <a:solidFill>
                  <a:schemeClr val="accent1"/>
                </a:solidFill>
              </a:rPr>
              <a:t> ...</a:t>
            </a:r>
            <a:endParaRPr lang="ko-KR" altLang="en-US" sz="1050" b="1" dirty="0">
              <a:solidFill>
                <a:schemeClr val="accent1"/>
              </a:solidFill>
            </a:endParaRPr>
          </a:p>
        </p:txBody>
      </p:sp>
      <p:sp>
        <p:nvSpPr>
          <p:cNvPr id="380" name="직사각형 379"/>
          <p:cNvSpPr/>
          <p:nvPr/>
        </p:nvSpPr>
        <p:spPr>
          <a:xfrm>
            <a:off x="3077100" y="4206557"/>
            <a:ext cx="216024" cy="21602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1" name="직선 화살표 연결선 380"/>
          <p:cNvCxnSpPr/>
          <p:nvPr/>
        </p:nvCxnSpPr>
        <p:spPr>
          <a:xfrm flipH="1">
            <a:off x="3096589" y="4314569"/>
            <a:ext cx="173964" cy="0"/>
          </a:xfrm>
          <a:prstGeom prst="straightConnector1">
            <a:avLst/>
          </a:prstGeom>
          <a:ln w="25400" cap="rnd">
            <a:solidFill>
              <a:schemeClr val="tx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직사각형 381"/>
          <p:cNvSpPr/>
          <p:nvPr/>
        </p:nvSpPr>
        <p:spPr>
          <a:xfrm>
            <a:off x="5059714" y="4206557"/>
            <a:ext cx="216024" cy="21602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덧셈 기호 382"/>
          <p:cNvSpPr/>
          <p:nvPr/>
        </p:nvSpPr>
        <p:spPr>
          <a:xfrm>
            <a:off x="5077644" y="4220622"/>
            <a:ext cx="180020" cy="18002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직사각형 383"/>
          <p:cNvSpPr/>
          <p:nvPr/>
        </p:nvSpPr>
        <p:spPr>
          <a:xfrm>
            <a:off x="3032132" y="4494589"/>
            <a:ext cx="640522" cy="23839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김필수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: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85" name="모서리가 둥근 사각형 설명선 384"/>
          <p:cNvSpPr/>
          <p:nvPr/>
        </p:nvSpPr>
        <p:spPr>
          <a:xfrm>
            <a:off x="3204601" y="4732987"/>
            <a:ext cx="1144512" cy="270758"/>
          </a:xfrm>
          <a:prstGeom prst="wedgeRoundRectCallout">
            <a:avLst>
              <a:gd name="adj1" fmla="val -56080"/>
              <a:gd name="adj2" fmla="val -3259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86" name="직사각형 385"/>
          <p:cNvSpPr/>
          <p:nvPr/>
        </p:nvSpPr>
        <p:spPr>
          <a:xfrm>
            <a:off x="3270554" y="5020513"/>
            <a:ext cx="1078560" cy="1272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b="1" dirty="0" smtClean="0">
                <a:solidFill>
                  <a:schemeClr val="tx1"/>
                </a:solidFill>
              </a:rPr>
              <a:t>16.05.01 AM 10:32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387" name="모서리가 둥근 사각형 설명선 386"/>
          <p:cNvSpPr/>
          <p:nvPr/>
        </p:nvSpPr>
        <p:spPr>
          <a:xfrm>
            <a:off x="4040309" y="5309051"/>
            <a:ext cx="1144512" cy="270758"/>
          </a:xfrm>
          <a:prstGeom prst="wedgeRoundRectCallout">
            <a:avLst>
              <a:gd name="adj1" fmla="val 56712"/>
              <a:gd name="adj2" fmla="val -2928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88" name="직사각형 387"/>
          <p:cNvSpPr/>
          <p:nvPr/>
        </p:nvSpPr>
        <p:spPr>
          <a:xfrm>
            <a:off x="4021400" y="5389209"/>
            <a:ext cx="1019405" cy="1272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16.05.01 AM 10:45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389" name="직사각형 388"/>
          <p:cNvSpPr/>
          <p:nvPr/>
        </p:nvSpPr>
        <p:spPr>
          <a:xfrm>
            <a:off x="3061417" y="5407213"/>
            <a:ext cx="640522" cy="23839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이현석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: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90" name="직사각형 389"/>
          <p:cNvSpPr/>
          <p:nvPr/>
        </p:nvSpPr>
        <p:spPr>
          <a:xfrm>
            <a:off x="3063887" y="3815397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1" name="직선 화살표 연결선 390"/>
          <p:cNvCxnSpPr/>
          <p:nvPr/>
        </p:nvCxnSpPr>
        <p:spPr>
          <a:xfrm flipH="1">
            <a:off x="3088882" y="3959197"/>
            <a:ext cx="238043" cy="216"/>
          </a:xfrm>
          <a:prstGeom prst="straightConnector1">
            <a:avLst/>
          </a:prstGeom>
          <a:ln w="25400">
            <a:solidFill>
              <a:srgbClr val="00206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직사각형 391"/>
          <p:cNvSpPr/>
          <p:nvPr/>
        </p:nvSpPr>
        <p:spPr>
          <a:xfrm>
            <a:off x="4997593" y="382517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3" name="직선 연결선 392"/>
          <p:cNvCxnSpPr/>
          <p:nvPr/>
        </p:nvCxnSpPr>
        <p:spPr>
          <a:xfrm>
            <a:off x="5022588" y="3892072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연결선 393"/>
          <p:cNvCxnSpPr/>
          <p:nvPr/>
        </p:nvCxnSpPr>
        <p:spPr>
          <a:xfrm>
            <a:off x="5020750" y="3967353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직선 연결선 394"/>
          <p:cNvCxnSpPr/>
          <p:nvPr/>
        </p:nvCxnSpPr>
        <p:spPr>
          <a:xfrm>
            <a:off x="5021307" y="4042634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직사각형 395"/>
          <p:cNvSpPr/>
          <p:nvPr/>
        </p:nvSpPr>
        <p:spPr>
          <a:xfrm>
            <a:off x="4341163" y="4868366"/>
            <a:ext cx="234167" cy="14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b="1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ko-KR" altLang="en-US" sz="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7" name="직사각형 396"/>
          <p:cNvSpPr/>
          <p:nvPr/>
        </p:nvSpPr>
        <p:spPr>
          <a:xfrm>
            <a:off x="3834305" y="5379300"/>
            <a:ext cx="234167" cy="14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b="1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ko-KR" altLang="en-US" sz="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8" name="직사각형 397"/>
          <p:cNvSpPr/>
          <p:nvPr/>
        </p:nvSpPr>
        <p:spPr>
          <a:xfrm>
            <a:off x="4362073" y="5490528"/>
            <a:ext cx="234167" cy="14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b="1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ko-KR" altLang="en-US" sz="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9" name="직사각형 398"/>
          <p:cNvSpPr/>
          <p:nvPr/>
        </p:nvSpPr>
        <p:spPr>
          <a:xfrm>
            <a:off x="3029881" y="5386717"/>
            <a:ext cx="2284658" cy="837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0" name="직선 연결선 399"/>
          <p:cNvCxnSpPr/>
          <p:nvPr/>
        </p:nvCxnSpPr>
        <p:spPr>
          <a:xfrm>
            <a:off x="3024581" y="5392502"/>
            <a:ext cx="23028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직사각형 400"/>
          <p:cNvSpPr/>
          <p:nvPr/>
        </p:nvSpPr>
        <p:spPr>
          <a:xfrm>
            <a:off x="3066671" y="5426514"/>
            <a:ext cx="147547" cy="1475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덧셈 기호 401"/>
          <p:cNvSpPr/>
          <p:nvPr/>
        </p:nvSpPr>
        <p:spPr>
          <a:xfrm>
            <a:off x="3078894" y="5434872"/>
            <a:ext cx="122956" cy="122956"/>
          </a:xfrm>
          <a:prstGeom prst="mathPlus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모서리가 둥근 직사각형 402"/>
          <p:cNvSpPr/>
          <p:nvPr/>
        </p:nvSpPr>
        <p:spPr>
          <a:xfrm>
            <a:off x="3491218" y="5431978"/>
            <a:ext cx="1261555" cy="1420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404" name="모서리가 둥근 직사각형 403"/>
          <p:cNvSpPr/>
          <p:nvPr/>
        </p:nvSpPr>
        <p:spPr>
          <a:xfrm>
            <a:off x="4824781" y="5427958"/>
            <a:ext cx="439748" cy="1478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전</a:t>
            </a:r>
            <a:r>
              <a:rPr lang="ko-KR" altLang="en-US" sz="800" b="1" dirty="0">
                <a:solidFill>
                  <a:schemeClr val="bg1"/>
                </a:solidFill>
              </a:rPr>
              <a:t>송</a:t>
            </a:r>
          </a:p>
        </p:txBody>
      </p:sp>
      <p:cxnSp>
        <p:nvCxnSpPr>
          <p:cNvPr id="405" name="직선 연결선 404"/>
          <p:cNvCxnSpPr/>
          <p:nvPr/>
        </p:nvCxnSpPr>
        <p:spPr>
          <a:xfrm>
            <a:off x="3020661" y="5618037"/>
            <a:ext cx="23028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모서리가 둥근 직사각형 406"/>
          <p:cNvSpPr/>
          <p:nvPr/>
        </p:nvSpPr>
        <p:spPr>
          <a:xfrm>
            <a:off x="3108094" y="5726334"/>
            <a:ext cx="395717" cy="4919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잠재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사고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08" name="모서리가 둥근 직사각형 407"/>
          <p:cNvSpPr/>
          <p:nvPr/>
        </p:nvSpPr>
        <p:spPr>
          <a:xfrm>
            <a:off x="3611823" y="5726334"/>
            <a:ext cx="395717" cy="4919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아차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사고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09" name="모서리가 둥근 직사각형 408"/>
          <p:cNvSpPr/>
          <p:nvPr/>
        </p:nvSpPr>
        <p:spPr>
          <a:xfrm>
            <a:off x="4115879" y="5726334"/>
            <a:ext cx="395717" cy="4919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공지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사항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410" name="실행 단추: 정보 409">
            <a:hlinkClick r:id="" action="ppaction://noaction" highlightClick="1"/>
          </p:cNvPr>
          <p:cNvSpPr/>
          <p:nvPr/>
        </p:nvSpPr>
        <p:spPr>
          <a:xfrm>
            <a:off x="3275195" y="5431400"/>
            <a:ext cx="154549" cy="148409"/>
          </a:xfrm>
          <a:prstGeom prst="actionButtonInformatio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모서리가 둥근 직사각형 411"/>
          <p:cNvSpPr/>
          <p:nvPr/>
        </p:nvSpPr>
        <p:spPr>
          <a:xfrm>
            <a:off x="4619935" y="5726334"/>
            <a:ext cx="591873" cy="4919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자료실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414" name="꺾인 연결선 413"/>
          <p:cNvCxnSpPr>
            <a:stCxn id="374" idx="3"/>
          </p:cNvCxnSpPr>
          <p:nvPr/>
        </p:nvCxnSpPr>
        <p:spPr>
          <a:xfrm flipV="1">
            <a:off x="2547494" y="5960272"/>
            <a:ext cx="473167" cy="1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직사각형 414"/>
          <p:cNvSpPr/>
          <p:nvPr/>
        </p:nvSpPr>
        <p:spPr>
          <a:xfrm>
            <a:off x="3152760" y="4218256"/>
            <a:ext cx="2027209" cy="2000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17" name="직사각형 416"/>
          <p:cNvSpPr/>
          <p:nvPr/>
        </p:nvSpPr>
        <p:spPr>
          <a:xfrm>
            <a:off x="3152759" y="4229313"/>
            <a:ext cx="2027210" cy="3865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잠재사고</a:t>
            </a:r>
            <a:endParaRPr lang="ko-KR" altLang="en-US" sz="1400" b="1" dirty="0"/>
          </a:p>
        </p:txBody>
      </p:sp>
      <p:sp>
        <p:nvSpPr>
          <p:cNvPr id="419" name="직사각형 418"/>
          <p:cNvSpPr/>
          <p:nvPr/>
        </p:nvSpPr>
        <p:spPr>
          <a:xfrm>
            <a:off x="4851294" y="4307498"/>
            <a:ext cx="261389" cy="237626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곱셈 기호 28"/>
          <p:cNvSpPr/>
          <p:nvPr/>
        </p:nvSpPr>
        <p:spPr>
          <a:xfrm>
            <a:off x="4887298" y="4329100"/>
            <a:ext cx="193130" cy="19313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0" name="직선 연결선 419"/>
          <p:cNvCxnSpPr/>
          <p:nvPr/>
        </p:nvCxnSpPr>
        <p:spPr>
          <a:xfrm>
            <a:off x="3140372" y="4977172"/>
            <a:ext cx="202735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직사각형 420"/>
          <p:cNvSpPr/>
          <p:nvPr/>
        </p:nvSpPr>
        <p:spPr>
          <a:xfrm>
            <a:off x="3152760" y="4614992"/>
            <a:ext cx="2032062" cy="3446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rgbClr val="0070C0"/>
                </a:solidFill>
              </a:rPr>
              <a:t>이호성 </a:t>
            </a:r>
            <a:r>
              <a:rPr lang="en-US" altLang="ko-KR" sz="1050" b="1" dirty="0" smtClean="0">
                <a:solidFill>
                  <a:srgbClr val="0070C0"/>
                </a:solidFill>
              </a:rPr>
              <a:t>| 10</a:t>
            </a:r>
            <a:r>
              <a:rPr lang="ko-KR" altLang="en-US" sz="1050" b="1" dirty="0" smtClean="0">
                <a:solidFill>
                  <a:srgbClr val="0070C0"/>
                </a:solidFill>
              </a:rPr>
              <a:t>층 </a:t>
            </a:r>
            <a:r>
              <a:rPr lang="en-US" altLang="ko-KR" sz="1050" b="1" dirty="0">
                <a:solidFill>
                  <a:srgbClr val="0070C0"/>
                </a:solidFill>
              </a:rPr>
              <a:t>| 16/02/02</a:t>
            </a:r>
            <a:endParaRPr lang="ko-KR" altLang="en-US" sz="1050" b="1" dirty="0">
              <a:solidFill>
                <a:srgbClr val="0070C0"/>
              </a:solidFill>
            </a:endParaRPr>
          </a:p>
        </p:txBody>
      </p:sp>
      <p:cxnSp>
        <p:nvCxnSpPr>
          <p:cNvPr id="422" name="직선 연결선 421"/>
          <p:cNvCxnSpPr/>
          <p:nvPr/>
        </p:nvCxnSpPr>
        <p:spPr>
          <a:xfrm>
            <a:off x="3145044" y="5375356"/>
            <a:ext cx="202735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직사각형 422"/>
          <p:cNvSpPr/>
          <p:nvPr/>
        </p:nvSpPr>
        <p:spPr>
          <a:xfrm>
            <a:off x="3157432" y="5013176"/>
            <a:ext cx="2032062" cy="3446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rgbClr val="0070C0"/>
                </a:solidFill>
              </a:rPr>
              <a:t>문정익 </a:t>
            </a:r>
            <a:r>
              <a:rPr lang="en-US" altLang="ko-KR" sz="1050" b="1" dirty="0" smtClean="0">
                <a:solidFill>
                  <a:srgbClr val="0070C0"/>
                </a:solidFill>
              </a:rPr>
              <a:t>| 937</a:t>
            </a:r>
            <a:r>
              <a:rPr lang="ko-KR" altLang="en-US" sz="1050" b="1" dirty="0" smtClean="0">
                <a:solidFill>
                  <a:srgbClr val="0070C0"/>
                </a:solidFill>
              </a:rPr>
              <a:t>정거장 </a:t>
            </a:r>
            <a:r>
              <a:rPr lang="en-US" altLang="ko-KR" sz="1050" b="1" dirty="0">
                <a:solidFill>
                  <a:srgbClr val="0070C0"/>
                </a:solidFill>
              </a:rPr>
              <a:t>| 16/02/02</a:t>
            </a:r>
            <a:endParaRPr lang="ko-KR" altLang="en-US" sz="1050" b="1" dirty="0">
              <a:solidFill>
                <a:srgbClr val="0070C0"/>
              </a:solidFill>
            </a:endParaRPr>
          </a:p>
        </p:txBody>
      </p:sp>
      <p:sp>
        <p:nvSpPr>
          <p:cNvPr id="425" name="모서리가 둥근 직사각형 424"/>
          <p:cNvSpPr/>
          <p:nvPr/>
        </p:nvSpPr>
        <p:spPr>
          <a:xfrm>
            <a:off x="3152760" y="4977172"/>
            <a:ext cx="2019320" cy="387990"/>
          </a:xfrm>
          <a:prstGeom prst="round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직사각형 425"/>
          <p:cNvSpPr/>
          <p:nvPr/>
        </p:nvSpPr>
        <p:spPr>
          <a:xfrm>
            <a:off x="5742329" y="3781489"/>
            <a:ext cx="2304256" cy="251254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직사각형 426"/>
          <p:cNvSpPr/>
          <p:nvPr/>
        </p:nvSpPr>
        <p:spPr>
          <a:xfrm>
            <a:off x="5742329" y="3781489"/>
            <a:ext cx="2311807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메신저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8" name="직사각형 427"/>
          <p:cNvSpPr/>
          <p:nvPr/>
        </p:nvSpPr>
        <p:spPr>
          <a:xfrm>
            <a:off x="5742329" y="4136429"/>
            <a:ext cx="230425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accent1"/>
                </a:solidFill>
              </a:rPr>
              <a:t>김필수</a:t>
            </a:r>
            <a:r>
              <a:rPr lang="en-US" altLang="ko-KR" sz="1050" b="1" dirty="0" smtClean="0">
                <a:solidFill>
                  <a:schemeClr val="accent1"/>
                </a:solidFill>
              </a:rPr>
              <a:t>, </a:t>
            </a:r>
            <a:r>
              <a:rPr lang="ko-KR" altLang="en-US" sz="1050" b="1" dirty="0" smtClean="0">
                <a:solidFill>
                  <a:schemeClr val="accent1"/>
                </a:solidFill>
              </a:rPr>
              <a:t>이현석</a:t>
            </a:r>
            <a:r>
              <a:rPr lang="en-US" altLang="ko-KR" sz="1050" b="1" dirty="0" smtClean="0">
                <a:solidFill>
                  <a:schemeClr val="accent1"/>
                </a:solidFill>
              </a:rPr>
              <a:t>, </a:t>
            </a:r>
            <a:r>
              <a:rPr lang="ko-KR" altLang="en-US" sz="1050" b="1" dirty="0" smtClean="0">
                <a:solidFill>
                  <a:schemeClr val="accent1"/>
                </a:solidFill>
              </a:rPr>
              <a:t>강호석</a:t>
            </a:r>
            <a:r>
              <a:rPr lang="en-US" altLang="ko-KR" sz="1050" b="1" dirty="0" smtClean="0">
                <a:solidFill>
                  <a:schemeClr val="accent1"/>
                </a:solidFill>
              </a:rPr>
              <a:t> ...</a:t>
            </a:r>
            <a:endParaRPr lang="ko-KR" altLang="en-US" sz="1050" b="1" dirty="0">
              <a:solidFill>
                <a:schemeClr val="accent1"/>
              </a:solidFill>
            </a:endParaRPr>
          </a:p>
        </p:txBody>
      </p:sp>
      <p:sp>
        <p:nvSpPr>
          <p:cNvPr id="429" name="직사각형 428"/>
          <p:cNvSpPr/>
          <p:nvPr/>
        </p:nvSpPr>
        <p:spPr>
          <a:xfrm>
            <a:off x="5803813" y="4208437"/>
            <a:ext cx="216024" cy="21602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0" name="직선 화살표 연결선 429"/>
          <p:cNvCxnSpPr/>
          <p:nvPr/>
        </p:nvCxnSpPr>
        <p:spPr>
          <a:xfrm flipH="1">
            <a:off x="5823302" y="4316449"/>
            <a:ext cx="173964" cy="0"/>
          </a:xfrm>
          <a:prstGeom prst="straightConnector1">
            <a:avLst/>
          </a:prstGeom>
          <a:ln w="25400" cap="rnd">
            <a:solidFill>
              <a:schemeClr val="tx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직사각형 430"/>
          <p:cNvSpPr/>
          <p:nvPr/>
        </p:nvSpPr>
        <p:spPr>
          <a:xfrm>
            <a:off x="7786427" y="4208437"/>
            <a:ext cx="216024" cy="21602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덧셈 기호 431"/>
          <p:cNvSpPr/>
          <p:nvPr/>
        </p:nvSpPr>
        <p:spPr>
          <a:xfrm>
            <a:off x="7804357" y="4222502"/>
            <a:ext cx="180020" cy="18002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직사각형 432"/>
          <p:cNvSpPr/>
          <p:nvPr/>
        </p:nvSpPr>
        <p:spPr>
          <a:xfrm>
            <a:off x="5758845" y="4496469"/>
            <a:ext cx="640522" cy="23839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김필수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: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34" name="모서리가 둥근 사각형 설명선 433"/>
          <p:cNvSpPr/>
          <p:nvPr/>
        </p:nvSpPr>
        <p:spPr>
          <a:xfrm>
            <a:off x="5931314" y="4734867"/>
            <a:ext cx="1144512" cy="270758"/>
          </a:xfrm>
          <a:prstGeom prst="wedgeRoundRectCallout">
            <a:avLst>
              <a:gd name="adj1" fmla="val -56080"/>
              <a:gd name="adj2" fmla="val -3259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35" name="직사각형 434"/>
          <p:cNvSpPr/>
          <p:nvPr/>
        </p:nvSpPr>
        <p:spPr>
          <a:xfrm>
            <a:off x="5997267" y="5022393"/>
            <a:ext cx="1078560" cy="1272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b="1" dirty="0" smtClean="0">
                <a:solidFill>
                  <a:schemeClr val="tx1"/>
                </a:solidFill>
              </a:rPr>
              <a:t>16.05.01 AM 10:32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36" name="모서리가 둥근 사각형 설명선 435"/>
          <p:cNvSpPr/>
          <p:nvPr/>
        </p:nvSpPr>
        <p:spPr>
          <a:xfrm>
            <a:off x="6767022" y="5265204"/>
            <a:ext cx="1144512" cy="270758"/>
          </a:xfrm>
          <a:prstGeom prst="wedgeRoundRectCallout">
            <a:avLst>
              <a:gd name="adj1" fmla="val 56712"/>
              <a:gd name="adj2" fmla="val -2928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37" name="직사각형 436"/>
          <p:cNvSpPr/>
          <p:nvPr/>
        </p:nvSpPr>
        <p:spPr>
          <a:xfrm>
            <a:off x="6748113" y="6069297"/>
            <a:ext cx="1019405" cy="1272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16.05.01 AM 10:45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38" name="직사각형 437"/>
          <p:cNvSpPr/>
          <p:nvPr/>
        </p:nvSpPr>
        <p:spPr>
          <a:xfrm>
            <a:off x="5788130" y="6087301"/>
            <a:ext cx="640522" cy="23839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이현석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: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39" name="직사각형 438"/>
          <p:cNvSpPr/>
          <p:nvPr/>
        </p:nvSpPr>
        <p:spPr>
          <a:xfrm>
            <a:off x="5790600" y="3817277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직선 화살표 연결선 439"/>
          <p:cNvCxnSpPr/>
          <p:nvPr/>
        </p:nvCxnSpPr>
        <p:spPr>
          <a:xfrm flipH="1">
            <a:off x="5815595" y="3961077"/>
            <a:ext cx="238043" cy="216"/>
          </a:xfrm>
          <a:prstGeom prst="straightConnector1">
            <a:avLst/>
          </a:prstGeom>
          <a:ln w="25400">
            <a:solidFill>
              <a:srgbClr val="00206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직사각형 440"/>
          <p:cNvSpPr/>
          <p:nvPr/>
        </p:nvSpPr>
        <p:spPr>
          <a:xfrm>
            <a:off x="7724306" y="382705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2" name="직선 연결선 441"/>
          <p:cNvCxnSpPr/>
          <p:nvPr/>
        </p:nvCxnSpPr>
        <p:spPr>
          <a:xfrm>
            <a:off x="7749301" y="3893952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직선 연결선 442"/>
          <p:cNvCxnSpPr/>
          <p:nvPr/>
        </p:nvCxnSpPr>
        <p:spPr>
          <a:xfrm>
            <a:off x="7747463" y="3969233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직선 연결선 443"/>
          <p:cNvCxnSpPr/>
          <p:nvPr/>
        </p:nvCxnSpPr>
        <p:spPr>
          <a:xfrm>
            <a:off x="7748020" y="4044514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직사각형 444"/>
          <p:cNvSpPr/>
          <p:nvPr/>
        </p:nvSpPr>
        <p:spPr>
          <a:xfrm>
            <a:off x="7067876" y="4870246"/>
            <a:ext cx="234167" cy="14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b="1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ko-KR" altLang="en-US" sz="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6" name="직사각형 445"/>
          <p:cNvSpPr/>
          <p:nvPr/>
        </p:nvSpPr>
        <p:spPr>
          <a:xfrm>
            <a:off x="6561018" y="6059388"/>
            <a:ext cx="234167" cy="14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b="1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ko-KR" altLang="en-US" sz="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7" name="직사각형 446"/>
          <p:cNvSpPr/>
          <p:nvPr/>
        </p:nvSpPr>
        <p:spPr>
          <a:xfrm>
            <a:off x="7088786" y="6170616"/>
            <a:ext cx="234167" cy="14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b="1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ko-KR" altLang="en-US" sz="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8" name="직사각형 447"/>
          <p:cNvSpPr/>
          <p:nvPr/>
        </p:nvSpPr>
        <p:spPr>
          <a:xfrm>
            <a:off x="5756594" y="6072590"/>
            <a:ext cx="2284658" cy="21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9" name="직선 연결선 448"/>
          <p:cNvCxnSpPr/>
          <p:nvPr/>
        </p:nvCxnSpPr>
        <p:spPr>
          <a:xfrm>
            <a:off x="5751294" y="6072590"/>
            <a:ext cx="23028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직사각형 449"/>
          <p:cNvSpPr/>
          <p:nvPr/>
        </p:nvSpPr>
        <p:spPr>
          <a:xfrm>
            <a:off x="5793384" y="6106602"/>
            <a:ext cx="147547" cy="1475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덧셈 기호 450"/>
          <p:cNvSpPr/>
          <p:nvPr/>
        </p:nvSpPr>
        <p:spPr>
          <a:xfrm>
            <a:off x="5805607" y="6114960"/>
            <a:ext cx="122956" cy="122956"/>
          </a:xfrm>
          <a:prstGeom prst="mathPlus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" name="모서리가 둥근 직사각형 451"/>
          <p:cNvSpPr/>
          <p:nvPr/>
        </p:nvSpPr>
        <p:spPr>
          <a:xfrm>
            <a:off x="6217931" y="6112066"/>
            <a:ext cx="1261555" cy="1420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453" name="모서리가 둥근 직사각형 452"/>
          <p:cNvSpPr/>
          <p:nvPr/>
        </p:nvSpPr>
        <p:spPr>
          <a:xfrm>
            <a:off x="7551494" y="6108046"/>
            <a:ext cx="439748" cy="1478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전</a:t>
            </a:r>
            <a:r>
              <a:rPr lang="ko-KR" altLang="en-US" sz="800" b="1" dirty="0">
                <a:solidFill>
                  <a:schemeClr val="bg1"/>
                </a:solidFill>
              </a:rPr>
              <a:t>송</a:t>
            </a:r>
          </a:p>
        </p:txBody>
      </p:sp>
      <p:cxnSp>
        <p:nvCxnSpPr>
          <p:cNvPr id="454" name="직선 연결선 453"/>
          <p:cNvCxnSpPr/>
          <p:nvPr/>
        </p:nvCxnSpPr>
        <p:spPr>
          <a:xfrm>
            <a:off x="5747374" y="6298125"/>
            <a:ext cx="23028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실행 단추: 정보 458">
            <a:hlinkClick r:id="" action="ppaction://noaction" highlightClick="1"/>
          </p:cNvPr>
          <p:cNvSpPr/>
          <p:nvPr/>
        </p:nvSpPr>
        <p:spPr>
          <a:xfrm>
            <a:off x="6001908" y="6111488"/>
            <a:ext cx="154549" cy="148409"/>
          </a:xfrm>
          <a:prstGeom prst="actionButtonInformatio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3" name="직선 화살표 연결선 462"/>
          <p:cNvCxnSpPr>
            <a:stCxn id="425" idx="3"/>
          </p:cNvCxnSpPr>
          <p:nvPr/>
        </p:nvCxnSpPr>
        <p:spPr>
          <a:xfrm>
            <a:off x="5172080" y="5171167"/>
            <a:ext cx="57024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모서리가 둥근 사각형 설명선 463"/>
          <p:cNvSpPr/>
          <p:nvPr/>
        </p:nvSpPr>
        <p:spPr>
          <a:xfrm>
            <a:off x="6760085" y="5612219"/>
            <a:ext cx="1144512" cy="401442"/>
          </a:xfrm>
          <a:prstGeom prst="wedgeRoundRectCallout">
            <a:avLst>
              <a:gd name="adj1" fmla="val 56712"/>
              <a:gd name="adj2" fmla="val -2928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b="1" dirty="0" smtClean="0">
              <a:solidFill>
                <a:schemeClr val="tx1"/>
              </a:solidFill>
            </a:endParaRPr>
          </a:p>
        </p:txBody>
      </p:sp>
      <p:sp>
        <p:nvSpPr>
          <p:cNvPr id="465" name="직사각형 464"/>
          <p:cNvSpPr/>
          <p:nvPr/>
        </p:nvSpPr>
        <p:spPr>
          <a:xfrm>
            <a:off x="6800275" y="5653126"/>
            <a:ext cx="1066210" cy="34172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 smtClean="0">
                <a:solidFill>
                  <a:schemeClr val="tx1"/>
                </a:solidFill>
              </a:rPr>
              <a:t>이호성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| 10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층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|</a:t>
            </a:r>
          </a:p>
          <a:p>
            <a:pPr algn="r"/>
            <a:r>
              <a:rPr lang="en-US" altLang="ko-KR" sz="800" b="1" dirty="0" smtClean="0">
                <a:solidFill>
                  <a:schemeClr val="tx1"/>
                </a:solidFill>
              </a:rPr>
              <a:t>16/02/02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66" name="실행 단추: 정보 465">
            <a:hlinkClick r:id="" action="ppaction://noaction" highlightClick="1"/>
          </p:cNvPr>
          <p:cNvSpPr/>
          <p:nvPr/>
        </p:nvSpPr>
        <p:spPr>
          <a:xfrm>
            <a:off x="6826585" y="5701455"/>
            <a:ext cx="218363" cy="213893"/>
          </a:xfrm>
          <a:prstGeom prst="actionButtonInformation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800872" y="2123966"/>
            <a:ext cx="237111" cy="22491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타원 466"/>
          <p:cNvSpPr/>
          <p:nvPr/>
        </p:nvSpPr>
        <p:spPr>
          <a:xfrm>
            <a:off x="3800872" y="2493867"/>
            <a:ext cx="237111" cy="22491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타원 467"/>
          <p:cNvSpPr/>
          <p:nvPr/>
        </p:nvSpPr>
        <p:spPr>
          <a:xfrm>
            <a:off x="3800872" y="3026899"/>
            <a:ext cx="237111" cy="22491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직사각형 468"/>
          <p:cNvSpPr/>
          <p:nvPr/>
        </p:nvSpPr>
        <p:spPr>
          <a:xfrm>
            <a:off x="3550106" y="1885254"/>
            <a:ext cx="200702" cy="1889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/>
          </a:p>
        </p:txBody>
      </p:sp>
      <p:sp>
        <p:nvSpPr>
          <p:cNvPr id="470" name="직사각형 469"/>
          <p:cNvSpPr/>
          <p:nvPr/>
        </p:nvSpPr>
        <p:spPr>
          <a:xfrm>
            <a:off x="3555857" y="2760955"/>
            <a:ext cx="193878" cy="1889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/>
          </a:p>
        </p:txBody>
      </p:sp>
      <p:sp>
        <p:nvSpPr>
          <p:cNvPr id="471" name="직사각형 470"/>
          <p:cNvSpPr/>
          <p:nvPr/>
        </p:nvSpPr>
        <p:spPr>
          <a:xfrm>
            <a:off x="3598805" y="2800792"/>
            <a:ext cx="127480" cy="1234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72" name="직사각형 471"/>
          <p:cNvSpPr/>
          <p:nvPr/>
        </p:nvSpPr>
        <p:spPr>
          <a:xfrm>
            <a:off x="3591981" y="1917997"/>
            <a:ext cx="127480" cy="1234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067216" y="1718943"/>
            <a:ext cx="1259993" cy="1663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3561304" y="1718943"/>
            <a:ext cx="505912" cy="16631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검</a:t>
            </a:r>
            <a:r>
              <a:rPr lang="ko-KR" altLang="en-US" b="1" dirty="0">
                <a:solidFill>
                  <a:schemeClr val="tx1"/>
                </a:solidFill>
              </a:rPr>
              <a:t>색</a:t>
            </a:r>
          </a:p>
        </p:txBody>
      </p:sp>
    </p:spTree>
    <p:extLst>
      <p:ext uri="{BB962C8B-B14F-4D97-AF65-F5344CB8AC3E}">
        <p14:creationId xmlns:p14="http://schemas.microsoft.com/office/powerpoint/2010/main" val="27278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6496" y="1988840"/>
            <a:ext cx="2952328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I.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안전돋보기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00672" y="2043135"/>
            <a:ext cx="1728192" cy="10618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SMART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점검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NEAR MISS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재해보고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68924" y="1997300"/>
            <a:ext cx="1548172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III.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정보공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간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4488" y="3353217"/>
            <a:ext cx="2952328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87325" indent="-187325" defTabSz="762000" eaLnBrk="0" latinLnBrk="0" hangingPunct="0">
              <a:lnSpc>
                <a:spcPct val="15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II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소통광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en-US" altLang="ko-KR" sz="1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00672" y="3520169"/>
            <a:ext cx="2109013" cy="13849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87325" indent="-187325" defTabSz="762000" eaLnBrk="0" latinLnBrk="0" hangingPunct="0"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안전보건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FOCUS</a:t>
            </a:r>
            <a:endParaRPr lang="ko-KR" altLang="en-US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7325" indent="-187325" defTabSz="762000" eaLnBrk="0" latinLnBrk="0" hangingPunct="0"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7325" indent="-187325" defTabSz="762000" eaLnBrk="0" latinLnBrk="0" hangingPunct="0"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현장정보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7325" indent="-187325" defTabSz="762000" eaLnBrk="0" latinLnBrk="0" hangingPunct="0"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안전신호등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85148" y="2024844"/>
            <a:ext cx="2952328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762000" eaLnBrk="0" latinLnBrk="0" hangingPunct="0"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자료실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62000" eaLnBrk="0" latinLnBrk="0" hangingPunct="0"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부외자산현황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68924" y="3293216"/>
            <a:ext cx="2340260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IV.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메신저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21152" y="3356992"/>
            <a:ext cx="3247561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87325" indent="-187325" defTabSz="762000" eaLnBrk="0" latinLnBrk="0" hangingPunct="0"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안전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TALK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40932" y="4689140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V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공통관리</a:t>
            </a:r>
            <a:endParaRPr lang="ko-KR" altLang="en-US" sz="1800" dirty="0"/>
          </a:p>
        </p:txBody>
      </p:sp>
      <p:sp>
        <p:nvSpPr>
          <p:cNvPr id="11" name="직사각형 10"/>
          <p:cNvSpPr/>
          <p:nvPr/>
        </p:nvSpPr>
        <p:spPr>
          <a:xfrm>
            <a:off x="6385959" y="4669686"/>
            <a:ext cx="3247561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87325" indent="-187325" defTabSz="762000" eaLnBrk="0" latinLnBrk="0" hangingPunct="0"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1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0612" y="2359077"/>
            <a:ext cx="31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공통관리</a:t>
            </a:r>
            <a:endParaRPr lang="en-US" altLang="ko-KR" sz="4800" dirty="0" smtClean="0"/>
          </a:p>
          <a:p>
            <a:r>
              <a:rPr lang="en-US" altLang="ko-KR" sz="4800" dirty="0"/>
              <a:t> </a:t>
            </a:r>
            <a:r>
              <a:rPr lang="en-US" altLang="ko-KR" sz="4800" dirty="0" smtClean="0"/>
              <a:t>  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736976" y="1785588"/>
            <a:ext cx="31683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</a:t>
            </a:r>
            <a:r>
              <a:rPr lang="ko-KR" altLang="en-US" sz="2000" dirty="0" smtClean="0"/>
              <a:t>회원가입</a:t>
            </a:r>
            <a:endParaRPr lang="en-US" altLang="ko-KR" sz="2000" dirty="0" smtClean="0"/>
          </a:p>
          <a:p>
            <a:r>
              <a:rPr lang="en-US" altLang="ko-KR" sz="2000" dirty="0" smtClean="0"/>
              <a:t>2.</a:t>
            </a:r>
            <a:r>
              <a:rPr lang="ko-KR" altLang="en-US" sz="2000" dirty="0" smtClean="0"/>
              <a:t>로그인</a:t>
            </a:r>
            <a:endParaRPr lang="en-US" altLang="ko-KR" sz="2000" dirty="0" smtClean="0"/>
          </a:p>
          <a:p>
            <a:r>
              <a:rPr lang="en-US" altLang="ko-KR" sz="2000" dirty="0" smtClean="0"/>
              <a:t>3.</a:t>
            </a:r>
            <a:r>
              <a:rPr lang="ko-KR" altLang="en-US" sz="2000" dirty="0" smtClean="0"/>
              <a:t>현장승인요청</a:t>
            </a:r>
            <a:endParaRPr lang="en-US" altLang="ko-KR" sz="2000" dirty="0" smtClean="0"/>
          </a:p>
          <a:p>
            <a:r>
              <a:rPr lang="en-US" altLang="ko-KR" sz="2000" dirty="0" smtClean="0"/>
              <a:t>4.</a:t>
            </a:r>
            <a:r>
              <a:rPr lang="ko-KR" altLang="en-US" sz="2000" dirty="0" err="1" smtClean="0"/>
              <a:t>내정보조회</a:t>
            </a:r>
            <a:endParaRPr lang="en-US" altLang="ko-KR" sz="2000" dirty="0" smtClean="0"/>
          </a:p>
          <a:p>
            <a:r>
              <a:rPr lang="en-US" altLang="ko-KR" sz="2000" dirty="0" smtClean="0"/>
              <a:t>5.</a:t>
            </a:r>
            <a:r>
              <a:rPr lang="ko-KR" altLang="en-US" sz="2000" dirty="0" err="1" smtClean="0"/>
              <a:t>푸쉬이력목록</a:t>
            </a:r>
            <a:endParaRPr lang="en-US" altLang="ko-KR" sz="2000" dirty="0" smtClean="0"/>
          </a:p>
          <a:p>
            <a:r>
              <a:rPr lang="en-US" altLang="ko-KR" sz="2000" dirty="0" smtClean="0"/>
              <a:t>6.</a:t>
            </a:r>
            <a:r>
              <a:rPr lang="ko-KR" altLang="en-US" sz="2000" dirty="0" smtClean="0"/>
              <a:t>비밀번호변경</a:t>
            </a:r>
            <a:endParaRPr lang="en-US" altLang="ko-KR" sz="2000" dirty="0" smtClean="0"/>
          </a:p>
          <a:p>
            <a:r>
              <a:rPr lang="en-US" altLang="ko-KR" sz="2000" dirty="0" smtClean="0"/>
              <a:t>7.</a:t>
            </a:r>
            <a:r>
              <a:rPr lang="ko-KR" altLang="en-US" sz="2000" dirty="0" err="1" smtClean="0"/>
              <a:t>핀번호변경</a:t>
            </a:r>
            <a:endParaRPr lang="en-US" altLang="ko-KR" sz="2000" dirty="0" smtClean="0"/>
          </a:p>
          <a:p>
            <a:r>
              <a:rPr lang="en-US" altLang="ko-KR" sz="2000" dirty="0" smtClean="0"/>
              <a:t>8.</a:t>
            </a:r>
            <a:r>
              <a:rPr lang="ko-KR" altLang="en-US" sz="2000" dirty="0" smtClean="0"/>
              <a:t>약관화면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4569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/>
          <p:cNvSpPr/>
          <p:nvPr/>
        </p:nvSpPr>
        <p:spPr>
          <a:xfrm>
            <a:off x="776536" y="764704"/>
            <a:ext cx="2232248" cy="306568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약관내용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V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공통관리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92860" y="714657"/>
            <a:ext cx="2232248" cy="311573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980892" y="968412"/>
            <a:ext cx="1656184" cy="1029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LOTTE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E &amp; C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3886850" y="1929719"/>
            <a:ext cx="1872208" cy="475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4063917" y="2054040"/>
            <a:ext cx="216024" cy="23762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4495965" y="2054040"/>
            <a:ext cx="216024" cy="23762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4928013" y="2054040"/>
            <a:ext cx="216024" cy="23762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5360061" y="2054040"/>
            <a:ext cx="216024" cy="23762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4052900" y="2653399"/>
            <a:ext cx="1512168" cy="396044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확    인</a:t>
            </a:r>
            <a:endParaRPr lang="ko-KR" altLang="en-US" b="1" dirty="0"/>
          </a:p>
        </p:txBody>
      </p:sp>
      <p:sp>
        <p:nvSpPr>
          <p:cNvPr id="129" name="직사각형 128"/>
          <p:cNvSpPr/>
          <p:nvPr/>
        </p:nvSpPr>
        <p:spPr>
          <a:xfrm>
            <a:off x="3692860" y="3500120"/>
            <a:ext cx="2232248" cy="3269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◀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u="sng" dirty="0" smtClean="0">
                <a:solidFill>
                  <a:schemeClr val="bg1"/>
                </a:solidFill>
              </a:rPr>
              <a:t>로그인 화면으로</a:t>
            </a:r>
            <a:endParaRPr lang="ko-KR" altLang="en-US" sz="1400" b="1" u="sng" dirty="0">
              <a:solidFill>
                <a:schemeClr val="bg1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3692860" y="3996483"/>
            <a:ext cx="2232248" cy="232778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/>
          <p:nvPr/>
        </p:nvSpPr>
        <p:spPr>
          <a:xfrm>
            <a:off x="3692860" y="3996483"/>
            <a:ext cx="2232248" cy="34756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회원가입</a:t>
            </a:r>
          </a:p>
        </p:txBody>
      </p:sp>
      <p:sp>
        <p:nvSpPr>
          <p:cNvPr id="233" name="직사각형 232"/>
          <p:cNvSpPr/>
          <p:nvPr/>
        </p:nvSpPr>
        <p:spPr>
          <a:xfrm>
            <a:off x="3868259" y="5964229"/>
            <a:ext cx="910990" cy="252814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동  의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4877268" y="5968060"/>
            <a:ext cx="910990" cy="252814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</a:rPr>
              <a:t>취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 소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3918762" y="4587966"/>
            <a:ext cx="1777754" cy="90821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약관 내용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834941" y="4349422"/>
            <a:ext cx="1777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• 약관내용</a:t>
            </a:r>
            <a:endParaRPr lang="ko-KR" altLang="en-US" sz="1100" b="1" dirty="0"/>
          </a:p>
        </p:txBody>
      </p:sp>
      <p:sp>
        <p:nvSpPr>
          <p:cNvPr id="237" name="TextBox 236"/>
          <p:cNvSpPr txBox="1"/>
          <p:nvPr/>
        </p:nvSpPr>
        <p:spPr>
          <a:xfrm>
            <a:off x="3733443" y="5527305"/>
            <a:ext cx="2151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* 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위의 내용을 숙지하였으며 동의할 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   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경우 동의 버튼을 눌러 주세요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064568" y="903246"/>
            <a:ext cx="165618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LOTTE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E &amp; C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970526" y="2206412"/>
            <a:ext cx="1872208" cy="330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PW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136576" y="3032956"/>
            <a:ext cx="1512168" cy="360040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로</a:t>
            </a:r>
            <a:r>
              <a:rPr lang="ko-KR" altLang="en-US" b="1" dirty="0" smtClean="0"/>
              <a:t> 그 인</a:t>
            </a:r>
            <a:endParaRPr lang="ko-KR" altLang="en-US" b="1" dirty="0"/>
          </a:p>
        </p:txBody>
      </p:sp>
      <p:sp>
        <p:nvSpPr>
          <p:cNvPr id="143" name="직사각형 142"/>
          <p:cNvSpPr/>
          <p:nvPr/>
        </p:nvSpPr>
        <p:spPr>
          <a:xfrm>
            <a:off x="812540" y="3460688"/>
            <a:ext cx="842255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u="sng" dirty="0" smtClean="0">
                <a:solidFill>
                  <a:srgbClr val="0070C0"/>
                </a:solidFill>
              </a:rPr>
              <a:t>회원가입</a:t>
            </a:r>
            <a:endParaRPr lang="ko-KR" altLang="en-US" sz="1200" b="1" u="sng" dirty="0">
              <a:solidFill>
                <a:srgbClr val="0070C0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668907" y="3460688"/>
            <a:ext cx="1334431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u="sng" dirty="0" smtClean="0">
                <a:solidFill>
                  <a:srgbClr val="0070C0"/>
                </a:solidFill>
              </a:rPr>
              <a:t>아이디</a:t>
            </a:r>
            <a:r>
              <a:rPr lang="en-US" altLang="ko-KR" sz="1000" b="1" u="sng" dirty="0" smtClean="0">
                <a:solidFill>
                  <a:srgbClr val="0070C0"/>
                </a:solidFill>
              </a:rPr>
              <a:t>/</a:t>
            </a:r>
            <a:r>
              <a:rPr lang="ko-KR" altLang="en-US" sz="1000" b="1" u="sng" dirty="0" smtClean="0">
                <a:solidFill>
                  <a:srgbClr val="0070C0"/>
                </a:solidFill>
              </a:rPr>
              <a:t>비밀번호 찾기</a:t>
            </a:r>
            <a:endParaRPr lang="ko-KR" altLang="en-US" sz="1000" b="1" u="sng" dirty="0">
              <a:solidFill>
                <a:srgbClr val="0070C0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970526" y="1808820"/>
            <a:ext cx="1872208" cy="35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ID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1537428" y="1808820"/>
            <a:ext cx="0" cy="358525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1537428" y="2204864"/>
            <a:ext cx="0" cy="423386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951936" y="2607909"/>
            <a:ext cx="930788" cy="28103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임직원</a:t>
            </a:r>
            <a:endParaRPr lang="ko-KR" altLang="en-US" b="1" dirty="0"/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1911947" y="2605856"/>
            <a:ext cx="930788" cy="28103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파트너</a:t>
            </a:r>
            <a:endParaRPr lang="ko-KR" altLang="en-US" b="1" dirty="0"/>
          </a:p>
        </p:txBody>
      </p:sp>
      <p:sp>
        <p:nvSpPr>
          <p:cNvPr id="90" name="직사각형 89"/>
          <p:cNvSpPr/>
          <p:nvPr/>
        </p:nvSpPr>
        <p:spPr>
          <a:xfrm>
            <a:off x="6841015" y="740325"/>
            <a:ext cx="2232248" cy="419338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6841015" y="740326"/>
            <a:ext cx="2232248" cy="352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회원가입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7493119" y="1085620"/>
            <a:ext cx="7550" cy="3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7574259" y="1632995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7574259" y="1939029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6825209" y="2564904"/>
            <a:ext cx="2248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833112" y="2816932"/>
            <a:ext cx="2240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6848048" y="4169139"/>
            <a:ext cx="2225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6851895" y="4473116"/>
            <a:ext cx="2225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825209" y="3879363"/>
            <a:ext cx="2225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689304" y="1388721"/>
            <a:ext cx="1322368" cy="20996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성</a:t>
            </a:r>
            <a:r>
              <a:rPr lang="ko-KR" altLang="en-US" sz="900">
                <a:solidFill>
                  <a:schemeClr val="tx1"/>
                </a:solidFill>
              </a:rPr>
              <a:t>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689304" y="1667713"/>
            <a:ext cx="1322367" cy="171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비밀번</a:t>
            </a:r>
            <a:r>
              <a:rPr lang="ko-KR" altLang="en-US" sz="900">
                <a:solidFill>
                  <a:schemeClr val="tx1"/>
                </a:solidFill>
              </a:rPr>
              <a:t>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689304" y="1973469"/>
            <a:ext cx="1321805" cy="23294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비밀번호확</a:t>
            </a:r>
            <a:r>
              <a:rPr lang="ko-KR" altLang="en-US" sz="900">
                <a:solidFill>
                  <a:schemeClr val="tx1"/>
                </a:solidFill>
              </a:rPr>
              <a:t>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558190" y="3927247"/>
            <a:ext cx="481216" cy="208937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조회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993338" y="2888941"/>
            <a:ext cx="1507941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현장</a:t>
            </a:r>
            <a:r>
              <a:rPr lang="en-US" altLang="ko-KR" sz="1000" dirty="0" smtClean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557851" y="2906350"/>
            <a:ext cx="481216" cy="172903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조회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137160" y="3126139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~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7017417" y="4345748"/>
            <a:ext cx="910990" cy="252814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등 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록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095976" y="4364659"/>
            <a:ext cx="910990" cy="252814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</a:rPr>
              <a:t>취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 소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281175" y="3126139"/>
            <a:ext cx="759479" cy="2294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7240390" y="5121188"/>
            <a:ext cx="1104866" cy="56797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rgbClr val="FF0000"/>
                </a:solidFill>
              </a:rPr>
              <a:t>해당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입력 창 </a:t>
            </a:r>
            <a:endParaRPr lang="en-US" altLang="ko-KR" sz="105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rgbClr val="FF0000"/>
                </a:solidFill>
              </a:rPr>
              <a:t>클릭 시 달력이 </a:t>
            </a:r>
            <a:endParaRPr lang="en-US" altLang="ko-KR" sz="105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rgbClr val="FF0000"/>
                </a:solidFill>
              </a:rPr>
              <a:t>나와 일자 클릭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474575" y="5121188"/>
            <a:ext cx="792088" cy="3055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Pop Up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12" name="꺾인 연결선 111"/>
          <p:cNvCxnSpPr>
            <a:stCxn id="103" idx="3"/>
            <a:endCxn id="111" idx="3"/>
          </p:cNvCxnSpPr>
          <p:nvPr/>
        </p:nvCxnSpPr>
        <p:spPr>
          <a:xfrm>
            <a:off x="9039406" y="4031716"/>
            <a:ext cx="227257" cy="1242226"/>
          </a:xfrm>
          <a:prstGeom prst="bentConnector3">
            <a:avLst>
              <a:gd name="adj1" fmla="val 200591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05" idx="3"/>
            <a:endCxn id="111" idx="3"/>
          </p:cNvCxnSpPr>
          <p:nvPr/>
        </p:nvCxnSpPr>
        <p:spPr>
          <a:xfrm>
            <a:off x="9039067" y="2992802"/>
            <a:ext cx="227596" cy="2281140"/>
          </a:xfrm>
          <a:prstGeom prst="bentConnector3">
            <a:avLst>
              <a:gd name="adj1" fmla="val 200441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5864723" y="823948"/>
            <a:ext cx="698578" cy="8254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사진 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표시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 flipH="1" flipV="1">
            <a:off x="6563302" y="1346345"/>
            <a:ext cx="430036" cy="2227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6873508" y="1042850"/>
            <a:ext cx="733763" cy="94599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8559438" y="3392996"/>
            <a:ext cx="481216" cy="176150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조회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18" name="꺾인 연결선 117"/>
          <p:cNvCxnSpPr>
            <a:stCxn id="117" idx="3"/>
            <a:endCxn id="111" idx="3"/>
          </p:cNvCxnSpPr>
          <p:nvPr/>
        </p:nvCxnSpPr>
        <p:spPr>
          <a:xfrm>
            <a:off x="9040654" y="3481071"/>
            <a:ext cx="226009" cy="1792871"/>
          </a:xfrm>
          <a:prstGeom prst="bentConnector3">
            <a:avLst>
              <a:gd name="adj1" fmla="val 201146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6927208" y="3104873"/>
            <a:ext cx="1037294" cy="2674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>
            <a:off x="6840474" y="2240868"/>
            <a:ext cx="2248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581292" y="1369950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6920389" y="2277104"/>
            <a:ext cx="1554185" cy="21579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생년 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7240389" y="3645024"/>
            <a:ext cx="1469839" cy="163036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현장추가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58" name="꺾인 연결선 157"/>
          <p:cNvCxnSpPr>
            <a:stCxn id="109" idx="1"/>
          </p:cNvCxnSpPr>
          <p:nvPr/>
        </p:nvCxnSpPr>
        <p:spPr>
          <a:xfrm rot="10800000" flipV="1">
            <a:off x="8242613" y="3240842"/>
            <a:ext cx="38563" cy="1864484"/>
          </a:xfrm>
          <a:prstGeom prst="bentConnector2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/>
          <p:nvPr/>
        </p:nvCxnSpPr>
        <p:spPr>
          <a:xfrm>
            <a:off x="7957140" y="3230254"/>
            <a:ext cx="272613" cy="1853897"/>
          </a:xfrm>
          <a:prstGeom prst="bentConnector2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8551471" y="2360949"/>
            <a:ext cx="109941" cy="1117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8627337" y="2291666"/>
            <a:ext cx="404925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 b="1" dirty="0" smtClean="0"/>
              <a:t>음력</a:t>
            </a:r>
            <a:endParaRPr lang="ko-KR" altLang="en-US" sz="1000" b="1" dirty="0"/>
          </a:p>
        </p:txBody>
      </p:sp>
      <p:sp>
        <p:nvSpPr>
          <p:cNvPr id="175" name="직사각형 174"/>
          <p:cNvSpPr/>
          <p:nvPr/>
        </p:nvSpPr>
        <p:spPr>
          <a:xfrm>
            <a:off x="6873508" y="2089940"/>
            <a:ext cx="733763" cy="135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5720101" y="1765705"/>
            <a:ext cx="870247" cy="8254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카메라 아이콘형태</a:t>
            </a:r>
            <a:r>
              <a:rPr lang="en-US" altLang="ko-KR" sz="1000" b="1" smtClean="0">
                <a:solidFill>
                  <a:srgbClr val="FF0000"/>
                </a:solidFill>
              </a:rPr>
              <a:t>,</a:t>
            </a:r>
            <a:r>
              <a:rPr lang="ko-KR" altLang="en-US" sz="1000" b="1" smtClean="0">
                <a:solidFill>
                  <a:srgbClr val="FF0000"/>
                </a:solidFill>
              </a:rPr>
              <a:t> </a:t>
            </a:r>
            <a:endParaRPr lang="en-US" altLang="ko-KR" sz="1000" b="1" smtClean="0">
              <a:solidFill>
                <a:srgbClr val="FF0000"/>
              </a:solidFill>
            </a:endParaRPr>
          </a:p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갤러리 아이콘형태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77" name="직선 화살표 연결선 176"/>
          <p:cNvCxnSpPr>
            <a:stCxn id="2" idx="1"/>
          </p:cNvCxnSpPr>
          <p:nvPr/>
        </p:nvCxnSpPr>
        <p:spPr>
          <a:xfrm flipH="1" flipV="1">
            <a:off x="6571204" y="2056823"/>
            <a:ext cx="371492" cy="1118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/>
          <p:cNvSpPr/>
          <p:nvPr/>
        </p:nvSpPr>
        <p:spPr>
          <a:xfrm>
            <a:off x="7689304" y="1124744"/>
            <a:ext cx="1321804" cy="22911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아이</a:t>
            </a:r>
            <a:r>
              <a:rPr lang="ko-KR" altLang="en-US" sz="900">
                <a:solidFill>
                  <a:schemeClr val="tx1"/>
                </a:solidFill>
              </a:rPr>
              <a:t>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927207" y="2580168"/>
            <a:ext cx="2040511" cy="19909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전화 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6927207" y="2832751"/>
            <a:ext cx="1547367" cy="20020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현장</a:t>
            </a:r>
            <a:r>
              <a:rPr lang="ko-KR" altLang="en-US" sz="900">
                <a:solidFill>
                  <a:schemeClr val="tx1"/>
                </a:solidFill>
              </a:rPr>
              <a:t>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6915621" y="3126140"/>
            <a:ext cx="1012786" cy="22940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시작</a:t>
            </a:r>
            <a:r>
              <a:rPr lang="ko-KR" altLang="en-US" sz="900">
                <a:solidFill>
                  <a:schemeClr val="tx1"/>
                </a:solidFill>
              </a:rPr>
              <a:t>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8330344" y="3136568"/>
            <a:ext cx="680412" cy="218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종료</a:t>
            </a:r>
            <a:r>
              <a:rPr lang="ko-KR" altLang="en-US" sz="900">
                <a:solidFill>
                  <a:schemeClr val="tx1"/>
                </a:solidFill>
              </a:rPr>
              <a:t>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6915621" y="3415620"/>
            <a:ext cx="1509570" cy="15352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직</a:t>
            </a:r>
            <a:r>
              <a:rPr lang="ko-KR" altLang="en-US" sz="900">
                <a:solidFill>
                  <a:schemeClr val="tx1"/>
                </a:solidFill>
              </a:rPr>
              <a:t>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6942696" y="3927246"/>
            <a:ext cx="1509570" cy="229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파트너사</a:t>
            </a:r>
            <a:r>
              <a:rPr lang="ko-KR" altLang="en-US" sz="900">
                <a:solidFill>
                  <a:schemeClr val="tx1"/>
                </a:solidFill>
              </a:rPr>
              <a:t>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3" name="타원 192"/>
          <p:cNvSpPr/>
          <p:nvPr/>
        </p:nvSpPr>
        <p:spPr>
          <a:xfrm>
            <a:off x="7077236" y="2132131"/>
            <a:ext cx="163153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7391335" y="2132131"/>
            <a:ext cx="163153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6684241" y="5824863"/>
            <a:ext cx="2985283" cy="52046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FF0000"/>
                </a:solidFill>
              </a:rPr>
              <a:t>위 각 항목들  필드들 안에 </a:t>
            </a:r>
            <a:r>
              <a:rPr lang="en-US" altLang="ko-KR" sz="1100" b="1" smtClean="0">
                <a:solidFill>
                  <a:srgbClr val="FF0000"/>
                </a:solidFill>
              </a:rPr>
              <a:t>text </a:t>
            </a:r>
            <a:r>
              <a:rPr lang="ko-KR" altLang="en-US" sz="1100" b="1" smtClean="0">
                <a:solidFill>
                  <a:srgbClr val="FF0000"/>
                </a:solidFill>
              </a:rPr>
              <a:t>는</a:t>
            </a:r>
            <a:r>
              <a:rPr lang="en-US" altLang="ko-KR" sz="1100" b="1" smtClean="0">
                <a:solidFill>
                  <a:srgbClr val="FF0000"/>
                </a:solidFill>
              </a:rPr>
              <a:t> hint </a:t>
            </a:r>
            <a:r>
              <a:rPr lang="ko-KR" altLang="en-US" sz="1100" b="1" smtClean="0">
                <a:solidFill>
                  <a:srgbClr val="FF0000"/>
                </a:solidFill>
              </a:rPr>
              <a:t>임</a:t>
            </a:r>
            <a:r>
              <a:rPr lang="en-US" altLang="ko-KR" sz="1100" b="1" smtClean="0">
                <a:solidFill>
                  <a:srgbClr val="FF0000"/>
                </a:solidFill>
              </a:rPr>
              <a:t>.</a:t>
            </a:r>
          </a:p>
          <a:p>
            <a:pPr algn="ctr"/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42696" y="2060848"/>
            <a:ext cx="727710" cy="21570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2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/>
          <p:cNvSpPr/>
          <p:nvPr/>
        </p:nvSpPr>
        <p:spPr>
          <a:xfrm>
            <a:off x="776536" y="764704"/>
            <a:ext cx="2232248" cy="306568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V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공통관리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064568" y="903246"/>
            <a:ext cx="165618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LOTTE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E &amp; C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970526" y="2206412"/>
            <a:ext cx="1872208" cy="330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PW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136576" y="3032956"/>
            <a:ext cx="1512168" cy="360040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로</a:t>
            </a:r>
            <a:r>
              <a:rPr lang="ko-KR" altLang="en-US" b="1" dirty="0" smtClean="0"/>
              <a:t> 그 인</a:t>
            </a:r>
            <a:endParaRPr lang="ko-KR" altLang="en-US" b="1" dirty="0"/>
          </a:p>
        </p:txBody>
      </p:sp>
      <p:sp>
        <p:nvSpPr>
          <p:cNvPr id="143" name="직사각형 142"/>
          <p:cNvSpPr/>
          <p:nvPr/>
        </p:nvSpPr>
        <p:spPr>
          <a:xfrm>
            <a:off x="812540" y="3460688"/>
            <a:ext cx="842255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u="sng" dirty="0" smtClean="0">
                <a:solidFill>
                  <a:srgbClr val="0070C0"/>
                </a:solidFill>
              </a:rPr>
              <a:t>회원가입</a:t>
            </a:r>
            <a:endParaRPr lang="ko-KR" altLang="en-US" sz="1200" b="1" u="sng" dirty="0">
              <a:solidFill>
                <a:srgbClr val="0070C0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668907" y="3460688"/>
            <a:ext cx="1334431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u="sng" dirty="0" smtClean="0">
                <a:solidFill>
                  <a:srgbClr val="0070C0"/>
                </a:solidFill>
              </a:rPr>
              <a:t>아이디</a:t>
            </a:r>
            <a:r>
              <a:rPr lang="en-US" altLang="ko-KR" sz="1000" b="1" u="sng" dirty="0" smtClean="0">
                <a:solidFill>
                  <a:srgbClr val="0070C0"/>
                </a:solidFill>
              </a:rPr>
              <a:t>/</a:t>
            </a:r>
            <a:r>
              <a:rPr lang="ko-KR" altLang="en-US" sz="1000" b="1" u="sng" dirty="0" smtClean="0">
                <a:solidFill>
                  <a:srgbClr val="0070C0"/>
                </a:solidFill>
              </a:rPr>
              <a:t>비밀번호 찾기</a:t>
            </a:r>
            <a:endParaRPr lang="ko-KR" altLang="en-US" sz="1000" b="1" u="sng" dirty="0">
              <a:solidFill>
                <a:srgbClr val="0070C0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970526" y="1808820"/>
            <a:ext cx="1872208" cy="35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ID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1537428" y="1808820"/>
            <a:ext cx="0" cy="358525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1537428" y="2204864"/>
            <a:ext cx="0" cy="423386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951936" y="2607909"/>
            <a:ext cx="930788" cy="28103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임직원</a:t>
            </a:r>
            <a:endParaRPr lang="ko-KR" altLang="en-US" b="1" dirty="0"/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1911947" y="2605856"/>
            <a:ext cx="930788" cy="28103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파트너</a:t>
            </a:r>
            <a:endParaRPr lang="ko-KR" altLang="en-US" b="1" dirty="0"/>
          </a:p>
        </p:txBody>
      </p:sp>
      <p:sp>
        <p:nvSpPr>
          <p:cNvPr id="88" name="직사각형 87"/>
          <p:cNvSpPr/>
          <p:nvPr/>
        </p:nvSpPr>
        <p:spPr>
          <a:xfrm>
            <a:off x="1680664" y="3425472"/>
            <a:ext cx="1322674" cy="26076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20951" y="780460"/>
            <a:ext cx="2232248" cy="23893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4556955" y="724984"/>
            <a:ext cx="1044116" cy="327309"/>
          </a:xfrm>
          <a:prstGeom prst="roundRect">
            <a:avLst>
              <a:gd name="adj" fmla="val 8731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아이디 찾</a:t>
            </a:r>
            <a:r>
              <a:rPr lang="ko-KR" altLang="en-US" sz="11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670983" y="722888"/>
            <a:ext cx="1044116" cy="327309"/>
          </a:xfrm>
          <a:prstGeom prst="roundRect">
            <a:avLst>
              <a:gd name="adj" fmla="val 3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 smtClean="0">
                <a:solidFill>
                  <a:srgbClr val="0070C0"/>
                </a:solidFill>
              </a:rPr>
              <a:t>비밀번호 찾기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520951" y="1066562"/>
            <a:ext cx="2232248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직사각형 93"/>
          <p:cNvSpPr/>
          <p:nvPr/>
        </p:nvSpPr>
        <p:spPr>
          <a:xfrm>
            <a:off x="4685647" y="1683084"/>
            <a:ext cx="1872208" cy="3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1100" b="1" dirty="0" smtClean="0">
                <a:solidFill>
                  <a:srgbClr val="0070C0"/>
                </a:solidFill>
              </a:rPr>
              <a:t>생년월일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685647" y="1286782"/>
            <a:ext cx="1872208" cy="32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1100" b="1" dirty="0" smtClean="0">
                <a:solidFill>
                  <a:srgbClr val="0070C0"/>
                </a:solidFill>
              </a:rPr>
              <a:t>   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이름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5349043" y="1286782"/>
            <a:ext cx="0" cy="325932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5349043" y="1685775"/>
            <a:ext cx="0" cy="384896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97"/>
          <p:cNvSpPr/>
          <p:nvPr/>
        </p:nvSpPr>
        <p:spPr>
          <a:xfrm>
            <a:off x="4658730" y="2834007"/>
            <a:ext cx="930788" cy="25548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b="1" dirty="0" smtClean="0"/>
              <a:t>아이디 찾기</a:t>
            </a:r>
            <a:endParaRPr lang="ko-KR" altLang="en-US" sz="1200" b="1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5658592" y="2834007"/>
            <a:ext cx="930788" cy="25548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b="1" dirty="0" smtClean="0"/>
              <a:t>취소</a:t>
            </a:r>
            <a:endParaRPr lang="ko-KR" altLang="en-US" sz="12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7365267" y="656692"/>
            <a:ext cx="2232248" cy="263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401271" y="711158"/>
            <a:ext cx="1044116" cy="327309"/>
          </a:xfrm>
          <a:prstGeom prst="roundRect">
            <a:avLst>
              <a:gd name="adj" fmla="val 8731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아이디 찾</a:t>
            </a:r>
            <a:r>
              <a:rPr lang="ko-KR" altLang="en-US" sz="11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8515299" y="709062"/>
            <a:ext cx="1044116" cy="327309"/>
          </a:xfrm>
          <a:prstGeom prst="roundRect">
            <a:avLst>
              <a:gd name="adj" fmla="val 3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 smtClean="0">
                <a:solidFill>
                  <a:srgbClr val="0070C0"/>
                </a:solidFill>
              </a:rPr>
              <a:t>비밀번호 찾기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7365267" y="1062261"/>
            <a:ext cx="2232248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8" name="모서리가 둥근 직사각형 117"/>
          <p:cNvSpPr/>
          <p:nvPr/>
        </p:nvSpPr>
        <p:spPr>
          <a:xfrm>
            <a:off x="8015997" y="2834007"/>
            <a:ext cx="930788" cy="25548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b="1" dirty="0" smtClean="0"/>
              <a:t>확인</a:t>
            </a:r>
            <a:endParaRPr lang="ko-KR" altLang="en-US" sz="1200" b="1" dirty="0"/>
          </a:p>
        </p:txBody>
      </p:sp>
      <p:sp>
        <p:nvSpPr>
          <p:cNvPr id="119" name="직사각형 118"/>
          <p:cNvSpPr/>
          <p:nvPr/>
        </p:nvSpPr>
        <p:spPr>
          <a:xfrm>
            <a:off x="7545287" y="1575887"/>
            <a:ext cx="1872208" cy="1015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n-US" altLang="ko-KR" sz="1100" b="1" dirty="0" smtClean="0">
                <a:solidFill>
                  <a:srgbClr val="0070C0"/>
                </a:solidFill>
              </a:rPr>
              <a:t>     admin        2016 / 05 / 26</a:t>
            </a:r>
          </a:p>
          <a:p>
            <a:endParaRPr lang="en-US" altLang="ko-KR" sz="1100" b="1" dirty="0" smtClean="0">
              <a:solidFill>
                <a:srgbClr val="0070C0"/>
              </a:solidFill>
            </a:endParaRPr>
          </a:p>
          <a:p>
            <a:r>
              <a:rPr lang="en-US" altLang="ko-KR" sz="1100" b="1" dirty="0" smtClean="0">
                <a:solidFill>
                  <a:srgbClr val="0070C0"/>
                </a:solidFill>
              </a:rPr>
              <a:t>    userId1       2016 / 06 / 01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7545287" y="1525089"/>
            <a:ext cx="1872208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7545287" y="1822646"/>
            <a:ext cx="1872208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7548102" y="1246892"/>
            <a:ext cx="1872208" cy="2558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n-US" altLang="ko-KR" sz="1100" b="1" dirty="0" smtClean="0">
                <a:solidFill>
                  <a:srgbClr val="0070C0"/>
                </a:solidFill>
              </a:rPr>
              <a:t>   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아이디              가입일</a:t>
            </a:r>
            <a:endParaRPr lang="en-US" altLang="ko-KR" sz="1100" b="1" dirty="0" smtClean="0">
              <a:solidFill>
                <a:srgbClr val="0070C0"/>
              </a:solidFill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8373379" y="1307309"/>
            <a:ext cx="0" cy="1273718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7545287" y="2173161"/>
            <a:ext cx="1872208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4520951" y="3279856"/>
            <a:ext cx="2232248" cy="24269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4556955" y="3212976"/>
            <a:ext cx="1044116" cy="327309"/>
          </a:xfrm>
          <a:prstGeom prst="roundRect">
            <a:avLst>
              <a:gd name="adj" fmla="val 8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>
                <a:solidFill>
                  <a:srgbClr val="0070C0"/>
                </a:solidFill>
              </a:rPr>
              <a:t>아이디 찾기</a:t>
            </a: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5670983" y="3220405"/>
            <a:ext cx="1044116" cy="327309"/>
          </a:xfrm>
          <a:prstGeom prst="roundRect">
            <a:avLst>
              <a:gd name="adj" fmla="val 3439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비밀번호 찾기</a:t>
            </a:r>
          </a:p>
        </p:txBody>
      </p:sp>
      <p:cxnSp>
        <p:nvCxnSpPr>
          <p:cNvPr id="176" name="직선 연결선 175"/>
          <p:cNvCxnSpPr/>
          <p:nvPr/>
        </p:nvCxnSpPr>
        <p:spPr>
          <a:xfrm>
            <a:off x="4520951" y="3564079"/>
            <a:ext cx="2232248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7" name="직사각형 176"/>
          <p:cNvSpPr/>
          <p:nvPr/>
        </p:nvSpPr>
        <p:spPr>
          <a:xfrm>
            <a:off x="4685647" y="4515873"/>
            <a:ext cx="1872208" cy="3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1100" b="1" dirty="0" smtClean="0">
                <a:solidFill>
                  <a:srgbClr val="0070C0"/>
                </a:solidFill>
              </a:rPr>
              <a:t>생년월일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4685647" y="4119571"/>
            <a:ext cx="1872208" cy="32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1100" b="1" dirty="0" smtClean="0">
                <a:solidFill>
                  <a:srgbClr val="0070C0"/>
                </a:solidFill>
              </a:rPr>
              <a:t>   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이름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cxnSp>
        <p:nvCxnSpPr>
          <p:cNvPr id="179" name="직선 연결선 178"/>
          <p:cNvCxnSpPr/>
          <p:nvPr/>
        </p:nvCxnSpPr>
        <p:spPr>
          <a:xfrm>
            <a:off x="5349043" y="4119571"/>
            <a:ext cx="0" cy="325932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5349043" y="4518564"/>
            <a:ext cx="0" cy="384896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모서리가 둥근 직사각형 180"/>
          <p:cNvSpPr/>
          <p:nvPr/>
        </p:nvSpPr>
        <p:spPr>
          <a:xfrm>
            <a:off x="4560997" y="5408878"/>
            <a:ext cx="1126254" cy="25548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b="1" dirty="0" smtClean="0"/>
              <a:t>비밀번호 찾기</a:t>
            </a:r>
            <a:endParaRPr lang="ko-KR" altLang="en-US" sz="1200" b="1" dirty="0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5750403" y="5408878"/>
            <a:ext cx="930788" cy="25548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b="1" dirty="0" smtClean="0"/>
              <a:t>취소</a:t>
            </a:r>
            <a:endParaRPr lang="ko-KR" altLang="en-US" sz="1200" b="1" dirty="0"/>
          </a:p>
        </p:txBody>
      </p:sp>
      <p:sp>
        <p:nvSpPr>
          <p:cNvPr id="183" name="직사각형 182"/>
          <p:cNvSpPr/>
          <p:nvPr/>
        </p:nvSpPr>
        <p:spPr>
          <a:xfrm>
            <a:off x="4680500" y="3732471"/>
            <a:ext cx="1872208" cy="32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1100" b="1" dirty="0" smtClean="0">
                <a:solidFill>
                  <a:srgbClr val="0070C0"/>
                </a:solidFill>
              </a:rPr>
              <a:t>  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아이디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cxnSp>
        <p:nvCxnSpPr>
          <p:cNvPr id="184" name="직선 연결선 183"/>
          <p:cNvCxnSpPr/>
          <p:nvPr/>
        </p:nvCxnSpPr>
        <p:spPr>
          <a:xfrm>
            <a:off x="5349043" y="3732471"/>
            <a:ext cx="0" cy="325932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 192"/>
          <p:cNvCxnSpPr>
            <a:stCxn id="88" idx="3"/>
            <a:endCxn id="161" idx="1"/>
          </p:cNvCxnSpPr>
          <p:nvPr/>
        </p:nvCxnSpPr>
        <p:spPr>
          <a:xfrm>
            <a:off x="3003338" y="3555855"/>
            <a:ext cx="1517613" cy="93747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꺾인 연결선 194"/>
          <p:cNvCxnSpPr>
            <a:stCxn id="88" idx="3"/>
            <a:endCxn id="89" idx="1"/>
          </p:cNvCxnSpPr>
          <p:nvPr/>
        </p:nvCxnSpPr>
        <p:spPr>
          <a:xfrm flipV="1">
            <a:off x="3003338" y="1975139"/>
            <a:ext cx="1517613" cy="158071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/>
          <p:cNvSpPr/>
          <p:nvPr/>
        </p:nvSpPr>
        <p:spPr>
          <a:xfrm>
            <a:off x="4530476" y="5406054"/>
            <a:ext cx="1166300" cy="2581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65268" y="3933577"/>
            <a:ext cx="2232248" cy="130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SMS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 임시비밀번호가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0070C0"/>
                </a:solidFill>
              </a:rPr>
              <a:t>전송되었습니다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.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00" name="꺾인 연결선 199"/>
          <p:cNvCxnSpPr>
            <a:stCxn id="199" idx="0"/>
            <a:endCxn id="25" idx="1"/>
          </p:cNvCxnSpPr>
          <p:nvPr/>
        </p:nvCxnSpPr>
        <p:spPr>
          <a:xfrm rot="5400000" flipH="1" flipV="1">
            <a:off x="5828969" y="3869755"/>
            <a:ext cx="820957" cy="2251642"/>
          </a:xfrm>
          <a:prstGeom prst="bentConnector2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모서리가 둥근 직사각형 200"/>
          <p:cNvSpPr/>
          <p:nvPr/>
        </p:nvSpPr>
        <p:spPr>
          <a:xfrm>
            <a:off x="8015997" y="4935850"/>
            <a:ext cx="930788" cy="25548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b="1" dirty="0" smtClean="0"/>
              <a:t>확인</a:t>
            </a:r>
            <a:endParaRPr lang="ko-KR" altLang="en-US" sz="1200" b="1" dirty="0"/>
          </a:p>
        </p:txBody>
      </p:sp>
      <p:sp>
        <p:nvSpPr>
          <p:cNvPr id="202" name="직사각형 201"/>
          <p:cNvSpPr/>
          <p:nvPr/>
        </p:nvSpPr>
        <p:spPr>
          <a:xfrm>
            <a:off x="7365267" y="3897052"/>
            <a:ext cx="2232248" cy="3513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알림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2519" y="5949280"/>
            <a:ext cx="878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***  </a:t>
            </a:r>
            <a:r>
              <a:rPr lang="ko-KR" altLang="en-US" sz="1600" b="1" dirty="0" smtClean="0"/>
              <a:t>휴대폰번호가 바뀐 경우는 관리자한테 전화 연락을 통해서 아이디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패스워드를 </a:t>
            </a:r>
            <a:r>
              <a:rPr lang="ko-KR" altLang="en-US" sz="1600" b="1" dirty="0" err="1" smtClean="0"/>
              <a:t>부여받는다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682" y="5805264"/>
            <a:ext cx="9254826" cy="612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41645" y="4125223"/>
            <a:ext cx="1833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*** </a:t>
            </a:r>
            <a:r>
              <a:rPr lang="ko-KR" altLang="en-US" sz="1600" b="1" dirty="0" smtClean="0"/>
              <a:t>일반적인 경우</a:t>
            </a:r>
            <a:endParaRPr lang="ko-KR" altLang="en-US" sz="1600" b="1" dirty="0"/>
          </a:p>
        </p:txBody>
      </p:sp>
      <p:sp>
        <p:nvSpPr>
          <p:cNvPr id="10" name="직사각형 9"/>
          <p:cNvSpPr/>
          <p:nvPr/>
        </p:nvSpPr>
        <p:spPr>
          <a:xfrm>
            <a:off x="1224555" y="4139962"/>
            <a:ext cx="2464989" cy="3450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720752" y="3555855"/>
            <a:ext cx="654224" cy="563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/>
          <p:cNvSpPr/>
          <p:nvPr/>
        </p:nvSpPr>
        <p:spPr>
          <a:xfrm>
            <a:off x="776536" y="1515441"/>
            <a:ext cx="2232248" cy="306568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로그인시 현장승인요청 현황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V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공통관리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064568" y="1653983"/>
            <a:ext cx="165618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LOTTE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E &amp; C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970526" y="2957149"/>
            <a:ext cx="1872208" cy="330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PW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136576" y="3783693"/>
            <a:ext cx="1512168" cy="360040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로</a:t>
            </a:r>
            <a:r>
              <a:rPr lang="ko-KR" altLang="en-US" b="1" dirty="0" smtClean="0"/>
              <a:t> 그 인</a:t>
            </a:r>
            <a:endParaRPr lang="ko-KR" altLang="en-US" b="1" dirty="0"/>
          </a:p>
        </p:txBody>
      </p:sp>
      <p:sp>
        <p:nvSpPr>
          <p:cNvPr id="143" name="직사각형 142"/>
          <p:cNvSpPr/>
          <p:nvPr/>
        </p:nvSpPr>
        <p:spPr>
          <a:xfrm>
            <a:off x="812540" y="4211425"/>
            <a:ext cx="842255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u="sng" dirty="0" smtClean="0">
                <a:solidFill>
                  <a:srgbClr val="0070C0"/>
                </a:solidFill>
              </a:rPr>
              <a:t>회원가입</a:t>
            </a:r>
            <a:endParaRPr lang="ko-KR" altLang="en-US" sz="1200" b="1" u="sng" dirty="0">
              <a:solidFill>
                <a:srgbClr val="0070C0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668907" y="4211425"/>
            <a:ext cx="1334431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u="sng" dirty="0" smtClean="0">
                <a:solidFill>
                  <a:srgbClr val="0070C0"/>
                </a:solidFill>
              </a:rPr>
              <a:t>아이디</a:t>
            </a:r>
            <a:r>
              <a:rPr lang="en-US" altLang="ko-KR" sz="1000" b="1" u="sng" dirty="0" smtClean="0">
                <a:solidFill>
                  <a:srgbClr val="0070C0"/>
                </a:solidFill>
              </a:rPr>
              <a:t>/</a:t>
            </a:r>
            <a:r>
              <a:rPr lang="ko-KR" altLang="en-US" sz="1000" b="1" u="sng" dirty="0" smtClean="0">
                <a:solidFill>
                  <a:srgbClr val="0070C0"/>
                </a:solidFill>
              </a:rPr>
              <a:t>비밀번호 찾기</a:t>
            </a:r>
            <a:endParaRPr lang="ko-KR" altLang="en-US" sz="1000" b="1" u="sng" dirty="0">
              <a:solidFill>
                <a:srgbClr val="0070C0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970526" y="2559557"/>
            <a:ext cx="1872208" cy="35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ID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1537428" y="2559557"/>
            <a:ext cx="0" cy="358525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1537428" y="2955601"/>
            <a:ext cx="0" cy="423386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951936" y="3358646"/>
            <a:ext cx="930788" cy="28103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임직원</a:t>
            </a:r>
            <a:endParaRPr lang="ko-KR" altLang="en-US" b="1" dirty="0"/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1911947" y="3356593"/>
            <a:ext cx="930788" cy="28103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파트너</a:t>
            </a:r>
            <a:endParaRPr lang="ko-KR" altLang="en-US" b="1" dirty="0"/>
          </a:p>
        </p:txBody>
      </p:sp>
      <p:sp>
        <p:nvSpPr>
          <p:cNvPr id="88" name="직사각형 87"/>
          <p:cNvSpPr/>
          <p:nvPr/>
        </p:nvSpPr>
        <p:spPr>
          <a:xfrm>
            <a:off x="1121810" y="3783693"/>
            <a:ext cx="1526933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872880" y="1515440"/>
            <a:ext cx="2232248" cy="3065687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872880" y="1527086"/>
            <a:ext cx="2232248" cy="4532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</a:rPr>
              <a:t>현장승인요청 현황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3889818" y="2385079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889818" y="2739576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385050" y="1985682"/>
            <a:ext cx="16936" cy="147397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883896" y="1980343"/>
            <a:ext cx="1501151" cy="404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현장</a:t>
            </a:r>
            <a:r>
              <a:rPr lang="ko-KR" altLang="en-US" sz="1200" b="1" dirty="0" err="1">
                <a:solidFill>
                  <a:schemeClr val="bg1"/>
                </a:solidFill>
              </a:rPr>
              <a:t>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97734" y="1980343"/>
            <a:ext cx="712490" cy="404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상태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3889818" y="3099616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883897" y="3459657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72881" y="242657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롯데월드타워</a:t>
            </a:r>
            <a:endParaRPr lang="ko-KR" alt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872880" y="277558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롯데건설</a:t>
            </a:r>
            <a:endParaRPr lang="ko-KR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883897" y="314665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부산호텔</a:t>
            </a:r>
            <a:endParaRPr lang="ko-KR" altLang="en-US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407082" y="2447827"/>
            <a:ext cx="703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rgbClr val="00B0F0"/>
                </a:solidFill>
              </a:rPr>
              <a:t>요청중</a:t>
            </a:r>
            <a:endParaRPr lang="ko-KR" altLang="en-US" sz="1000" b="1" dirty="0">
              <a:solidFill>
                <a:srgbClr val="00B0F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03867" y="2775580"/>
            <a:ext cx="703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>
                <a:solidFill>
                  <a:srgbClr val="00B0F0"/>
                </a:solidFill>
              </a:rPr>
              <a:t>요청중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01986" y="3165590"/>
            <a:ext cx="703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요청취소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cxnSp>
        <p:nvCxnSpPr>
          <p:cNvPr id="93" name="꺾인 연결선 92"/>
          <p:cNvCxnSpPr>
            <a:stCxn id="88" idx="3"/>
            <a:endCxn id="57" idx="1"/>
          </p:cNvCxnSpPr>
          <p:nvPr/>
        </p:nvCxnSpPr>
        <p:spPr>
          <a:xfrm flipV="1">
            <a:off x="2648743" y="3048284"/>
            <a:ext cx="1224137" cy="915429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모서리가 둥근 직사각형 100"/>
          <p:cNvSpPr/>
          <p:nvPr/>
        </p:nvSpPr>
        <p:spPr>
          <a:xfrm>
            <a:off x="5094358" y="4132148"/>
            <a:ext cx="930788" cy="28103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확인</a:t>
            </a:r>
            <a:endParaRPr lang="ko-KR" altLang="en-US" b="1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980892" y="4132147"/>
            <a:ext cx="930788" cy="28103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현장추가</a:t>
            </a:r>
            <a:endParaRPr lang="ko-KR" altLang="en-US" b="1" dirty="0"/>
          </a:p>
        </p:txBody>
      </p:sp>
      <p:sp>
        <p:nvSpPr>
          <p:cNvPr id="103" name="직사각형 102"/>
          <p:cNvSpPr/>
          <p:nvPr/>
        </p:nvSpPr>
        <p:spPr>
          <a:xfrm>
            <a:off x="6753200" y="1515440"/>
            <a:ext cx="2232248" cy="3065687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6753200" y="1515440"/>
            <a:ext cx="2232248" cy="4532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</a:rPr>
              <a:t>현장추가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861212" y="4178921"/>
            <a:ext cx="930788" cy="28103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요청</a:t>
            </a:r>
            <a:endParaRPr lang="ko-KR" altLang="en-US" b="1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7944400" y="4178921"/>
            <a:ext cx="930788" cy="28103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취소</a:t>
            </a:r>
            <a:endParaRPr lang="ko-KR" altLang="en-US" b="1" dirty="0"/>
          </a:p>
        </p:txBody>
      </p:sp>
      <p:sp>
        <p:nvSpPr>
          <p:cNvPr id="111" name="직사각형 110"/>
          <p:cNvSpPr/>
          <p:nvPr/>
        </p:nvSpPr>
        <p:spPr>
          <a:xfrm>
            <a:off x="7401272" y="2055501"/>
            <a:ext cx="977656" cy="19031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현장</a:t>
            </a:r>
            <a:r>
              <a:rPr lang="en-US" altLang="ko-KR" sz="1000" dirty="0" smtClean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445388" y="2064206"/>
            <a:ext cx="481216" cy="172903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조회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401272" y="2389964"/>
            <a:ext cx="604004" cy="20855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16.05.25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317386" y="2389062"/>
            <a:ext cx="596054" cy="20854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16.05.30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7397209" y="2743448"/>
            <a:ext cx="976171" cy="17614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현장소장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445388" y="2739577"/>
            <a:ext cx="481216" cy="176150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조회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>
            <a:off x="6770138" y="2307529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717196" y="2055501"/>
            <a:ext cx="631972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rgbClr val="0070C0"/>
                </a:solidFill>
              </a:rPr>
              <a:t>현장명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717196" y="2359797"/>
            <a:ext cx="631972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70C0"/>
                </a:solidFill>
              </a:rPr>
              <a:t>현장기간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6770138" y="2667569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717196" y="2709116"/>
            <a:ext cx="631972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70C0"/>
                </a:solidFill>
              </a:rPr>
              <a:t>직책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>
            <a:off x="6770138" y="2991605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7326606" y="1980342"/>
            <a:ext cx="0" cy="101126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014801" y="2370914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~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91835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설정화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면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V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공통관리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48545" y="1412776"/>
            <a:ext cx="2232248" cy="348357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848545" y="1424422"/>
            <a:ext cx="2232248" cy="4532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설 정</a:t>
            </a:r>
            <a:endParaRPr lang="ko-KR" altLang="en-US" b="1" dirty="0"/>
          </a:p>
        </p:txBody>
      </p:sp>
      <p:sp>
        <p:nvSpPr>
          <p:cNvPr id="115" name="직사각형 114"/>
          <p:cNvSpPr/>
          <p:nvPr/>
        </p:nvSpPr>
        <p:spPr>
          <a:xfrm>
            <a:off x="959510" y="1518267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2720753" y="1518051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984505" y="1662067"/>
            <a:ext cx="238043" cy="216"/>
          </a:xfrm>
          <a:prstGeom prst="straightConnector1">
            <a:avLst/>
          </a:prstGeom>
          <a:ln w="25400">
            <a:solidFill>
              <a:srgbClr val="00206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2745748" y="1584948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2743910" y="1660229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2744467" y="1735510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65483" y="2282415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865483" y="3161495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848545" y="4025591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848545" y="4446622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848545" y="4458833"/>
            <a:ext cx="2232248" cy="4375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865483" y="1919553"/>
            <a:ext cx="2215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내 정보 조회</a:t>
            </a:r>
            <a:endParaRPr lang="ko-KR" altLang="en-US" sz="14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859562" y="4086582"/>
            <a:ext cx="2215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APP </a:t>
            </a:r>
            <a:r>
              <a:rPr lang="ko-KR" altLang="en-US" sz="1400" b="1" dirty="0" smtClean="0"/>
              <a:t>버전        </a:t>
            </a:r>
            <a:r>
              <a:rPr lang="en-US" altLang="ko-KR" sz="1050" b="1" dirty="0" smtClean="0">
                <a:solidFill>
                  <a:srgbClr val="00B0F0"/>
                </a:solidFill>
              </a:rPr>
              <a:t>1.0.0</a:t>
            </a:r>
            <a:r>
              <a:rPr lang="en-US" altLang="ko-KR" sz="1050" b="1" dirty="0" smtClean="0"/>
              <a:t> /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1.4.3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59562" y="2345695"/>
            <a:ext cx="2215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비밀번호 변경</a:t>
            </a:r>
            <a:endParaRPr lang="ko-KR" altLang="en-US" sz="14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865483" y="4541874"/>
            <a:ext cx="5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홈</a:t>
            </a:r>
          </a:p>
        </p:txBody>
      </p:sp>
      <p:cxnSp>
        <p:nvCxnSpPr>
          <p:cNvPr id="238" name="직선 연결선 237"/>
          <p:cNvCxnSpPr/>
          <p:nvPr/>
        </p:nvCxnSpPr>
        <p:spPr>
          <a:xfrm>
            <a:off x="1379141" y="4458833"/>
            <a:ext cx="0" cy="4375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>
            <a:off x="1941935" y="4458833"/>
            <a:ext cx="0" cy="4375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2504729" y="4458833"/>
            <a:ext cx="0" cy="4375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>
            <a:off x="865483" y="4437813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848545" y="3649408"/>
            <a:ext cx="2215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PUSH </a:t>
            </a:r>
            <a:r>
              <a:rPr lang="ko-KR" altLang="en-US" sz="1400" b="1" dirty="0" smtClean="0"/>
              <a:t>이력관리</a:t>
            </a:r>
            <a:endParaRPr lang="ko-KR" altLang="en-US" sz="1400" b="1" dirty="0"/>
          </a:p>
        </p:txBody>
      </p:sp>
      <p:sp>
        <p:nvSpPr>
          <p:cNvPr id="243" name="TextBox 242"/>
          <p:cNvSpPr txBox="1"/>
          <p:nvPr/>
        </p:nvSpPr>
        <p:spPr>
          <a:xfrm>
            <a:off x="2526763" y="4541874"/>
            <a:ext cx="5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메뉴</a:t>
            </a:r>
            <a:endParaRPr lang="ko-KR" altLang="en-US" sz="1200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1379141" y="4490771"/>
            <a:ext cx="56279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 err="1" smtClean="0"/>
              <a:t>Lotte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err="1" smtClean="0"/>
              <a:t>Safeting</a:t>
            </a:r>
            <a:endParaRPr lang="ko-KR" altLang="en-US" sz="1000" b="1" dirty="0"/>
          </a:p>
        </p:txBody>
      </p:sp>
      <p:cxnSp>
        <p:nvCxnSpPr>
          <p:cNvPr id="245" name="직선 연결선 244"/>
          <p:cNvCxnSpPr/>
          <p:nvPr/>
        </p:nvCxnSpPr>
        <p:spPr>
          <a:xfrm>
            <a:off x="848545" y="3582526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865483" y="3222486"/>
            <a:ext cx="2215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현장승인요청 현황</a:t>
            </a:r>
            <a:endParaRPr lang="ko-KR" altLang="en-US" sz="1400" b="1" dirty="0"/>
          </a:p>
        </p:txBody>
      </p:sp>
      <p:sp>
        <p:nvSpPr>
          <p:cNvPr id="247" name="직사각형 246"/>
          <p:cNvSpPr/>
          <p:nvPr/>
        </p:nvSpPr>
        <p:spPr>
          <a:xfrm>
            <a:off x="4058409" y="1454254"/>
            <a:ext cx="2232248" cy="348357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>
            <a:off x="4058409" y="1465900"/>
            <a:ext cx="2232248" cy="4532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설 정</a:t>
            </a:r>
            <a:endParaRPr lang="ko-KR" altLang="en-US" b="1" dirty="0"/>
          </a:p>
        </p:txBody>
      </p:sp>
      <p:sp>
        <p:nvSpPr>
          <p:cNvPr id="249" name="직사각형 248"/>
          <p:cNvSpPr/>
          <p:nvPr/>
        </p:nvSpPr>
        <p:spPr>
          <a:xfrm>
            <a:off x="4169374" y="155974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/>
          <p:cNvSpPr/>
          <p:nvPr/>
        </p:nvSpPr>
        <p:spPr>
          <a:xfrm>
            <a:off x="5930617" y="1559529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1" name="직선 화살표 연결선 250"/>
          <p:cNvCxnSpPr/>
          <p:nvPr/>
        </p:nvCxnSpPr>
        <p:spPr>
          <a:xfrm flipH="1">
            <a:off x="4194369" y="1703545"/>
            <a:ext cx="238043" cy="216"/>
          </a:xfrm>
          <a:prstGeom prst="straightConnector1">
            <a:avLst/>
          </a:prstGeom>
          <a:ln w="25400">
            <a:solidFill>
              <a:srgbClr val="00206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5955612" y="1626426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>
            <a:off x="5953774" y="1701707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5954331" y="1776988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>
            <a:off x="4075347" y="2744924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4058409" y="3187989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>
            <a:off x="4058409" y="3609020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직사각형 257"/>
          <p:cNvSpPr/>
          <p:nvPr/>
        </p:nvSpPr>
        <p:spPr>
          <a:xfrm>
            <a:off x="4058409" y="4500311"/>
            <a:ext cx="2232248" cy="4375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59" name="TextBox 258"/>
          <p:cNvSpPr txBox="1"/>
          <p:nvPr/>
        </p:nvSpPr>
        <p:spPr>
          <a:xfrm>
            <a:off x="4069426" y="3697287"/>
            <a:ext cx="2215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APP </a:t>
            </a:r>
            <a:r>
              <a:rPr lang="ko-KR" altLang="en-US" sz="1400" b="1" dirty="0" smtClean="0"/>
              <a:t>버전        </a:t>
            </a:r>
            <a:r>
              <a:rPr lang="en-US" altLang="ko-KR" sz="1050" b="1" dirty="0" smtClean="0">
                <a:solidFill>
                  <a:srgbClr val="00B0F0"/>
                </a:solidFill>
              </a:rPr>
              <a:t>1.0.0</a:t>
            </a:r>
            <a:r>
              <a:rPr lang="en-US" altLang="ko-KR" sz="1050" b="1" dirty="0" smtClean="0"/>
              <a:t> /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1.4.3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4069426" y="2376156"/>
            <a:ext cx="2215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PIN </a:t>
            </a:r>
            <a:r>
              <a:rPr lang="ko-KR" altLang="en-US" sz="1400" b="1" dirty="0" smtClean="0"/>
              <a:t>설정</a:t>
            </a:r>
            <a:endParaRPr lang="ko-KR" altLang="en-US" sz="1400" b="1" dirty="0"/>
          </a:p>
        </p:txBody>
      </p:sp>
      <p:sp>
        <p:nvSpPr>
          <p:cNvPr id="261" name="TextBox 260"/>
          <p:cNvSpPr txBox="1"/>
          <p:nvPr/>
        </p:nvSpPr>
        <p:spPr>
          <a:xfrm>
            <a:off x="4075347" y="4583352"/>
            <a:ext cx="5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홈</a:t>
            </a:r>
          </a:p>
        </p:txBody>
      </p:sp>
      <p:cxnSp>
        <p:nvCxnSpPr>
          <p:cNvPr id="263" name="직선 연결선 262"/>
          <p:cNvCxnSpPr/>
          <p:nvPr/>
        </p:nvCxnSpPr>
        <p:spPr>
          <a:xfrm>
            <a:off x="4589005" y="4500311"/>
            <a:ext cx="0" cy="4375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>
            <a:off x="5151799" y="4500311"/>
            <a:ext cx="0" cy="4375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/>
          <p:nvPr/>
        </p:nvCxnSpPr>
        <p:spPr>
          <a:xfrm>
            <a:off x="5714593" y="4500311"/>
            <a:ext cx="0" cy="4375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/>
          <p:nvPr/>
        </p:nvCxnSpPr>
        <p:spPr>
          <a:xfrm>
            <a:off x="4075347" y="4500311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4058409" y="2811806"/>
            <a:ext cx="2215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PUSH </a:t>
            </a:r>
            <a:r>
              <a:rPr lang="ko-KR" altLang="en-US" sz="1400" b="1" dirty="0" smtClean="0"/>
              <a:t>이력관리</a:t>
            </a:r>
            <a:endParaRPr lang="ko-KR" altLang="en-US" sz="14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5736627" y="4583352"/>
            <a:ext cx="5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메뉴</a:t>
            </a:r>
            <a:endParaRPr lang="ko-KR" altLang="en-US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589005" y="4532249"/>
            <a:ext cx="56279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 err="1" smtClean="0"/>
              <a:t>Lotte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err="1" smtClean="0"/>
              <a:t>Safeting</a:t>
            </a:r>
            <a:endParaRPr lang="ko-KR" altLang="en-US" sz="1000" b="1" dirty="0"/>
          </a:p>
        </p:txBody>
      </p:sp>
      <p:sp>
        <p:nvSpPr>
          <p:cNvPr id="295" name="직사각형 294"/>
          <p:cNvSpPr/>
          <p:nvPr/>
        </p:nvSpPr>
        <p:spPr>
          <a:xfrm>
            <a:off x="848544" y="4896355"/>
            <a:ext cx="2226327" cy="3993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&lt;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파트너사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설정 메뉴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4052900" y="4937833"/>
            <a:ext cx="2226327" cy="3993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&lt;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롯데임직원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설정 메뉴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1961798" y="4539094"/>
            <a:ext cx="5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설</a:t>
            </a:r>
            <a:r>
              <a:rPr lang="ko-KR" altLang="en-US" sz="1200" b="1"/>
              <a:t>정</a:t>
            </a:r>
            <a:endParaRPr lang="ko-KR" altLang="en-US" sz="1200" b="1" dirty="0"/>
          </a:p>
        </p:txBody>
      </p:sp>
      <p:sp>
        <p:nvSpPr>
          <p:cNvPr id="299" name="TextBox 298"/>
          <p:cNvSpPr txBox="1"/>
          <p:nvPr/>
        </p:nvSpPr>
        <p:spPr>
          <a:xfrm>
            <a:off x="5166063" y="4580571"/>
            <a:ext cx="5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설</a:t>
            </a:r>
            <a:r>
              <a:rPr lang="ko-KR" altLang="en-US" sz="1200" b="1" dirty="0"/>
              <a:t>정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4069426" y="2318022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69426" y="1955160"/>
            <a:ext cx="2215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내 정보 조회</a:t>
            </a:r>
            <a:endParaRPr lang="ko-KR" altLang="en-US" sz="1400" b="1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865483" y="2741739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65483" y="2802730"/>
            <a:ext cx="2215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PIN </a:t>
            </a:r>
            <a:r>
              <a:rPr lang="ko-KR" altLang="en-US" sz="1400" b="1" dirty="0" smtClean="0"/>
              <a:t>설정</a:t>
            </a:r>
            <a:endParaRPr lang="ko-KR" altLang="en-US" sz="1400" b="1" dirty="0"/>
          </a:p>
        </p:txBody>
      </p:sp>
      <p:sp>
        <p:nvSpPr>
          <p:cNvPr id="61" name="직사각형 60"/>
          <p:cNvSpPr/>
          <p:nvPr/>
        </p:nvSpPr>
        <p:spPr>
          <a:xfrm>
            <a:off x="7226761" y="1455059"/>
            <a:ext cx="2232248" cy="348357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226761" y="1466705"/>
            <a:ext cx="2232248" cy="4532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설 정</a:t>
            </a:r>
            <a:endParaRPr lang="ko-KR" altLang="en-US" b="1" dirty="0"/>
          </a:p>
        </p:txBody>
      </p:sp>
      <p:sp>
        <p:nvSpPr>
          <p:cNvPr id="64" name="직사각형 63"/>
          <p:cNvSpPr/>
          <p:nvPr/>
        </p:nvSpPr>
        <p:spPr>
          <a:xfrm>
            <a:off x="7337726" y="156055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9098969" y="1560334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7362721" y="1704350"/>
            <a:ext cx="238043" cy="216"/>
          </a:xfrm>
          <a:prstGeom prst="straightConnector1">
            <a:avLst/>
          </a:prstGeom>
          <a:ln w="25400">
            <a:solidFill>
              <a:srgbClr val="00206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9123964" y="1627231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9122126" y="1702512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122683" y="1777793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232682" y="2746852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7226761" y="3595050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223513" y="4005064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7226761" y="4501116"/>
            <a:ext cx="2232248" cy="4375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237778" y="3645024"/>
            <a:ext cx="2215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APP </a:t>
            </a:r>
            <a:r>
              <a:rPr lang="ko-KR" altLang="en-US" sz="1400" b="1" dirty="0" smtClean="0"/>
              <a:t>버전        </a:t>
            </a:r>
            <a:r>
              <a:rPr lang="en-US" altLang="ko-KR" sz="1050" b="1" dirty="0" smtClean="0">
                <a:solidFill>
                  <a:srgbClr val="00B0F0"/>
                </a:solidFill>
              </a:rPr>
              <a:t>1.0.0</a:t>
            </a:r>
            <a:r>
              <a:rPr lang="en-US" altLang="ko-KR" sz="1050" b="1" dirty="0" smtClean="0"/>
              <a:t> /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1.4.3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237778" y="2365139"/>
            <a:ext cx="2215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PIN </a:t>
            </a:r>
            <a:r>
              <a:rPr lang="ko-KR" altLang="en-US" sz="1400" b="1" dirty="0" smtClean="0"/>
              <a:t>설정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243699" y="4584157"/>
            <a:ext cx="5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홈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7757357" y="4501116"/>
            <a:ext cx="0" cy="4375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320151" y="4501116"/>
            <a:ext cx="0" cy="4375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882945" y="4501116"/>
            <a:ext cx="0" cy="4375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7243699" y="4501116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226761" y="3208311"/>
            <a:ext cx="2215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PUSH </a:t>
            </a:r>
            <a:r>
              <a:rPr lang="ko-KR" altLang="en-US" sz="1400" b="1" dirty="0" smtClean="0"/>
              <a:t>이력관리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8904979" y="4584157"/>
            <a:ext cx="5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메뉴</a:t>
            </a:r>
            <a:endParaRPr lang="ko-KR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7757357" y="4533054"/>
            <a:ext cx="56279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 err="1" smtClean="0"/>
              <a:t>Lotte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err="1" smtClean="0"/>
              <a:t>Safeting</a:t>
            </a:r>
            <a:endParaRPr lang="ko-KR" altLang="en-US" sz="1000" b="1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7232682" y="3176972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243699" y="2759931"/>
            <a:ext cx="2215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현장승인 현황</a:t>
            </a:r>
            <a:endParaRPr lang="ko-KR" altLang="en-US" sz="1400" b="1" dirty="0"/>
          </a:p>
        </p:txBody>
      </p:sp>
      <p:sp>
        <p:nvSpPr>
          <p:cNvPr id="87" name="직사각형 86"/>
          <p:cNvSpPr/>
          <p:nvPr/>
        </p:nvSpPr>
        <p:spPr>
          <a:xfrm>
            <a:off x="7221252" y="4938638"/>
            <a:ext cx="2226327" cy="3993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&lt;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현장승인 담당자 설정 메뉴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351354" y="4586777"/>
            <a:ext cx="5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설</a:t>
            </a:r>
            <a:r>
              <a:rPr lang="ko-KR" altLang="en-US" sz="1200" b="1" dirty="0"/>
              <a:t>정</a:t>
            </a:r>
          </a:p>
        </p:txBody>
      </p:sp>
      <p:cxnSp>
        <p:nvCxnSpPr>
          <p:cNvPr id="89" name="직선 연결선 88"/>
          <p:cNvCxnSpPr/>
          <p:nvPr/>
        </p:nvCxnSpPr>
        <p:spPr>
          <a:xfrm>
            <a:off x="7232269" y="2318022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232269" y="1958607"/>
            <a:ext cx="2215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내 정보 조회</a:t>
            </a:r>
            <a:endParaRPr lang="ko-KR" altLang="en-US" sz="1400" b="1" dirty="0"/>
          </a:p>
        </p:txBody>
      </p:sp>
      <p:cxnSp>
        <p:nvCxnSpPr>
          <p:cNvPr id="91" name="직선 연결선 90"/>
          <p:cNvCxnSpPr/>
          <p:nvPr/>
        </p:nvCxnSpPr>
        <p:spPr>
          <a:xfrm>
            <a:off x="4052900" y="4085627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052900" y="3248980"/>
            <a:ext cx="2215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담당업무 지정화면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1124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설정화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면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V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공통관리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2" name="직사각형 421"/>
          <p:cNvSpPr/>
          <p:nvPr/>
        </p:nvSpPr>
        <p:spPr>
          <a:xfrm>
            <a:off x="416496" y="5475754"/>
            <a:ext cx="2232248" cy="4375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23" name="TextBox 422"/>
          <p:cNvSpPr txBox="1"/>
          <p:nvPr/>
        </p:nvSpPr>
        <p:spPr>
          <a:xfrm>
            <a:off x="433434" y="5558795"/>
            <a:ext cx="5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홈</a:t>
            </a:r>
          </a:p>
        </p:txBody>
      </p:sp>
      <p:cxnSp>
        <p:nvCxnSpPr>
          <p:cNvPr id="424" name="직선 연결선 423"/>
          <p:cNvCxnSpPr/>
          <p:nvPr/>
        </p:nvCxnSpPr>
        <p:spPr>
          <a:xfrm>
            <a:off x="947092" y="5475754"/>
            <a:ext cx="0" cy="4375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연결선 424"/>
          <p:cNvCxnSpPr/>
          <p:nvPr/>
        </p:nvCxnSpPr>
        <p:spPr>
          <a:xfrm>
            <a:off x="1509886" y="5475754"/>
            <a:ext cx="0" cy="4375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직선 연결선 425"/>
          <p:cNvCxnSpPr/>
          <p:nvPr/>
        </p:nvCxnSpPr>
        <p:spPr>
          <a:xfrm>
            <a:off x="2072680" y="5475754"/>
            <a:ext cx="0" cy="4375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연결선 426"/>
          <p:cNvCxnSpPr/>
          <p:nvPr/>
        </p:nvCxnSpPr>
        <p:spPr>
          <a:xfrm>
            <a:off x="433434" y="5475754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2094714" y="5558795"/>
            <a:ext cx="5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메뉴</a:t>
            </a:r>
            <a:endParaRPr lang="ko-KR" altLang="en-US" sz="1200" b="1" dirty="0"/>
          </a:p>
        </p:txBody>
      </p:sp>
      <p:sp>
        <p:nvSpPr>
          <p:cNvPr id="429" name="TextBox 428"/>
          <p:cNvSpPr txBox="1"/>
          <p:nvPr/>
        </p:nvSpPr>
        <p:spPr>
          <a:xfrm>
            <a:off x="947092" y="5507692"/>
            <a:ext cx="56279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 err="1" smtClean="0"/>
              <a:t>Lotte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err="1" smtClean="0"/>
              <a:t>Safeting</a:t>
            </a:r>
            <a:endParaRPr lang="ko-KR" altLang="en-US" sz="1000" b="1" dirty="0"/>
          </a:p>
        </p:txBody>
      </p:sp>
      <p:sp>
        <p:nvSpPr>
          <p:cNvPr id="430" name="TextBox 429"/>
          <p:cNvSpPr txBox="1"/>
          <p:nvPr/>
        </p:nvSpPr>
        <p:spPr>
          <a:xfrm>
            <a:off x="1529749" y="5556015"/>
            <a:ext cx="5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설</a:t>
            </a:r>
            <a:r>
              <a:rPr lang="ko-KR" altLang="en-US" sz="1200" b="1"/>
              <a:t>정</a:t>
            </a:r>
            <a:endParaRPr lang="ko-KR" altLang="en-US" sz="1200" b="1" dirty="0"/>
          </a:p>
        </p:txBody>
      </p:sp>
      <p:sp>
        <p:nvSpPr>
          <p:cNvPr id="524" name="직사각형 523"/>
          <p:cNvSpPr/>
          <p:nvPr/>
        </p:nvSpPr>
        <p:spPr>
          <a:xfrm>
            <a:off x="6637507" y="836713"/>
            <a:ext cx="2232248" cy="269295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5" name="직사각형 524"/>
          <p:cNvSpPr/>
          <p:nvPr/>
        </p:nvSpPr>
        <p:spPr>
          <a:xfrm>
            <a:off x="6637507" y="848358"/>
            <a:ext cx="2232248" cy="4532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현장승인요청 현황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26" name="직사각형 525"/>
          <p:cNvSpPr/>
          <p:nvPr/>
        </p:nvSpPr>
        <p:spPr>
          <a:xfrm>
            <a:off x="6748472" y="942203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7" name="직사각형 526"/>
          <p:cNvSpPr/>
          <p:nvPr/>
        </p:nvSpPr>
        <p:spPr>
          <a:xfrm>
            <a:off x="8509715" y="941987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8" name="직선 화살표 연결선 527"/>
          <p:cNvCxnSpPr/>
          <p:nvPr/>
        </p:nvCxnSpPr>
        <p:spPr>
          <a:xfrm flipH="1">
            <a:off x="6773467" y="1086003"/>
            <a:ext cx="238043" cy="216"/>
          </a:xfrm>
          <a:prstGeom prst="straightConnector1">
            <a:avLst/>
          </a:prstGeom>
          <a:ln w="25400">
            <a:solidFill>
              <a:srgbClr val="00206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직선 연결선 528"/>
          <p:cNvCxnSpPr/>
          <p:nvPr/>
        </p:nvCxnSpPr>
        <p:spPr>
          <a:xfrm>
            <a:off x="8531749" y="1008884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직선 연결선 529"/>
          <p:cNvCxnSpPr/>
          <p:nvPr/>
        </p:nvCxnSpPr>
        <p:spPr>
          <a:xfrm>
            <a:off x="8532872" y="1084165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직선 연결선 530"/>
          <p:cNvCxnSpPr/>
          <p:nvPr/>
        </p:nvCxnSpPr>
        <p:spPr>
          <a:xfrm>
            <a:off x="8533429" y="1159446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직선 연결선 531"/>
          <p:cNvCxnSpPr/>
          <p:nvPr/>
        </p:nvCxnSpPr>
        <p:spPr>
          <a:xfrm>
            <a:off x="6654445" y="1706351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직선 연결선 532"/>
          <p:cNvCxnSpPr/>
          <p:nvPr/>
        </p:nvCxnSpPr>
        <p:spPr>
          <a:xfrm>
            <a:off x="6654445" y="2060848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직선 연결선 533"/>
          <p:cNvCxnSpPr/>
          <p:nvPr/>
        </p:nvCxnSpPr>
        <p:spPr>
          <a:xfrm flipH="1">
            <a:off x="8149675" y="1306954"/>
            <a:ext cx="1" cy="18084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직사각형 534"/>
          <p:cNvSpPr/>
          <p:nvPr/>
        </p:nvSpPr>
        <p:spPr>
          <a:xfrm>
            <a:off x="6637507" y="3099490"/>
            <a:ext cx="2232248" cy="4375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36" name="TextBox 535"/>
          <p:cNvSpPr txBox="1"/>
          <p:nvPr/>
        </p:nvSpPr>
        <p:spPr>
          <a:xfrm>
            <a:off x="6654445" y="3182531"/>
            <a:ext cx="5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홈</a:t>
            </a:r>
          </a:p>
        </p:txBody>
      </p:sp>
      <p:cxnSp>
        <p:nvCxnSpPr>
          <p:cNvPr id="537" name="직선 연결선 536"/>
          <p:cNvCxnSpPr/>
          <p:nvPr/>
        </p:nvCxnSpPr>
        <p:spPr>
          <a:xfrm>
            <a:off x="7168103" y="3099490"/>
            <a:ext cx="0" cy="4375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직선 연결선 537"/>
          <p:cNvCxnSpPr/>
          <p:nvPr/>
        </p:nvCxnSpPr>
        <p:spPr>
          <a:xfrm>
            <a:off x="7730897" y="3099490"/>
            <a:ext cx="0" cy="4375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직선 연결선 538"/>
          <p:cNvCxnSpPr/>
          <p:nvPr/>
        </p:nvCxnSpPr>
        <p:spPr>
          <a:xfrm>
            <a:off x="8293691" y="3099490"/>
            <a:ext cx="0" cy="4375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직선 연결선 539"/>
          <p:cNvCxnSpPr/>
          <p:nvPr/>
        </p:nvCxnSpPr>
        <p:spPr>
          <a:xfrm>
            <a:off x="6654445" y="3099490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TextBox 540"/>
          <p:cNvSpPr txBox="1"/>
          <p:nvPr/>
        </p:nvSpPr>
        <p:spPr>
          <a:xfrm>
            <a:off x="8315725" y="3182531"/>
            <a:ext cx="5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메뉴</a:t>
            </a:r>
            <a:endParaRPr lang="ko-KR" altLang="en-US" sz="1200" b="1" dirty="0"/>
          </a:p>
        </p:txBody>
      </p:sp>
      <p:sp>
        <p:nvSpPr>
          <p:cNvPr id="542" name="TextBox 541"/>
          <p:cNvSpPr txBox="1"/>
          <p:nvPr/>
        </p:nvSpPr>
        <p:spPr>
          <a:xfrm>
            <a:off x="7168103" y="3131428"/>
            <a:ext cx="56279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 err="1" smtClean="0"/>
              <a:t>Lotte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err="1" smtClean="0"/>
              <a:t>Safeting</a:t>
            </a:r>
            <a:endParaRPr lang="ko-KR" altLang="en-US" sz="1000" b="1" dirty="0"/>
          </a:p>
        </p:txBody>
      </p:sp>
      <p:sp>
        <p:nvSpPr>
          <p:cNvPr id="543" name="TextBox 542"/>
          <p:cNvSpPr txBox="1"/>
          <p:nvPr/>
        </p:nvSpPr>
        <p:spPr>
          <a:xfrm>
            <a:off x="7750760" y="3179751"/>
            <a:ext cx="5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설</a:t>
            </a:r>
            <a:r>
              <a:rPr lang="ko-KR" altLang="en-US" sz="1200" b="1"/>
              <a:t>정</a:t>
            </a:r>
            <a:endParaRPr lang="ko-KR" altLang="en-US" sz="1200" b="1" dirty="0"/>
          </a:p>
        </p:txBody>
      </p:sp>
      <p:sp>
        <p:nvSpPr>
          <p:cNvPr id="544" name="TextBox 543"/>
          <p:cNvSpPr txBox="1"/>
          <p:nvPr/>
        </p:nvSpPr>
        <p:spPr>
          <a:xfrm>
            <a:off x="6648523" y="1301615"/>
            <a:ext cx="1501151" cy="404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현장</a:t>
            </a:r>
            <a:r>
              <a:rPr lang="ko-KR" altLang="en-US" sz="1200" b="1" dirty="0" err="1">
                <a:solidFill>
                  <a:schemeClr val="bg1"/>
                </a:solidFill>
              </a:rPr>
              <a:t>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45" name="TextBox 544"/>
          <p:cNvSpPr txBox="1"/>
          <p:nvPr/>
        </p:nvSpPr>
        <p:spPr>
          <a:xfrm>
            <a:off x="8162361" y="1301615"/>
            <a:ext cx="712490" cy="404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상태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546" name="직선 연결선 545"/>
          <p:cNvCxnSpPr/>
          <p:nvPr/>
        </p:nvCxnSpPr>
        <p:spPr>
          <a:xfrm>
            <a:off x="6654445" y="2420888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직선 연결선 546"/>
          <p:cNvCxnSpPr/>
          <p:nvPr/>
        </p:nvCxnSpPr>
        <p:spPr>
          <a:xfrm>
            <a:off x="6648524" y="2738275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직선 연결선 547"/>
          <p:cNvCxnSpPr/>
          <p:nvPr/>
        </p:nvCxnSpPr>
        <p:spPr>
          <a:xfrm>
            <a:off x="6656292" y="3099490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Box 548"/>
          <p:cNvSpPr txBox="1"/>
          <p:nvPr/>
        </p:nvSpPr>
        <p:spPr>
          <a:xfrm>
            <a:off x="6637508" y="173681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롯데월드타워</a:t>
            </a:r>
            <a:endParaRPr lang="ko-KR" altLang="en-US" sz="1200" b="1" dirty="0"/>
          </a:p>
        </p:txBody>
      </p:sp>
      <p:sp>
        <p:nvSpPr>
          <p:cNvPr id="550" name="TextBox 549"/>
          <p:cNvSpPr txBox="1"/>
          <p:nvPr/>
        </p:nvSpPr>
        <p:spPr>
          <a:xfrm>
            <a:off x="6637507" y="20968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롯데건설</a:t>
            </a:r>
            <a:endParaRPr lang="ko-KR" altLang="en-US" sz="1200" b="1" dirty="0"/>
          </a:p>
        </p:txBody>
      </p:sp>
      <p:sp>
        <p:nvSpPr>
          <p:cNvPr id="551" name="TextBox 550"/>
          <p:cNvSpPr txBox="1"/>
          <p:nvPr/>
        </p:nvSpPr>
        <p:spPr>
          <a:xfrm>
            <a:off x="6648524" y="242088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부산호텔</a:t>
            </a:r>
            <a:endParaRPr lang="ko-KR" altLang="en-US" sz="1200" b="1" dirty="0"/>
          </a:p>
        </p:txBody>
      </p:sp>
      <p:sp>
        <p:nvSpPr>
          <p:cNvPr id="552" name="TextBox 551"/>
          <p:cNvSpPr txBox="1"/>
          <p:nvPr/>
        </p:nvSpPr>
        <p:spPr>
          <a:xfrm>
            <a:off x="6661210" y="274492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롯데백화점</a:t>
            </a:r>
            <a:endParaRPr lang="ko-KR" altLang="en-US" sz="1200" b="1" dirty="0"/>
          </a:p>
        </p:txBody>
      </p:sp>
      <p:sp>
        <p:nvSpPr>
          <p:cNvPr id="553" name="TextBox 552"/>
          <p:cNvSpPr txBox="1"/>
          <p:nvPr/>
        </p:nvSpPr>
        <p:spPr>
          <a:xfrm>
            <a:off x="8171709" y="1736812"/>
            <a:ext cx="703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rgbClr val="00B0F0"/>
                </a:solidFill>
              </a:rPr>
              <a:t>요청중</a:t>
            </a:r>
            <a:endParaRPr lang="ko-KR" altLang="en-US" sz="1000" b="1" dirty="0">
              <a:solidFill>
                <a:srgbClr val="00B0F0"/>
              </a:solidFill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8168494" y="2096852"/>
            <a:ext cx="703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00B050"/>
                </a:solidFill>
              </a:rPr>
              <a:t>요청완료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8166613" y="2439824"/>
            <a:ext cx="703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00B050"/>
                </a:solidFill>
              </a:rPr>
              <a:t>요청완료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556" name="TextBox 555"/>
          <p:cNvSpPr txBox="1"/>
          <p:nvPr/>
        </p:nvSpPr>
        <p:spPr>
          <a:xfrm>
            <a:off x="8160692" y="2753668"/>
            <a:ext cx="703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요청취소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6630654" y="3753445"/>
            <a:ext cx="2232248" cy="248934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6630654" y="3765091"/>
            <a:ext cx="2232248" cy="4532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현장 승</a:t>
            </a:r>
            <a:r>
              <a:rPr lang="ko-KR" altLang="en-US" sz="1400" b="1" dirty="0">
                <a:solidFill>
                  <a:schemeClr val="tx1"/>
                </a:solidFill>
              </a:rPr>
              <a:t>인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현황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6741619" y="3858936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8502862" y="385872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화살표 연결선 171"/>
          <p:cNvCxnSpPr/>
          <p:nvPr/>
        </p:nvCxnSpPr>
        <p:spPr>
          <a:xfrm flipH="1">
            <a:off x="6766614" y="4002736"/>
            <a:ext cx="238043" cy="216"/>
          </a:xfrm>
          <a:prstGeom prst="straightConnector1">
            <a:avLst/>
          </a:prstGeom>
          <a:ln w="25400">
            <a:solidFill>
              <a:srgbClr val="00206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8527857" y="3925617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8526019" y="4000898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8526576" y="4076179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6647592" y="4614179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6647592" y="5149138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7189795" y="4223687"/>
            <a:ext cx="11810" cy="143756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>
          <a:xfrm>
            <a:off x="6630654" y="5805264"/>
            <a:ext cx="2232248" cy="4375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6647592" y="5888305"/>
            <a:ext cx="5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홈</a:t>
            </a:r>
          </a:p>
        </p:txBody>
      </p:sp>
      <p:cxnSp>
        <p:nvCxnSpPr>
          <p:cNvPr id="181" name="직선 연결선 180"/>
          <p:cNvCxnSpPr/>
          <p:nvPr/>
        </p:nvCxnSpPr>
        <p:spPr>
          <a:xfrm>
            <a:off x="7161250" y="5805264"/>
            <a:ext cx="0" cy="4375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7724044" y="5805264"/>
            <a:ext cx="0" cy="4375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8286838" y="5805264"/>
            <a:ext cx="0" cy="4375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6647592" y="5805264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8308872" y="5888305"/>
            <a:ext cx="5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메뉴</a:t>
            </a:r>
            <a:endParaRPr lang="ko-KR" altLang="en-US" sz="12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7161250" y="5837202"/>
            <a:ext cx="56279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 err="1" smtClean="0"/>
              <a:t>Lotte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err="1" smtClean="0"/>
              <a:t>Safeting</a:t>
            </a:r>
            <a:endParaRPr lang="ko-KR" altLang="en-US" sz="1000" b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7743907" y="5885525"/>
            <a:ext cx="5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설</a:t>
            </a:r>
            <a:r>
              <a:rPr lang="ko-KR" altLang="en-US" sz="1200" b="1"/>
              <a:t>정</a:t>
            </a:r>
            <a:endParaRPr lang="ko-KR" altLang="en-US" sz="1200" b="1" dirty="0"/>
          </a:p>
        </p:txBody>
      </p:sp>
      <p:cxnSp>
        <p:nvCxnSpPr>
          <p:cNvPr id="188" name="직선 연결선 187"/>
          <p:cNvCxnSpPr/>
          <p:nvPr/>
        </p:nvCxnSpPr>
        <p:spPr>
          <a:xfrm>
            <a:off x="6647592" y="5661248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6642382" y="4223686"/>
            <a:ext cx="547413" cy="3958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이름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7199217" y="4220677"/>
            <a:ext cx="801519" cy="3957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파트너사명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7985301" y="4219284"/>
            <a:ext cx="892135" cy="3957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</a:rPr>
              <a:t>현장명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92" name="직선 연결선 191"/>
          <p:cNvCxnSpPr/>
          <p:nvPr/>
        </p:nvCxnSpPr>
        <p:spPr>
          <a:xfrm flipH="1">
            <a:off x="7985301" y="4221088"/>
            <a:ext cx="2284" cy="144016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6642382" y="4766955"/>
            <a:ext cx="55683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000" b="1" dirty="0" smtClean="0"/>
              <a:t>홍길동</a:t>
            </a:r>
            <a:endParaRPr lang="ko-KR" altLang="en-US" sz="10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6630654" y="5271011"/>
            <a:ext cx="55683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000" b="1" dirty="0" smtClean="0"/>
              <a:t>김철수</a:t>
            </a:r>
            <a:endParaRPr lang="ko-KR" altLang="en-US" sz="10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7201605" y="4766955"/>
            <a:ext cx="799131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 smtClean="0"/>
              <a:t>A</a:t>
            </a:r>
            <a:r>
              <a:rPr lang="ko-KR" altLang="en-US" sz="1000" b="1" dirty="0" smtClean="0"/>
              <a:t>파트너</a:t>
            </a:r>
            <a:endParaRPr lang="ko-KR" altLang="en-US" sz="1000" b="1" dirty="0"/>
          </a:p>
        </p:txBody>
      </p:sp>
      <p:sp>
        <p:nvSpPr>
          <p:cNvPr id="196" name="TextBox 195"/>
          <p:cNvSpPr txBox="1"/>
          <p:nvPr/>
        </p:nvSpPr>
        <p:spPr>
          <a:xfrm>
            <a:off x="7188653" y="5271011"/>
            <a:ext cx="799131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 smtClean="0"/>
              <a:t>B</a:t>
            </a:r>
            <a:r>
              <a:rPr lang="ko-KR" altLang="en-US" sz="1000" b="1" dirty="0" smtClean="0"/>
              <a:t>파트너</a:t>
            </a:r>
            <a:endParaRPr lang="ko-KR" altLang="en-US" sz="1000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8006296" y="4653136"/>
            <a:ext cx="83076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000" b="1" dirty="0" err="1" smtClean="0"/>
              <a:t>롯데건</a:t>
            </a:r>
            <a:r>
              <a:rPr lang="ko-KR" altLang="en-US" sz="1000" b="1" dirty="0" err="1"/>
              <a:t>설</a:t>
            </a:r>
            <a:endParaRPr lang="ko-KR" altLang="en-US" sz="10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8015269" y="5179226"/>
            <a:ext cx="83076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000" b="1" dirty="0" err="1" smtClean="0"/>
              <a:t>롯데백화</a:t>
            </a:r>
            <a:r>
              <a:rPr lang="ko-KR" altLang="en-US" sz="1000" b="1" dirty="0" err="1"/>
              <a:t>점</a:t>
            </a:r>
            <a:endParaRPr lang="ko-KR" altLang="en-US" sz="1000" b="1" dirty="0"/>
          </a:p>
        </p:txBody>
      </p:sp>
      <p:sp>
        <p:nvSpPr>
          <p:cNvPr id="199" name="직사각형 198"/>
          <p:cNvSpPr/>
          <p:nvPr/>
        </p:nvSpPr>
        <p:spPr>
          <a:xfrm>
            <a:off x="8013339" y="4946726"/>
            <a:ext cx="402969" cy="149868"/>
          </a:xfrm>
          <a:prstGeom prst="rect">
            <a:avLst/>
          </a:prstGeom>
          <a:solidFill>
            <a:schemeClr val="accent1"/>
          </a:solidFill>
          <a:ln w="12700"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승인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445387" y="4941168"/>
            <a:ext cx="402969" cy="155426"/>
          </a:xfrm>
          <a:prstGeom prst="rect">
            <a:avLst/>
          </a:prstGeom>
          <a:solidFill>
            <a:schemeClr val="accent1"/>
          </a:solidFill>
          <a:ln w="12700"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8011507" y="5480870"/>
            <a:ext cx="402969" cy="149868"/>
          </a:xfrm>
          <a:prstGeom prst="rect">
            <a:avLst/>
          </a:prstGeom>
          <a:solidFill>
            <a:schemeClr val="accent1"/>
          </a:solidFill>
          <a:ln w="12700"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승인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8443555" y="5475312"/>
            <a:ext cx="402969" cy="155426"/>
          </a:xfrm>
          <a:prstGeom prst="rect">
            <a:avLst/>
          </a:prstGeom>
          <a:solidFill>
            <a:schemeClr val="accent1"/>
          </a:solidFill>
          <a:ln w="12700"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3388728" y="3725626"/>
            <a:ext cx="2232248" cy="211157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>
            <a:off x="3388728" y="3737271"/>
            <a:ext cx="2232248" cy="4532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담당업무지정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7" name="직선 연결선 226"/>
          <p:cNvCxnSpPr/>
          <p:nvPr/>
        </p:nvCxnSpPr>
        <p:spPr>
          <a:xfrm>
            <a:off x="3405666" y="4595264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/>
          <p:nvPr/>
        </p:nvCxnSpPr>
        <p:spPr>
          <a:xfrm>
            <a:off x="3405666" y="5027312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>
            <a:off x="3388728" y="5448343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3634889" y="426257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현장공무담</a:t>
            </a:r>
            <a:r>
              <a:rPr lang="ko-KR" altLang="en-US" sz="1200" b="1" dirty="0"/>
              <a:t>당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3620852" y="463774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현장관리담당</a:t>
            </a:r>
            <a:endParaRPr lang="ko-KR" altLang="en-US" sz="1200" b="1" dirty="0"/>
          </a:p>
        </p:txBody>
      </p:sp>
      <p:sp>
        <p:nvSpPr>
          <p:cNvPr id="233" name="TextBox 232"/>
          <p:cNvSpPr txBox="1"/>
          <p:nvPr/>
        </p:nvSpPr>
        <p:spPr>
          <a:xfrm>
            <a:off x="3672216" y="509566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현장공사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안전 담당</a:t>
            </a:r>
            <a:endParaRPr lang="ko-KR" altLang="en-US" sz="1200" b="1" dirty="0"/>
          </a:p>
        </p:txBody>
      </p:sp>
      <p:cxnSp>
        <p:nvCxnSpPr>
          <p:cNvPr id="237" name="직선 화살표 연결선 236"/>
          <p:cNvCxnSpPr/>
          <p:nvPr/>
        </p:nvCxnSpPr>
        <p:spPr>
          <a:xfrm flipV="1">
            <a:off x="5781092" y="4402012"/>
            <a:ext cx="180021" cy="3742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5997117" y="3099490"/>
            <a:ext cx="6335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담당업무목록</a:t>
            </a:r>
            <a:endParaRPr lang="en-US" altLang="ko-KR" dirty="0" smtClean="0"/>
          </a:p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239" name="순서도: 처리 238"/>
          <p:cNvSpPr/>
          <p:nvPr/>
        </p:nvSpPr>
        <p:spPr>
          <a:xfrm>
            <a:off x="5925108" y="2950495"/>
            <a:ext cx="612068" cy="1468039"/>
          </a:xfrm>
          <a:prstGeom prst="flowChartProcess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순서도: 처리 239"/>
          <p:cNvSpPr/>
          <p:nvPr/>
        </p:nvSpPr>
        <p:spPr>
          <a:xfrm>
            <a:off x="3224808" y="4223687"/>
            <a:ext cx="2556284" cy="1432086"/>
          </a:xfrm>
          <a:prstGeom prst="flowChartProcess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>
            <a:off x="3685829" y="5872915"/>
            <a:ext cx="1699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&lt;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팝업형태로표</a:t>
            </a:r>
            <a:r>
              <a:rPr lang="ko-KR" altLang="en-US" sz="1400" b="1" dirty="0" err="1">
                <a:solidFill>
                  <a:srgbClr val="FF0000"/>
                </a:solidFill>
              </a:rPr>
              <a:t>시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&gt;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432302" y="1268760"/>
            <a:ext cx="2232248" cy="419338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432302" y="1268761"/>
            <a:ext cx="2232248" cy="352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07" name="직선 연결선 206"/>
          <p:cNvCxnSpPr/>
          <p:nvPr/>
        </p:nvCxnSpPr>
        <p:spPr>
          <a:xfrm>
            <a:off x="1165546" y="2161430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416496" y="2960716"/>
            <a:ext cx="2248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424399" y="3212744"/>
            <a:ext cx="2240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439335" y="4564951"/>
            <a:ext cx="2225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443182" y="5001551"/>
            <a:ext cx="2225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416496" y="4275175"/>
            <a:ext cx="2225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/>
          <p:cNvSpPr/>
          <p:nvPr/>
        </p:nvSpPr>
        <p:spPr>
          <a:xfrm>
            <a:off x="1280591" y="2174920"/>
            <a:ext cx="1322368" cy="20996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홍길</a:t>
            </a:r>
            <a:r>
              <a:rPr lang="ko-KR" altLang="en-US" sz="900" dirty="0">
                <a:solidFill>
                  <a:schemeClr val="tx1"/>
                </a:solidFill>
              </a:rPr>
              <a:t>동</a:t>
            </a:r>
          </a:p>
        </p:txBody>
      </p:sp>
      <p:sp>
        <p:nvSpPr>
          <p:cNvPr id="218" name="직사각형 217"/>
          <p:cNvSpPr/>
          <p:nvPr/>
        </p:nvSpPr>
        <p:spPr>
          <a:xfrm>
            <a:off x="2149477" y="4323059"/>
            <a:ext cx="481216" cy="208937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조회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584625" y="3284753"/>
            <a:ext cx="1507941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현장</a:t>
            </a:r>
            <a:r>
              <a:rPr lang="en-US" altLang="ko-KR" sz="1000" dirty="0" smtClean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2149138" y="3302162"/>
            <a:ext cx="481216" cy="172903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조회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460612" y="3521951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~</a:t>
            </a:r>
            <a:endParaRPr lang="ko-KR" altLang="en-US" sz="1000" b="1" dirty="0"/>
          </a:p>
        </p:txBody>
      </p:sp>
      <p:sp>
        <p:nvSpPr>
          <p:cNvPr id="222" name="직사각형 221"/>
          <p:cNvSpPr/>
          <p:nvPr/>
        </p:nvSpPr>
        <p:spPr>
          <a:xfrm>
            <a:off x="608704" y="4874183"/>
            <a:ext cx="910990" cy="252814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수 정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1687263" y="4893094"/>
            <a:ext cx="910990" cy="252814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</a:rPr>
              <a:t>취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 소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464795" y="1660570"/>
            <a:ext cx="733763" cy="79632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2150725" y="3788808"/>
            <a:ext cx="481216" cy="176150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조회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236" name="직선 연결선 235"/>
          <p:cNvCxnSpPr/>
          <p:nvPr/>
        </p:nvCxnSpPr>
        <p:spPr>
          <a:xfrm>
            <a:off x="1172579" y="1898385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직사각형 241"/>
          <p:cNvSpPr/>
          <p:nvPr/>
        </p:nvSpPr>
        <p:spPr>
          <a:xfrm>
            <a:off x="511676" y="2672916"/>
            <a:ext cx="1554185" cy="21579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1900/01/01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831676" y="4040836"/>
            <a:ext cx="1469839" cy="163036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현장추가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2142758" y="2756761"/>
            <a:ext cx="109941" cy="1117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TextBox 244"/>
          <p:cNvSpPr txBox="1"/>
          <p:nvPr/>
        </p:nvSpPr>
        <p:spPr>
          <a:xfrm>
            <a:off x="2218624" y="2687478"/>
            <a:ext cx="404925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 b="1" dirty="0" smtClean="0"/>
              <a:t>음력</a:t>
            </a:r>
            <a:endParaRPr lang="ko-KR" altLang="en-US" sz="1000" b="1" dirty="0"/>
          </a:p>
        </p:txBody>
      </p:sp>
      <p:sp>
        <p:nvSpPr>
          <p:cNvPr id="246" name="직사각형 245"/>
          <p:cNvSpPr/>
          <p:nvPr/>
        </p:nvSpPr>
        <p:spPr>
          <a:xfrm>
            <a:off x="464795" y="2456892"/>
            <a:ext cx="733763" cy="135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>
            <a:off x="1280591" y="1736812"/>
            <a:ext cx="1321804" cy="22911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USERID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518494" y="2975980"/>
            <a:ext cx="2040511" cy="19909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010 -1111-1111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518494" y="3228563"/>
            <a:ext cx="1547367" cy="20020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현장 </a:t>
            </a:r>
            <a:r>
              <a:rPr lang="en-US" altLang="ko-KR" sz="900" dirty="0" smtClean="0">
                <a:solidFill>
                  <a:schemeClr val="tx1"/>
                </a:solidFill>
              </a:rPr>
              <a:t>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506908" y="3521952"/>
            <a:ext cx="831687" cy="22940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16.05.25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91761" y="3532380"/>
            <a:ext cx="710282" cy="218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16,05.27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506908" y="3811432"/>
            <a:ext cx="1509570" cy="15352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현장소</a:t>
            </a:r>
            <a:r>
              <a:rPr lang="ko-KR" altLang="en-US" sz="900" dirty="0">
                <a:solidFill>
                  <a:schemeClr val="tx1"/>
                </a:solidFill>
              </a:rPr>
              <a:t>장</a:t>
            </a:r>
          </a:p>
        </p:txBody>
      </p:sp>
      <p:sp>
        <p:nvSpPr>
          <p:cNvPr id="253" name="직사각형 252"/>
          <p:cNvSpPr/>
          <p:nvPr/>
        </p:nvSpPr>
        <p:spPr>
          <a:xfrm>
            <a:off x="533983" y="4323058"/>
            <a:ext cx="1509570" cy="229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A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파트너사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4" name="타원 253"/>
          <p:cNvSpPr/>
          <p:nvPr/>
        </p:nvSpPr>
        <p:spPr>
          <a:xfrm>
            <a:off x="632520" y="2492896"/>
            <a:ext cx="163153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/>
          <p:cNvSpPr/>
          <p:nvPr/>
        </p:nvSpPr>
        <p:spPr>
          <a:xfrm>
            <a:off x="946619" y="2492896"/>
            <a:ext cx="163153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/>
          <p:cNvSpPr/>
          <p:nvPr/>
        </p:nvSpPr>
        <p:spPr>
          <a:xfrm>
            <a:off x="3388728" y="836712"/>
            <a:ext cx="2232248" cy="269170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>
            <a:off x="3388728" y="848357"/>
            <a:ext cx="2232248" cy="4532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비밀번호 변경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3499693" y="942202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>
            <a:off x="5260936" y="941986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화살표 연결선 268"/>
          <p:cNvCxnSpPr/>
          <p:nvPr/>
        </p:nvCxnSpPr>
        <p:spPr>
          <a:xfrm flipH="1">
            <a:off x="3524688" y="1086002"/>
            <a:ext cx="238043" cy="216"/>
          </a:xfrm>
          <a:prstGeom prst="straightConnector1">
            <a:avLst/>
          </a:prstGeom>
          <a:ln w="25400">
            <a:solidFill>
              <a:srgbClr val="00206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/>
          <p:nvPr/>
        </p:nvCxnSpPr>
        <p:spPr>
          <a:xfrm>
            <a:off x="5285931" y="1008883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/>
          <p:nvPr/>
        </p:nvCxnSpPr>
        <p:spPr>
          <a:xfrm>
            <a:off x="5284093" y="1084164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>
            <a:off x="5284650" y="1159445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/>
          <p:nvPr/>
        </p:nvCxnSpPr>
        <p:spPr>
          <a:xfrm>
            <a:off x="3405666" y="1706350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/>
          <p:cNvCxnSpPr/>
          <p:nvPr/>
        </p:nvCxnSpPr>
        <p:spPr>
          <a:xfrm>
            <a:off x="3405666" y="2138398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/>
          <p:nvPr/>
        </p:nvCxnSpPr>
        <p:spPr>
          <a:xfrm>
            <a:off x="4200721" y="1295307"/>
            <a:ext cx="0" cy="12641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직사각형 275"/>
          <p:cNvSpPr/>
          <p:nvPr/>
        </p:nvSpPr>
        <p:spPr>
          <a:xfrm>
            <a:off x="3388728" y="3090895"/>
            <a:ext cx="2232248" cy="4375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3405666" y="3173936"/>
            <a:ext cx="5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홈</a:t>
            </a:r>
          </a:p>
        </p:txBody>
      </p:sp>
      <p:cxnSp>
        <p:nvCxnSpPr>
          <p:cNvPr id="278" name="직선 연결선 277"/>
          <p:cNvCxnSpPr/>
          <p:nvPr/>
        </p:nvCxnSpPr>
        <p:spPr>
          <a:xfrm>
            <a:off x="3919324" y="3090895"/>
            <a:ext cx="0" cy="4375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4482118" y="3090895"/>
            <a:ext cx="0" cy="4375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5044912" y="3090895"/>
            <a:ext cx="0" cy="43752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3405666" y="3086854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5066946" y="3173936"/>
            <a:ext cx="5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메뉴</a:t>
            </a:r>
            <a:endParaRPr lang="ko-KR" altLang="en-US" sz="12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3919324" y="3122833"/>
            <a:ext cx="56279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 err="1" smtClean="0"/>
              <a:t>Lotte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err="1" smtClean="0"/>
              <a:t>Safeting</a:t>
            </a:r>
            <a:endParaRPr lang="ko-KR" altLang="en-US" sz="1000" b="1" dirty="0"/>
          </a:p>
        </p:txBody>
      </p:sp>
      <p:cxnSp>
        <p:nvCxnSpPr>
          <p:cNvPr id="284" name="직선 연결선 283"/>
          <p:cNvCxnSpPr/>
          <p:nvPr/>
        </p:nvCxnSpPr>
        <p:spPr>
          <a:xfrm>
            <a:off x="3388728" y="2559429"/>
            <a:ext cx="22153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4501981" y="3171156"/>
            <a:ext cx="5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설</a:t>
            </a:r>
            <a:r>
              <a:rPr lang="ko-KR" altLang="en-US" sz="1200" b="1"/>
              <a:t>정</a:t>
            </a:r>
            <a:endParaRPr lang="ko-KR" altLang="en-US" sz="1200" b="1" dirty="0"/>
          </a:p>
        </p:txBody>
      </p:sp>
      <p:sp>
        <p:nvSpPr>
          <p:cNvPr id="286" name="TextBox 285"/>
          <p:cNvSpPr txBox="1"/>
          <p:nvPr/>
        </p:nvSpPr>
        <p:spPr>
          <a:xfrm>
            <a:off x="3368824" y="1378332"/>
            <a:ext cx="884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70C0"/>
                </a:solidFill>
              </a:rPr>
              <a:t>현재 비밀번호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3368824" y="1807229"/>
            <a:ext cx="884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70C0"/>
                </a:solidFill>
              </a:rPr>
              <a:t>비밀번호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3368824" y="2232428"/>
            <a:ext cx="884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70C0"/>
                </a:solidFill>
              </a:rPr>
              <a:t>비밀번호 확인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4346866" y="1388960"/>
            <a:ext cx="1152128" cy="23742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****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4346866" y="1807229"/>
            <a:ext cx="1152128" cy="23742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****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4346866" y="2236859"/>
            <a:ext cx="1152128" cy="23742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****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3549594" y="2766859"/>
            <a:ext cx="910990" cy="252814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수정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4612984" y="2766859"/>
            <a:ext cx="910990" cy="252814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취소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436598" y="1218437"/>
            <a:ext cx="2232248" cy="4532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내정보조</a:t>
            </a:r>
            <a:r>
              <a:rPr lang="ko-KR" altLang="en-US" sz="1400" b="1" dirty="0" err="1">
                <a:solidFill>
                  <a:schemeClr val="tx1"/>
                </a:solidFill>
              </a:rPr>
              <a:t>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502266" y="1312282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/>
          <p:cNvSpPr/>
          <p:nvPr/>
        </p:nvSpPr>
        <p:spPr>
          <a:xfrm>
            <a:off x="2263509" y="1312066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7" name="직선 화살표 연결선 296"/>
          <p:cNvCxnSpPr/>
          <p:nvPr/>
        </p:nvCxnSpPr>
        <p:spPr>
          <a:xfrm flipH="1">
            <a:off x="527261" y="1456082"/>
            <a:ext cx="238043" cy="216"/>
          </a:xfrm>
          <a:prstGeom prst="straightConnector1">
            <a:avLst/>
          </a:prstGeom>
          <a:ln w="25400">
            <a:solidFill>
              <a:srgbClr val="00206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/>
          <p:nvPr/>
        </p:nvCxnSpPr>
        <p:spPr>
          <a:xfrm>
            <a:off x="2288504" y="1378963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/>
          <p:cNvCxnSpPr/>
          <p:nvPr/>
        </p:nvCxnSpPr>
        <p:spPr>
          <a:xfrm>
            <a:off x="2286666" y="1454244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/>
          <p:cNvCxnSpPr/>
          <p:nvPr/>
        </p:nvCxnSpPr>
        <p:spPr>
          <a:xfrm>
            <a:off x="2287223" y="1529525"/>
            <a:ext cx="2380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524508" y="1938028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70C0"/>
                </a:solidFill>
              </a:rPr>
              <a:t>사진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0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설정화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면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V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공통관리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992560" y="872716"/>
            <a:ext cx="2448272" cy="2772308"/>
            <a:chOff x="7713259" y="4156063"/>
            <a:chExt cx="2243588" cy="2613044"/>
          </a:xfrm>
        </p:grpSpPr>
        <p:sp>
          <p:nvSpPr>
            <p:cNvPr id="155" name="직사각형 154"/>
            <p:cNvSpPr/>
            <p:nvPr/>
          </p:nvSpPr>
          <p:spPr>
            <a:xfrm>
              <a:off x="7713259" y="4156063"/>
              <a:ext cx="2232248" cy="2613044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7713259" y="4158183"/>
              <a:ext cx="2232248" cy="45325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PIN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설정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7824224" y="4252028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9585467" y="425181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9" name="직선 화살표 연결선 158"/>
            <p:cNvCxnSpPr/>
            <p:nvPr/>
          </p:nvCxnSpPr>
          <p:spPr>
            <a:xfrm flipH="1">
              <a:off x="7849219" y="4395828"/>
              <a:ext cx="238043" cy="216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9610462" y="4318709"/>
              <a:ext cx="238043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9608624" y="4393990"/>
              <a:ext cx="238043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9609181" y="4469271"/>
              <a:ext cx="238043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7730197" y="4942676"/>
              <a:ext cx="221531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7730197" y="5232556"/>
              <a:ext cx="221531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직사각형 164"/>
            <p:cNvSpPr/>
            <p:nvPr/>
          </p:nvSpPr>
          <p:spPr>
            <a:xfrm>
              <a:off x="7724599" y="6331585"/>
              <a:ext cx="2232248" cy="43752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741537" y="6414626"/>
              <a:ext cx="5136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홈</a:t>
              </a:r>
            </a:p>
          </p:txBody>
        </p:sp>
        <p:cxnSp>
          <p:nvCxnSpPr>
            <p:cNvPr id="167" name="직선 연결선 166"/>
            <p:cNvCxnSpPr/>
            <p:nvPr/>
          </p:nvCxnSpPr>
          <p:spPr>
            <a:xfrm>
              <a:off x="8255195" y="6331585"/>
              <a:ext cx="0" cy="43752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8817989" y="6331585"/>
              <a:ext cx="0" cy="43752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9380783" y="6331585"/>
              <a:ext cx="0" cy="43752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7741537" y="6331585"/>
              <a:ext cx="221531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9402817" y="6414626"/>
              <a:ext cx="5136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메뉴</a:t>
              </a:r>
              <a:endParaRPr lang="ko-KR" altLang="en-US" sz="12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255195" y="6363523"/>
              <a:ext cx="562794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000" b="1" dirty="0" err="1" smtClean="0"/>
                <a:t>Lotte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err="1" smtClean="0"/>
                <a:t>Safeting</a:t>
              </a:r>
              <a:endParaRPr lang="ko-KR" altLang="en-US" sz="10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837852" y="6411846"/>
              <a:ext cx="5136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/>
                <a:t>설</a:t>
              </a:r>
              <a:r>
                <a:rPr lang="ko-KR" altLang="en-US" sz="1200" b="1"/>
                <a:t>정</a:t>
              </a:r>
              <a:endParaRPr lang="ko-KR" altLang="en-US" sz="1200" b="1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722471" y="4673944"/>
              <a:ext cx="932082" cy="2308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rgbClr val="0070C0"/>
                  </a:solidFill>
                </a:defRPr>
              </a:lvl1pPr>
            </a:lstStyle>
            <a:p>
              <a:r>
                <a:rPr lang="en-US" altLang="ko-KR" dirty="0"/>
                <a:t>PIN </a:t>
              </a:r>
              <a:r>
                <a:rPr lang="ko-KR" altLang="en-US" dirty="0"/>
                <a:t>사용</a:t>
              </a:r>
            </a:p>
          </p:txBody>
        </p:sp>
        <p:sp>
          <p:nvSpPr>
            <p:cNvPr id="175" name="모서리가 둥근 직사각형 174"/>
            <p:cNvSpPr/>
            <p:nvPr/>
          </p:nvSpPr>
          <p:spPr>
            <a:xfrm>
              <a:off x="9311743" y="4710532"/>
              <a:ext cx="347903" cy="153316"/>
            </a:xfrm>
            <a:prstGeom prst="roundRect">
              <a:avLst>
                <a:gd name="adj" fmla="val 50000"/>
              </a:avLst>
            </a:prstGeom>
            <a:noFill/>
            <a:ln w="12700" cap="flat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9321617" y="4726547"/>
              <a:ext cx="121286" cy="121286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9022219" y="4694857"/>
              <a:ext cx="930183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00" b="1" dirty="0" smtClean="0"/>
                <a:t>  </a:t>
              </a:r>
              <a:r>
                <a:rPr lang="en-US" altLang="ko-KR" sz="600" b="1" dirty="0" smtClean="0">
                  <a:solidFill>
                    <a:srgbClr val="0070C0"/>
                  </a:solidFill>
                </a:rPr>
                <a:t>ON</a:t>
              </a:r>
              <a:r>
                <a:rPr lang="en-US" altLang="ko-KR" sz="600" b="1" dirty="0" smtClean="0"/>
                <a:t>               </a:t>
              </a:r>
              <a:r>
                <a:rPr lang="en-US" altLang="ko-KR" sz="600" b="1" dirty="0" smtClean="0">
                  <a:solidFill>
                    <a:srgbClr val="FF0000"/>
                  </a:solidFill>
                </a:rPr>
                <a:t>OFF </a:t>
              </a:r>
              <a:endParaRPr lang="ko-KR" altLang="en-US" sz="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5140481" y="875291"/>
            <a:ext cx="2656835" cy="3768288"/>
            <a:chOff x="7522132" y="4156063"/>
            <a:chExt cx="2434715" cy="3562574"/>
          </a:xfrm>
        </p:grpSpPr>
        <p:sp>
          <p:nvSpPr>
            <p:cNvPr id="179" name="직사각형 178"/>
            <p:cNvSpPr/>
            <p:nvPr/>
          </p:nvSpPr>
          <p:spPr>
            <a:xfrm>
              <a:off x="7713259" y="4156063"/>
              <a:ext cx="2232248" cy="2613044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7713259" y="4158183"/>
              <a:ext cx="2232248" cy="45325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PIN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번호변</a:t>
              </a:r>
              <a:r>
                <a:rPr lang="ko-KR" altLang="en-US" b="1" dirty="0">
                  <a:solidFill>
                    <a:schemeClr val="tx1"/>
                  </a:solidFill>
                </a:rPr>
                <a:t>경</a:t>
              </a: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7824224" y="4252028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9585467" y="425181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직선 화살표 연결선 182"/>
            <p:cNvCxnSpPr/>
            <p:nvPr/>
          </p:nvCxnSpPr>
          <p:spPr>
            <a:xfrm flipH="1">
              <a:off x="7849219" y="4395828"/>
              <a:ext cx="238043" cy="216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9610462" y="4318709"/>
              <a:ext cx="238043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>
              <a:off x="9608624" y="4393990"/>
              <a:ext cx="238043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9609181" y="4469271"/>
              <a:ext cx="238043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직사각형 186"/>
            <p:cNvSpPr/>
            <p:nvPr/>
          </p:nvSpPr>
          <p:spPr>
            <a:xfrm>
              <a:off x="7724599" y="6331585"/>
              <a:ext cx="2232248" cy="43752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741537" y="6414626"/>
              <a:ext cx="5136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홈</a:t>
              </a:r>
            </a:p>
          </p:txBody>
        </p:sp>
        <p:cxnSp>
          <p:nvCxnSpPr>
            <p:cNvPr id="189" name="직선 연결선 188"/>
            <p:cNvCxnSpPr/>
            <p:nvPr/>
          </p:nvCxnSpPr>
          <p:spPr>
            <a:xfrm>
              <a:off x="8255195" y="6331585"/>
              <a:ext cx="0" cy="43752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8817989" y="6331585"/>
              <a:ext cx="0" cy="43752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9380783" y="6331585"/>
              <a:ext cx="0" cy="43752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7741537" y="6331585"/>
              <a:ext cx="221531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9402817" y="6414626"/>
              <a:ext cx="5136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메뉴</a:t>
              </a:r>
              <a:endParaRPr lang="ko-KR" altLang="en-US" sz="1200" b="1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8255195" y="6363523"/>
              <a:ext cx="562794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000" b="1" dirty="0" err="1" smtClean="0"/>
                <a:t>Lotte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err="1" smtClean="0"/>
                <a:t>Safeting</a:t>
              </a:r>
              <a:endParaRPr lang="ko-KR" altLang="en-US" sz="1000" b="1" dirty="0"/>
            </a:p>
          </p:txBody>
        </p:sp>
        <p:cxnSp>
          <p:nvCxnSpPr>
            <p:cNvPr id="195" name="직선 연결선 194"/>
            <p:cNvCxnSpPr/>
            <p:nvPr/>
          </p:nvCxnSpPr>
          <p:spPr>
            <a:xfrm>
              <a:off x="7713259" y="5235516"/>
              <a:ext cx="221531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8837852" y="6411846"/>
              <a:ext cx="5136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/>
                <a:t>설</a:t>
              </a:r>
              <a:r>
                <a:rPr lang="ko-KR" altLang="en-US" sz="1200" b="1"/>
                <a:t>정</a:t>
              </a:r>
              <a:endParaRPr lang="ko-KR" altLang="en-US" sz="1200" b="1" dirty="0"/>
            </a:p>
          </p:txBody>
        </p:sp>
        <p:cxnSp>
          <p:nvCxnSpPr>
            <p:cNvPr id="197" name="직선 연결선 196"/>
            <p:cNvCxnSpPr/>
            <p:nvPr/>
          </p:nvCxnSpPr>
          <p:spPr>
            <a:xfrm>
              <a:off x="7741537" y="4922970"/>
              <a:ext cx="221531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7770553" y="4663562"/>
              <a:ext cx="884000" cy="19496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rgbClr val="0070C0"/>
                  </a:solidFill>
                </a:rPr>
                <a:t>새로운</a:t>
              </a:r>
              <a:r>
                <a:rPr lang="ko-KR" altLang="en-US" sz="900" b="1" dirty="0" err="1">
                  <a:solidFill>
                    <a:srgbClr val="0070C0"/>
                  </a:solidFill>
                </a:rPr>
                <a:t>핀</a:t>
              </a:r>
              <a:r>
                <a:rPr lang="ko-KR" altLang="en-US" sz="900" b="1" dirty="0" err="1" smtClean="0">
                  <a:solidFill>
                    <a:srgbClr val="0070C0"/>
                  </a:solidFill>
                </a:rPr>
                <a:t>번호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770553" y="4970726"/>
              <a:ext cx="884000" cy="19496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rgbClr val="0070C0"/>
                  </a:solidFill>
                </a:rPr>
                <a:t>핀번호확인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8721274" y="4984309"/>
              <a:ext cx="1152128" cy="1962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****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7840168" y="5977019"/>
              <a:ext cx="910990" cy="252814"/>
            </a:xfrm>
            <a:prstGeom prst="rect">
              <a:avLst/>
            </a:prstGeom>
            <a:solidFill>
              <a:schemeClr val="accent1"/>
            </a:solidFill>
            <a:ln w="25400"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수정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8903558" y="5977019"/>
              <a:ext cx="910990" cy="252814"/>
            </a:xfrm>
            <a:prstGeom prst="rect">
              <a:avLst/>
            </a:prstGeom>
            <a:solidFill>
              <a:schemeClr val="accent1"/>
            </a:solidFill>
            <a:ln w="25400"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취소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8721371" y="4659775"/>
              <a:ext cx="1152128" cy="1962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****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522132" y="7395597"/>
              <a:ext cx="884000" cy="218231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rgbClr val="0070C0"/>
                  </a:solidFill>
                </a:rPr>
                <a:t>작성일</a:t>
              </a:r>
              <a:r>
                <a:rPr lang="ko-KR" altLang="en-US" sz="900" b="1" dirty="0">
                  <a:solidFill>
                    <a:srgbClr val="0070C0"/>
                  </a:solidFill>
                </a:rPr>
                <a:t>자</a:t>
              </a: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8241163" y="7336269"/>
              <a:ext cx="1533482" cy="382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2016—5-16 09:23:06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1025691" y="1825705"/>
            <a:ext cx="1263013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rgbClr val="0070C0"/>
                </a:solidFill>
              </a:defRPr>
            </a:lvl1pPr>
          </a:lstStyle>
          <a:p>
            <a:r>
              <a:rPr lang="en-US" altLang="ko-KR" dirty="0"/>
              <a:t>PIN </a:t>
            </a:r>
            <a:r>
              <a:rPr lang="ko-KR" altLang="en-US" dirty="0" smtClean="0"/>
              <a:t>번호 변경</a:t>
            </a:r>
            <a:endParaRPr lang="ko-KR" altLang="en-US" dirty="0"/>
          </a:p>
        </p:txBody>
      </p:sp>
      <p:cxnSp>
        <p:nvCxnSpPr>
          <p:cNvPr id="206" name="직선 화살표 연결선 205"/>
          <p:cNvCxnSpPr/>
          <p:nvPr/>
        </p:nvCxnSpPr>
        <p:spPr>
          <a:xfrm>
            <a:off x="3440832" y="1929630"/>
            <a:ext cx="180020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5385048" y="3717032"/>
            <a:ext cx="2232248" cy="2504261"/>
            <a:chOff x="3407112" y="3733051"/>
            <a:chExt cx="2232248" cy="2504261"/>
          </a:xfrm>
        </p:grpSpPr>
        <p:sp>
          <p:nvSpPr>
            <p:cNvPr id="57" name="직사각형 56"/>
            <p:cNvSpPr/>
            <p:nvPr/>
          </p:nvSpPr>
          <p:spPr>
            <a:xfrm>
              <a:off x="3407112" y="3733051"/>
              <a:ext cx="2232248" cy="2504261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407112" y="3744697"/>
              <a:ext cx="2232248" cy="45325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PUSH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132632" y="5779805"/>
              <a:ext cx="1020648" cy="43752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닫</a:t>
              </a:r>
              <a:r>
                <a:rPr lang="ko-KR" altLang="en-US" b="1" dirty="0">
                  <a:solidFill>
                    <a:schemeClr val="tx1"/>
                  </a:solidFill>
                </a:rPr>
                <a:t>기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064568" y="3733051"/>
            <a:ext cx="6496772" cy="2509735"/>
            <a:chOff x="3404828" y="3733051"/>
            <a:chExt cx="6496772" cy="2509735"/>
          </a:xfrm>
        </p:grpSpPr>
        <p:sp>
          <p:nvSpPr>
            <p:cNvPr id="85" name="직사각형 84"/>
            <p:cNvSpPr/>
            <p:nvPr/>
          </p:nvSpPr>
          <p:spPr>
            <a:xfrm>
              <a:off x="3407112" y="3733051"/>
              <a:ext cx="2232248" cy="2504261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407112" y="3744697"/>
              <a:ext cx="2232248" cy="45325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PUSH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이력관리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518077" y="383854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279320" y="383832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화살표 연결선 88"/>
            <p:cNvCxnSpPr/>
            <p:nvPr/>
          </p:nvCxnSpPr>
          <p:spPr>
            <a:xfrm flipH="1">
              <a:off x="3543072" y="3982342"/>
              <a:ext cx="238043" cy="216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5304315" y="3905223"/>
              <a:ext cx="238043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5302477" y="3980504"/>
              <a:ext cx="238043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5303034" y="4055785"/>
              <a:ext cx="238043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3424050" y="4602690"/>
              <a:ext cx="221531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3424050" y="5034738"/>
              <a:ext cx="221531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>
              <a:off x="4916996" y="4203293"/>
              <a:ext cx="2284" cy="127154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직사각형 95"/>
            <p:cNvSpPr/>
            <p:nvPr/>
          </p:nvSpPr>
          <p:spPr>
            <a:xfrm>
              <a:off x="3407112" y="5805264"/>
              <a:ext cx="2232248" cy="43752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424050" y="5888305"/>
              <a:ext cx="5136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홈</a:t>
              </a:r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3937708" y="5805264"/>
              <a:ext cx="0" cy="43752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4500502" y="5805264"/>
              <a:ext cx="0" cy="43752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5063296" y="5805264"/>
              <a:ext cx="0" cy="43752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3424050" y="5805264"/>
              <a:ext cx="221531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085330" y="5888305"/>
              <a:ext cx="5136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메뉴</a:t>
              </a:r>
              <a:endParaRPr lang="ko-KR" altLang="en-US" sz="12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937708" y="5837202"/>
              <a:ext cx="562794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000" b="1" dirty="0" err="1" smtClean="0"/>
                <a:t>Lotte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err="1" smtClean="0"/>
                <a:t>Safeting</a:t>
              </a:r>
              <a:endParaRPr lang="ko-KR" altLang="en-US" sz="10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20365" y="5885525"/>
              <a:ext cx="5136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/>
                <a:t>설</a:t>
              </a:r>
              <a:r>
                <a:rPr lang="ko-KR" altLang="en-US" sz="1200" b="1"/>
                <a:t>정</a:t>
              </a:r>
              <a:endParaRPr lang="ko-KR" altLang="en-US" sz="1200" b="1" dirty="0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3424050" y="5474840"/>
              <a:ext cx="221531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406934" y="4274691"/>
              <a:ext cx="1512168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050" b="1" dirty="0" smtClean="0"/>
                <a:t>[</a:t>
              </a:r>
              <a:r>
                <a:rPr lang="ko-KR" altLang="en-US" sz="1050" b="1" dirty="0" smtClean="0"/>
                <a:t>공지사항</a:t>
              </a:r>
              <a:r>
                <a:rPr lang="en-US" altLang="ko-KR" sz="1050" b="1" dirty="0" smtClean="0"/>
                <a:t>] – </a:t>
              </a:r>
              <a:r>
                <a:rPr lang="ko-KR" altLang="en-US" sz="1050" b="1" dirty="0" smtClean="0"/>
                <a:t>태풍관련</a:t>
              </a:r>
              <a:endParaRPr lang="ko-KR" altLang="en-US" sz="105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406934" y="4700276"/>
              <a:ext cx="1512168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050" b="1" dirty="0" smtClean="0"/>
                <a:t>[</a:t>
              </a:r>
              <a:r>
                <a:rPr lang="ko-KR" altLang="en-US" sz="1050" b="1" dirty="0" err="1" smtClean="0"/>
                <a:t>아차사</a:t>
              </a:r>
              <a:r>
                <a:rPr lang="ko-KR" altLang="en-US" sz="1050" b="1" dirty="0" err="1"/>
                <a:t>고</a:t>
              </a:r>
              <a:r>
                <a:rPr lang="en-US" altLang="ko-KR" sz="1050" b="1" dirty="0" smtClean="0"/>
                <a:t>] – </a:t>
              </a:r>
              <a:r>
                <a:rPr lang="ko-KR" altLang="en-US" sz="1050" b="1" dirty="0" smtClean="0"/>
                <a:t>안전모착</a:t>
              </a:r>
              <a:r>
                <a:rPr lang="ko-KR" altLang="en-US" sz="1050" b="1" dirty="0"/>
                <a:t>용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404828" y="5135467"/>
              <a:ext cx="1512168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050" b="1" dirty="0" smtClean="0"/>
                <a:t>[</a:t>
              </a:r>
              <a:r>
                <a:rPr lang="ko-KR" altLang="en-US" sz="1050" b="1" dirty="0" smtClean="0"/>
                <a:t>재해사고</a:t>
              </a:r>
              <a:r>
                <a:rPr lang="en-US" altLang="ko-KR" sz="1050" b="1" dirty="0" smtClean="0"/>
                <a:t>] – </a:t>
              </a:r>
              <a:r>
                <a:rPr lang="ko-KR" altLang="en-US" sz="1050" b="1" dirty="0" smtClean="0"/>
                <a:t>추락사</a:t>
              </a:r>
              <a:r>
                <a:rPr lang="ko-KR" altLang="en-US" sz="1050" b="1" dirty="0"/>
                <a:t>고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927749" y="4283915"/>
              <a:ext cx="7031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읽음</a:t>
              </a:r>
              <a:endParaRPr lang="ko-KR" altLang="en-US" sz="10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925059" y="4700276"/>
              <a:ext cx="7031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>
                  <a:solidFill>
                    <a:srgbClr val="FF0000"/>
                  </a:solidFill>
                </a:rPr>
                <a:t>안읽음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916590" y="5145646"/>
              <a:ext cx="7031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>
                  <a:solidFill>
                    <a:srgbClr val="FF0000"/>
                  </a:solidFill>
                </a:rPr>
                <a:t>안읽음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613568" y="3827309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직선 화살표 연결선 111"/>
          <p:cNvCxnSpPr/>
          <p:nvPr/>
        </p:nvCxnSpPr>
        <p:spPr>
          <a:xfrm>
            <a:off x="3365072" y="4823386"/>
            <a:ext cx="180020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4793" y="3825044"/>
            <a:ext cx="37850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48844" y="4293096"/>
            <a:ext cx="14761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아이템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팝업형태로 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80209" y="4700276"/>
            <a:ext cx="2101083" cy="996976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97408" y="4700276"/>
            <a:ext cx="20497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] – </a:t>
            </a:r>
            <a:r>
              <a:rPr lang="ko-KR" altLang="en-US" dirty="0" err="1" smtClean="0"/>
              <a:t>태풍관련내</a:t>
            </a:r>
            <a:r>
              <a:rPr lang="ko-KR" altLang="en-US" dirty="0" smtClean="0"/>
              <a:t>  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1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설정화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면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V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공통관리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안전관리모바일프로젝트\04. 설계\05.디자인컨셉(시안)\20160617\05_회원가입+로그인+약관내용\01_로그인\로그인_pin_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97" y="1255901"/>
            <a:ext cx="1853797" cy="329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0552" y="4797152"/>
            <a:ext cx="15121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현재 디자인 작업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808" y="1255900"/>
            <a:ext cx="1908212" cy="3307569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3422830" y="4803358"/>
            <a:ext cx="15121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[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대우건설 </a:t>
            </a:r>
            <a:r>
              <a:rPr lang="ko-KR" altLang="en-US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313040" y="2708920"/>
            <a:ext cx="1224136" cy="82809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53200" y="2723038"/>
            <a:ext cx="19082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대우건설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처럼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keypad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중간에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나타날수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있도록 현재디자인 수정요망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5188" y="2528900"/>
            <a:ext cx="2340260" cy="11881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76906" y="1124744"/>
            <a:ext cx="96372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ko-KR" altLang="en-US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인트</a:t>
            </a:r>
            <a:r>
              <a:rPr lang="ko-KR" altLang="en-US" b="1" dirty="0" err="1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로</a:t>
            </a:r>
            <a:endParaRPr lang="ko-KR" altLang="en-US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" name="그림 1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873" y="1305455"/>
            <a:ext cx="2906633" cy="5039869"/>
          </a:xfrm>
          <a:prstGeom prst="rect">
            <a:avLst/>
          </a:prstGeom>
        </p:spPr>
      </p:pic>
      <p:pic>
        <p:nvPicPr>
          <p:cNvPr id="175" name="그림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27" y="1340768"/>
            <a:ext cx="2906633" cy="5075874"/>
          </a:xfrm>
          <a:prstGeom prst="rect">
            <a:avLst/>
          </a:prstGeom>
        </p:spPr>
      </p:pic>
      <p:sp>
        <p:nvSpPr>
          <p:cNvPr id="176" name="직사각형 175"/>
          <p:cNvSpPr/>
          <p:nvPr/>
        </p:nvSpPr>
        <p:spPr>
          <a:xfrm>
            <a:off x="3449215" y="1124744"/>
            <a:ext cx="96372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ko-KR" altLang="en-US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인트로</a:t>
            </a:r>
            <a:endParaRPr lang="ko-KR" altLang="en-US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8" name="Rectangle 2"/>
          <p:cNvSpPr txBox="1">
            <a:spLocks noChangeArrowheads="1"/>
          </p:cNvSpPr>
          <p:nvPr/>
        </p:nvSpPr>
        <p:spPr bwMode="auto">
          <a:xfrm>
            <a:off x="236476" y="559811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20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인트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화면</a:t>
            </a:r>
            <a:endParaRPr lang="ko-KR" altLang="en-US" sz="2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72996" y="1270938"/>
            <a:ext cx="96372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로그</a:t>
            </a:r>
            <a:r>
              <a:rPr lang="ko-KR" altLang="en-US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177136" y="1875481"/>
            <a:ext cx="2232248" cy="3065687"/>
          </a:xfrm>
          <a:prstGeom prst="rect">
            <a:avLst/>
          </a:prstGeom>
          <a:solidFill>
            <a:schemeClr val="accent1"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65168" y="2014023"/>
            <a:ext cx="165618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LOTTE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E &amp; C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371126" y="3317189"/>
            <a:ext cx="1872208" cy="330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PW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143733"/>
            <a:ext cx="1512168" cy="360040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로</a:t>
            </a:r>
            <a:r>
              <a:rPr lang="ko-KR" altLang="en-US" b="1" dirty="0" smtClean="0"/>
              <a:t> 그 인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6270985" y="4571465"/>
            <a:ext cx="842255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u="sng" dirty="0" smtClean="0">
                <a:solidFill>
                  <a:srgbClr val="0070C0"/>
                </a:solidFill>
              </a:rPr>
              <a:t>회원가입</a:t>
            </a:r>
            <a:endParaRPr lang="ko-KR" altLang="en-US" sz="1100" b="1" u="sng" dirty="0">
              <a:solidFill>
                <a:srgbClr val="0070C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38949" y="4571465"/>
            <a:ext cx="1334431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50" b="1" u="sng" dirty="0" smtClean="0">
                <a:solidFill>
                  <a:srgbClr val="0070C0"/>
                </a:solidFill>
              </a:rPr>
              <a:t>아이디</a:t>
            </a:r>
            <a:r>
              <a:rPr lang="en-US" altLang="ko-KR" sz="1050" b="1" u="sng" dirty="0" smtClean="0">
                <a:solidFill>
                  <a:srgbClr val="0070C0"/>
                </a:solidFill>
              </a:rPr>
              <a:t>/</a:t>
            </a:r>
            <a:r>
              <a:rPr lang="ko-KR" altLang="en-US" sz="1050" b="1" u="sng" dirty="0" smtClean="0">
                <a:solidFill>
                  <a:srgbClr val="0070C0"/>
                </a:solidFill>
              </a:rPr>
              <a:t>비밀번호 </a:t>
            </a:r>
            <a:r>
              <a:rPr lang="ko-KR" altLang="en-US" sz="1050" b="1" u="sng" dirty="0">
                <a:solidFill>
                  <a:srgbClr val="0070C0"/>
                </a:solidFill>
              </a:rPr>
              <a:t>찾</a:t>
            </a:r>
            <a:r>
              <a:rPr lang="ko-KR" altLang="en-US" sz="1050" b="1" u="sng" dirty="0" smtClean="0">
                <a:solidFill>
                  <a:srgbClr val="0070C0"/>
                </a:solidFill>
              </a:rPr>
              <a:t>기</a:t>
            </a:r>
            <a:endParaRPr lang="ko-KR" altLang="en-US" sz="1050" b="1" u="sng" dirty="0">
              <a:solidFill>
                <a:srgbClr val="0070C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71126" y="2919597"/>
            <a:ext cx="1872208" cy="35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ID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6938028" y="2919597"/>
            <a:ext cx="0" cy="358525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938028" y="3315641"/>
            <a:ext cx="0" cy="423386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6352536" y="3718686"/>
            <a:ext cx="930788" cy="28103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임직원</a:t>
            </a:r>
            <a:endParaRPr lang="ko-KR" altLang="en-US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312547" y="3716633"/>
            <a:ext cx="930788" cy="28103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파트너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4180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820331" y="1603860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2940" y="1003687"/>
            <a:ext cx="13824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MAIN</a:t>
            </a:r>
            <a:endParaRPr lang="ko-KR" altLang="en-US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33782" y="1323716"/>
            <a:ext cx="2661082" cy="4975861"/>
            <a:chOff x="1945781" y="986104"/>
            <a:chExt cx="2660400" cy="4975861"/>
          </a:xfrm>
        </p:grpSpPr>
        <p:grpSp>
          <p:nvGrpSpPr>
            <p:cNvPr id="6" name="그룹 5"/>
            <p:cNvGrpSpPr/>
            <p:nvPr/>
          </p:nvGrpSpPr>
          <p:grpSpPr>
            <a:xfrm>
              <a:off x="1945781" y="986104"/>
              <a:ext cx="2660400" cy="4975861"/>
              <a:chOff x="380492" y="986104"/>
              <a:chExt cx="2660400" cy="4975861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380492" y="1149176"/>
                <a:ext cx="2651005" cy="4812789"/>
                <a:chOff x="245974" y="986914"/>
                <a:chExt cx="3060340" cy="5040693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245974" y="986914"/>
                  <a:ext cx="3060340" cy="378569"/>
                  <a:chOff x="245974" y="986914"/>
                  <a:chExt cx="3060340" cy="378569"/>
                </a:xfrm>
                <a:solidFill>
                  <a:srgbClr val="C00000"/>
                </a:solidFill>
              </p:grpSpPr>
              <p:sp>
                <p:nvSpPr>
                  <p:cNvPr id="16" name="직사각형 15"/>
                  <p:cNvSpPr/>
                  <p:nvPr/>
                </p:nvSpPr>
                <p:spPr>
                  <a:xfrm>
                    <a:off x="245974" y="986914"/>
                    <a:ext cx="3060340" cy="378569"/>
                  </a:xfrm>
                  <a:prstGeom prst="rect">
                    <a:avLst/>
                  </a:prstGeom>
                  <a:solidFill>
                    <a:schemeClr val="accent3"/>
                  </a:solidFill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59409" y="1043359"/>
                    <a:ext cx="1632938" cy="276999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100" b="1" dirty="0" smtClean="0">
                        <a:solidFill>
                          <a:schemeClr val="bg2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rPr>
                      <a:t>현장</a:t>
                    </a:r>
                    <a:r>
                      <a:rPr lang="en-US" altLang="ko-KR" sz="1100" b="1" dirty="0" smtClean="0">
                        <a:solidFill>
                          <a:schemeClr val="bg2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rPr>
                      <a:t>A</a:t>
                    </a:r>
                    <a:endParaRPr lang="ko-KR" altLang="en-US" sz="1100" b="1" dirty="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endParaRPr>
                  </a:p>
                </p:txBody>
              </p:sp>
            </p:grpSp>
            <p:sp>
              <p:nvSpPr>
                <p:cNvPr id="15" name="직사각형 14"/>
                <p:cNvSpPr/>
                <p:nvPr/>
              </p:nvSpPr>
              <p:spPr>
                <a:xfrm>
                  <a:off x="245974" y="5649038"/>
                  <a:ext cx="3060340" cy="378569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2" name="Picture 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492" y="986104"/>
                <a:ext cx="2660400" cy="164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2597468" y="5684805"/>
              <a:ext cx="63176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69690" y="5689130"/>
              <a:ext cx="63176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89216" y="5684805"/>
              <a:ext cx="63176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환경설정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28342" y="5689130"/>
              <a:ext cx="63176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74" y="1636369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616" y="1591661"/>
            <a:ext cx="190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직선 화살표 연결선 19"/>
          <p:cNvCxnSpPr>
            <a:stCxn id="19" idx="3"/>
            <a:endCxn id="21" idx="1"/>
          </p:cNvCxnSpPr>
          <p:nvPr/>
        </p:nvCxnSpPr>
        <p:spPr>
          <a:xfrm flipV="1">
            <a:off x="5997116" y="1617824"/>
            <a:ext cx="576064" cy="5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573180" y="1249530"/>
            <a:ext cx="2160240" cy="73658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638099" y="3530484"/>
            <a:ext cx="846849" cy="60297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안전돋보기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09184" y="1374841"/>
            <a:ext cx="2124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현장 선택메뉴 클릭 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  </a:t>
            </a:r>
            <a:r>
              <a:rPr lang="ko-KR" altLang="en-US" sz="1000" dirty="0" smtClean="0">
                <a:solidFill>
                  <a:srgbClr val="FF0000"/>
                </a:solidFill>
              </a:rPr>
              <a:t>현장 팝업 표시</a:t>
            </a:r>
            <a:r>
              <a:rPr lang="en-US" altLang="ko-KR" dirty="0" smtClean="0">
                <a:solidFill>
                  <a:srgbClr val="FF0000"/>
                </a:solidFill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64323" y="3544307"/>
            <a:ext cx="968489" cy="60297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소통광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38099" y="4222230"/>
            <a:ext cx="865567" cy="60297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정보공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간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777561" y="4222230"/>
            <a:ext cx="883909" cy="60297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메신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874558" y="4640666"/>
            <a:ext cx="955635" cy="32403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SMART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점검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74558" y="4987908"/>
            <a:ext cx="955635" cy="32403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NEAR MISS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79294" y="5337212"/>
            <a:ext cx="955635" cy="32403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재해 보고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꺾인 연결선 39"/>
          <p:cNvCxnSpPr>
            <a:stCxn id="23" idx="1"/>
            <a:endCxn id="43" idx="0"/>
          </p:cNvCxnSpPr>
          <p:nvPr/>
        </p:nvCxnSpPr>
        <p:spPr>
          <a:xfrm rot="10800000" flipV="1">
            <a:off x="2366877" y="3831969"/>
            <a:ext cx="1271222" cy="740851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24030" y="3197877"/>
            <a:ext cx="623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FF0000"/>
                </a:solidFill>
              </a:rPr>
              <a:t>클릭시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40632" y="4572821"/>
            <a:ext cx="1452490" cy="1245211"/>
          </a:xfrm>
          <a:prstGeom prst="rect">
            <a:avLst/>
          </a:prstGeom>
          <a:noFill/>
          <a:ln w="22225" cmpd="thickThin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493027" y="3451558"/>
            <a:ext cx="2468085" cy="1473986"/>
          </a:xfrm>
          <a:prstGeom prst="rect">
            <a:avLst/>
          </a:prstGeom>
          <a:noFill/>
          <a:ln w="22225" cmpd="thickThin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23" idx="1"/>
          </p:cNvCxnSpPr>
          <p:nvPr/>
        </p:nvCxnSpPr>
        <p:spPr>
          <a:xfrm>
            <a:off x="3638099" y="3831970"/>
            <a:ext cx="2448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317845" y="3861048"/>
            <a:ext cx="955635" cy="32403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165717" y="3861048"/>
            <a:ext cx="955635" cy="32403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안전보건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FOCUS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63661" y="4309058"/>
            <a:ext cx="955635" cy="32403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안전신호등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317295" y="4293096"/>
            <a:ext cx="955635" cy="32403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현장정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765580" y="3628847"/>
            <a:ext cx="2904981" cy="1245211"/>
          </a:xfrm>
          <a:prstGeom prst="rect">
            <a:avLst/>
          </a:prstGeom>
          <a:noFill/>
          <a:ln w="22225" cmpd="thickThin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003432" y="3849533"/>
            <a:ext cx="623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FF0000"/>
                </a:solidFill>
              </a:rPr>
              <a:t>클릭시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8081" y="1268760"/>
            <a:ext cx="955635" cy="32403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자료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551220" y="1269860"/>
            <a:ext cx="1205536" cy="32403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부외자산현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황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4781" y="1159765"/>
            <a:ext cx="2904981" cy="554408"/>
          </a:xfrm>
          <a:prstGeom prst="rect">
            <a:avLst/>
          </a:prstGeom>
          <a:noFill/>
          <a:ln w="22225" cmpd="thickThin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/>
          <p:cNvCxnSpPr/>
          <p:nvPr/>
        </p:nvCxnSpPr>
        <p:spPr>
          <a:xfrm flipH="1" flipV="1">
            <a:off x="1064568" y="1798294"/>
            <a:ext cx="2732768" cy="2443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0632" y="2210671"/>
            <a:ext cx="623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FF0000"/>
                </a:solidFill>
              </a:rPr>
              <a:t>클릭시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5684448" y="4617132"/>
            <a:ext cx="1509036" cy="13209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/>
          <p:nvPr/>
        </p:nvCxnSpPr>
        <p:spPr>
          <a:xfrm flipV="1">
            <a:off x="5265421" y="3348171"/>
            <a:ext cx="3061801" cy="103387"/>
          </a:xfrm>
          <a:prstGeom prst="bentConnector3">
            <a:avLst>
              <a:gd name="adj1" fmla="val -38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8316800" y="3348171"/>
            <a:ext cx="495" cy="2492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489829" y="5185536"/>
            <a:ext cx="623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FF0000"/>
                </a:solidFill>
              </a:rPr>
              <a:t>클릭시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193484" y="5431757"/>
            <a:ext cx="2078951" cy="5906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메신저 목록화면으로 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 이동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2"/>
          <p:cNvSpPr txBox="1">
            <a:spLocks noChangeArrowheads="1"/>
          </p:cNvSpPr>
          <p:nvPr/>
        </p:nvSpPr>
        <p:spPr bwMode="auto">
          <a:xfrm>
            <a:off x="177718" y="543142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altLang="ko-KR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Main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2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1061" y="5938124"/>
            <a:ext cx="2581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팝업형태로 메뉴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_sub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표시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]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340932" y="1880828"/>
            <a:ext cx="87196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프로필사진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79838" y="2713346"/>
            <a:ext cx="1377218" cy="607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</a:p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2016.05.27</a:t>
            </a: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2016.05.27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33782" y="1323716"/>
            <a:ext cx="2651685" cy="4975861"/>
          </a:xfrm>
          <a:prstGeom prst="rect">
            <a:avLst/>
          </a:prstGeom>
          <a:noFill/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2"/>
          <p:cNvSpPr txBox="1">
            <a:spLocks noChangeArrowheads="1"/>
          </p:cNvSpPr>
          <p:nvPr/>
        </p:nvSpPr>
        <p:spPr bwMode="auto">
          <a:xfrm>
            <a:off x="177718" y="543142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돌출메뉴</a:t>
            </a:r>
            <a:r>
              <a:rPr lang="en-US" altLang="ko-KR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전체메뉴</a:t>
            </a:r>
            <a:r>
              <a:rPr lang="en-US" altLang="ko-KR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2500" y="1052736"/>
            <a:ext cx="2592289" cy="5093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안전돋보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기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1) SMART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점검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등록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-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적발률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  -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분석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2)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NEAR MISS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  -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등록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  -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적발률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분석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재해 보고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-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등록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정보공간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자료실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2)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부외자산현황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소통광장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안전보건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FOCUS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등록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40832" y="1279120"/>
            <a:ext cx="2556284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  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          -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등록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          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                                                                  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     3)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안전신호등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     4)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현장정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보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메신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저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    </a:t>
            </a:r>
            <a:endParaRPr lang="ko-KR" altLang="en-US" dirty="0"/>
          </a:p>
        </p:txBody>
      </p:sp>
      <p:cxnSp>
        <p:nvCxnSpPr>
          <p:cNvPr id="78" name="꺾인 연결선 77"/>
          <p:cNvCxnSpPr/>
          <p:nvPr/>
        </p:nvCxnSpPr>
        <p:spPr>
          <a:xfrm rot="5400000" flipH="1" flipV="1">
            <a:off x="-186138" y="2699486"/>
            <a:ext cx="5237718" cy="1656187"/>
          </a:xfrm>
          <a:prstGeom prst="bentConnector3">
            <a:avLst>
              <a:gd name="adj1" fmla="val -79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endCxn id="71" idx="0"/>
          </p:cNvCxnSpPr>
          <p:nvPr/>
        </p:nvCxnSpPr>
        <p:spPr>
          <a:xfrm>
            <a:off x="3260813" y="908717"/>
            <a:ext cx="1458161" cy="37040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6069124" y="2096852"/>
            <a:ext cx="12601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7329264" y="1216095"/>
            <a:ext cx="2484276" cy="176151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401272" y="1376772"/>
            <a:ext cx="24122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슬라이딩 메뉴이며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왼쪽에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서 오른쪽으로 슬라이딩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되면서 나타난다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우측 상단에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버튼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누르면 종료된다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35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974" y="391800"/>
            <a:ext cx="4019198" cy="22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현장선택 리스트화면 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0682" y="133973"/>
            <a:ext cx="3242158" cy="1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안전관</a:t>
            </a:r>
            <a:r>
              <a: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4252" y="764704"/>
            <a:ext cx="26848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현장선</a:t>
            </a:r>
            <a:r>
              <a:rPr lang="ko-KR" altLang="en-US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택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3528649" y="1441351"/>
            <a:ext cx="2540475" cy="4507929"/>
            <a:chOff x="245974" y="985623"/>
            <a:chExt cx="3060341" cy="5040560"/>
          </a:xfrm>
        </p:grpSpPr>
        <p:sp>
          <p:nvSpPr>
            <p:cNvPr id="74" name="직사각형 73"/>
            <p:cNvSpPr/>
            <p:nvPr/>
          </p:nvSpPr>
          <p:spPr>
            <a:xfrm>
              <a:off x="245974" y="985623"/>
              <a:ext cx="3060341" cy="5040560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45974" y="986914"/>
              <a:ext cx="3060340" cy="378569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/>
                  </a:solidFill>
                  <a:latin typeface="굴림" pitchFamily="50" charset="-127"/>
                  <a:ea typeface="굴림" pitchFamily="50" charset="-127"/>
                </a:rPr>
                <a:t>현장선택</a:t>
              </a:r>
              <a:endParaRPr lang="ko-KR" altLang="en-US" sz="1200" b="1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cxnSp>
        <p:nvCxnSpPr>
          <p:cNvPr id="46" name="직선 연결선 45"/>
          <p:cNvCxnSpPr/>
          <p:nvPr/>
        </p:nvCxnSpPr>
        <p:spPr>
          <a:xfrm>
            <a:off x="3545366" y="2479397"/>
            <a:ext cx="2533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548844" y="2803433"/>
            <a:ext cx="2533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522740" y="3127469"/>
            <a:ext cx="25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539456" y="3451505"/>
            <a:ext cx="2533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542934" y="3775541"/>
            <a:ext cx="2533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537024" y="4099577"/>
            <a:ext cx="2533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532308" y="4423613"/>
            <a:ext cx="2533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541740" y="4747649"/>
            <a:ext cx="2533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537024" y="5107689"/>
            <a:ext cx="2533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72001" y="2504891"/>
            <a:ext cx="1775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굴림" pitchFamily="50" charset="-127"/>
                <a:ea typeface="굴림" pitchFamily="50" charset="-127"/>
              </a:rPr>
              <a:t>A</a:t>
            </a:r>
            <a:r>
              <a:rPr lang="ko-KR" altLang="en-US" sz="1100" dirty="0" smtClean="0">
                <a:latin typeface="굴림" pitchFamily="50" charset="-127"/>
                <a:ea typeface="굴림" pitchFamily="50" charset="-127"/>
              </a:rPr>
              <a:t>현장</a:t>
            </a:r>
            <a:endParaRPr lang="ko-KR" altLang="en-US" sz="11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73313" y="2828404"/>
            <a:ext cx="1775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굴림" pitchFamily="50" charset="-127"/>
                <a:ea typeface="굴림" pitchFamily="50" charset="-127"/>
              </a:rPr>
              <a:t>B</a:t>
            </a:r>
            <a:r>
              <a:rPr lang="ko-KR" altLang="en-US" sz="1100" dirty="0" smtClean="0">
                <a:latin typeface="굴림" pitchFamily="50" charset="-127"/>
                <a:ea typeface="굴림" pitchFamily="50" charset="-127"/>
              </a:rPr>
              <a:t>현장</a:t>
            </a:r>
            <a:endParaRPr lang="ko-KR" altLang="en-US" sz="11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70688" y="3163473"/>
            <a:ext cx="1775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굴림" pitchFamily="50" charset="-127"/>
                <a:ea typeface="굴림" pitchFamily="50" charset="-127"/>
              </a:rPr>
              <a:t>C</a:t>
            </a:r>
            <a:r>
              <a:rPr lang="ko-KR" altLang="en-US" sz="1100" dirty="0" smtClean="0">
                <a:latin typeface="굴림" pitchFamily="50" charset="-127"/>
                <a:ea typeface="굴림" pitchFamily="50" charset="-127"/>
              </a:rPr>
              <a:t>현장</a:t>
            </a:r>
            <a:endParaRPr lang="ko-KR" altLang="en-US" sz="11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72000" y="3486986"/>
            <a:ext cx="1775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굴림" pitchFamily="50" charset="-127"/>
                <a:ea typeface="굴림" pitchFamily="50" charset="-127"/>
              </a:rPr>
              <a:t>D</a:t>
            </a:r>
            <a:r>
              <a:rPr lang="ko-KR" altLang="en-US" sz="1100" dirty="0" smtClean="0">
                <a:latin typeface="굴림" pitchFamily="50" charset="-127"/>
                <a:ea typeface="굴림" pitchFamily="50" charset="-127"/>
              </a:rPr>
              <a:t>현장</a:t>
            </a:r>
            <a:endParaRPr lang="ko-KR" altLang="en-US" sz="11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29164" y="1628937"/>
            <a:ext cx="3132348" cy="1988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29164" y="2168860"/>
            <a:ext cx="31323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상단 우측에 있는 현장 리스트</a:t>
            </a:r>
            <a:r>
              <a:rPr lang="en-US" altLang="ko-KR" sz="10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버튼을 클릭하면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현장 리스트 공통화면이 보임</a:t>
            </a:r>
            <a:endParaRPr lang="en-US" altLang="ko-KR" sz="10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현장을 선택하면 선택된 현장의 정보가 본래의 화면에 표시됨</a:t>
            </a:r>
            <a:endParaRPr lang="en-US" altLang="ko-KR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</a:t>
            </a:r>
            <a:endParaRPr lang="en-US" altLang="ko-KR" sz="1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810483" y="1371083"/>
            <a:ext cx="252545" cy="266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52500" y="1325888"/>
            <a:ext cx="2661082" cy="4812662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52501" y="1327121"/>
            <a:ext cx="2661082" cy="361453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00" y="1164049"/>
            <a:ext cx="2670607" cy="16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26" y="1403592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44" y="1426884"/>
            <a:ext cx="190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1" name="그룹 100"/>
          <p:cNvGrpSpPr/>
          <p:nvPr/>
        </p:nvGrpSpPr>
        <p:grpSpPr>
          <a:xfrm>
            <a:off x="452501" y="5778480"/>
            <a:ext cx="2658486" cy="361453"/>
            <a:chOff x="6442454" y="5816536"/>
            <a:chExt cx="2651005" cy="361453"/>
          </a:xfrm>
        </p:grpSpPr>
        <p:sp>
          <p:nvSpPr>
            <p:cNvPr id="102" name="직사각형 101"/>
            <p:cNvSpPr/>
            <p:nvPr/>
          </p:nvSpPr>
          <p:spPr>
            <a:xfrm>
              <a:off x="6442454" y="5816536"/>
              <a:ext cx="2651005" cy="3614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094141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메신저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466363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785889" y="5900829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설정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425015" y="5905154"/>
              <a:ext cx="6317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  <a:endParaRPr lang="ko-KR" altLang="en-US" sz="9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6" name="직선 화살표 연결선 5"/>
          <p:cNvCxnSpPr>
            <a:stCxn id="10" idx="6"/>
            <a:endCxn id="77" idx="1"/>
          </p:cNvCxnSpPr>
          <p:nvPr/>
        </p:nvCxnSpPr>
        <p:spPr>
          <a:xfrm>
            <a:off x="3053672" y="1498092"/>
            <a:ext cx="474977" cy="1136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792760" y="1367247"/>
            <a:ext cx="260912" cy="261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3625955" y="2010968"/>
            <a:ext cx="1857580" cy="22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531160" y="2010968"/>
            <a:ext cx="464078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</a:t>
            </a:r>
            <a:endParaRPr lang="ko-KR" altLang="en-US" sz="1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9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6776" y="2384884"/>
            <a:ext cx="547260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안전돋보기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   </a:t>
            </a:r>
            <a:r>
              <a:rPr lang="en-US" altLang="ko-KR" sz="2800" dirty="0" smtClean="0"/>
              <a:t>1. SMART </a:t>
            </a:r>
            <a:r>
              <a:rPr lang="ko-KR" altLang="en-US" sz="2800" dirty="0" smtClean="0"/>
              <a:t>점검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2. NEAR MISS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3. </a:t>
            </a:r>
            <a:r>
              <a:rPr lang="ko-KR" altLang="en-US" sz="2800" dirty="0" smtClean="0"/>
              <a:t>재해보고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3689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_Copyright (C) 2009 LOTTE Data Communication Company. All Rights Reserved.">
  <a:themeElements>
    <a:clrScheme name="1_Copyright (C) 2009 LOTTE Data Communication Company. All Rights Reserved.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3_Copyright (C) 2009 LOTTE Data Communication Company. All Rights Reserved.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Copyright (C) 2009 LOTTE Data Communication Company. All Rights Reserved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pyright (C) 2009 LOTTE Data Communication Company. All Rights Reserved.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pyright (C) 2009 LOTTE Data Communication Company. All Rights Reserved.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pyright (C) 2009 LOTTE Data Communication Company. All Rights Reserved.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pyright (C) 2009 LOTTE Data Communication Company. All Rights Reserved.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pyright (C) 2009 LOTTE Data Communication Company. All Rights Reserved.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pyright (C) 2009 LOTTE Data Communication Company. All Rights Reserved.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pyright (C) 2009 LOTTE Data Communication Company. All Rights Reserved.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pyright (C) 2009 LOTTE Data Communication Company. All Rights Reserved.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pyright (C) 2009 LOTTE Data Communication Company. All Rights Reserved.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pyright (C) 2009 LOTTE Data Communication Company. All Rights Reserved.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pyright (C) 2009 LOTTE Data Communication Company. All Rights Reserved.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84509</TotalTime>
  <Words>3765</Words>
  <Application>Microsoft Office PowerPoint</Application>
  <PresentationFormat>A4 용지(210x297mm)</PresentationFormat>
  <Paragraphs>1761</Paragraphs>
  <Slides>47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13_Copyright (C) 2009 LOTTE Data Communication Company. All Rights Reserved.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</vt:lpstr>
      <vt:lpstr>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씨앤엠소프트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</dc:title>
  <dc:creator>씨앤엠소프트-정재형</dc:creator>
  <dc:description>제안서</dc:description>
  <cp:lastModifiedBy>cnmsoft</cp:lastModifiedBy>
  <cp:revision>4362</cp:revision>
  <cp:lastPrinted>2016-05-25T07:39:38Z</cp:lastPrinted>
  <dcterms:created xsi:type="dcterms:W3CDTF">2009-02-25T01:15:34Z</dcterms:created>
  <dcterms:modified xsi:type="dcterms:W3CDTF">2016-07-14T05:22:41Z</dcterms:modified>
</cp:coreProperties>
</file>