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73" r:id="rId5"/>
    <p:sldId id="275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691" y="-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have all three is impossible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Give an example for each pair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Ours aims at complying with all three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P8PxB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hackernews.com/2017/03/gmail-yahoo-password-hack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rknet.org.uk/2017/03/lastpass-chrome-extension-leaking-passwords/" TargetMode="External"/><Relationship Id="rId4" Type="http://schemas.openxmlformats.org/officeDocument/2006/relationships/hyperlink" Target="https://haveibeenpwned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85720" y="214296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Hard pass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85720" y="2285998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Or how to protect your passwords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003150" y="4494700"/>
            <a:ext cx="3083400" cy="4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u="sng" dirty="0">
              <a:solidFill>
                <a:schemeClr val="hlink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  <a:hlinkClick r:id="rId3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71538" y="4429138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Da Silva Bruno 		 </a:t>
            </a:r>
            <a:r>
              <a:rPr lang="fr-CH" dirty="0" err="1" smtClean="0"/>
              <a:t>Lizzi</a:t>
            </a:r>
            <a:r>
              <a:rPr lang="fr-CH" dirty="0" smtClean="0"/>
              <a:t> Dimitri 		Sousa Claudio		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Vos mots de passe ne sont pas en sécurité! 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693250"/>
            <a:ext cx="8520600" cy="287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“In 2016, billions of accounts were leaked to internet from LinkedIn, Tumblr, MySpace, Last.FM, Yahoo!, VK.com and Gmail”</a:t>
            </a:r>
            <a:br>
              <a:rPr lang="en" dirty="0"/>
            </a:br>
            <a:r>
              <a:rPr lang="en" sz="1200" i="1" u="sng" dirty="0">
                <a:solidFill>
                  <a:schemeClr val="hlink"/>
                </a:solidFill>
                <a:hlinkClick r:id="rId3"/>
              </a:rPr>
              <a:t>http://thehackernews.com/2017/03/gmail-yahoo-password-hack.html</a:t>
            </a:r>
          </a:p>
          <a:p>
            <a:pPr marL="457200" indent="-228600">
              <a:spcBef>
                <a:spcPts val="1000"/>
              </a:spcBef>
            </a:pPr>
            <a:r>
              <a:rPr lang="en" dirty="0" smtClean="0"/>
              <a:t>Demo: </a:t>
            </a:r>
            <a:r>
              <a:rPr lang="en" u="sng" dirty="0" smtClean="0">
                <a:solidFill>
                  <a:schemeClr val="accent5"/>
                </a:solidFill>
                <a:hlinkClick r:id="rId4"/>
              </a:rPr>
              <a:t>https://haveibeenpwned.com/</a:t>
            </a:r>
          </a:p>
          <a:p>
            <a:pPr marL="457200" lvl="0" indent="-228600" rtl="0">
              <a:lnSpc>
                <a:spcPct val="115000"/>
              </a:lnSpc>
              <a:spcBef>
                <a:spcPts val="1000"/>
              </a:spcBef>
            </a:pPr>
            <a:r>
              <a:rPr lang="en" dirty="0" smtClean="0"/>
              <a:t>“</a:t>
            </a:r>
            <a:r>
              <a:rPr lang="en" dirty="0"/>
              <a:t>LastPass Leaking </a:t>
            </a:r>
            <a:r>
              <a:rPr lang="en" dirty="0" smtClean="0"/>
              <a:t>Passwords”</a:t>
            </a:r>
            <a:r>
              <a:rPr lang="en" dirty="0"/>
              <a:t/>
            </a:r>
            <a:br>
              <a:rPr lang="en" dirty="0"/>
            </a:br>
            <a:r>
              <a:rPr lang="en" sz="1200" i="1" u="sng" dirty="0">
                <a:solidFill>
                  <a:schemeClr val="hlink"/>
                </a:solidFill>
                <a:hlinkClick r:id="rId5"/>
              </a:rPr>
              <a:t>https://www.darknet.org.uk/2017/03/lastpass-chrome-extension-leaking-passwords</a:t>
            </a:r>
            <a:r>
              <a:rPr lang="en" sz="1200" i="1" u="sng" dirty="0" smtClean="0">
                <a:solidFill>
                  <a:schemeClr val="hlink"/>
                </a:solidFill>
                <a:hlinkClick r:id="rId5"/>
              </a:rPr>
              <a:t>/</a:t>
            </a:r>
            <a:endParaRPr lang="en" sz="1200" i="1" u="sng" dirty="0">
              <a:solidFill>
                <a:schemeClr val="hlink"/>
              </a:solidFill>
              <a:hlinkClick r:id="rId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arme 12"/>
          <p:cNvSpPr/>
          <p:nvPr/>
        </p:nvSpPr>
        <p:spPr>
          <a:xfrm rot="7947434">
            <a:off x="4086840" y="2659580"/>
            <a:ext cx="410586" cy="391623"/>
          </a:xfrm>
          <a:prstGeom prst="teardrop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Triangle isocèle 13"/>
          <p:cNvSpPr/>
          <p:nvPr/>
        </p:nvSpPr>
        <p:spPr>
          <a:xfrm rot="3104687">
            <a:off x="4297644" y="2598449"/>
            <a:ext cx="345219" cy="196445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riangle isocèle 14"/>
          <p:cNvSpPr/>
          <p:nvPr/>
        </p:nvSpPr>
        <p:spPr>
          <a:xfrm rot="18002200">
            <a:off x="3915784" y="2624797"/>
            <a:ext cx="336158" cy="213396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6" name="Shape 76"/>
          <p:cNvSpPr txBox="1"/>
          <p:nvPr/>
        </p:nvSpPr>
        <p:spPr>
          <a:xfrm>
            <a:off x="5863400" y="1828925"/>
            <a:ext cx="2814300" cy="83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Riche </a:t>
            </a:r>
            <a:r>
              <a:rPr lang="en" dirty="0" smtClean="0"/>
              <a:t>jeu de caractères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dirty="0" smtClean="0">
                <a:solidFill>
                  <a:schemeClr val="dk1"/>
                </a:solidFill>
              </a:rPr>
              <a:t>Long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142844" y="1857370"/>
            <a:ext cx="2500330" cy="118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Non </a:t>
            </a:r>
            <a:r>
              <a:rPr lang="en" dirty="0" smtClean="0"/>
              <a:t>réutilisé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Non </a:t>
            </a:r>
            <a:r>
              <a:rPr lang="en" dirty="0" smtClean="0"/>
              <a:t>prévisible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4886425" y="4193250"/>
            <a:ext cx="2911500" cy="5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 smtClean="0"/>
              <a:t>Stocké nulle </a:t>
            </a:r>
            <a:r>
              <a:rPr lang="en" dirty="0"/>
              <a:t>part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N’existe que dans votre tête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 bon mot de passe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Organigramme : Connecteur 11"/>
          <p:cNvSpPr/>
          <p:nvPr/>
        </p:nvSpPr>
        <p:spPr>
          <a:xfrm>
            <a:off x="4071934" y="2643188"/>
            <a:ext cx="357190" cy="357190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4" name="Shape 74"/>
          <p:cNvSpPr/>
          <p:nvPr/>
        </p:nvSpPr>
        <p:spPr>
          <a:xfrm>
            <a:off x="3950914" y="1448675"/>
            <a:ext cx="1926300" cy="19476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Complexe</a:t>
            </a:r>
          </a:p>
        </p:txBody>
      </p:sp>
      <p:sp>
        <p:nvSpPr>
          <p:cNvPr id="73" name="Shape 73"/>
          <p:cNvSpPr/>
          <p:nvPr/>
        </p:nvSpPr>
        <p:spPr>
          <a:xfrm>
            <a:off x="2674975" y="1448675"/>
            <a:ext cx="1926300" cy="1947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Unique</a:t>
            </a:r>
          </a:p>
        </p:txBody>
      </p:sp>
      <p:sp>
        <p:nvSpPr>
          <p:cNvPr id="75" name="Shape 75"/>
          <p:cNvSpPr/>
          <p:nvPr/>
        </p:nvSpPr>
        <p:spPr>
          <a:xfrm>
            <a:off x="3342479" y="2609799"/>
            <a:ext cx="1926300" cy="1947599"/>
          </a:xfrm>
          <a:prstGeom prst="ellipse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Secret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Notre solution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49071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CH" dirty="0" smtClean="0"/>
              <a:t> Un seul mot de passe « maître » à mémoriser</a:t>
            </a:r>
          </a:p>
          <a:p>
            <a:pPr>
              <a:buFont typeface="Arial" pitchFamily="34" charset="0"/>
              <a:buChar char="•"/>
            </a:pPr>
            <a:r>
              <a:rPr lang="fr-CH" dirty="0" smtClean="0"/>
              <a:t> Mot de passe généré pour chaque domaine</a:t>
            </a:r>
            <a:br>
              <a:rPr lang="fr-CH" dirty="0" smtClean="0"/>
            </a:br>
            <a:r>
              <a:rPr lang="fr-CH" dirty="0" smtClean="0"/>
              <a:t>	</a:t>
            </a:r>
            <a:r>
              <a:rPr lang="fr-CH" dirty="0" err="1" smtClean="0">
                <a:latin typeface="Consolas" pitchFamily="49" charset="0"/>
              </a:rPr>
              <a:t>domain_pwd</a:t>
            </a:r>
            <a:r>
              <a:rPr lang="fr-CH" dirty="0" smtClean="0">
                <a:latin typeface="Consolas" pitchFamily="49" charset="0"/>
              </a:rPr>
              <a:t> = hash(</a:t>
            </a:r>
            <a:r>
              <a:rPr lang="fr-CH" dirty="0" err="1" smtClean="0">
                <a:latin typeface="Consolas" pitchFamily="49" charset="0"/>
              </a:rPr>
              <a:t>master_pwd</a:t>
            </a:r>
            <a:r>
              <a:rPr lang="fr-CH" dirty="0" smtClean="0">
                <a:latin typeface="Consolas" pitchFamily="49" charset="0"/>
              </a:rPr>
              <a:t>, </a:t>
            </a:r>
            <a:r>
              <a:rPr lang="fr-CH" dirty="0" err="1" smtClean="0">
                <a:latin typeface="Consolas" pitchFamily="49" charset="0"/>
              </a:rPr>
              <a:t>domain</a:t>
            </a:r>
            <a:r>
              <a:rPr lang="fr-CH" dirty="0" smtClean="0">
                <a:latin typeface="Consolas" pitchFamily="49" charset="0"/>
              </a:rPr>
              <a:t>)</a:t>
            </a:r>
          </a:p>
          <a:p>
            <a:endParaRPr lang="fr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Notre solution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49071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CH" dirty="0" smtClean="0"/>
              <a:t> Un seul mot de passe « maître » à mémoriser</a:t>
            </a:r>
          </a:p>
          <a:p>
            <a:pPr>
              <a:buFont typeface="Arial" pitchFamily="34" charset="0"/>
              <a:buChar char="•"/>
            </a:pPr>
            <a:r>
              <a:rPr lang="fr-CH" dirty="0" smtClean="0"/>
              <a:t> Mot de passe généré pour chaque domaine</a:t>
            </a:r>
            <a:br>
              <a:rPr lang="fr-CH" dirty="0" smtClean="0"/>
            </a:br>
            <a:r>
              <a:rPr lang="fr-CH" dirty="0" smtClean="0"/>
              <a:t>	</a:t>
            </a:r>
            <a:r>
              <a:rPr lang="fr-CH" dirty="0" err="1" smtClean="0">
                <a:latin typeface="Consolas" pitchFamily="49" charset="0"/>
              </a:rPr>
              <a:t>domain_pwd</a:t>
            </a:r>
            <a:r>
              <a:rPr lang="fr-CH" dirty="0" smtClean="0">
                <a:latin typeface="Consolas" pitchFamily="49" charset="0"/>
              </a:rPr>
              <a:t> = hash(</a:t>
            </a:r>
            <a:r>
              <a:rPr lang="fr-CH" dirty="0" err="1" smtClean="0">
                <a:latin typeface="Consolas" pitchFamily="49" charset="0"/>
              </a:rPr>
              <a:t>master_pwd</a:t>
            </a:r>
            <a:r>
              <a:rPr lang="fr-CH" dirty="0" smtClean="0">
                <a:latin typeface="Consolas" pitchFamily="49" charset="0"/>
              </a:rPr>
              <a:t>, </a:t>
            </a:r>
            <a:r>
              <a:rPr lang="fr-CH" dirty="0" err="1" smtClean="0">
                <a:latin typeface="Consolas" pitchFamily="49" charset="0"/>
              </a:rPr>
              <a:t>domain</a:t>
            </a:r>
            <a:r>
              <a:rPr lang="fr-CH" dirty="0" smtClean="0">
                <a:latin typeface="Consolas" pitchFamily="49" charset="0"/>
              </a:rPr>
              <a:t>)</a:t>
            </a:r>
          </a:p>
          <a:p>
            <a:endParaRPr lang="fr-CH" dirty="0" smtClean="0"/>
          </a:p>
        </p:txBody>
      </p:sp>
      <p:grpSp>
        <p:nvGrpSpPr>
          <p:cNvPr id="4" name="Groupe 9"/>
          <p:cNvGrpSpPr/>
          <p:nvPr/>
        </p:nvGrpSpPr>
        <p:grpSpPr>
          <a:xfrm>
            <a:off x="428596" y="2857502"/>
            <a:ext cx="8520600" cy="2571768"/>
            <a:chOff x="428596" y="2857502"/>
            <a:chExt cx="8520600" cy="2571768"/>
          </a:xfrm>
        </p:grpSpPr>
        <p:sp>
          <p:nvSpPr>
            <p:cNvPr id="8" name="Espace réservé du texte 2"/>
            <p:cNvSpPr txBox="1">
              <a:spLocks/>
            </p:cNvSpPr>
            <p:nvPr/>
          </p:nvSpPr>
          <p:spPr>
            <a:xfrm>
              <a:off x="428596" y="2857502"/>
              <a:ext cx="8520600" cy="25717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Font typeface="Arial" pitchFamily="34" charset="0"/>
                <a:buChar char="•"/>
                <a:tabLst/>
                <a:defRPr/>
              </a:pPr>
              <a:r>
                <a:rPr kumimoji="0" lang="fr-CH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Critères</a:t>
              </a:r>
            </a:p>
            <a:p>
              <a:pPr marL="446088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Font typeface="Arial" pitchFamily="34" charset="0"/>
                <a:buChar char="•"/>
                <a:tabLst/>
                <a:defRPr/>
              </a:pPr>
              <a:r>
                <a:rPr kumimoji="0" lang="fr-CH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Unique </a:t>
              </a:r>
            </a:p>
            <a:p>
              <a:pPr marL="446088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Font typeface="Arial" pitchFamily="34" charset="0"/>
                <a:buChar char="•"/>
                <a:tabLst/>
                <a:defRPr/>
              </a:pPr>
              <a:r>
                <a:rPr kumimoji="0" lang="fr-CH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Mot de passe complexe</a:t>
              </a:r>
            </a:p>
            <a:p>
              <a:pPr marL="446088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Font typeface="Arial" pitchFamily="34" charset="0"/>
                <a:buChar char="•"/>
                <a:tabLst/>
                <a:defRPr/>
              </a:pPr>
              <a:r>
                <a:rPr kumimoji="0" lang="fr-CH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Stocké nulle part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FontTx/>
                <a:buNone/>
                <a:tabLst/>
                <a:defRPr/>
              </a:pPr>
              <a:endParaRPr kumimoji="0" lang="fr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" name="Image 4" descr="image_previe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794" y="3357568"/>
              <a:ext cx="357190" cy="339331"/>
            </a:xfrm>
            <a:prstGeom prst="rect">
              <a:avLst/>
            </a:prstGeom>
          </p:spPr>
        </p:pic>
        <p:pic>
          <p:nvPicPr>
            <p:cNvPr id="9" name="Image 8" descr="image_previe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3306" y="3929072"/>
              <a:ext cx="357190" cy="339331"/>
            </a:xfrm>
            <a:prstGeom prst="rect">
              <a:avLst/>
            </a:prstGeom>
          </p:spPr>
        </p:pic>
        <p:pic>
          <p:nvPicPr>
            <p:cNvPr id="6" name="Image 5" descr="image_previe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364" y="4429138"/>
              <a:ext cx="357190" cy="3393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Notre proposition: architecture</a:t>
            </a:r>
          </a:p>
        </p:txBody>
      </p:sp>
      <p:pic>
        <p:nvPicPr>
          <p:cNvPr id="6" name="Image 5" descr="91140-2-4-Touch-TFT-LCD-Arduino-Shield-OEM-Pic002-700x7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571732"/>
            <a:ext cx="2571768" cy="2571768"/>
          </a:xfrm>
          <a:prstGeom prst="rect">
            <a:avLst/>
          </a:prstGeom>
        </p:spPr>
      </p:pic>
      <p:pic>
        <p:nvPicPr>
          <p:cNvPr id="7" name="Image 6" descr="240_F_104229027_LRi64xNEmP5QZSuVdCUEAXT7G94fsvz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785932"/>
            <a:ext cx="4876800" cy="3048000"/>
          </a:xfrm>
          <a:prstGeom prst="rect">
            <a:avLst/>
          </a:prstGeom>
        </p:spPr>
      </p:pic>
      <p:pic>
        <p:nvPicPr>
          <p:cNvPr id="9" name="Image 8" descr="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1714494"/>
            <a:ext cx="2180412" cy="1285884"/>
          </a:xfrm>
          <a:prstGeom prst="rect">
            <a:avLst/>
          </a:prstGeom>
        </p:spPr>
      </p:pic>
      <p:pic>
        <p:nvPicPr>
          <p:cNvPr id="11" name="Image 10" descr="0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885903">
            <a:off x="2492266" y="4001132"/>
            <a:ext cx="674672" cy="1068787"/>
          </a:xfrm>
          <a:prstGeom prst="rect">
            <a:avLst/>
          </a:prstGeom>
        </p:spPr>
      </p:pic>
      <p:pic>
        <p:nvPicPr>
          <p:cNvPr id="14" name="Image 13" descr="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729278">
            <a:off x="3352292" y="3959096"/>
            <a:ext cx="1066614" cy="755242"/>
          </a:xfrm>
          <a:prstGeom prst="rect">
            <a:avLst/>
          </a:prstGeom>
        </p:spPr>
      </p:pic>
      <p:pic>
        <p:nvPicPr>
          <p:cNvPr id="10" name="Image 9" descr="01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628" y="2000246"/>
            <a:ext cx="3429024" cy="2126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129</Words>
  <PresentationFormat>Affichage à l'écran (16:9)</PresentationFormat>
  <Paragraphs>32</Paragraphs>
  <Slides>17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simple-light-2</vt:lpstr>
      <vt:lpstr>Hard pass</vt:lpstr>
      <vt:lpstr>Vos mots de passe ne sont pas en sécurité! </vt:lpstr>
      <vt:lpstr>Un bon mot de passe  </vt:lpstr>
      <vt:lpstr>Notre solution</vt:lpstr>
      <vt:lpstr>Notre solution</vt:lpstr>
      <vt:lpstr>Notre proposition: architecture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pass</dc:title>
  <cp:lastModifiedBy>Squall</cp:lastModifiedBy>
  <cp:revision>15</cp:revision>
  <dcterms:modified xsi:type="dcterms:W3CDTF">2017-08-30T19:00:05Z</dcterms:modified>
</cp:coreProperties>
</file>