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78" r:id="rId13"/>
    <p:sldId id="276" r:id="rId14"/>
    <p:sldId id="277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11A9D-1DE5-4F0B-80C9-051901EBB71C}" type="datetimeFigureOut">
              <a:rPr lang="fr-FR" smtClean="0"/>
              <a:t>26/05/2015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3D049-9CED-459E-AA8F-6F90A755FD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6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3D049-9CED-459E-AA8F-6F90A755FD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91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2C51-1561-4EB6-9C93-546E852DCB67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26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F845-7EA5-4853-9502-4FE804A20DD0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54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B481-7D1E-4C4F-8E47-F066BE0397FB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96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28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CA8E-85F6-4F89-8F99-8BC756F6499E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76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A5F2-E306-4003-BE76-D53FFDC75E6D}" type="datetime1">
              <a:rPr lang="fr-FR" smtClean="0"/>
              <a:t>26/05/2015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28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AAE5-9493-4102-AAC4-C32F29644CF5}" type="datetime1">
              <a:rPr lang="fr-FR" smtClean="0"/>
              <a:t>26/05/2015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7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2621-94DB-4F6F-A900-E67BE057B93C}" type="datetime1">
              <a:rPr lang="fr-FR" smtClean="0"/>
              <a:t>26/05/2015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42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9835-99A2-4966-A1AD-B12BD8DBA2F4}" type="datetime1">
              <a:rPr lang="fr-FR" smtClean="0"/>
              <a:t>26/05/2015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14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A0C033-B7EF-41FA-9F2C-587AE82FF26F}" type="datetime1">
              <a:rPr lang="fr-FR" smtClean="0"/>
              <a:t>26/05/2015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46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0AD-6076-431B-9033-EEB312E14D36}" type="datetime1">
              <a:rPr lang="fr-FR" smtClean="0"/>
              <a:t>26/05/2015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3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1DC12F-2558-48E8-8199-85DA5BCD3AE0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B83279-34E8-41C9-B5C2-22AD678E470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3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ChessRPG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cap="none" dirty="0" smtClean="0"/>
              <a:t>Pierre-Louis </a:t>
            </a:r>
            <a:r>
              <a:rPr lang="fr-FR" cap="none" dirty="0" err="1" smtClean="0"/>
              <a:t>Gondras</a:t>
            </a:r>
            <a:r>
              <a:rPr lang="fr-FR" cap="none" dirty="0" smtClean="0"/>
              <a:t/>
            </a:r>
            <a:br>
              <a:rPr lang="fr-FR" cap="none" dirty="0" smtClean="0"/>
            </a:br>
            <a:r>
              <a:rPr lang="fr-FR" cap="none" dirty="0" smtClean="0"/>
              <a:t>Robin </a:t>
            </a:r>
            <a:r>
              <a:rPr lang="fr-FR" cap="none" dirty="0" err="1" smtClean="0"/>
              <a:t>Greyl</a:t>
            </a:r>
            <a:r>
              <a:rPr lang="fr-FR" cap="none" dirty="0"/>
              <a:t/>
            </a:r>
            <a:br>
              <a:rPr lang="fr-FR" cap="none" dirty="0"/>
            </a:br>
            <a:r>
              <a:rPr lang="fr-FR" cap="none" dirty="0" err="1" smtClean="0"/>
              <a:t>Tiffanie</a:t>
            </a:r>
            <a:r>
              <a:rPr lang="fr-FR" cap="none" dirty="0" smtClean="0"/>
              <a:t> </a:t>
            </a:r>
            <a:r>
              <a:rPr lang="fr-FR" cap="none" dirty="0" err="1" smtClean="0"/>
              <a:t>Schreyeck</a:t>
            </a:r>
            <a:endParaRPr lang="fr-FR" cap="none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FFF0-C704-4BDF-851F-BCB6753F83E5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42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B050"/>
                </a:solidFill>
              </a:rPr>
              <a:t>:</a:t>
            </a:r>
            <a:r>
              <a:rPr lang="fr-FR" dirty="0" smtClean="0"/>
              <a:t> Plateau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struct</a:t>
            </a:r>
            <a:endParaRPr lang="fr-FR" b="1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{</a:t>
            </a:r>
          </a:p>
          <a:p>
            <a:r>
              <a:rPr lang="fr-FR" dirty="0"/>
              <a:t>    </a:t>
            </a:r>
            <a:r>
              <a:rPr lang="fr-FR" b="1" dirty="0"/>
              <a:t>Case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**</a:t>
            </a:r>
            <a:r>
              <a:rPr lang="fr-FR" dirty="0"/>
              <a:t> </a:t>
            </a:r>
            <a:r>
              <a:rPr lang="fr-FR" dirty="0" err="1"/>
              <a:t>echiquier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/>
              <a:t>   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nbTours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>
                <a:solidFill>
                  <a:srgbClr val="FF0000"/>
                </a:solidFill>
              </a:rPr>
              <a:t>}</a:t>
            </a:r>
            <a:r>
              <a:rPr lang="fr-FR" dirty="0"/>
              <a:t> Plateau </a:t>
            </a:r>
            <a:r>
              <a:rPr lang="fr-FR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603353" y="3857414"/>
            <a:ext cx="5811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reinitCouleursEchiquier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Plateau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plateau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</a:p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initPlateau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Plateau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plateau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fr-FR" dirty="0"/>
              <a:t> </a:t>
            </a:r>
            <a:r>
              <a:rPr lang="fr-FR" b="1" dirty="0"/>
              <a:t>Couleur</a:t>
            </a:r>
            <a:r>
              <a:rPr lang="fr-FR" dirty="0"/>
              <a:t> C1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fr-FR" dirty="0"/>
              <a:t> </a:t>
            </a:r>
            <a:r>
              <a:rPr lang="fr-FR" b="1" dirty="0"/>
              <a:t>Couleur</a:t>
            </a:r>
            <a:r>
              <a:rPr lang="fr-FR" dirty="0"/>
              <a:t> C2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017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70C0"/>
                </a:solidFill>
              </a:rPr>
              <a:t>:</a:t>
            </a:r>
            <a:r>
              <a:rPr lang="fr-FR" dirty="0" smtClean="0"/>
              <a:t>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struct</a:t>
            </a:r>
            <a:endParaRPr lang="fr-FR" b="1" dirty="0">
              <a:solidFill>
                <a:srgbClr val="00206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{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    </a:t>
            </a:r>
            <a:r>
              <a:rPr lang="fr-FR" b="1" dirty="0" smtClean="0"/>
              <a:t>Plateau</a:t>
            </a:r>
            <a:r>
              <a:rPr lang="fr-FR" dirty="0" smtClean="0"/>
              <a:t> </a:t>
            </a:r>
            <a:r>
              <a:rPr lang="fr-FR" dirty="0" err="1"/>
              <a:t>plateau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    </a:t>
            </a:r>
            <a:r>
              <a:rPr lang="fr-FR" b="1" dirty="0" smtClean="0"/>
              <a:t>Joueur</a:t>
            </a:r>
            <a:r>
              <a:rPr lang="fr-FR" dirty="0" smtClean="0"/>
              <a:t> </a:t>
            </a:r>
            <a:r>
              <a:rPr lang="fr-FR" dirty="0"/>
              <a:t>J1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    </a:t>
            </a:r>
            <a:r>
              <a:rPr lang="fr-FR" b="1" dirty="0" smtClean="0"/>
              <a:t>Joueur</a:t>
            </a:r>
            <a:r>
              <a:rPr lang="fr-FR" dirty="0" smtClean="0"/>
              <a:t> </a:t>
            </a:r>
            <a:r>
              <a:rPr lang="fr-FR" dirty="0"/>
              <a:t>J2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    </a:t>
            </a:r>
            <a:r>
              <a:rPr lang="fr-FR" b="1" dirty="0" smtClean="0"/>
              <a:t>Joueur</a:t>
            </a:r>
            <a:r>
              <a:rPr lang="fr-FR" dirty="0" smtClean="0"/>
              <a:t> </a:t>
            </a:r>
            <a:r>
              <a:rPr lang="fr-FR" dirty="0"/>
              <a:t>* </a:t>
            </a:r>
            <a:r>
              <a:rPr lang="fr-FR" dirty="0" err="1"/>
              <a:t>joueurActif</a:t>
            </a:r>
            <a:r>
              <a:rPr lang="fr-FR" dirty="0"/>
              <a:t>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    </a:t>
            </a:r>
            <a:r>
              <a:rPr lang="fr-FR" b="1" dirty="0" smtClean="0">
                <a:solidFill>
                  <a:srgbClr val="002060"/>
                </a:solidFill>
              </a:rPr>
              <a:t>char</a:t>
            </a:r>
            <a:r>
              <a:rPr lang="fr-FR" dirty="0" smtClean="0">
                <a:solidFill>
                  <a:srgbClr val="002060"/>
                </a:solidFill>
              </a:rPr>
              <a:t> </a:t>
            </a:r>
            <a:r>
              <a:rPr lang="fr-FR" dirty="0"/>
              <a:t>log[1000</a:t>
            </a:r>
            <a:r>
              <a:rPr lang="fr-FR" dirty="0" smtClean="0"/>
              <a:t>]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/>
              <a:t>} </a:t>
            </a:r>
            <a:r>
              <a:rPr lang="fr-FR" dirty="0"/>
              <a:t>Jeu</a:t>
            </a:r>
            <a:r>
              <a:rPr lang="fr-FR" dirty="0">
                <a:solidFill>
                  <a:srgbClr val="FF0000"/>
                </a:solidFill>
              </a:rPr>
              <a:t> 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11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608230" y="4510658"/>
            <a:ext cx="8875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selectPiece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Jeu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jeu,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posX</a:t>
            </a:r>
            <a:r>
              <a:rPr lang="fr-FR" dirty="0"/>
              <a:t>,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posY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b="1" dirty="0" err="1" smtClean="0">
                <a:solidFill>
                  <a:srgbClr val="002060"/>
                </a:solidFill>
              </a:rPr>
              <a:t>void</a:t>
            </a:r>
            <a:r>
              <a:rPr lang="fr-FR" dirty="0" smtClean="0">
                <a:solidFill>
                  <a:srgbClr val="002060"/>
                </a:solidFill>
              </a:rPr>
              <a:t> </a:t>
            </a:r>
            <a:r>
              <a:rPr lang="fr-FR" dirty="0" err="1"/>
              <a:t>deplacerPiece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Jeu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jeu, </a:t>
            </a:r>
            <a:r>
              <a:rPr lang="fr-FR" b="1" dirty="0" err="1"/>
              <a:t>Piece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piece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fr-FR" dirty="0"/>
              <a:t>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posX</a:t>
            </a:r>
            <a:r>
              <a:rPr lang="fr-FR" dirty="0"/>
              <a:t>,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posY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fr-FR" dirty="0"/>
              <a:t> </a:t>
            </a:r>
            <a:r>
              <a:rPr lang="fr-FR" b="1" dirty="0"/>
              <a:t>Couleur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couleurGagne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b="1" dirty="0" err="1"/>
              <a:t>Piece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combatPieces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Jeu</a:t>
            </a:r>
            <a:r>
              <a:rPr lang="fr-FR" dirty="0">
                <a:solidFill>
                  <a:srgbClr val="FF0000"/>
                </a:solidFill>
              </a:rPr>
              <a:t> * </a:t>
            </a:r>
            <a:r>
              <a:rPr lang="fr-FR" dirty="0"/>
              <a:t>jeu, </a:t>
            </a:r>
            <a:r>
              <a:rPr lang="fr-FR" b="1" dirty="0" err="1"/>
              <a:t>Piece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pieceAtt</a:t>
            </a:r>
            <a:r>
              <a:rPr lang="fr-FR" dirty="0"/>
              <a:t>, </a:t>
            </a:r>
            <a:r>
              <a:rPr lang="fr-FR" b="1" dirty="0" err="1"/>
              <a:t>Piece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pieceDef</a:t>
            </a:r>
            <a:r>
              <a:rPr lang="fr-FR" dirty="0"/>
              <a:t>, </a:t>
            </a:r>
            <a:r>
              <a:rPr lang="fr-FR" b="1" dirty="0"/>
              <a:t>Couleur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couleurGagne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70C0"/>
                </a:solidFill>
              </a:rPr>
              <a:t>:</a:t>
            </a:r>
            <a:r>
              <a:rPr lang="fr-FR" dirty="0" smtClean="0"/>
              <a:t> IA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1600" b="1" dirty="0" err="1">
                <a:solidFill>
                  <a:srgbClr val="002060"/>
                </a:solidFill>
              </a:rPr>
              <a:t>typedef</a:t>
            </a:r>
            <a:r>
              <a:rPr lang="fr-FR" sz="1600" b="1" dirty="0">
                <a:solidFill>
                  <a:srgbClr val="002060"/>
                </a:solidFill>
              </a:rPr>
              <a:t> </a:t>
            </a:r>
            <a:r>
              <a:rPr lang="fr-FR" sz="1600" b="1" dirty="0" err="1">
                <a:solidFill>
                  <a:srgbClr val="002060"/>
                </a:solidFill>
              </a:rPr>
              <a:t>struct</a:t>
            </a:r>
            <a:endParaRPr lang="fr-FR" sz="1600" b="1" dirty="0">
              <a:solidFill>
                <a:srgbClr val="002060"/>
              </a:solidFill>
            </a:endParaRPr>
          </a:p>
          <a:p>
            <a:r>
              <a:rPr lang="fr-FR" sz="1600" dirty="0">
                <a:solidFill>
                  <a:srgbClr val="FF0000"/>
                </a:solidFill>
              </a:rPr>
              <a:t>{</a:t>
            </a:r>
          </a:p>
          <a:p>
            <a:r>
              <a:rPr lang="fr-FR" sz="1600" dirty="0">
                <a:solidFill>
                  <a:schemeClr val="tx1"/>
                </a:solidFill>
              </a:rPr>
              <a:t>    </a:t>
            </a:r>
            <a:r>
              <a:rPr lang="fr-FR" sz="1600" b="1" dirty="0" err="1">
                <a:solidFill>
                  <a:schemeClr val="tx1"/>
                </a:solidFill>
              </a:rPr>
              <a:t>Piece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rgbClr val="FF0000"/>
                </a:solidFill>
              </a:rPr>
              <a:t>* </a:t>
            </a:r>
            <a:r>
              <a:rPr lang="fr-FR" sz="1600" dirty="0" err="1">
                <a:solidFill>
                  <a:schemeClr val="tx1"/>
                </a:solidFill>
              </a:rPr>
              <a:t>piece</a:t>
            </a:r>
            <a:r>
              <a:rPr lang="fr-FR" sz="1600" dirty="0" smtClean="0">
                <a:solidFill>
                  <a:srgbClr val="FF0000"/>
                </a:solidFill>
              </a:rPr>
              <a:t>;</a:t>
            </a:r>
            <a:endParaRPr lang="fr-FR" sz="1600" dirty="0">
              <a:solidFill>
                <a:srgbClr val="FF0000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    </a:t>
            </a:r>
            <a:r>
              <a:rPr lang="fr-FR" sz="1600" b="1" dirty="0" err="1">
                <a:solidFill>
                  <a:srgbClr val="002060"/>
                </a:solidFill>
              </a:rPr>
              <a:t>int</a:t>
            </a:r>
            <a:r>
              <a:rPr lang="fr-FR" sz="1600" dirty="0">
                <a:solidFill>
                  <a:srgbClr val="002060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nbCasesControlees</a:t>
            </a:r>
            <a:r>
              <a:rPr lang="fr-FR" sz="1600" dirty="0">
                <a:solidFill>
                  <a:srgbClr val="FF0000"/>
                </a:solidFill>
              </a:rPr>
              <a:t>;</a:t>
            </a:r>
          </a:p>
          <a:p>
            <a:r>
              <a:rPr lang="fr-FR" sz="1600" dirty="0">
                <a:solidFill>
                  <a:schemeClr val="tx1"/>
                </a:solidFill>
              </a:rPr>
              <a:t>    </a:t>
            </a:r>
            <a:r>
              <a:rPr lang="fr-FR" sz="1600" b="1" dirty="0">
                <a:solidFill>
                  <a:schemeClr val="tx1"/>
                </a:solidFill>
              </a:rPr>
              <a:t>Case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rgbClr val="FF0000"/>
                </a:solidFill>
              </a:rPr>
              <a:t>* </a:t>
            </a:r>
            <a:r>
              <a:rPr lang="fr-FR" sz="1600" dirty="0" err="1">
                <a:solidFill>
                  <a:schemeClr val="tx1"/>
                </a:solidFill>
              </a:rPr>
              <a:t>casesControlees</a:t>
            </a:r>
            <a:r>
              <a:rPr lang="fr-FR" sz="1600" dirty="0">
                <a:solidFill>
                  <a:srgbClr val="FF0000"/>
                </a:solidFill>
              </a:rPr>
              <a:t>[</a:t>
            </a:r>
            <a:r>
              <a:rPr lang="fr-FR" sz="1600" dirty="0">
                <a:solidFill>
                  <a:schemeClr val="tx1"/>
                </a:solidFill>
              </a:rPr>
              <a:t>27</a:t>
            </a:r>
            <a:r>
              <a:rPr lang="fr-FR" sz="1600" dirty="0" smtClean="0">
                <a:solidFill>
                  <a:srgbClr val="FF0000"/>
                </a:solidFill>
              </a:rPr>
              <a:t>];</a:t>
            </a:r>
            <a:endParaRPr lang="fr-FR" sz="1600" dirty="0">
              <a:solidFill>
                <a:srgbClr val="FF0000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    </a:t>
            </a:r>
            <a:r>
              <a:rPr lang="fr-FR" sz="1600" b="1" dirty="0" err="1">
                <a:solidFill>
                  <a:srgbClr val="002060"/>
                </a:solidFill>
              </a:rPr>
              <a:t>int</a:t>
            </a:r>
            <a:r>
              <a:rPr lang="fr-FR" sz="1600" dirty="0">
                <a:solidFill>
                  <a:srgbClr val="002060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nbPiecesControlees</a:t>
            </a:r>
            <a:r>
              <a:rPr lang="fr-FR" sz="1600" dirty="0">
                <a:solidFill>
                  <a:schemeClr val="tx1"/>
                </a:solidFill>
              </a:rPr>
              <a:t>;</a:t>
            </a:r>
          </a:p>
          <a:p>
            <a:r>
              <a:rPr lang="fr-FR" sz="1600" dirty="0">
                <a:solidFill>
                  <a:schemeClr val="tx1"/>
                </a:solidFill>
              </a:rPr>
              <a:t>    </a:t>
            </a:r>
            <a:r>
              <a:rPr lang="fr-FR" sz="1600" b="1" dirty="0" err="1">
                <a:solidFill>
                  <a:schemeClr val="tx1"/>
                </a:solidFill>
              </a:rPr>
              <a:t>Piece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rgbClr val="FF0000"/>
                </a:solidFill>
              </a:rPr>
              <a:t>* </a:t>
            </a:r>
            <a:r>
              <a:rPr lang="fr-FR" sz="1600" dirty="0" err="1">
                <a:solidFill>
                  <a:schemeClr val="tx1"/>
                </a:solidFill>
              </a:rPr>
              <a:t>piecesControlees</a:t>
            </a:r>
            <a:r>
              <a:rPr lang="fr-FR" sz="1600" dirty="0">
                <a:solidFill>
                  <a:srgbClr val="FF0000"/>
                </a:solidFill>
              </a:rPr>
              <a:t>[</a:t>
            </a:r>
            <a:r>
              <a:rPr lang="fr-FR" sz="1600" dirty="0">
                <a:solidFill>
                  <a:schemeClr val="tx1"/>
                </a:solidFill>
              </a:rPr>
              <a:t>8</a:t>
            </a:r>
            <a:r>
              <a:rPr lang="fr-FR" sz="1600" dirty="0" smtClean="0">
                <a:solidFill>
                  <a:srgbClr val="FF0000"/>
                </a:solidFill>
              </a:rPr>
              <a:t>];</a:t>
            </a:r>
            <a:endParaRPr lang="fr-FR" sz="1600" dirty="0">
              <a:solidFill>
                <a:srgbClr val="FF0000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    </a:t>
            </a:r>
            <a:r>
              <a:rPr lang="fr-FR" sz="1600" b="1" dirty="0" err="1">
                <a:solidFill>
                  <a:srgbClr val="002060"/>
                </a:solidFill>
              </a:rPr>
              <a:t>int</a:t>
            </a:r>
            <a:r>
              <a:rPr lang="fr-FR" sz="1600" dirty="0">
                <a:solidFill>
                  <a:srgbClr val="002060"/>
                </a:solidFill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</a:rPr>
              <a:t>nbDeplacementsPossibles</a:t>
            </a:r>
            <a:r>
              <a:rPr lang="fr-FR" sz="1600" dirty="0" smtClean="0">
                <a:solidFill>
                  <a:srgbClr val="FF0000"/>
                </a:solidFill>
              </a:rPr>
              <a:t>;</a:t>
            </a:r>
            <a:endParaRPr lang="fr-FR" sz="1600" dirty="0">
              <a:solidFill>
                <a:srgbClr val="FF0000"/>
              </a:solidFill>
            </a:endParaRPr>
          </a:p>
          <a:p>
            <a:r>
              <a:rPr lang="fr-FR" sz="1600" dirty="0" smtClean="0">
                <a:solidFill>
                  <a:schemeClr val="tx1"/>
                </a:solidFill>
              </a:rPr>
              <a:t>    </a:t>
            </a:r>
            <a:r>
              <a:rPr lang="fr-FR" sz="1600" b="1" dirty="0" smtClean="0">
                <a:solidFill>
                  <a:schemeClr val="tx1"/>
                </a:solidFill>
              </a:rPr>
              <a:t>Case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rgbClr val="FF0000"/>
                </a:solidFill>
              </a:rPr>
              <a:t>*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deplacementsPossibles</a:t>
            </a:r>
            <a:r>
              <a:rPr lang="fr-FR" sz="1600" dirty="0">
                <a:solidFill>
                  <a:srgbClr val="FF0000"/>
                </a:solidFill>
              </a:rPr>
              <a:t>[</a:t>
            </a:r>
            <a:r>
              <a:rPr lang="fr-FR" sz="1600" dirty="0">
                <a:solidFill>
                  <a:schemeClr val="tx1"/>
                </a:solidFill>
              </a:rPr>
              <a:t>27</a:t>
            </a:r>
            <a:r>
              <a:rPr lang="fr-FR" sz="1600" dirty="0" smtClean="0">
                <a:solidFill>
                  <a:srgbClr val="FF0000"/>
                </a:solidFill>
              </a:rPr>
              <a:t>];</a:t>
            </a:r>
            <a:endParaRPr lang="fr-FR" sz="1600" dirty="0">
              <a:solidFill>
                <a:srgbClr val="FF0000"/>
              </a:solidFill>
            </a:endParaRPr>
          </a:p>
          <a:p>
            <a:r>
              <a:rPr lang="fr-FR" sz="1600" dirty="0">
                <a:solidFill>
                  <a:srgbClr val="FF0000"/>
                </a:solidFill>
              </a:rPr>
              <a:t>}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IApiece</a:t>
            </a:r>
            <a:r>
              <a:rPr lang="fr-FR" sz="1600" dirty="0">
                <a:solidFill>
                  <a:srgbClr val="FF0000"/>
                </a:solidFill>
              </a:rPr>
              <a:t> 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12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542384" y="1845734"/>
            <a:ext cx="22589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>
                <a:solidFill>
                  <a:srgbClr val="002060"/>
                </a:solidFill>
              </a:rPr>
              <a:t>typedef</a:t>
            </a:r>
            <a:r>
              <a:rPr lang="fr-FR" sz="1600" dirty="0">
                <a:solidFill>
                  <a:srgbClr val="002060"/>
                </a:solidFill>
              </a:rPr>
              <a:t> </a:t>
            </a:r>
            <a:r>
              <a:rPr lang="fr-FR" sz="1600" b="1" dirty="0" err="1">
                <a:solidFill>
                  <a:srgbClr val="002060"/>
                </a:solidFill>
              </a:rPr>
              <a:t>struct</a:t>
            </a:r>
            <a:endParaRPr lang="fr-FR" sz="1600" b="1" dirty="0">
              <a:solidFill>
                <a:srgbClr val="002060"/>
              </a:solidFill>
            </a:endParaRPr>
          </a:p>
          <a:p>
            <a:r>
              <a:rPr lang="fr-FR" sz="1600" dirty="0">
                <a:solidFill>
                  <a:srgbClr val="FF0000"/>
                </a:solidFill>
              </a:rPr>
              <a:t>{</a:t>
            </a:r>
          </a:p>
          <a:p>
            <a:r>
              <a:rPr lang="fr-FR" sz="1600" dirty="0"/>
              <a:t>    </a:t>
            </a:r>
            <a:r>
              <a:rPr lang="fr-FR" sz="1600" b="1" dirty="0" err="1"/>
              <a:t>IApiece</a:t>
            </a:r>
            <a:r>
              <a:rPr lang="fr-FR" sz="1600" dirty="0"/>
              <a:t> iaPiecesJ1</a:t>
            </a:r>
            <a:r>
              <a:rPr lang="fr-FR" sz="1600" dirty="0">
                <a:solidFill>
                  <a:srgbClr val="FF0000"/>
                </a:solidFill>
              </a:rPr>
              <a:t>[</a:t>
            </a:r>
            <a:r>
              <a:rPr lang="fr-FR" sz="1600" dirty="0"/>
              <a:t>16</a:t>
            </a:r>
            <a:r>
              <a:rPr lang="fr-FR" sz="1600" dirty="0">
                <a:solidFill>
                  <a:srgbClr val="FF0000"/>
                </a:solidFill>
              </a:rPr>
              <a:t>];</a:t>
            </a:r>
          </a:p>
          <a:p>
            <a:r>
              <a:rPr lang="fr-FR" sz="1600" dirty="0"/>
              <a:t>    </a:t>
            </a:r>
            <a:r>
              <a:rPr lang="fr-FR" sz="1600" b="1" dirty="0" err="1"/>
              <a:t>IApiece</a:t>
            </a:r>
            <a:r>
              <a:rPr lang="fr-FR" sz="1600" dirty="0"/>
              <a:t> iaPiecesJ2</a:t>
            </a:r>
            <a:r>
              <a:rPr lang="fr-FR" sz="1600" dirty="0">
                <a:solidFill>
                  <a:srgbClr val="FF0000"/>
                </a:solidFill>
              </a:rPr>
              <a:t>[</a:t>
            </a:r>
            <a:r>
              <a:rPr lang="fr-FR" sz="1600" dirty="0"/>
              <a:t>16</a:t>
            </a:r>
            <a:r>
              <a:rPr lang="fr-FR" sz="1600" dirty="0">
                <a:solidFill>
                  <a:srgbClr val="FF0000"/>
                </a:solidFill>
              </a:rPr>
              <a:t>];</a:t>
            </a:r>
          </a:p>
          <a:p>
            <a:endParaRPr lang="fr-FR" sz="1600" dirty="0"/>
          </a:p>
          <a:p>
            <a:r>
              <a:rPr lang="fr-FR" sz="1600" dirty="0">
                <a:solidFill>
                  <a:srgbClr val="FF0000"/>
                </a:solidFill>
              </a:rPr>
              <a:t>} </a:t>
            </a:r>
            <a:r>
              <a:rPr lang="fr-FR" sz="1600" dirty="0" err="1"/>
              <a:t>IAjeu</a:t>
            </a:r>
            <a:r>
              <a:rPr lang="fr-FR" sz="1600" dirty="0"/>
              <a:t> </a:t>
            </a:r>
            <a:r>
              <a:rPr lang="fr-FR" sz="1600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512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FF0000"/>
                </a:solidFill>
              </a:rPr>
              <a:t>:</a:t>
            </a:r>
            <a:r>
              <a:rPr lang="fr-FR" dirty="0" smtClean="0"/>
              <a:t> </a:t>
            </a:r>
            <a:r>
              <a:rPr lang="fr-FR" dirty="0" err="1" smtClean="0"/>
              <a:t>AfficheNCURSES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 smtClean="0">
              <a:solidFill>
                <a:srgbClr val="002060"/>
              </a:solidFill>
            </a:endParaRPr>
          </a:p>
          <a:p>
            <a:r>
              <a:rPr lang="fr-FR" b="1" dirty="0" err="1" smtClean="0">
                <a:solidFill>
                  <a:srgbClr val="002060"/>
                </a:solidFill>
              </a:rPr>
              <a:t>void</a:t>
            </a:r>
            <a:r>
              <a:rPr lang="fr-FR" dirty="0" smtClean="0">
                <a:solidFill>
                  <a:srgbClr val="002060"/>
                </a:solidFill>
              </a:rPr>
              <a:t> </a:t>
            </a:r>
            <a:r>
              <a:rPr lang="fr-FR" dirty="0"/>
              <a:t>affichage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WINDOW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 </a:t>
            </a:r>
            <a:r>
              <a:rPr lang="fr-FR" dirty="0" err="1"/>
              <a:t>win</a:t>
            </a:r>
            <a:r>
              <a:rPr lang="fr-FR" dirty="0">
                <a:solidFill>
                  <a:srgbClr val="FF0000"/>
                </a:solidFill>
              </a:rPr>
              <a:t>, </a:t>
            </a:r>
            <a:r>
              <a:rPr lang="fr-FR" b="1" dirty="0">
                <a:solidFill>
                  <a:schemeClr val="tx1"/>
                </a:solidFill>
              </a:rPr>
              <a:t>Jeu</a:t>
            </a:r>
            <a:r>
              <a:rPr lang="fr-FR" dirty="0">
                <a:solidFill>
                  <a:srgbClr val="FF0000"/>
                </a:solidFill>
              </a:rPr>
              <a:t> * </a:t>
            </a:r>
            <a:r>
              <a:rPr lang="fr-FR" dirty="0"/>
              <a:t>jeu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boucleEvent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Jeu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jeu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ChessRPG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2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70C0"/>
                </a:solidFill>
              </a:rPr>
              <a:t>:</a:t>
            </a:r>
            <a:r>
              <a:rPr lang="fr-FR" dirty="0" smtClean="0"/>
              <a:t> </a:t>
            </a:r>
            <a:r>
              <a:rPr lang="fr-FR" dirty="0" err="1" smtClean="0"/>
              <a:t>AfficheSDL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 err="1" smtClean="0">
                <a:solidFill>
                  <a:srgbClr val="002060"/>
                </a:solidFill>
              </a:rPr>
              <a:t>typedef</a:t>
            </a:r>
            <a:r>
              <a:rPr lang="fr-FR" b="1" dirty="0" smtClean="0">
                <a:solidFill>
                  <a:srgbClr val="002060"/>
                </a:solidFill>
              </a:rPr>
              <a:t> </a:t>
            </a:r>
            <a:r>
              <a:rPr lang="fr-FR" b="1" dirty="0" err="1" smtClean="0">
                <a:solidFill>
                  <a:srgbClr val="002060"/>
                </a:solidFill>
              </a:rPr>
              <a:t>struct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rgbClr val="FF0000"/>
                </a:solidFill>
              </a:rPr>
              <a:t>{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   </a:t>
            </a:r>
            <a:r>
              <a:rPr lang="fr-FR" b="1" dirty="0" smtClean="0"/>
              <a:t>Jeu</a:t>
            </a:r>
            <a:r>
              <a:rPr lang="fr-FR" dirty="0" smtClean="0"/>
              <a:t> </a:t>
            </a:r>
            <a:r>
              <a:rPr lang="fr-FR" dirty="0" err="1" smtClean="0"/>
              <a:t>jeu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    </a:t>
            </a:r>
            <a:r>
              <a:rPr lang="fr-FR" b="1" dirty="0" err="1"/>
              <a:t>SDL_Surface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surface_ecran</a:t>
            </a:r>
            <a:r>
              <a:rPr lang="fr-FR" dirty="0"/>
              <a:t>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/>
              <a:t>    </a:t>
            </a:r>
            <a:r>
              <a:rPr lang="fr-FR" b="1" dirty="0" err="1" smtClean="0"/>
              <a:t>SDL_Surface</a:t>
            </a:r>
            <a:r>
              <a:rPr lang="fr-FR" dirty="0" smtClean="0">
                <a:solidFill>
                  <a:srgbClr val="FF0000"/>
                </a:solidFill>
              </a:rPr>
              <a:t>*</a:t>
            </a:r>
            <a:r>
              <a:rPr lang="fr-FR" dirty="0" smtClean="0"/>
              <a:t> surfaces_piecesJ1</a:t>
            </a:r>
            <a:r>
              <a:rPr lang="fr-FR" dirty="0" smtClean="0">
                <a:solidFill>
                  <a:srgbClr val="FF0000"/>
                </a:solidFill>
              </a:rPr>
              <a:t>[</a:t>
            </a:r>
            <a:r>
              <a:rPr lang="fr-FR" dirty="0" smtClean="0"/>
              <a:t>6</a:t>
            </a:r>
            <a:r>
              <a:rPr lang="fr-FR" dirty="0" smtClean="0">
                <a:solidFill>
                  <a:srgbClr val="FF0000"/>
                </a:solidFill>
              </a:rPr>
              <a:t>]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   </a:t>
            </a:r>
            <a:r>
              <a:rPr lang="fr-FR" b="1" dirty="0" err="1" smtClean="0"/>
              <a:t>SDL_Surface</a:t>
            </a:r>
            <a:r>
              <a:rPr lang="fr-FR" dirty="0" smtClean="0">
                <a:solidFill>
                  <a:srgbClr val="FF0000"/>
                </a:solidFill>
              </a:rPr>
              <a:t>*</a:t>
            </a:r>
            <a:r>
              <a:rPr lang="fr-FR" dirty="0" smtClean="0"/>
              <a:t> surfaces_piecesJ2</a:t>
            </a:r>
            <a:r>
              <a:rPr lang="fr-FR" dirty="0" smtClean="0">
                <a:solidFill>
                  <a:srgbClr val="FF0000"/>
                </a:solidFill>
              </a:rPr>
              <a:t>[</a:t>
            </a:r>
            <a:r>
              <a:rPr lang="fr-FR" dirty="0" smtClean="0"/>
              <a:t>6</a:t>
            </a:r>
            <a:r>
              <a:rPr lang="fr-FR" dirty="0" smtClean="0">
                <a:solidFill>
                  <a:srgbClr val="FF0000"/>
                </a:solidFill>
              </a:rPr>
              <a:t>] ;</a:t>
            </a:r>
          </a:p>
          <a:p>
            <a:r>
              <a:rPr lang="fr-FR" dirty="0" smtClean="0"/>
              <a:t>    </a:t>
            </a:r>
            <a:r>
              <a:rPr lang="fr-FR" b="1" dirty="0" err="1" smtClean="0"/>
              <a:t>SDL_Surface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 smtClean="0"/>
              <a:t>surfaces_couleurs_cases</a:t>
            </a:r>
            <a:r>
              <a:rPr lang="fr-FR" dirty="0" smtClean="0">
                <a:solidFill>
                  <a:srgbClr val="FF0000"/>
                </a:solidFill>
              </a:rPr>
              <a:t>[</a:t>
            </a:r>
            <a:r>
              <a:rPr lang="fr-FR" dirty="0" smtClean="0"/>
              <a:t>4</a:t>
            </a:r>
            <a:r>
              <a:rPr lang="fr-FR" dirty="0" smtClean="0">
                <a:solidFill>
                  <a:srgbClr val="FF0000"/>
                </a:solidFill>
              </a:rPr>
              <a:t>] ;</a:t>
            </a:r>
          </a:p>
          <a:p>
            <a:r>
              <a:rPr lang="fr-FR" dirty="0" smtClean="0"/>
              <a:t>    </a:t>
            </a:r>
            <a:r>
              <a:rPr lang="fr-FR" b="1" dirty="0" err="1" smtClean="0"/>
              <a:t>SDL_Surface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 smtClean="0"/>
              <a:t>surfaces_texte</a:t>
            </a:r>
            <a:r>
              <a:rPr lang="fr-FR" dirty="0" smtClean="0">
                <a:solidFill>
                  <a:srgbClr val="FF0000"/>
                </a:solidFill>
              </a:rPr>
              <a:t>[</a:t>
            </a:r>
            <a:r>
              <a:rPr lang="fr-FR" dirty="0" smtClean="0"/>
              <a:t>4</a:t>
            </a:r>
            <a:r>
              <a:rPr lang="fr-FR" dirty="0" smtClean="0">
                <a:solidFill>
                  <a:srgbClr val="FF0000"/>
                </a:solidFill>
              </a:rPr>
              <a:t>] ;</a:t>
            </a:r>
          </a:p>
          <a:p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b="1" dirty="0" err="1"/>
              <a:t>SDL_Surface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lettres[16</a:t>
            </a:r>
            <a:r>
              <a:rPr lang="fr-FR" dirty="0" smtClean="0"/>
              <a:t>]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/>
              <a:t>    </a:t>
            </a:r>
            <a:r>
              <a:rPr lang="fr-FR" b="1" dirty="0" err="1" smtClean="0"/>
              <a:t>TTF_Font</a:t>
            </a:r>
            <a:r>
              <a:rPr lang="fr-FR" dirty="0" smtClean="0">
                <a:solidFill>
                  <a:srgbClr val="FF0000"/>
                </a:solidFill>
              </a:rPr>
              <a:t>*</a:t>
            </a:r>
            <a:r>
              <a:rPr lang="fr-FR" dirty="0" smtClean="0"/>
              <a:t> polices[3]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</a:p>
          <a:p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b="1" dirty="0" err="1" smtClean="0"/>
              <a:t>SDL_Surface</a:t>
            </a:r>
            <a:r>
              <a:rPr lang="fr-FR" dirty="0" smtClean="0">
                <a:solidFill>
                  <a:srgbClr val="FF0000"/>
                </a:solidFill>
              </a:rPr>
              <a:t>*</a:t>
            </a:r>
            <a:r>
              <a:rPr lang="fr-FR" dirty="0" smtClean="0"/>
              <a:t> </a:t>
            </a:r>
            <a:r>
              <a:rPr lang="fr-FR" dirty="0"/>
              <a:t>logs[10] 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</a:p>
          <a:p>
            <a:r>
              <a:rPr lang="fr-FR" dirty="0" smtClean="0"/>
              <a:t>} </a:t>
            </a:r>
            <a:r>
              <a:rPr lang="fr-FR" dirty="0" err="1" smtClean="0"/>
              <a:t>JeuSDL</a:t>
            </a:r>
            <a:r>
              <a:rPr lang="fr-FR" dirty="0" smtClean="0">
                <a:solidFill>
                  <a:srgbClr val="FF0000"/>
                </a:solidFill>
              </a:rPr>
              <a:t> ;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14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897367" y="4110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952735" y="3452241"/>
            <a:ext cx="3324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SdlInit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 err="1"/>
              <a:t>JeuSDL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jeuSDL</a:t>
            </a:r>
            <a:r>
              <a:rPr lang="fr-FR" dirty="0">
                <a:solidFill>
                  <a:srgbClr val="FF0000"/>
                </a:solidFill>
              </a:rPr>
              <a:t>)</a:t>
            </a:r>
            <a:r>
              <a:rPr lang="fr-FR" dirty="0"/>
              <a:t> </a:t>
            </a:r>
            <a:r>
              <a:rPr lang="fr-FR" dirty="0" smtClean="0"/>
              <a:t>;</a:t>
            </a:r>
          </a:p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SdlBoucle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 err="1"/>
              <a:t>JeuSDL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 </a:t>
            </a:r>
            <a:r>
              <a:rPr lang="fr-FR" dirty="0" err="1"/>
              <a:t>jeuSDL</a:t>
            </a:r>
            <a:r>
              <a:rPr lang="fr-FR" dirty="0">
                <a:solidFill>
                  <a:srgbClr val="FF0000"/>
                </a:solidFill>
              </a:rPr>
              <a:t>)</a:t>
            </a:r>
            <a:r>
              <a:rPr lang="fr-FR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2393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Respect du cahier des charges initial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Respect des contraintes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Programme fonctionnel (modules, </a:t>
            </a:r>
            <a:r>
              <a:rPr lang="fr-FR" dirty="0" err="1" smtClean="0"/>
              <a:t>ncurses</a:t>
            </a:r>
            <a:r>
              <a:rPr lang="fr-FR" dirty="0" smtClean="0"/>
              <a:t>, SDL)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Fonctionnalité supplémentaire : IA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41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du jeu	</a:t>
            </a:r>
            <a:endParaRPr lang="fr-FR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704273"/>
              </p:ext>
            </p:extLst>
          </p:nvPr>
        </p:nvGraphicFramePr>
        <p:xfrm>
          <a:off x="1096963" y="1846262"/>
          <a:ext cx="10058400" cy="357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493284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Echec</a:t>
                      </a:r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RPG</a:t>
                      </a:r>
                      <a:endParaRPr lang="fr-FR" sz="3200" dirty="0"/>
                    </a:p>
                  </a:txBody>
                  <a:tcPr/>
                </a:tc>
              </a:tr>
              <a:tr h="299422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Plateau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Pièces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Déplacement</a:t>
                      </a:r>
                      <a:r>
                        <a:rPr lang="fr-FR" baseline="0" dirty="0" smtClean="0"/>
                        <a:t> des pièces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Combat</a:t>
                      </a:r>
                      <a:r>
                        <a:rPr lang="fr-FR" baseline="0" dirty="0" smtClean="0"/>
                        <a:t> entre les pièces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Points de vie et d’attaque pour chaque pièce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Tuer le roi pour gagner la partie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55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Choix du nom des joueurs, des différents types de pièces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Jeu fonctionnel avec une interface graphique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Affichage des PV &amp; PA au survol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Affichage des logs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possibilité de jouer contre l’IA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26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4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47135" y="196722"/>
            <a:ext cx="10058400" cy="774700"/>
          </a:xfrm>
        </p:spPr>
        <p:txBody>
          <a:bodyPr>
            <a:normAutofit/>
          </a:bodyPr>
          <a:lstStyle/>
          <a:p>
            <a:r>
              <a:rPr lang="fr-FR" dirty="0" smtClean="0"/>
              <a:t>Diagramme des modules</a:t>
            </a:r>
            <a:endParaRPr lang="fr-FR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969003" y="5481407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Couleur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1889638" y="4118665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Joueur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8048368" y="4118665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Case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8048368" y="497995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Piece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8048368" y="3255320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Plateau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4969003" y="290060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Jeu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2711836" y="1053757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AfficheSDL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7226170" y="105608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AfficheNCURSES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3" name="Connecteur en angle 22"/>
          <p:cNvCxnSpPr>
            <a:stCxn id="9" idx="1"/>
            <a:endCxn id="12" idx="2"/>
          </p:cNvCxnSpPr>
          <p:nvPr/>
        </p:nvCxnSpPr>
        <p:spPr>
          <a:xfrm rot="10800000">
            <a:off x="3018223" y="4612936"/>
            <a:ext cx="1950781" cy="111560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stCxn id="9" idx="3"/>
            <a:endCxn id="14" idx="2"/>
          </p:cNvCxnSpPr>
          <p:nvPr/>
        </p:nvCxnSpPr>
        <p:spPr>
          <a:xfrm flipV="1">
            <a:off x="7226170" y="5474226"/>
            <a:ext cx="1950782" cy="25431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14" idx="0"/>
            <a:endCxn id="13" idx="2"/>
          </p:cNvCxnSpPr>
          <p:nvPr/>
        </p:nvCxnSpPr>
        <p:spPr>
          <a:xfrm rot="5400000" flipH="1" flipV="1">
            <a:off x="8993442" y="4796446"/>
            <a:ext cx="367021" cy="12700"/>
          </a:xfrm>
          <a:prstGeom prst="bentConnector3">
            <a:avLst>
              <a:gd name="adj1" fmla="val 470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ngle 28"/>
          <p:cNvCxnSpPr>
            <a:stCxn id="13" idx="0"/>
            <a:endCxn id="15" idx="2"/>
          </p:cNvCxnSpPr>
          <p:nvPr/>
        </p:nvCxnSpPr>
        <p:spPr>
          <a:xfrm rot="5400000" flipH="1" flipV="1">
            <a:off x="8992415" y="3934128"/>
            <a:ext cx="369075" cy="12700"/>
          </a:xfrm>
          <a:prstGeom prst="bentConnector3">
            <a:avLst>
              <a:gd name="adj1" fmla="val 495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30"/>
          <p:cNvCxnSpPr>
            <a:stCxn id="15" idx="0"/>
            <a:endCxn id="17" idx="3"/>
          </p:cNvCxnSpPr>
          <p:nvPr/>
        </p:nvCxnSpPr>
        <p:spPr>
          <a:xfrm rot="16200000" flipV="1">
            <a:off x="8147772" y="2226140"/>
            <a:ext cx="107579" cy="195078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12" idx="0"/>
            <a:endCxn id="17" idx="1"/>
          </p:cNvCxnSpPr>
          <p:nvPr/>
        </p:nvCxnSpPr>
        <p:spPr>
          <a:xfrm rot="5400000" flipH="1" flipV="1">
            <a:off x="3508150" y="2657813"/>
            <a:ext cx="970924" cy="195078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>
            <a:spLocks noChangeAspect="1"/>
          </p:cNvSpPr>
          <p:nvPr/>
        </p:nvSpPr>
        <p:spPr>
          <a:xfrm>
            <a:off x="4969003" y="1912251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IA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1" name="Connecteur droit avec flèche 20"/>
          <p:cNvCxnSpPr>
            <a:stCxn id="17" idx="0"/>
            <a:endCxn id="28" idx="2"/>
          </p:cNvCxnSpPr>
          <p:nvPr/>
        </p:nvCxnSpPr>
        <p:spPr>
          <a:xfrm flipV="1">
            <a:off x="6097587" y="2406521"/>
            <a:ext cx="0" cy="49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28" idx="3"/>
          </p:cNvCxnSpPr>
          <p:nvPr/>
        </p:nvCxnSpPr>
        <p:spPr>
          <a:xfrm flipV="1">
            <a:off x="7226170" y="1543176"/>
            <a:ext cx="822198" cy="616210"/>
          </a:xfrm>
          <a:prstGeom prst="bentConnector3">
            <a:avLst>
              <a:gd name="adj1" fmla="val 10009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endCxn id="19" idx="2"/>
          </p:cNvCxnSpPr>
          <p:nvPr/>
        </p:nvCxnSpPr>
        <p:spPr>
          <a:xfrm rot="5400000" flipH="1" flipV="1">
            <a:off x="7055302" y="1721225"/>
            <a:ext cx="1470321" cy="1128584"/>
          </a:xfrm>
          <a:prstGeom prst="bentConnector3">
            <a:avLst>
              <a:gd name="adj1" fmla="val -98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ngle 42"/>
          <p:cNvCxnSpPr>
            <a:stCxn id="28" idx="1"/>
          </p:cNvCxnSpPr>
          <p:nvPr/>
        </p:nvCxnSpPr>
        <p:spPr>
          <a:xfrm rot="10800000">
            <a:off x="4242487" y="1550356"/>
            <a:ext cx="726517" cy="609030"/>
          </a:xfrm>
          <a:prstGeom prst="bentConnector3">
            <a:avLst>
              <a:gd name="adj1" fmla="val 9989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/>
          <p:cNvCxnSpPr>
            <a:endCxn id="18" idx="2"/>
          </p:cNvCxnSpPr>
          <p:nvPr/>
        </p:nvCxnSpPr>
        <p:spPr>
          <a:xfrm rot="16200000" flipV="1">
            <a:off x="3668387" y="1720061"/>
            <a:ext cx="1472651" cy="1128583"/>
          </a:xfrm>
          <a:prstGeom prst="bentConnector3">
            <a:avLst>
              <a:gd name="adj1" fmla="val 77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7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5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47135" y="196722"/>
            <a:ext cx="10058400" cy="774700"/>
          </a:xfrm>
        </p:spPr>
        <p:txBody>
          <a:bodyPr>
            <a:normAutofit/>
          </a:bodyPr>
          <a:lstStyle/>
          <a:p>
            <a:r>
              <a:rPr lang="fr-FR" dirty="0" smtClean="0"/>
              <a:t>Répartition</a:t>
            </a:r>
            <a:endParaRPr lang="fr-FR" dirty="0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4969003" y="5481407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Couleur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1889638" y="4118665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Joueur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8048368" y="4118665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Case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8048368" y="497995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Piece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8048368" y="3255320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Plateau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>
            <a:off x="4969003" y="290060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Jeu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2711836" y="1053757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AfficheSDL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7226170" y="1056086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AfficheNCURSES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8" name="Connecteur en angle 37"/>
          <p:cNvCxnSpPr>
            <a:stCxn id="22" idx="1"/>
            <a:endCxn id="24" idx="2"/>
          </p:cNvCxnSpPr>
          <p:nvPr/>
        </p:nvCxnSpPr>
        <p:spPr>
          <a:xfrm rot="10800000">
            <a:off x="3018223" y="4612936"/>
            <a:ext cx="1950781" cy="111560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22" idx="3"/>
            <a:endCxn id="28" idx="2"/>
          </p:cNvCxnSpPr>
          <p:nvPr/>
        </p:nvCxnSpPr>
        <p:spPr>
          <a:xfrm flipV="1">
            <a:off x="7226170" y="5474226"/>
            <a:ext cx="1950782" cy="25431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ngle 39"/>
          <p:cNvCxnSpPr>
            <a:stCxn id="28" idx="0"/>
            <a:endCxn id="26" idx="2"/>
          </p:cNvCxnSpPr>
          <p:nvPr/>
        </p:nvCxnSpPr>
        <p:spPr>
          <a:xfrm rot="5400000" flipH="1" flipV="1">
            <a:off x="8993442" y="4796446"/>
            <a:ext cx="367021" cy="12700"/>
          </a:xfrm>
          <a:prstGeom prst="bentConnector3">
            <a:avLst>
              <a:gd name="adj1" fmla="val 470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26" idx="0"/>
            <a:endCxn id="30" idx="2"/>
          </p:cNvCxnSpPr>
          <p:nvPr/>
        </p:nvCxnSpPr>
        <p:spPr>
          <a:xfrm rot="5400000" flipH="1" flipV="1">
            <a:off x="8992415" y="3934128"/>
            <a:ext cx="369075" cy="12700"/>
          </a:xfrm>
          <a:prstGeom prst="bentConnector3">
            <a:avLst>
              <a:gd name="adj1" fmla="val 495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/>
          <p:cNvCxnSpPr>
            <a:stCxn id="30" idx="0"/>
            <a:endCxn id="32" idx="3"/>
          </p:cNvCxnSpPr>
          <p:nvPr/>
        </p:nvCxnSpPr>
        <p:spPr>
          <a:xfrm rot="16200000" flipV="1">
            <a:off x="8147772" y="2226140"/>
            <a:ext cx="107579" cy="195078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ngle 42"/>
          <p:cNvCxnSpPr>
            <a:stCxn id="24" idx="0"/>
            <a:endCxn id="32" idx="1"/>
          </p:cNvCxnSpPr>
          <p:nvPr/>
        </p:nvCxnSpPr>
        <p:spPr>
          <a:xfrm rot="5400000" flipH="1" flipV="1">
            <a:off x="3508150" y="2657813"/>
            <a:ext cx="970924" cy="195078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>
            <a:spLocks noChangeAspect="1"/>
          </p:cNvSpPr>
          <p:nvPr/>
        </p:nvSpPr>
        <p:spPr>
          <a:xfrm>
            <a:off x="4969003" y="1912251"/>
            <a:ext cx="2257167" cy="494270"/>
          </a:xfrm>
          <a:prstGeom prst="rect">
            <a:avLst/>
          </a:prstGeom>
          <a:solidFill>
            <a:schemeClr val="accent5">
              <a:alpha val="5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IA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5" name="Connecteur droit avec flèche 44"/>
          <p:cNvCxnSpPr>
            <a:stCxn id="32" idx="0"/>
            <a:endCxn id="44" idx="2"/>
          </p:cNvCxnSpPr>
          <p:nvPr/>
        </p:nvCxnSpPr>
        <p:spPr>
          <a:xfrm flipV="1">
            <a:off x="6097587" y="2406521"/>
            <a:ext cx="0" cy="49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/>
          <p:cNvCxnSpPr>
            <a:stCxn id="44" idx="3"/>
          </p:cNvCxnSpPr>
          <p:nvPr/>
        </p:nvCxnSpPr>
        <p:spPr>
          <a:xfrm flipV="1">
            <a:off x="7226170" y="1543176"/>
            <a:ext cx="822198" cy="616210"/>
          </a:xfrm>
          <a:prstGeom prst="bentConnector3">
            <a:avLst>
              <a:gd name="adj1" fmla="val 10009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ngle 46"/>
          <p:cNvCxnSpPr>
            <a:endCxn id="36" idx="2"/>
          </p:cNvCxnSpPr>
          <p:nvPr/>
        </p:nvCxnSpPr>
        <p:spPr>
          <a:xfrm rot="5400000" flipH="1" flipV="1">
            <a:off x="7055302" y="1721225"/>
            <a:ext cx="1470321" cy="1128584"/>
          </a:xfrm>
          <a:prstGeom prst="bentConnector3">
            <a:avLst>
              <a:gd name="adj1" fmla="val -98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ngle 47"/>
          <p:cNvCxnSpPr>
            <a:stCxn id="44" idx="1"/>
          </p:cNvCxnSpPr>
          <p:nvPr/>
        </p:nvCxnSpPr>
        <p:spPr>
          <a:xfrm rot="10800000">
            <a:off x="4242487" y="1550356"/>
            <a:ext cx="726517" cy="609030"/>
          </a:xfrm>
          <a:prstGeom prst="bentConnector3">
            <a:avLst>
              <a:gd name="adj1" fmla="val 9989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en angle 48"/>
          <p:cNvCxnSpPr>
            <a:endCxn id="34" idx="2"/>
          </p:cNvCxnSpPr>
          <p:nvPr/>
        </p:nvCxnSpPr>
        <p:spPr>
          <a:xfrm rot="16200000" flipV="1">
            <a:off x="3668387" y="1720061"/>
            <a:ext cx="1472651" cy="1128583"/>
          </a:xfrm>
          <a:prstGeom prst="bentConnector3">
            <a:avLst>
              <a:gd name="adj1" fmla="val 77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146805" y="601362"/>
            <a:ext cx="88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70C0"/>
                </a:solidFill>
              </a:rPr>
              <a:t>Tiffanie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556470" y="4181134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Robin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140989" y="662911"/>
            <a:ext cx="129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Pierre-Louis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9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B050"/>
                </a:solidFill>
              </a:rPr>
              <a:t>:</a:t>
            </a:r>
            <a:r>
              <a:rPr lang="fr-FR" dirty="0" smtClean="0"/>
              <a:t> Couleur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enum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{</a:t>
            </a:r>
            <a:r>
              <a:rPr lang="fr-FR" dirty="0"/>
              <a:t>BLANC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/>
              <a:t> NOIR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/>
              <a:t> BLEU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/>
              <a:t> JAUNE</a:t>
            </a:r>
            <a:r>
              <a:rPr lang="fr-FR" b="1" dirty="0">
                <a:solidFill>
                  <a:srgbClr val="FF0000"/>
                </a:solidFill>
              </a:rPr>
              <a:t>, </a:t>
            </a:r>
            <a:r>
              <a:rPr lang="fr-FR" dirty="0"/>
              <a:t>NUM_COULEUR</a:t>
            </a:r>
            <a:r>
              <a:rPr lang="fr-FR" dirty="0">
                <a:solidFill>
                  <a:srgbClr val="FF0000"/>
                </a:solidFill>
              </a:rPr>
              <a:t>}</a:t>
            </a:r>
            <a:r>
              <a:rPr lang="fr-FR" dirty="0"/>
              <a:t> Couleur </a:t>
            </a:r>
            <a:r>
              <a:rPr lang="fr-FR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9835-99A2-4966-A1AD-B12BD8DBA2F4}" type="datetime1">
              <a:rPr lang="fr-FR" smtClean="0"/>
              <a:t>26/05/2015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6</a:t>
            </a:fld>
            <a:endParaRPr lang="fr-FR"/>
          </a:p>
        </p:txBody>
      </p:sp>
      <p:sp>
        <p:nvSpPr>
          <p:cNvPr id="7" name="Accolade fermante 6"/>
          <p:cNvSpPr/>
          <p:nvPr/>
        </p:nvSpPr>
        <p:spPr>
          <a:xfrm rot="5400000">
            <a:off x="4071486" y="895151"/>
            <a:ext cx="255069" cy="27480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en angle 8"/>
          <p:cNvCxnSpPr/>
          <p:nvPr/>
        </p:nvCxnSpPr>
        <p:spPr>
          <a:xfrm>
            <a:off x="6506678" y="2141622"/>
            <a:ext cx="1183907" cy="582327"/>
          </a:xfrm>
          <a:prstGeom prst="bentConnector3">
            <a:avLst>
              <a:gd name="adj1" fmla="val 4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en angle 11"/>
          <p:cNvCxnSpPr>
            <a:stCxn id="7" idx="1"/>
          </p:cNvCxnSpPr>
          <p:nvPr/>
        </p:nvCxnSpPr>
        <p:spPr>
          <a:xfrm rot="16200000" flipH="1" flipV="1">
            <a:off x="3610553" y="2985158"/>
            <a:ext cx="1176935" cy="1"/>
          </a:xfrm>
          <a:prstGeom prst="bentConnector3">
            <a:avLst>
              <a:gd name="adj1" fmla="val 630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7690585" y="2539283"/>
            <a:ext cx="390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Dernier élément </a:t>
            </a:r>
            <a:r>
              <a:rPr lang="fr-FR" dirty="0" smtClean="0">
                <a:sym typeface="Wingdings" panose="05000000000000000000" pitchFamily="2" charset="2"/>
              </a:rPr>
              <a:t> nombre d’éléments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2409491" y="3578895"/>
            <a:ext cx="357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Couleurs disponibles pour les pièces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84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FF0000"/>
                </a:solidFill>
              </a:rPr>
              <a:t>:</a:t>
            </a:r>
            <a:r>
              <a:rPr lang="fr-FR" dirty="0" smtClean="0"/>
              <a:t> Joueur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struct</a:t>
            </a:r>
            <a:endParaRPr lang="fr-FR" b="1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{</a:t>
            </a:r>
          </a:p>
          <a:p>
            <a:r>
              <a:rPr lang="fr-FR" dirty="0"/>
              <a:t>    </a:t>
            </a:r>
            <a:r>
              <a:rPr lang="fr-FR" b="1" dirty="0">
                <a:solidFill>
                  <a:srgbClr val="002060"/>
                </a:solidFill>
              </a:rPr>
              <a:t>char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nomJoueur</a:t>
            </a:r>
            <a:r>
              <a:rPr lang="fr-FR" dirty="0">
                <a:solidFill>
                  <a:srgbClr val="FF0000"/>
                </a:solidFill>
              </a:rPr>
              <a:t>[</a:t>
            </a:r>
            <a:r>
              <a:rPr lang="fr-FR" dirty="0"/>
              <a:t>13</a:t>
            </a:r>
            <a:r>
              <a:rPr lang="fr-FR" dirty="0">
                <a:solidFill>
                  <a:srgbClr val="FF0000"/>
                </a:solidFill>
              </a:rPr>
              <a:t>] ;</a:t>
            </a:r>
          </a:p>
          <a:p>
            <a:r>
              <a:rPr lang="fr-FR" dirty="0"/>
              <a:t>    </a:t>
            </a:r>
            <a:r>
              <a:rPr lang="fr-FR" b="1" dirty="0"/>
              <a:t>Couleur</a:t>
            </a:r>
            <a:r>
              <a:rPr lang="fr-FR" dirty="0"/>
              <a:t> </a:t>
            </a:r>
            <a:r>
              <a:rPr lang="fr-FR" dirty="0" err="1"/>
              <a:t>couleur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;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nbPieces</a:t>
            </a:r>
            <a:r>
              <a:rPr lang="fr-FR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/>
              <a:t>    </a:t>
            </a:r>
            <a:r>
              <a:rPr lang="fr-FR" b="1" dirty="0" err="1"/>
              <a:t>Piece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ensPieces</a:t>
            </a:r>
            <a:r>
              <a:rPr lang="fr-FR" dirty="0">
                <a:solidFill>
                  <a:srgbClr val="FF0000"/>
                </a:solidFill>
              </a:rPr>
              <a:t>[</a:t>
            </a:r>
            <a:r>
              <a:rPr lang="fr-FR" dirty="0"/>
              <a:t>16</a:t>
            </a:r>
            <a:r>
              <a:rPr lang="fr-FR" dirty="0">
                <a:solidFill>
                  <a:srgbClr val="FF0000"/>
                </a:solidFill>
              </a:rPr>
              <a:t>];</a:t>
            </a:r>
          </a:p>
          <a:p>
            <a:r>
              <a:rPr lang="fr-FR" dirty="0">
                <a:solidFill>
                  <a:srgbClr val="FF0000"/>
                </a:solidFill>
              </a:rPr>
              <a:t>} </a:t>
            </a:r>
            <a:r>
              <a:rPr lang="fr-FR" dirty="0"/>
              <a:t> Joueur</a:t>
            </a:r>
            <a:r>
              <a:rPr lang="fr-FR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8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B050"/>
                </a:solidFill>
              </a:rPr>
              <a:t>:</a:t>
            </a:r>
            <a:r>
              <a:rPr lang="fr-FR" dirty="0" smtClean="0"/>
              <a:t> </a:t>
            </a:r>
            <a:r>
              <a:rPr lang="fr-FR" dirty="0" err="1" smtClean="0"/>
              <a:t>Piece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enum</a:t>
            </a:r>
            <a:r>
              <a:rPr lang="fr-FR" dirty="0">
                <a:solidFill>
                  <a:srgbClr val="FF0000"/>
                </a:solidFill>
              </a:rPr>
              <a:t> {</a:t>
            </a:r>
            <a:r>
              <a:rPr lang="fr-FR" dirty="0"/>
              <a:t>PION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TOUR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CAVALIER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FOU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DAME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ROI</a:t>
            </a:r>
            <a:r>
              <a:rPr lang="fr-FR" dirty="0">
                <a:solidFill>
                  <a:srgbClr val="FF0000"/>
                </a:solidFill>
              </a:rPr>
              <a:t>}</a:t>
            </a:r>
            <a:r>
              <a:rPr lang="fr-FR" dirty="0"/>
              <a:t> Type </a:t>
            </a:r>
            <a:r>
              <a:rPr lang="fr-FR" b="1" dirty="0" smtClean="0">
                <a:solidFill>
                  <a:srgbClr val="FF0000"/>
                </a:solidFill>
              </a:rPr>
              <a:t>;</a:t>
            </a:r>
          </a:p>
          <a:p>
            <a:endParaRPr lang="fr-FR" dirty="0"/>
          </a:p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struct</a:t>
            </a:r>
            <a:endParaRPr lang="fr-FR" b="1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{</a:t>
            </a:r>
          </a:p>
          <a:p>
            <a:r>
              <a:rPr lang="fr-FR" dirty="0"/>
              <a:t>    Type </a:t>
            </a:r>
            <a:r>
              <a:rPr lang="fr-FR" dirty="0" err="1"/>
              <a:t>type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/>
              <a:t>    Couleur </a:t>
            </a:r>
            <a:r>
              <a:rPr lang="fr-FR" dirty="0" err="1"/>
              <a:t>couleur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/>
              <a:t>   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pointsVie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/>
              <a:t>    </a:t>
            </a:r>
            <a:r>
              <a:rPr lang="fr-FR" b="1" dirty="0" err="1">
                <a:solidFill>
                  <a:srgbClr val="002060"/>
                </a:solidFill>
              </a:rPr>
              <a:t>int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pointsAttaque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;</a:t>
            </a:r>
          </a:p>
          <a:p>
            <a:r>
              <a:rPr lang="fr-FR" dirty="0">
                <a:solidFill>
                  <a:srgbClr val="FF0000"/>
                </a:solidFill>
              </a:rPr>
              <a:t>}</a:t>
            </a:r>
            <a:r>
              <a:rPr lang="fr-FR" dirty="0"/>
              <a:t> </a:t>
            </a:r>
            <a:r>
              <a:rPr lang="fr-FR" dirty="0" err="1"/>
              <a:t>Piece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;</a:t>
            </a:r>
            <a:endParaRPr lang="fr-FR" b="1" dirty="0" smtClean="0">
              <a:solidFill>
                <a:srgbClr val="FF0000"/>
              </a:solidFill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8</a:t>
            </a:fld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055561" y="3672748"/>
            <a:ext cx="544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initPiece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 err="1"/>
              <a:t>Piece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piece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fr-FR" dirty="0"/>
              <a:t> </a:t>
            </a:r>
            <a:r>
              <a:rPr lang="fr-FR" b="1" dirty="0"/>
              <a:t>Type</a:t>
            </a:r>
            <a:r>
              <a:rPr lang="fr-FR" dirty="0"/>
              <a:t> </a:t>
            </a:r>
            <a:r>
              <a:rPr lang="fr-FR" dirty="0" err="1"/>
              <a:t>type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fr-FR" dirty="0"/>
              <a:t> </a:t>
            </a:r>
            <a:r>
              <a:rPr lang="fr-FR" b="1" dirty="0"/>
              <a:t>Couleur</a:t>
            </a:r>
            <a:r>
              <a:rPr lang="fr-FR" dirty="0"/>
              <a:t> </a:t>
            </a:r>
            <a:r>
              <a:rPr lang="fr-FR" dirty="0" err="1"/>
              <a:t>couleur</a:t>
            </a:r>
            <a:r>
              <a:rPr lang="fr-FR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199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solidFill>
                  <a:srgbClr val="00B050"/>
                </a:solidFill>
              </a:rPr>
              <a:t>:</a:t>
            </a:r>
            <a:r>
              <a:rPr lang="fr-FR" dirty="0" smtClean="0"/>
              <a:t> Case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02060"/>
                </a:solidFill>
              </a:rPr>
              <a:t>typedef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enum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{</a:t>
            </a:r>
            <a:r>
              <a:rPr lang="fr-FR" dirty="0"/>
              <a:t>CBLANC</a:t>
            </a:r>
            <a:r>
              <a:rPr lang="fr-FR" b="1" dirty="0">
                <a:solidFill>
                  <a:srgbClr val="FF0000"/>
                </a:solidFill>
              </a:rPr>
              <a:t>, </a:t>
            </a:r>
            <a:r>
              <a:rPr lang="fr-FR" dirty="0"/>
              <a:t>CNOIR</a:t>
            </a:r>
            <a:r>
              <a:rPr lang="fr-FR" b="1" dirty="0">
                <a:solidFill>
                  <a:srgbClr val="FF0000"/>
                </a:solidFill>
              </a:rPr>
              <a:t>, </a:t>
            </a:r>
            <a:r>
              <a:rPr lang="fr-FR" dirty="0"/>
              <a:t>CBLEU</a:t>
            </a:r>
            <a:r>
              <a:rPr lang="fr-FR" b="1" dirty="0">
                <a:solidFill>
                  <a:srgbClr val="FF0000"/>
                </a:solidFill>
              </a:rPr>
              <a:t>, </a:t>
            </a:r>
            <a:r>
              <a:rPr lang="fr-FR" dirty="0"/>
              <a:t>CROUGE</a:t>
            </a:r>
            <a:r>
              <a:rPr lang="fr-FR" dirty="0">
                <a:solidFill>
                  <a:srgbClr val="FF0000"/>
                </a:solidFill>
              </a:rPr>
              <a:t>}</a:t>
            </a:r>
            <a:r>
              <a:rPr lang="fr-FR" dirty="0"/>
              <a:t> </a:t>
            </a:r>
            <a:r>
              <a:rPr lang="fr-FR" dirty="0" err="1"/>
              <a:t>CouleurCase</a:t>
            </a:r>
            <a:r>
              <a:rPr lang="fr-FR" dirty="0"/>
              <a:t> </a:t>
            </a:r>
            <a:r>
              <a:rPr lang="fr-FR" b="1" dirty="0" smtClean="0">
                <a:solidFill>
                  <a:srgbClr val="FF0000"/>
                </a:solidFill>
              </a:rPr>
              <a:t>;</a:t>
            </a:r>
          </a:p>
          <a:p>
            <a:endParaRPr lang="fr-FR" dirty="0"/>
          </a:p>
          <a:p>
            <a:r>
              <a:rPr lang="en-US" b="1" dirty="0" err="1">
                <a:solidFill>
                  <a:srgbClr val="002060"/>
                </a:solidFill>
              </a:rPr>
              <a:t>typedef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struct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r>
              <a:rPr lang="en-US" dirty="0"/>
              <a:t>    </a:t>
            </a:r>
            <a:r>
              <a:rPr lang="en-US" b="1" dirty="0" err="1"/>
              <a:t>CouleurCase</a:t>
            </a:r>
            <a:r>
              <a:rPr lang="en-US" dirty="0"/>
              <a:t> </a:t>
            </a:r>
            <a:r>
              <a:rPr lang="en-US" dirty="0" err="1"/>
              <a:t>couleurCase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    </a:t>
            </a:r>
            <a:r>
              <a:rPr lang="en-US" b="1" dirty="0"/>
              <a:t>Piece</a:t>
            </a:r>
            <a:r>
              <a:rPr lang="en-US" dirty="0">
                <a:solidFill>
                  <a:srgbClr val="FF0000"/>
                </a:solidFill>
              </a:rPr>
              <a:t> * </a:t>
            </a:r>
            <a:r>
              <a:rPr lang="en-US" dirty="0"/>
              <a:t>piece 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Case </a:t>
            </a:r>
            <a:r>
              <a:rPr lang="en-US" b="1" dirty="0">
                <a:solidFill>
                  <a:srgbClr val="FF0000"/>
                </a:solidFill>
              </a:rPr>
              <a:t>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94-49BC-4889-8CFA-7C9632A8F570}" type="datetime1">
              <a:rPr lang="fr-FR" smtClean="0"/>
              <a:t>26/05/2015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ChessRPG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3279-34E8-41C9-B5C2-22AD678E4709}" type="slidenum">
              <a:rPr lang="fr-FR" smtClean="0"/>
              <a:t>9</a:t>
            </a:fld>
            <a:endParaRPr lang="fr-FR"/>
          </a:p>
        </p:txBody>
      </p:sp>
      <p:cxnSp>
        <p:nvCxnSpPr>
          <p:cNvPr id="8" name="Connecteur en angle 7"/>
          <p:cNvCxnSpPr/>
          <p:nvPr/>
        </p:nvCxnSpPr>
        <p:spPr>
          <a:xfrm>
            <a:off x="5733535" y="2163294"/>
            <a:ext cx="576648" cy="329513"/>
          </a:xfrm>
          <a:prstGeom prst="bentConnector3">
            <a:avLst>
              <a:gd name="adj1" fmla="val 14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/>
          <p:nvPr/>
        </p:nvCxnSpPr>
        <p:spPr>
          <a:xfrm>
            <a:off x="4860324" y="2163294"/>
            <a:ext cx="1449859" cy="67876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310183" y="231818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Survol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310183" y="2647696"/>
            <a:ext cx="125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Atteignable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310183" y="3672748"/>
            <a:ext cx="3071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002060"/>
                </a:solidFill>
              </a:rPr>
              <a:t>bool</a:t>
            </a:r>
            <a:r>
              <a:rPr lang="fr-FR" dirty="0" smtClean="0"/>
              <a:t> </a:t>
            </a:r>
            <a:r>
              <a:rPr lang="fr-FR" dirty="0" err="1" smtClean="0"/>
              <a:t>caseValide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b="1" dirty="0" err="1" smtClean="0">
                <a:solidFill>
                  <a:srgbClr val="002060"/>
                </a:solidFill>
              </a:rPr>
              <a:t>int</a:t>
            </a:r>
            <a:r>
              <a:rPr lang="fr-FR" dirty="0" smtClean="0"/>
              <a:t> x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002060"/>
                </a:solidFill>
              </a:rPr>
              <a:t>int</a:t>
            </a:r>
            <a:r>
              <a:rPr lang="fr-FR" dirty="0" smtClean="0"/>
              <a:t> y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</a:p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initCase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Case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 err="1"/>
              <a:t>cell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/>
          </a:p>
          <a:p>
            <a:r>
              <a:rPr lang="fr-FR" b="1" dirty="0" err="1">
                <a:solidFill>
                  <a:srgbClr val="002060"/>
                </a:solidFill>
              </a:rPr>
              <a:t>void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/>
              <a:t>detruireCase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dirty="0"/>
              <a:t>Case</a:t>
            </a:r>
            <a:r>
              <a:rPr lang="fr-FR" dirty="0"/>
              <a:t> * </a:t>
            </a:r>
            <a:r>
              <a:rPr lang="fr-FR" dirty="0" err="1"/>
              <a:t>cell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06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503</Words>
  <Application>Microsoft Office PowerPoint</Application>
  <PresentationFormat>Grand écran</PresentationFormat>
  <Paragraphs>190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Rétrospective</vt:lpstr>
      <vt:lpstr>ChessRPG</vt:lpstr>
      <vt:lpstr>Principe du jeu </vt:lpstr>
      <vt:lpstr>Fonctionnalités</vt:lpstr>
      <vt:lpstr>Diagramme des modules</vt:lpstr>
      <vt:lpstr>Répartition</vt:lpstr>
      <vt:lpstr>Module : Couleur</vt:lpstr>
      <vt:lpstr>Module : Joueur</vt:lpstr>
      <vt:lpstr>Module : Piece</vt:lpstr>
      <vt:lpstr>Module : Case</vt:lpstr>
      <vt:lpstr>Module : Plateau</vt:lpstr>
      <vt:lpstr>Module : Jeu</vt:lpstr>
      <vt:lpstr>Module : IA</vt:lpstr>
      <vt:lpstr>Module : AfficheNCURSES</vt:lpstr>
      <vt:lpstr>Module : AfficheSDL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ChessRPG</dc:title>
  <dc:creator>Robin</dc:creator>
  <cp:lastModifiedBy>Robin</cp:lastModifiedBy>
  <cp:revision>11</cp:revision>
  <dcterms:created xsi:type="dcterms:W3CDTF">2015-05-20T10:41:01Z</dcterms:created>
  <dcterms:modified xsi:type="dcterms:W3CDTF">2015-05-25T22:36:45Z</dcterms:modified>
</cp:coreProperties>
</file>