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0880269-4AD1-4E61-B6F6-30164F62817A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F5E24D1-8DAD-4B3A-A8A0-000316D6E927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fr-FR" sz="8000">
                <a:solidFill>
                  <a:srgbClr val="262626"/>
                </a:solidFill>
                <a:latin typeface="Calibri Light"/>
              </a:rPr>
              <a:t>Cliquez pour éditer le format du texte-titreModifiez le style du titre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216660-9314-463F-A88C-610617C16AEB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4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400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400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4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Cliquez pour éditer le format du texte-titreModifiez le style du titre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Septième niveau de planModifiez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fr-FR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AB58D5-4F0B-422A-8657-8DEAD349850A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8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8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0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91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9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9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9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107742-14CF-4072-81CC-7927A18E0D31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9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latin typeface="Calibri"/>
              </a:rPr>
              <a:t>Cliquez pour éditer le format du texte-titre</a:t>
            </a:r>
            <a:endParaRPr/>
          </a:p>
        </p:txBody>
      </p:sp>
      <p:sp>
        <p:nvSpPr>
          <p:cNvPr id="9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4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400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400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fr-FR" sz="8000">
                <a:solidFill>
                  <a:srgbClr val="262626"/>
                </a:solidFill>
                <a:latin typeface="Calibri Light"/>
              </a:rPr>
              <a:t>ChessRPG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2400">
                <a:solidFill>
                  <a:srgbClr val="637052"/>
                </a:solidFill>
                <a:latin typeface="Calibri Light"/>
              </a:rPr>
              <a:t>Pierre-Louis Gondras</a:t>
            </a:r>
            <a:r>
              <a:rPr lang="fr-FR" sz="2400">
                <a:solidFill>
                  <a:srgbClr val="637052"/>
                </a:solidFill>
                <a:latin typeface="Calibri Light"/>
              </a:rPr>
              <a:t>
</a:t>
            </a:r>
            <a:r>
              <a:rPr lang="fr-FR" sz="2400">
                <a:solidFill>
                  <a:srgbClr val="637052"/>
                </a:solidFill>
                <a:latin typeface="Calibri Light"/>
              </a:rPr>
              <a:t>Robin Greyl</a:t>
            </a:r>
            <a:r>
              <a:rPr lang="fr-FR" sz="2400">
                <a:solidFill>
                  <a:srgbClr val="637052"/>
                </a:solidFill>
                <a:latin typeface="Calibri Light"/>
              </a:rPr>
              <a:t>
</a:t>
            </a:r>
            <a:r>
              <a:rPr lang="fr-FR" sz="2400">
                <a:solidFill>
                  <a:srgbClr val="637052"/>
                </a:solidFill>
                <a:latin typeface="Calibri Light"/>
              </a:rPr>
              <a:t>Tiffanie Schreyeck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139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140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460DD1-BF0C-4495-AA3D-5FBE3C0C55EF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00b05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Plateau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 struct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ff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Case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echiquier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int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nbTours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ff0000"/>
                </a:solidFill>
                <a:latin typeface="Calibri"/>
              </a:rPr>
              <a:t>}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Plateau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37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38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FFC35D-E933-4DAD-813C-0CE693BA3267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39" name="CustomShape 6"/>
          <p:cNvSpPr/>
          <p:nvPr/>
        </p:nvSpPr>
        <p:spPr>
          <a:xfrm>
            <a:off x="2732400" y="4752000"/>
            <a:ext cx="734760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reinitCouleursEchiquier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Plateau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plateau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initPlateau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Plateau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plateau</a:t>
            </a:r>
            <a:r>
              <a:rPr lang="fr-FR">
                <a:solidFill>
                  <a:srgbClr val="ff0000"/>
                </a:solidFill>
                <a:latin typeface="Calibri"/>
              </a:rPr>
              <a:t>,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>
                <a:solidFill>
                  <a:srgbClr val="000000"/>
                </a:solidFill>
                <a:latin typeface="Calibri"/>
              </a:rPr>
              <a:t>Couleur</a:t>
            </a:r>
            <a:r>
              <a:rPr lang="fr-FR">
                <a:solidFill>
                  <a:srgbClr val="000000"/>
                </a:solidFill>
                <a:latin typeface="Calibri"/>
              </a:rPr>
              <a:t> C1</a:t>
            </a:r>
            <a:r>
              <a:rPr lang="fr-FR">
                <a:solidFill>
                  <a:srgbClr val="ff0000"/>
                </a:solidFill>
                <a:latin typeface="Calibri"/>
              </a:rPr>
              <a:t>,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>
                <a:solidFill>
                  <a:srgbClr val="000000"/>
                </a:solidFill>
                <a:latin typeface="Calibri"/>
              </a:rPr>
              <a:t>Couleur</a:t>
            </a:r>
            <a:r>
              <a:rPr lang="fr-FR">
                <a:solidFill>
                  <a:srgbClr val="000000"/>
                </a:solidFill>
                <a:latin typeface="Calibri"/>
              </a:rPr>
              <a:t> C2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0070c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Jeu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 struct</a:t>
            </a:r>
            <a:endParaRPr/>
          </a:p>
          <a:p>
            <a:pPr>
              <a:lnSpc>
                <a:spcPct val="90000"/>
              </a:lnSpc>
            </a:pPr>
            <a:r>
              <a:rPr lang="fr-FR" sz="2000">
                <a:solidFill>
                  <a:srgbClr val="ff0000"/>
                </a:solidFill>
                <a:latin typeface="Calibri"/>
              </a:rPr>
              <a:t>{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Plateau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plateau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;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Joueur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J1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Joueur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J2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Joueur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* joueurActif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char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log[1000]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2000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333333"/>
                </a:solidFill>
                <a:latin typeface="Calibri"/>
              </a:rPr>
              <a:t>TypeJeu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 typeJeu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
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333333"/>
                </a:solidFill>
                <a:latin typeface="Calibri"/>
              </a:rPr>
              <a:t>Couleur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 couleurGagnant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}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Jeu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;</a:t>
            </a:r>
            <a:endParaRPr/>
          </a:p>
        </p:txBody>
      </p:sp>
      <p:sp>
        <p:nvSpPr>
          <p:cNvPr id="242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43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44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95C3AC-C17F-41B9-B813-5BF62822E912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45" name="CustomShape 6"/>
          <p:cNvSpPr/>
          <p:nvPr/>
        </p:nvSpPr>
        <p:spPr>
          <a:xfrm>
            <a:off x="2141640" y="5090040"/>
            <a:ext cx="806544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selectPiece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Jeu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jeu, </a:t>
            </a:r>
            <a:r>
              <a:rPr b="1" lang="fr-FR">
                <a:solidFill>
                  <a:srgbClr val="002060"/>
                </a:solidFill>
                <a:latin typeface="Calibri"/>
              </a:rPr>
              <a:t>int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posX, </a:t>
            </a:r>
            <a:r>
              <a:rPr b="1" lang="fr-FR">
                <a:solidFill>
                  <a:srgbClr val="002060"/>
                </a:solidFill>
                <a:latin typeface="Calibri"/>
              </a:rPr>
              <a:t>int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posY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deplacerPiece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Jeu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jeu, </a:t>
            </a:r>
            <a:r>
              <a:rPr b="1" lang="fr-FR">
                <a:solidFill>
                  <a:srgbClr val="000000"/>
                </a:solidFill>
                <a:latin typeface="Calibri"/>
              </a:rPr>
              <a:t>Piece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piece</a:t>
            </a:r>
            <a:r>
              <a:rPr lang="fr-FR">
                <a:solidFill>
                  <a:srgbClr val="ff0000"/>
                </a:solidFill>
                <a:latin typeface="Calibri"/>
              </a:rPr>
              <a:t>,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>
                <a:solidFill>
                  <a:srgbClr val="002060"/>
                </a:solidFill>
                <a:latin typeface="Calibri"/>
              </a:rPr>
              <a:t>int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posX, </a:t>
            </a:r>
            <a:r>
              <a:rPr b="1" lang="fr-FR">
                <a:solidFill>
                  <a:srgbClr val="002060"/>
                </a:solidFill>
                <a:latin typeface="Calibri"/>
              </a:rPr>
              <a:t>int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posY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Piece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combatPieces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Jeu</a:t>
            </a:r>
            <a:r>
              <a:rPr lang="fr-FR">
                <a:solidFill>
                  <a:srgbClr val="ff0000"/>
                </a:solidFill>
                <a:latin typeface="Calibri"/>
              </a:rPr>
              <a:t> * </a:t>
            </a:r>
            <a:r>
              <a:rPr lang="fr-FR">
                <a:solidFill>
                  <a:srgbClr val="000000"/>
                </a:solidFill>
                <a:latin typeface="Calibri"/>
              </a:rPr>
              <a:t>jeu, </a:t>
            </a:r>
            <a:r>
              <a:rPr b="1" lang="fr-FR">
                <a:solidFill>
                  <a:srgbClr val="000000"/>
                </a:solidFill>
                <a:latin typeface="Calibri"/>
              </a:rPr>
              <a:t>Piece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pieceAtt, </a:t>
            </a:r>
            <a:r>
              <a:rPr b="1" lang="fr-FR">
                <a:solidFill>
                  <a:srgbClr val="000000"/>
                </a:solidFill>
                <a:latin typeface="Calibri"/>
              </a:rPr>
              <a:t>Piece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pieceDef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0070c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IA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1600">
                <a:solidFill>
                  <a:srgbClr val="002060"/>
                </a:solidFill>
                <a:latin typeface="Calibri"/>
              </a:rPr>
              <a:t>typedef struct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1600">
                <a:solidFill>
                  <a:srgbClr val="ff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1600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0000"/>
                </a:solidFill>
                <a:latin typeface="Calibri"/>
              </a:rPr>
              <a:t>Piece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* 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piece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1600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2060"/>
                </a:solidFill>
                <a:latin typeface="Calibri"/>
              </a:rPr>
              <a:t>int</a:t>
            </a:r>
            <a:r>
              <a:rPr lang="fr-FR" sz="16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nbCasesControlees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0000"/>
                </a:solidFill>
                <a:latin typeface="Calibri"/>
              </a:rPr>
              <a:t>Case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* 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casesControlees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27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1600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2060"/>
                </a:solidFill>
                <a:latin typeface="Calibri"/>
              </a:rPr>
              <a:t>int</a:t>
            </a:r>
            <a:r>
              <a:rPr lang="fr-FR" sz="16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nbPiecesControlees;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
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0000"/>
                </a:solidFill>
                <a:latin typeface="Calibri"/>
              </a:rPr>
              <a:t>Piece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* 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piecesControlees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8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1600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2060"/>
                </a:solidFill>
                <a:latin typeface="Calibri"/>
              </a:rPr>
              <a:t>int</a:t>
            </a:r>
            <a:r>
              <a:rPr lang="fr-FR" sz="16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nbDeplacementsPossibles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
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0000"/>
                </a:solidFill>
                <a:latin typeface="Calibri"/>
              </a:rPr>
              <a:t>Case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deplacementsPossibles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27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1600">
                <a:solidFill>
                  <a:srgbClr val="ff0000"/>
                </a:solidFill>
                <a:latin typeface="Calibri"/>
              </a:rPr>
              <a:t>}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IApiece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 ;</a:t>
            </a:r>
            <a:endParaRPr/>
          </a:p>
        </p:txBody>
      </p:sp>
      <p:sp>
        <p:nvSpPr>
          <p:cNvPr id="248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49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50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9E7E86-9FDF-46B3-BF4D-130B4CF024F9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5253120" y="1845720"/>
            <a:ext cx="2837880" cy="1550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600">
                <a:solidFill>
                  <a:srgbClr val="002060"/>
                </a:solidFill>
                <a:latin typeface="Calibri"/>
              </a:rPr>
              <a:t>typedef</a:t>
            </a:r>
            <a:r>
              <a:rPr lang="fr-FR" sz="1600">
                <a:solidFill>
                  <a:srgbClr val="002060"/>
                </a:solidFill>
                <a:latin typeface="Calibri"/>
              </a:rPr>
              <a:t> </a:t>
            </a:r>
            <a:r>
              <a:rPr b="1" lang="fr-FR" sz="1600">
                <a:solidFill>
                  <a:srgbClr val="002060"/>
                </a:solidFill>
                <a:latin typeface="Calibri"/>
              </a:rPr>
              <a:t>struct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ff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0000"/>
                </a:solidFill>
                <a:latin typeface="Calibri"/>
              </a:rPr>
              <a:t>IApiece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iaPiecesJ1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16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1600">
                <a:solidFill>
                  <a:srgbClr val="000000"/>
                </a:solidFill>
                <a:latin typeface="Calibri"/>
              </a:rPr>
              <a:t>IApiece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 iaPiecesJ2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16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ff0000"/>
                </a:solidFill>
                <a:latin typeface="Calibri"/>
              </a:rPr>
              <a:t>} 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IAjeu </a:t>
            </a:r>
            <a:r>
              <a:rPr lang="fr-FR" sz="1600">
                <a:solidFill>
                  <a:srgbClr val="ff0000"/>
                </a:solidFill>
                <a:latin typeface="Calibri"/>
              </a:rPr>
              <a:t>;</a:t>
            </a:r>
            <a:endParaRPr/>
          </a:p>
        </p:txBody>
      </p:sp>
      <p:sp>
        <p:nvSpPr>
          <p:cNvPr id="252" name="TextShape 7"/>
          <p:cNvSpPr txBox="1"/>
          <p:nvPr/>
        </p:nvSpPr>
        <p:spPr>
          <a:xfrm>
            <a:off x="3600000" y="5077800"/>
            <a:ext cx="820800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fr-FR">
                <a:solidFill>
                  <a:srgbClr val="000080"/>
                </a:solidFill>
                <a:latin typeface="Arial"/>
              </a:rPr>
              <a:t>void</a:t>
            </a:r>
            <a:r>
              <a:rPr lang="fr-FR">
                <a:latin typeface="Arial"/>
              </a:rPr>
              <a:t> ia (</a:t>
            </a:r>
            <a:r>
              <a:rPr b="1" lang="fr-FR">
                <a:latin typeface="Arial"/>
              </a:rPr>
              <a:t>Jeu</a:t>
            </a:r>
            <a:r>
              <a:rPr lang="fr-FR">
                <a:latin typeface="Arial"/>
              </a:rPr>
              <a:t> * jeu)</a:t>
            </a:r>
            <a:endParaRPr/>
          </a:p>
          <a:p>
            <a:r>
              <a:rPr b="1" lang="fr-FR">
                <a:solidFill>
                  <a:srgbClr val="000080"/>
                </a:solidFill>
                <a:latin typeface="Arial"/>
              </a:rPr>
              <a:t>void</a:t>
            </a:r>
            <a:r>
              <a:rPr lang="fr-FR">
                <a:latin typeface="Arial"/>
              </a:rPr>
              <a:t> casesPiecesControleesIApiece </a:t>
            </a:r>
            <a:r>
              <a:rPr lang="fr-FR">
                <a:solidFill>
                  <a:srgbClr val="ff0000"/>
                </a:solidFill>
                <a:latin typeface="Arial"/>
              </a:rPr>
              <a:t>(</a:t>
            </a:r>
            <a:r>
              <a:rPr b="1" lang="fr-FR">
                <a:latin typeface="Arial"/>
              </a:rPr>
              <a:t>IApiece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ff0000"/>
                </a:solidFill>
                <a:latin typeface="Arial"/>
              </a:rPr>
              <a:t>*</a:t>
            </a:r>
            <a:r>
              <a:rPr lang="fr-FR">
                <a:latin typeface="Arial"/>
              </a:rPr>
              <a:t> iaPiece, </a:t>
            </a:r>
            <a:r>
              <a:rPr b="1" lang="fr-FR">
                <a:latin typeface="Arial"/>
              </a:rPr>
              <a:t>Jeu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ff0000"/>
                </a:solidFill>
                <a:latin typeface="Arial"/>
              </a:rPr>
              <a:t>*</a:t>
            </a:r>
            <a:r>
              <a:rPr lang="fr-FR">
                <a:latin typeface="Arial"/>
              </a:rPr>
              <a:t> jeu, </a:t>
            </a:r>
            <a:r>
              <a:rPr b="1" lang="fr-FR">
                <a:solidFill>
                  <a:srgbClr val="000080"/>
                </a:solidFill>
                <a:latin typeface="Arial"/>
              </a:rPr>
              <a:t>int</a:t>
            </a:r>
            <a:r>
              <a:rPr lang="fr-FR">
                <a:latin typeface="Arial"/>
              </a:rPr>
              <a:t> x, </a:t>
            </a:r>
            <a:r>
              <a:rPr b="1" lang="fr-FR">
                <a:solidFill>
                  <a:srgbClr val="000080"/>
                </a:solidFill>
                <a:latin typeface="Arial"/>
              </a:rPr>
              <a:t>int</a:t>
            </a:r>
            <a:r>
              <a:rPr lang="fr-FR">
                <a:latin typeface="Arial"/>
              </a:rPr>
              <a:t> y</a:t>
            </a:r>
            <a:r>
              <a:rPr lang="fr-FR">
                <a:solidFill>
                  <a:srgbClr val="ff0000"/>
                </a:solidFill>
                <a:latin typeface="Arial"/>
              </a:rPr>
              <a:t>)</a:t>
            </a:r>
            <a:endParaRPr/>
          </a:p>
          <a:p>
            <a:r>
              <a:rPr b="1" lang="fr-FR">
                <a:solidFill>
                  <a:srgbClr val="000080"/>
                </a:solidFill>
                <a:latin typeface="Arial"/>
              </a:rPr>
              <a:t>bool</a:t>
            </a:r>
            <a:r>
              <a:rPr lang="fr-FR">
                <a:latin typeface="Arial"/>
              </a:rPr>
              <a:t> pieceVulnerableIAjeu </a:t>
            </a:r>
            <a:r>
              <a:rPr lang="fr-FR">
                <a:solidFill>
                  <a:srgbClr val="ff0000"/>
                </a:solidFill>
                <a:latin typeface="Arial"/>
              </a:rPr>
              <a:t>(</a:t>
            </a:r>
            <a:r>
              <a:rPr b="1" lang="fr-FR">
                <a:latin typeface="Arial"/>
              </a:rPr>
              <a:t>IAjeu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ff0000"/>
                </a:solidFill>
                <a:latin typeface="Arial"/>
              </a:rPr>
              <a:t>* </a:t>
            </a:r>
            <a:r>
              <a:rPr lang="fr-FR">
                <a:latin typeface="Arial"/>
              </a:rPr>
              <a:t>iaJeu, </a:t>
            </a:r>
            <a:r>
              <a:rPr b="1" lang="fr-FR">
                <a:latin typeface="Arial"/>
              </a:rPr>
              <a:t>Jeu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ff0000"/>
                </a:solidFill>
                <a:latin typeface="Arial"/>
              </a:rPr>
              <a:t>*</a:t>
            </a:r>
            <a:r>
              <a:rPr lang="fr-FR">
                <a:latin typeface="Arial"/>
              </a:rPr>
              <a:t> jeu, </a:t>
            </a:r>
            <a:r>
              <a:rPr b="1" lang="fr-FR">
                <a:latin typeface="Arial"/>
              </a:rPr>
              <a:t>Piece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ff0000"/>
                </a:solidFill>
                <a:latin typeface="Arial"/>
              </a:rPr>
              <a:t>* </a:t>
            </a:r>
            <a:r>
              <a:rPr lang="fr-FR">
                <a:latin typeface="Arial"/>
              </a:rPr>
              <a:t>piece, </a:t>
            </a:r>
            <a:r>
              <a:rPr b="1" lang="fr-FR">
                <a:solidFill>
                  <a:srgbClr val="000080"/>
                </a:solidFill>
                <a:latin typeface="Arial"/>
              </a:rPr>
              <a:t>int</a:t>
            </a:r>
            <a:r>
              <a:rPr lang="fr-FR">
                <a:latin typeface="Arial"/>
              </a:rPr>
              <a:t> x, </a:t>
            </a:r>
            <a:r>
              <a:rPr b="1" lang="fr-FR">
                <a:solidFill>
                  <a:srgbClr val="000066"/>
                </a:solidFill>
                <a:latin typeface="Arial"/>
              </a:rPr>
              <a:t>int</a:t>
            </a:r>
            <a:r>
              <a:rPr lang="fr-FR">
                <a:latin typeface="Arial"/>
              </a:rPr>
              <a:t> y</a:t>
            </a:r>
            <a:r>
              <a:rPr lang="fr-FR">
                <a:solidFill>
                  <a:srgbClr val="ff0000"/>
                </a:solidFill>
                <a:latin typeface="Arial"/>
              </a:rPr>
              <a:t>)</a:t>
            </a:r>
            <a:endParaRPr/>
          </a:p>
          <a:p>
            <a:r>
              <a:rPr b="1" lang="fr-FR">
                <a:latin typeface="Arial"/>
              </a:rPr>
              <a:t>Piece</a:t>
            </a:r>
            <a:r>
              <a:rPr lang="fr-FR">
                <a:latin typeface="Arial"/>
              </a:rPr>
              <a:t> * joueurVulnerableIAjeu </a:t>
            </a:r>
            <a:r>
              <a:rPr lang="fr-FR">
                <a:solidFill>
                  <a:srgbClr val="ff0000"/>
                </a:solidFill>
                <a:latin typeface="Arial"/>
              </a:rPr>
              <a:t>(</a:t>
            </a:r>
            <a:r>
              <a:rPr b="1" lang="fr-FR">
                <a:latin typeface="Arial"/>
              </a:rPr>
              <a:t>IAjeu</a:t>
            </a:r>
            <a:r>
              <a:rPr lang="fr-FR">
                <a:solidFill>
                  <a:srgbClr val="ff0000"/>
                </a:solidFill>
                <a:latin typeface="Arial"/>
              </a:rPr>
              <a:t> *</a:t>
            </a:r>
            <a:r>
              <a:rPr lang="fr-FR">
                <a:latin typeface="Arial"/>
              </a:rPr>
              <a:t> iaJeu, </a:t>
            </a:r>
            <a:r>
              <a:rPr b="1" lang="fr-FR">
                <a:latin typeface="Arial"/>
              </a:rPr>
              <a:t>Jeu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ff0000"/>
                </a:solidFill>
                <a:latin typeface="Arial"/>
              </a:rPr>
              <a:t>* </a:t>
            </a:r>
            <a:r>
              <a:rPr lang="fr-FR">
                <a:latin typeface="Arial"/>
              </a:rPr>
              <a:t>jeu, </a:t>
            </a:r>
            <a:r>
              <a:rPr b="1" lang="fr-FR">
                <a:latin typeface="Arial"/>
              </a:rPr>
              <a:t>Joueur</a:t>
            </a:r>
            <a:r>
              <a:rPr lang="fr-FR">
                <a:solidFill>
                  <a:srgbClr val="ff0000"/>
                </a:solidFill>
                <a:latin typeface="Arial"/>
              </a:rPr>
              <a:t> *</a:t>
            </a:r>
            <a:r>
              <a:rPr lang="fr-FR">
                <a:latin typeface="Arial"/>
              </a:rPr>
              <a:t> joueur</a:t>
            </a:r>
            <a:r>
              <a:rPr lang="fr-FR">
                <a:solidFill>
                  <a:srgbClr val="ff3300"/>
                </a:solidFill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ff000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AfficheNCURSES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629960" y="266400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void 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NcursesInit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 sz="2000">
                <a:solidFill>
                  <a:srgbClr val="333333"/>
                </a:solidFill>
                <a:latin typeface="Calibri"/>
              </a:rPr>
              <a:t>JeuNCURSES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jeuNcurses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void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affichagePlateau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 sz="2000">
                <a:solidFill>
                  <a:srgbClr val="333333"/>
                </a:solidFill>
                <a:latin typeface="Calibri"/>
              </a:rPr>
              <a:t>JeuNCURSES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*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jeuNcurses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void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boucleEvent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Jeu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jeu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b="1" lang="fr-FR" sz="2000">
                <a:solidFill>
                  <a:srgbClr val="000066"/>
                </a:solidFill>
                <a:latin typeface="Calibri"/>
              </a:rPr>
              <a:t>void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NcursesLibere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 sz="2000">
                <a:solidFill>
                  <a:srgbClr val="333333"/>
                </a:solidFill>
                <a:latin typeface="Calibri"/>
              </a:rPr>
              <a:t>JeuNCURSES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* 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jeuNcurses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255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56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57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BF1F036-5732-4CE3-8D7E-6F79DEF1ECCB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58" name="TextShape 6"/>
          <p:cNvSpPr txBox="1"/>
          <p:nvPr/>
        </p:nvSpPr>
        <p:spPr>
          <a:xfrm>
            <a:off x="603000" y="2016000"/>
            <a:ext cx="3069000" cy="35290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fr-FR" sz="2000">
                <a:solidFill>
                  <a:srgbClr val="000066"/>
                </a:solidFill>
                <a:latin typeface="Arial"/>
              </a:rPr>
              <a:t>typedef struct</a:t>
            </a:r>
            <a:endParaRPr/>
          </a:p>
          <a:p>
            <a:r>
              <a:rPr lang="fr-FR" sz="2000">
                <a:solidFill>
                  <a:srgbClr val="ff0000"/>
                </a:solidFill>
                <a:latin typeface="Arial"/>
              </a:rPr>
              <a:t>{</a:t>
            </a:r>
            <a:endParaRPr/>
          </a:p>
          <a:p>
            <a:r>
              <a:rPr lang="fr-FR" sz="2000">
                <a:latin typeface="Arial"/>
              </a:rPr>
              <a:t>    </a:t>
            </a:r>
            <a:r>
              <a:rPr b="1" lang="fr-FR" sz="2000">
                <a:solidFill>
                  <a:srgbClr val="000000"/>
                </a:solidFill>
                <a:latin typeface="Arial"/>
              </a:rPr>
              <a:t>Jeu</a:t>
            </a:r>
            <a:r>
              <a:rPr lang="fr-FR" sz="2000">
                <a:latin typeface="Arial"/>
              </a:rPr>
              <a:t> jeu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    </a:t>
            </a:r>
            <a:r>
              <a:rPr b="1" lang="fr-FR" sz="2000">
                <a:solidFill>
                  <a:srgbClr val="000000"/>
                </a:solidFill>
                <a:latin typeface="Arial"/>
              </a:rPr>
              <a:t>WINDOW</a:t>
            </a:r>
            <a:r>
              <a:rPr lang="fr-FR" sz="2000">
                <a:latin typeface="Arial"/>
              </a:rPr>
              <a:t> 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*</a:t>
            </a:r>
            <a:r>
              <a:rPr lang="fr-FR" sz="2000">
                <a:latin typeface="Arial"/>
              </a:rPr>
              <a:t> echiquier 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;</a:t>
            </a:r>
            <a:endParaRPr/>
          </a:p>
          <a:p>
            <a:r>
              <a:rPr lang="fr-FR" sz="2000">
                <a:latin typeface="Arial"/>
              </a:rPr>
              <a:t>    </a:t>
            </a:r>
            <a:r>
              <a:rPr b="1" lang="fr-FR" sz="2000">
                <a:latin typeface="Arial"/>
              </a:rPr>
              <a:t>WINDOW</a:t>
            </a:r>
            <a:r>
              <a:rPr lang="fr-FR" sz="2000">
                <a:latin typeface="Arial"/>
              </a:rPr>
              <a:t> 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*</a:t>
            </a:r>
            <a:r>
              <a:rPr lang="fr-FR" sz="2000">
                <a:latin typeface="Arial"/>
              </a:rPr>
              <a:t> fond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;</a:t>
            </a:r>
            <a:endParaRPr/>
          </a:p>
          <a:p>
            <a:r>
              <a:rPr lang="fr-FR" sz="2000">
                <a:latin typeface="Arial"/>
              </a:rPr>
              <a:t>    </a:t>
            </a:r>
            <a:r>
              <a:rPr b="1" lang="fr-FR" sz="2000">
                <a:latin typeface="Arial"/>
              </a:rPr>
              <a:t>WINDOW</a:t>
            </a:r>
            <a:r>
              <a:rPr lang="fr-FR" sz="2000">
                <a:latin typeface="Arial"/>
              </a:rPr>
              <a:t> 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*</a:t>
            </a:r>
            <a:r>
              <a:rPr lang="fr-FR" sz="2000">
                <a:latin typeface="Arial"/>
              </a:rPr>
              <a:t> jActif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;</a:t>
            </a:r>
            <a:endParaRPr/>
          </a:p>
          <a:p>
            <a:r>
              <a:rPr lang="fr-FR" sz="2000">
                <a:latin typeface="Arial"/>
              </a:rPr>
              <a:t>    </a:t>
            </a:r>
            <a:r>
              <a:rPr b="1" lang="fr-FR" sz="2000">
                <a:latin typeface="Arial"/>
              </a:rPr>
              <a:t>WINDOW</a:t>
            </a:r>
            <a:r>
              <a:rPr lang="fr-FR" sz="2000">
                <a:latin typeface="Arial"/>
              </a:rPr>
              <a:t> 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*</a:t>
            </a:r>
            <a:r>
              <a:rPr lang="fr-FR" sz="2000">
                <a:latin typeface="Arial"/>
              </a:rPr>
              <a:t> stats 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;</a:t>
            </a:r>
            <a:endParaRPr/>
          </a:p>
          <a:p>
            <a:r>
              <a:rPr lang="fr-FR" sz="2000">
                <a:latin typeface="Arial"/>
              </a:rPr>
              <a:t>    </a:t>
            </a:r>
            <a:r>
              <a:rPr b="1" lang="fr-FR" sz="2000">
                <a:latin typeface="Arial"/>
              </a:rPr>
              <a:t>WINDOW</a:t>
            </a:r>
            <a:r>
              <a:rPr lang="fr-FR" sz="2000">
                <a:latin typeface="Arial"/>
              </a:rPr>
              <a:t> 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*</a:t>
            </a:r>
            <a:r>
              <a:rPr lang="fr-FR" sz="2000">
                <a:latin typeface="Arial"/>
              </a:rPr>
              <a:t> logs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;</a:t>
            </a:r>
            <a:endParaRPr/>
          </a:p>
          <a:p>
            <a:r>
              <a:rPr lang="fr-FR" sz="2000">
                <a:latin typeface="Arial"/>
              </a:rPr>
              <a:t>    </a:t>
            </a:r>
            <a:r>
              <a:rPr b="1" lang="fr-FR" sz="2000">
                <a:latin typeface="Arial"/>
              </a:rPr>
              <a:t>WINDOW</a:t>
            </a:r>
            <a:r>
              <a:rPr lang="fr-FR" sz="2000">
                <a:latin typeface="Arial"/>
              </a:rPr>
              <a:t> 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*</a:t>
            </a:r>
            <a:r>
              <a:rPr lang="fr-FR" sz="2000">
                <a:latin typeface="Arial"/>
              </a:rPr>
              <a:t> victoire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fr-FR" sz="2000">
                <a:solidFill>
                  <a:srgbClr val="ff0000"/>
                </a:solidFill>
                <a:latin typeface="Arial"/>
              </a:rPr>
              <a:t>}</a:t>
            </a:r>
            <a:r>
              <a:rPr lang="fr-FR" sz="2000">
                <a:latin typeface="Arial"/>
              </a:rPr>
              <a:t>JeuNCURSES</a:t>
            </a:r>
            <a:r>
              <a:rPr lang="fr-FR" sz="2000">
                <a:solidFill>
                  <a:srgbClr val="ff0000"/>
                </a:solidFill>
                <a:latin typeface="Arial"/>
              </a:rPr>
              <a:t>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0070c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AfficheSDL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 struct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
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{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
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Jeu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jeu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SDL_Surface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surface_ecran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SDL_Surface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surfaces_piecesJ1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6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]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
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SDL_Surface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surfaces_piecesJ2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6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] 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SDL_Surface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surfaces_couleurs_cases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4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] 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SDL_Surface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surfaces_texte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4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] 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SDL_Surface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lettres[16]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TTF_Font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polices[3]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SDL_Surface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logs[10]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} JeuSDL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61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62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63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7232E7-81CE-491D-BC78-F5FC5426C4F7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64" name="CustomShape 6"/>
          <p:cNvSpPr/>
          <p:nvPr/>
        </p:nvSpPr>
        <p:spPr>
          <a:xfrm>
            <a:off x="8897400" y="411120"/>
            <a:ext cx="184320" cy="3690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CustomShape 7"/>
          <p:cNvSpPr/>
          <p:nvPr/>
        </p:nvSpPr>
        <p:spPr>
          <a:xfrm>
            <a:off x="6504840" y="3452400"/>
            <a:ext cx="42199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SdlInit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JeuSDL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jeuSDL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r>
              <a:rPr lang="fr-FR">
                <a:solidFill>
                  <a:srgbClr val="000000"/>
                </a:solidFill>
                <a:latin typeface="Calibri"/>
              </a:rPr>
              <a:t> ;</a:t>
            </a:r>
            <a:endParaRPr/>
          </a:p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SdlBoucle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JeuSDL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 </a:t>
            </a:r>
            <a:r>
              <a:rPr lang="fr-FR">
                <a:solidFill>
                  <a:srgbClr val="000000"/>
                </a:solidFill>
                <a:latin typeface="Calibri"/>
              </a:rPr>
              <a:t>jeuSDL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r>
              <a:rPr lang="fr-FR">
                <a:solidFill>
                  <a:srgbClr val="000000"/>
                </a:solidFill>
                <a:latin typeface="Calibri"/>
              </a:rPr>
              <a:t> 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Conclusion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Respect du cahier des charges initial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Respect des contraintes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Programme fonctionnel (modules, ncurses, SDL)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Fonctionnalité supplémentaire : IA</a:t>
            </a:r>
            <a:endParaRPr/>
          </a:p>
        </p:txBody>
      </p:sp>
      <p:sp>
        <p:nvSpPr>
          <p:cNvPr id="268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69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70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734D4E-9B9F-4F4C-B278-38E37C9DF3D8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Principe du jeu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	</a:t>
            </a:r>
            <a:endParaRPr/>
          </a:p>
        </p:txBody>
      </p:sp>
      <p:graphicFrame>
        <p:nvGraphicFramePr>
          <p:cNvPr id="142" name="Table 2"/>
          <p:cNvGraphicFramePr/>
          <p:nvPr/>
        </p:nvGraphicFramePr>
        <p:xfrm>
          <a:off x="1096920" y="1846440"/>
          <a:ext cx="10058040" cy="357300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567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3200">
                          <a:solidFill>
                            <a:srgbClr val="ffffff"/>
                          </a:solidFill>
                          <a:latin typeface="Calibri"/>
                        </a:rPr>
                        <a:t>Echecs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3200">
                          <a:solidFill>
                            <a:srgbClr val="ffffff"/>
                          </a:solidFill>
                          <a:latin typeface="Calibri"/>
                        </a:rPr>
                        <a:t>RPG</a:t>
                      </a:r>
                      <a:endParaRPr/>
                    </a:p>
                  </a:txBody>
                  <a:tcPr/>
                </a:tc>
              </a:tr>
              <a:tr h="3005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Plateau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Pièces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Déplacement des pièces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Combat entre les pièces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Points de vie et d’attaque pour chaque pièce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Tuer le roi pour gagner la partie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144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145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463495-B7A1-40D7-AC1E-6B4406733B54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Fonctionnalités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Choix du nom des joueurs, des différents types de pièces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Jeu fonctionnel avec une interface graphique et console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Affichage des PV &amp; PA au survol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Affichage des logs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possibilité de jouer contre l’IA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149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150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AEAD56-1845-4CC6-B807-F4561B5AA3D5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360BEAF-39C5-4B06-AC8B-F82023E9DF09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54" name="TextShape 4"/>
          <p:cNvSpPr txBox="1"/>
          <p:nvPr/>
        </p:nvSpPr>
        <p:spPr>
          <a:xfrm>
            <a:off x="246960" y="196560"/>
            <a:ext cx="10058040" cy="77436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Diagramme des modules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4969080" y="548136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Couleur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1889640" y="411876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Joueur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8048520" y="411876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Case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8048520" y="497988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Piece</a:t>
            </a:r>
            <a:endParaRPr/>
          </a:p>
        </p:txBody>
      </p:sp>
      <p:sp>
        <p:nvSpPr>
          <p:cNvPr id="159" name="CustomShape 9"/>
          <p:cNvSpPr/>
          <p:nvPr/>
        </p:nvSpPr>
        <p:spPr>
          <a:xfrm>
            <a:off x="8048520" y="325548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Plateau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4969080" y="290052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Jeu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2711880" y="105372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AfficheSDL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226280" y="105624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AfficheNCURSES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4969080" y="1912320"/>
            <a:ext cx="2256840" cy="493920"/>
          </a:xfrm>
          <a:prstGeom prst="rect">
            <a:avLst/>
          </a:prstGeom>
          <a:solidFill>
            <a:srgbClr val="c2bc8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IA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 flipH="1" rot="5400000">
            <a:off x="4098960" y="1289520"/>
            <a:ext cx="610920" cy="112824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65" name="CustomShape 15"/>
          <p:cNvSpPr/>
          <p:nvPr/>
        </p:nvSpPr>
        <p:spPr>
          <a:xfrm rot="5400000">
            <a:off x="7486200" y="1290600"/>
            <a:ext cx="608760" cy="112824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66" name="CustomShape 16"/>
          <p:cNvSpPr/>
          <p:nvPr/>
        </p:nvSpPr>
        <p:spPr>
          <a:xfrm rot="5400000">
            <a:off x="7062480" y="1714320"/>
            <a:ext cx="1456200" cy="1128240"/>
          </a:xfrm>
          <a:prstGeom prst="bentConnector3">
            <a:avLst>
              <a:gd name="adj1" fmla="val 99774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67" name="CustomShape 17"/>
          <p:cNvSpPr/>
          <p:nvPr/>
        </p:nvSpPr>
        <p:spPr>
          <a:xfrm flipH="1" rot="5400000">
            <a:off x="3675240" y="1713240"/>
            <a:ext cx="1458360" cy="1128240"/>
          </a:xfrm>
          <a:prstGeom prst="bentConnector3">
            <a:avLst>
              <a:gd name="adj1" fmla="val 99694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68" name="CustomShape 18"/>
          <p:cNvSpPr/>
          <p:nvPr/>
        </p:nvSpPr>
        <p:spPr>
          <a:xfrm rot="5400000">
            <a:off x="5850720" y="2653200"/>
            <a:ext cx="493560" cy="12240"/>
          </a:xfrm>
          <a:prstGeom prst="bentConnector3">
            <a:avLst>
              <a:gd name="adj1" fmla="val -1686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69" name="CustomShape 19"/>
          <p:cNvSpPr/>
          <p:nvPr/>
        </p:nvSpPr>
        <p:spPr>
          <a:xfrm flipV="1" rot="10800000">
            <a:off x="3018600" y="3148200"/>
            <a:ext cx="1950480" cy="97056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70" name="CustomShape 20"/>
          <p:cNvSpPr/>
          <p:nvPr/>
        </p:nvSpPr>
        <p:spPr>
          <a:xfrm>
            <a:off x="7226280" y="3147840"/>
            <a:ext cx="1950480" cy="10728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71" name="CustomShape 21"/>
          <p:cNvSpPr/>
          <p:nvPr/>
        </p:nvSpPr>
        <p:spPr>
          <a:xfrm flipH="1" rot="5400000">
            <a:off x="3435840" y="4195800"/>
            <a:ext cx="1115280" cy="195048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72" name="CustomShape 22"/>
          <p:cNvSpPr/>
          <p:nvPr/>
        </p:nvSpPr>
        <p:spPr>
          <a:xfrm rot="5400000">
            <a:off x="8992800" y="3934080"/>
            <a:ext cx="368640" cy="12240"/>
          </a:xfrm>
          <a:prstGeom prst="bentConnector3">
            <a:avLst>
              <a:gd name="adj1" fmla="val -1337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73" name="CustomShape 23"/>
          <p:cNvSpPr/>
          <p:nvPr/>
        </p:nvSpPr>
        <p:spPr>
          <a:xfrm rot="5400000">
            <a:off x="8993520" y="4796280"/>
            <a:ext cx="366840" cy="12240"/>
          </a:xfrm>
          <a:prstGeom prst="bentConnector3">
            <a:avLst>
              <a:gd name="adj1" fmla="val -3869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74" name="CustomShape 24"/>
          <p:cNvSpPr/>
          <p:nvPr/>
        </p:nvSpPr>
        <p:spPr>
          <a:xfrm rot="5400000">
            <a:off x="8074800" y="4625640"/>
            <a:ext cx="253800" cy="195048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50353E-1F49-49D4-849C-D9B099D73821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78" name="TextShape 4"/>
          <p:cNvSpPr txBox="1"/>
          <p:nvPr/>
        </p:nvSpPr>
        <p:spPr>
          <a:xfrm>
            <a:off x="246960" y="196560"/>
            <a:ext cx="10058040" cy="77436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Répartition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4969080" y="548136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00b05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Couleur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1889640" y="411876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ff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Joueur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8048520" y="411876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00b05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Case</a:t>
            </a:r>
            <a:endParaRPr/>
          </a:p>
        </p:txBody>
      </p:sp>
      <p:sp>
        <p:nvSpPr>
          <p:cNvPr id="182" name="CustomShape 8"/>
          <p:cNvSpPr/>
          <p:nvPr/>
        </p:nvSpPr>
        <p:spPr>
          <a:xfrm>
            <a:off x="8048520" y="497988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00b05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Piece</a:t>
            </a:r>
            <a:endParaRPr/>
          </a:p>
        </p:txBody>
      </p:sp>
      <p:sp>
        <p:nvSpPr>
          <p:cNvPr id="183" name="CustomShape 9"/>
          <p:cNvSpPr/>
          <p:nvPr/>
        </p:nvSpPr>
        <p:spPr>
          <a:xfrm>
            <a:off x="8048520" y="325548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00b05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Plateau</a:t>
            </a:r>
            <a:endParaRPr/>
          </a:p>
        </p:txBody>
      </p:sp>
      <p:sp>
        <p:nvSpPr>
          <p:cNvPr id="184" name="CustomShape 10"/>
          <p:cNvSpPr/>
          <p:nvPr/>
        </p:nvSpPr>
        <p:spPr>
          <a:xfrm>
            <a:off x="4969080" y="290052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0070c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Jeu</a:t>
            </a: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2711880" y="105372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0070c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AfficheSDL</a:t>
            </a:r>
            <a:endParaRPr/>
          </a:p>
        </p:txBody>
      </p:sp>
      <p:sp>
        <p:nvSpPr>
          <p:cNvPr id="186" name="CustomShape 12"/>
          <p:cNvSpPr/>
          <p:nvPr/>
        </p:nvSpPr>
        <p:spPr>
          <a:xfrm>
            <a:off x="7226280" y="105624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ff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AfficheNCURSES</a:t>
            </a:r>
            <a:endParaRPr/>
          </a:p>
        </p:txBody>
      </p:sp>
      <p:sp>
        <p:nvSpPr>
          <p:cNvPr id="187" name="CustomShape 13"/>
          <p:cNvSpPr/>
          <p:nvPr/>
        </p:nvSpPr>
        <p:spPr>
          <a:xfrm>
            <a:off x="4969080" y="1912320"/>
            <a:ext cx="2256840" cy="493920"/>
          </a:xfrm>
          <a:prstGeom prst="rect">
            <a:avLst/>
          </a:prstGeom>
          <a:solidFill>
            <a:srgbClr val="c2bc80"/>
          </a:solidFill>
          <a:ln w="25560">
            <a:solidFill>
              <a:srgbClr val="0070c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IA</a:t>
            </a:r>
            <a:endParaRPr/>
          </a:p>
        </p:txBody>
      </p:sp>
      <p:sp>
        <p:nvSpPr>
          <p:cNvPr id="188" name="CustomShape 14"/>
          <p:cNvSpPr/>
          <p:nvPr/>
        </p:nvSpPr>
        <p:spPr>
          <a:xfrm>
            <a:off x="4078080" y="601200"/>
            <a:ext cx="1022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70c0"/>
                </a:solidFill>
                <a:latin typeface="Calibri"/>
              </a:rPr>
              <a:t>Tiffanie</a:t>
            </a:r>
            <a:endParaRPr/>
          </a:p>
        </p:txBody>
      </p:sp>
      <p:sp>
        <p:nvSpPr>
          <p:cNvPr id="189" name="CustomShape 15"/>
          <p:cNvSpPr/>
          <p:nvPr/>
        </p:nvSpPr>
        <p:spPr>
          <a:xfrm>
            <a:off x="10507680" y="4181040"/>
            <a:ext cx="821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b050"/>
                </a:solidFill>
                <a:latin typeface="Calibri"/>
              </a:rPr>
              <a:t>Robin</a:t>
            </a:r>
            <a:endParaRPr/>
          </a:p>
        </p:txBody>
      </p:sp>
      <p:sp>
        <p:nvSpPr>
          <p:cNvPr id="190" name="CustomShape 16"/>
          <p:cNvSpPr/>
          <p:nvPr/>
        </p:nvSpPr>
        <p:spPr>
          <a:xfrm>
            <a:off x="7036920" y="662760"/>
            <a:ext cx="1506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ff0000"/>
                </a:solidFill>
                <a:latin typeface="Calibri"/>
              </a:rPr>
              <a:t>Pierre-Louis</a:t>
            </a:r>
            <a:endParaRPr/>
          </a:p>
        </p:txBody>
      </p:sp>
      <p:sp>
        <p:nvSpPr>
          <p:cNvPr id="191" name="CustomShape 17"/>
          <p:cNvSpPr/>
          <p:nvPr/>
        </p:nvSpPr>
        <p:spPr>
          <a:xfrm flipH="1" rot="5400000">
            <a:off x="4098960" y="1289520"/>
            <a:ext cx="610920" cy="112824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92" name="CustomShape 18"/>
          <p:cNvSpPr/>
          <p:nvPr/>
        </p:nvSpPr>
        <p:spPr>
          <a:xfrm rot="5400000">
            <a:off x="7486200" y="1290600"/>
            <a:ext cx="608760" cy="112824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93" name="CustomShape 19"/>
          <p:cNvSpPr/>
          <p:nvPr/>
        </p:nvSpPr>
        <p:spPr>
          <a:xfrm rot="5400000">
            <a:off x="7062480" y="1714320"/>
            <a:ext cx="1456200" cy="1128240"/>
          </a:xfrm>
          <a:prstGeom prst="bentConnector3">
            <a:avLst>
              <a:gd name="adj1" fmla="val 99774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94" name="CustomShape 20"/>
          <p:cNvSpPr/>
          <p:nvPr/>
        </p:nvSpPr>
        <p:spPr>
          <a:xfrm flipH="1" rot="5400000">
            <a:off x="3675240" y="1713240"/>
            <a:ext cx="1458360" cy="1128240"/>
          </a:xfrm>
          <a:prstGeom prst="bentConnector3">
            <a:avLst>
              <a:gd name="adj1" fmla="val 99694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95" name="CustomShape 21"/>
          <p:cNvSpPr/>
          <p:nvPr/>
        </p:nvSpPr>
        <p:spPr>
          <a:xfrm rot="5400000">
            <a:off x="5879160" y="2647440"/>
            <a:ext cx="493560" cy="12240"/>
          </a:xfrm>
          <a:prstGeom prst="bentConnector3">
            <a:avLst>
              <a:gd name="adj1" fmla="val -1686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96" name="CustomShape 22"/>
          <p:cNvSpPr/>
          <p:nvPr/>
        </p:nvSpPr>
        <p:spPr>
          <a:xfrm flipV="1" rot="10800000">
            <a:off x="3018600" y="3148200"/>
            <a:ext cx="1950480" cy="97056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97" name="CustomShape 23"/>
          <p:cNvSpPr/>
          <p:nvPr/>
        </p:nvSpPr>
        <p:spPr>
          <a:xfrm>
            <a:off x="7226280" y="3147840"/>
            <a:ext cx="1950480" cy="10728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98" name="CustomShape 24"/>
          <p:cNvSpPr/>
          <p:nvPr/>
        </p:nvSpPr>
        <p:spPr>
          <a:xfrm flipH="1" rot="5400000">
            <a:off x="3435840" y="4195800"/>
            <a:ext cx="1115280" cy="195048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199" name="CustomShape 25"/>
          <p:cNvSpPr/>
          <p:nvPr/>
        </p:nvSpPr>
        <p:spPr>
          <a:xfrm rot="5400000">
            <a:off x="8992800" y="3934080"/>
            <a:ext cx="368640" cy="12240"/>
          </a:xfrm>
          <a:prstGeom prst="bentConnector3">
            <a:avLst>
              <a:gd name="adj1" fmla="val -1337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200" name="CustomShape 26"/>
          <p:cNvSpPr/>
          <p:nvPr/>
        </p:nvSpPr>
        <p:spPr>
          <a:xfrm rot="5400000">
            <a:off x="8993520" y="4796280"/>
            <a:ext cx="366840" cy="12240"/>
          </a:xfrm>
          <a:prstGeom prst="bentConnector3">
            <a:avLst>
              <a:gd name="adj1" fmla="val -3869"/>
            </a:avLst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201" name="CustomShape 27"/>
          <p:cNvSpPr/>
          <p:nvPr/>
        </p:nvSpPr>
        <p:spPr>
          <a:xfrm rot="5400000">
            <a:off x="8074800" y="4625640"/>
            <a:ext cx="253800" cy="1950480"/>
          </a:xfrm>
          <a:prstGeom prst="bentConnector2">
            <a:avLst/>
          </a:prstGeom>
          <a:noFill/>
          <a:ln w="25560">
            <a:solidFill>
              <a:srgbClr val="e48312"/>
            </a:solidFill>
            <a:round/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00b05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Couleur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 enum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{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BLANC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NOIR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BLEU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JAUNE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NUM_COULEUR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}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Couleur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</p:txBody>
      </p:sp>
      <p:sp>
        <p:nvSpPr>
          <p:cNvPr id="204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05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06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928D09-6BB0-4223-A45D-3156BB4A6D9C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07" name="CustomShape 6"/>
          <p:cNvSpPr/>
          <p:nvPr/>
        </p:nvSpPr>
        <p:spPr>
          <a:xfrm rot="5400000">
            <a:off x="4952880" y="560880"/>
            <a:ext cx="306360" cy="346752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e48312"/>
            </a:solidFill>
            <a:round/>
          </a:ln>
        </p:spPr>
      </p:sp>
      <p:sp>
        <p:nvSpPr>
          <p:cNvPr id="208" name="CustomShape 7"/>
          <p:cNvSpPr/>
          <p:nvPr/>
        </p:nvSpPr>
        <p:spPr>
          <a:xfrm>
            <a:off x="8135640" y="2153880"/>
            <a:ext cx="360" cy="582120"/>
          </a:xfrm>
          <a:prstGeom prst="bentConnector3">
            <a:avLst>
              <a:gd name="adj1" fmla="val 407"/>
            </a:avLst>
          </a:prstGeom>
          <a:noFill/>
          <a:ln w="1260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209" name="CustomShape 8"/>
          <p:cNvSpPr/>
          <p:nvPr/>
        </p:nvSpPr>
        <p:spPr>
          <a:xfrm flipH="1" flipV="1" rot="16200000">
            <a:off x="4523400" y="2990160"/>
            <a:ext cx="1176480" cy="360"/>
          </a:xfrm>
          <a:prstGeom prst="bentConnector3">
            <a:avLst>
              <a:gd name="adj1" fmla="val 63085"/>
            </a:avLst>
          </a:prstGeom>
          <a:noFill/>
          <a:ln w="1260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210" name="CustomShape 9"/>
          <p:cNvSpPr/>
          <p:nvPr/>
        </p:nvSpPr>
        <p:spPr>
          <a:xfrm>
            <a:off x="7018200" y="2947320"/>
            <a:ext cx="4501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Dernier élément </a:t>
            </a:r>
            <a:r>
              <a:rPr lang="fr-FR">
                <a:solidFill>
                  <a:srgbClr val="000000"/>
                </a:solidFill>
                <a:latin typeface="Wingdings"/>
              </a:rPr>
              <a:t>:</a:t>
            </a:r>
            <a:r>
              <a:rPr lang="fr-FR">
                <a:solidFill>
                  <a:srgbClr val="000000"/>
                </a:solidFill>
                <a:latin typeface="Calibri"/>
              </a:rPr>
              <a:t> nombre d’éléments</a:t>
            </a:r>
            <a:endParaRPr/>
          </a:p>
        </p:txBody>
      </p:sp>
      <p:sp>
        <p:nvSpPr>
          <p:cNvPr id="211" name="CustomShape 10"/>
          <p:cNvSpPr/>
          <p:nvPr/>
        </p:nvSpPr>
        <p:spPr>
          <a:xfrm>
            <a:off x="2880000" y="3600000"/>
            <a:ext cx="4349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Couleurs disponibles pour les pièces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ff000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Joueur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struct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ff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char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nomJoueur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13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] 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Couleur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couleur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int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nbPieces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Piece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*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ensPieces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[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16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ff0000"/>
                </a:solidFill>
                <a:latin typeface="Calibri"/>
              </a:rPr>
              <a:t>}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Joueur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16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045134-05FA-49F7-8AFB-47CFF9FE8835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17" name="TextShape 6"/>
          <p:cNvSpPr txBox="1"/>
          <p:nvPr/>
        </p:nvSpPr>
        <p:spPr>
          <a:xfrm>
            <a:off x="5616000" y="3325320"/>
            <a:ext cx="5683320" cy="27226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fr-FR">
                <a:solidFill>
                  <a:srgbClr val="000066"/>
                </a:solidFill>
                <a:latin typeface="Arial"/>
              </a:rPr>
              <a:t>void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333333"/>
                </a:solidFill>
                <a:latin typeface="Arial"/>
              </a:rPr>
              <a:t>initJoueur</a:t>
            </a:r>
            <a:r>
              <a:rPr lang="fr-FR">
                <a:solidFill>
                  <a:srgbClr val="ff0000"/>
                </a:solidFill>
                <a:latin typeface="Arial"/>
              </a:rPr>
              <a:t>(</a:t>
            </a:r>
            <a:r>
              <a:rPr b="1" lang="fr-FR">
                <a:solidFill>
                  <a:srgbClr val="333333"/>
                </a:solidFill>
                <a:latin typeface="Arial"/>
              </a:rPr>
              <a:t>Joueur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ff0000"/>
                </a:solidFill>
                <a:latin typeface="Arial"/>
              </a:rPr>
              <a:t>*</a:t>
            </a:r>
            <a:r>
              <a:rPr lang="fr-FR">
                <a:latin typeface="Arial"/>
              </a:rPr>
              <a:t> </a:t>
            </a:r>
            <a:r>
              <a:rPr lang="fr-FR">
                <a:solidFill>
                  <a:srgbClr val="333333"/>
                </a:solidFill>
                <a:latin typeface="Arial"/>
              </a:rPr>
              <a:t>joueur</a:t>
            </a:r>
            <a:r>
              <a:rPr lang="fr-FR">
                <a:solidFill>
                  <a:srgbClr val="ff0000"/>
                </a:solidFill>
                <a:latin typeface="Arial"/>
              </a:rPr>
              <a:t>)</a:t>
            </a:r>
            <a:endParaRPr/>
          </a:p>
          <a:p>
            <a:r>
              <a:rPr b="1" lang="fr-FR">
                <a:solidFill>
                  <a:srgbClr val="000066"/>
                </a:solidFill>
                <a:latin typeface="Arial"/>
              </a:rPr>
              <a:t>void</a:t>
            </a:r>
            <a:r>
              <a:rPr lang="fr-FR">
                <a:solidFill>
                  <a:srgbClr val="ff0000"/>
                </a:solidFill>
                <a:latin typeface="Arial"/>
              </a:rPr>
              <a:t> </a:t>
            </a:r>
            <a:r>
              <a:rPr lang="fr-FR">
                <a:solidFill>
                  <a:srgbClr val="333333"/>
                </a:solidFill>
                <a:latin typeface="Arial"/>
              </a:rPr>
              <a:t>setPieceJoueur</a:t>
            </a:r>
            <a:r>
              <a:rPr lang="fr-FR">
                <a:solidFill>
                  <a:srgbClr val="ff0000"/>
                </a:solidFill>
                <a:latin typeface="Arial"/>
              </a:rPr>
              <a:t>(</a:t>
            </a:r>
            <a:r>
              <a:rPr b="1" lang="fr-FR">
                <a:solidFill>
                  <a:srgbClr val="333333"/>
                </a:solidFill>
                <a:latin typeface="Arial"/>
              </a:rPr>
              <a:t>Joueur</a:t>
            </a:r>
            <a:r>
              <a:rPr lang="fr-FR">
                <a:solidFill>
                  <a:srgbClr val="ff0000"/>
                </a:solidFill>
                <a:latin typeface="Arial"/>
              </a:rPr>
              <a:t> * </a:t>
            </a:r>
            <a:r>
              <a:rPr lang="fr-FR">
                <a:solidFill>
                  <a:srgbClr val="333333"/>
                </a:solidFill>
                <a:latin typeface="Arial"/>
              </a:rPr>
              <a:t>joueur</a:t>
            </a:r>
            <a:r>
              <a:rPr lang="fr-FR">
                <a:solidFill>
                  <a:srgbClr val="ff0000"/>
                </a:solidFill>
                <a:latin typeface="Arial"/>
              </a:rPr>
              <a:t>, </a:t>
            </a:r>
            <a:r>
              <a:rPr b="1" lang="fr-FR">
                <a:solidFill>
                  <a:srgbClr val="333333"/>
                </a:solidFill>
                <a:latin typeface="Arial"/>
              </a:rPr>
              <a:t>Piece</a:t>
            </a:r>
            <a:r>
              <a:rPr lang="fr-FR">
                <a:solidFill>
                  <a:srgbClr val="ff0000"/>
                </a:solidFill>
                <a:latin typeface="Arial"/>
              </a:rPr>
              <a:t> * </a:t>
            </a:r>
            <a:r>
              <a:rPr lang="fr-FR">
                <a:solidFill>
                  <a:srgbClr val="333333"/>
                </a:solidFill>
                <a:latin typeface="Arial"/>
              </a:rPr>
              <a:t>piece</a:t>
            </a:r>
            <a:r>
              <a:rPr lang="fr-FR">
                <a:solidFill>
                  <a:srgbClr val="ff0000"/>
                </a:solidFill>
                <a:latin typeface="Arial"/>
              </a:rPr>
              <a:t>)</a:t>
            </a:r>
            <a:endParaRPr/>
          </a:p>
          <a:p>
            <a:r>
              <a:rPr b="1" lang="fr-FR">
                <a:solidFill>
                  <a:srgbClr val="000066"/>
                </a:solidFill>
                <a:latin typeface="Arial"/>
              </a:rPr>
              <a:t>char</a:t>
            </a:r>
            <a:r>
              <a:rPr lang="fr-FR">
                <a:solidFill>
                  <a:srgbClr val="ff0000"/>
                </a:solidFill>
                <a:latin typeface="Arial"/>
              </a:rPr>
              <a:t> * </a:t>
            </a:r>
            <a:r>
              <a:rPr lang="fr-FR">
                <a:solidFill>
                  <a:srgbClr val="333333"/>
                </a:solidFill>
                <a:latin typeface="Arial"/>
              </a:rPr>
              <a:t>getNomJoueur</a:t>
            </a:r>
            <a:r>
              <a:rPr lang="fr-FR">
                <a:solidFill>
                  <a:srgbClr val="ff0000"/>
                </a:solidFill>
                <a:latin typeface="Arial"/>
              </a:rPr>
              <a:t>(</a:t>
            </a:r>
            <a:r>
              <a:rPr b="1" lang="fr-FR">
                <a:solidFill>
                  <a:srgbClr val="333333"/>
                </a:solidFill>
                <a:latin typeface="Arial"/>
              </a:rPr>
              <a:t>Joueur</a:t>
            </a:r>
            <a:r>
              <a:rPr lang="fr-FR">
                <a:solidFill>
                  <a:srgbClr val="ff0000"/>
                </a:solidFill>
                <a:latin typeface="Arial"/>
              </a:rPr>
              <a:t> * </a:t>
            </a:r>
            <a:r>
              <a:rPr lang="fr-FR">
                <a:solidFill>
                  <a:srgbClr val="333333"/>
                </a:solidFill>
                <a:latin typeface="Arial"/>
              </a:rPr>
              <a:t>joueur</a:t>
            </a:r>
            <a:r>
              <a:rPr lang="fr-FR">
                <a:solidFill>
                  <a:srgbClr val="ff0000"/>
                </a:solidFill>
                <a:latin typeface="Arial"/>
              </a:rPr>
              <a:t>)</a:t>
            </a:r>
            <a:endParaRPr/>
          </a:p>
          <a:p>
            <a:r>
              <a:rPr b="1" lang="fr-FR">
                <a:solidFill>
                  <a:srgbClr val="000066"/>
                </a:solidFill>
                <a:latin typeface="Arial"/>
              </a:rPr>
              <a:t>Couleur</a:t>
            </a:r>
            <a:r>
              <a:rPr lang="fr-FR">
                <a:solidFill>
                  <a:srgbClr val="ff0000"/>
                </a:solidFill>
                <a:latin typeface="Arial"/>
              </a:rPr>
              <a:t> </a:t>
            </a:r>
            <a:r>
              <a:rPr lang="fr-FR">
                <a:solidFill>
                  <a:srgbClr val="333333"/>
                </a:solidFill>
                <a:latin typeface="Arial"/>
              </a:rPr>
              <a:t>getCouleurJoueur</a:t>
            </a:r>
            <a:r>
              <a:rPr lang="fr-FR">
                <a:solidFill>
                  <a:srgbClr val="ff0000"/>
                </a:solidFill>
                <a:latin typeface="Arial"/>
              </a:rPr>
              <a:t>(</a:t>
            </a:r>
            <a:r>
              <a:rPr b="1" lang="fr-FR">
                <a:solidFill>
                  <a:srgbClr val="333333"/>
                </a:solidFill>
                <a:latin typeface="Arial"/>
              </a:rPr>
              <a:t>Joueur</a:t>
            </a:r>
            <a:r>
              <a:rPr lang="fr-FR">
                <a:solidFill>
                  <a:srgbClr val="ff0000"/>
                </a:solidFill>
                <a:latin typeface="Arial"/>
              </a:rPr>
              <a:t> * </a:t>
            </a:r>
            <a:r>
              <a:rPr lang="fr-FR">
                <a:solidFill>
                  <a:srgbClr val="333333"/>
                </a:solidFill>
                <a:latin typeface="Arial"/>
              </a:rPr>
              <a:t>joueur</a:t>
            </a:r>
            <a:r>
              <a:rPr lang="fr-FR">
                <a:solidFill>
                  <a:srgbClr val="ff0000"/>
                </a:solidFill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00b05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Piece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enum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{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PION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TOUR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CAVALIER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FOU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DAME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ROI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}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Type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struct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ff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Type type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   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Couleur couleur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int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pointsVie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
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002060"/>
                </a:solidFill>
                <a:latin typeface="Calibri"/>
              </a:rPr>
              <a:t>int</a:t>
            </a:r>
            <a:r>
              <a:rPr lang="fr-FR" sz="2000">
                <a:solidFill>
                  <a:srgbClr val="002060"/>
                </a:solidFill>
                <a:latin typeface="Calibri"/>
              </a:rPr>
              <a:t>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pointsAttaque 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003366"/>
                </a:solidFill>
                <a:latin typeface="Calibri"/>
              </a:rPr>
              <a:t>Int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posX 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
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333366"/>
                </a:solidFill>
                <a:latin typeface="Calibri"/>
              </a:rPr>
              <a:t>Int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>
                <a:solidFill>
                  <a:srgbClr val="333333"/>
                </a:solidFill>
                <a:latin typeface="Calibri"/>
              </a:rPr>
              <a:t>posY 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ff0000"/>
                </a:solidFill>
                <a:latin typeface="Calibri"/>
              </a:rPr>
              <a:t>}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Piece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21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22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A66F86-9907-4079-BCD8-1EF6F0A37E5F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23" name="CustomShape 6"/>
          <p:cNvSpPr/>
          <p:nvPr/>
        </p:nvSpPr>
        <p:spPr>
          <a:xfrm>
            <a:off x="4322160" y="3672720"/>
            <a:ext cx="690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initPiece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Piece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piece</a:t>
            </a:r>
            <a:r>
              <a:rPr lang="fr-FR">
                <a:solidFill>
                  <a:srgbClr val="ff0000"/>
                </a:solidFill>
                <a:latin typeface="Calibri"/>
              </a:rPr>
              <a:t>,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>
                <a:solidFill>
                  <a:srgbClr val="000000"/>
                </a:solidFill>
                <a:latin typeface="Calibri"/>
              </a:rPr>
              <a:t>Type</a:t>
            </a:r>
            <a:r>
              <a:rPr lang="fr-FR">
                <a:solidFill>
                  <a:srgbClr val="000000"/>
                </a:solidFill>
                <a:latin typeface="Calibri"/>
              </a:rPr>
              <a:t> type</a:t>
            </a:r>
            <a:r>
              <a:rPr lang="fr-FR">
                <a:solidFill>
                  <a:srgbClr val="ff0000"/>
                </a:solidFill>
                <a:latin typeface="Calibri"/>
              </a:rPr>
              <a:t>,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>
                <a:solidFill>
                  <a:srgbClr val="000000"/>
                </a:solidFill>
                <a:latin typeface="Calibri"/>
              </a:rPr>
              <a:t>Couleur</a:t>
            </a:r>
            <a:r>
              <a:rPr lang="fr-FR">
                <a:solidFill>
                  <a:srgbClr val="000000"/>
                </a:solidFill>
                <a:latin typeface="Calibri"/>
              </a:rPr>
              <a:t> couleur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4800">
                <a:solidFill>
                  <a:srgbClr val="404040"/>
                </a:solidFill>
                <a:latin typeface="Calibri Light"/>
              </a:rPr>
              <a:t>Module </a:t>
            </a:r>
            <a:r>
              <a:rPr lang="fr-FR" sz="4800">
                <a:solidFill>
                  <a:srgbClr val="00b050"/>
                </a:solidFill>
                <a:latin typeface="Calibri Light"/>
              </a:rPr>
              <a:t>:</a:t>
            </a:r>
            <a:r>
              <a:rPr lang="fr-FR" sz="4800">
                <a:solidFill>
                  <a:srgbClr val="404040"/>
                </a:solidFill>
                <a:latin typeface="Calibri Light"/>
              </a:rPr>
              <a:t> Case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 enum 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{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CBLANC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CNOIR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CBLEU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,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CROUGE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}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CouleurCase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fr-FR" sz="2000">
                <a:solidFill>
                  <a:srgbClr val="002060"/>
                </a:solidFill>
                <a:latin typeface="Calibri"/>
              </a:rPr>
              <a:t>typedef struct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ff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CouleurCase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couleurCase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404040"/>
                </a:solidFill>
                <a:latin typeface="Calibri"/>
              </a:rPr>
              <a:t>    </a:t>
            </a:r>
            <a:r>
              <a:rPr b="1" lang="fr-FR" sz="2000">
                <a:solidFill>
                  <a:srgbClr val="404040"/>
                </a:solidFill>
                <a:latin typeface="Calibri"/>
              </a:rPr>
              <a:t>Piece</a:t>
            </a:r>
            <a:r>
              <a:rPr lang="fr-FR" sz="2000">
                <a:solidFill>
                  <a:srgbClr val="ff0000"/>
                </a:solidFill>
                <a:latin typeface="Calibri"/>
              </a:rPr>
              <a:t> * 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piece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>
                <a:solidFill>
                  <a:srgbClr val="ff0000"/>
                </a:solidFill>
                <a:latin typeface="Calibri"/>
              </a:rPr>
              <a:t>}</a:t>
            </a:r>
            <a:r>
              <a:rPr lang="fr-FR" sz="2000">
                <a:solidFill>
                  <a:srgbClr val="404040"/>
                </a:solidFill>
                <a:latin typeface="Calibri"/>
              </a:rPr>
              <a:t> Case </a:t>
            </a:r>
            <a:r>
              <a:rPr b="1" lang="fr-FR" sz="2000">
                <a:solidFill>
                  <a:srgbClr val="ff0000"/>
                </a:solidFill>
                <a:latin typeface="Calibri"/>
              </a:rPr>
              <a:t>;</a:t>
            </a:r>
            <a:endParaRPr/>
          </a:p>
        </p:txBody>
      </p:sp>
      <p:sp>
        <p:nvSpPr>
          <p:cNvPr id="226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26/05/2015</a:t>
            </a:r>
            <a:endParaRPr/>
          </a:p>
        </p:txBody>
      </p:sp>
      <p:sp>
        <p:nvSpPr>
          <p:cNvPr id="227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ffffff"/>
                </a:solidFill>
                <a:latin typeface="Calibri"/>
              </a:rPr>
              <a:t>ChessRPG</a:t>
            </a:r>
            <a:endParaRPr/>
          </a:p>
        </p:txBody>
      </p:sp>
      <p:sp>
        <p:nvSpPr>
          <p:cNvPr id="228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E2D309-A29B-4BA3-8050-E05434478907}" type="slidenum">
              <a:rPr lang="fr-FR" sz="105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229" name="CustomShape 6"/>
          <p:cNvSpPr/>
          <p:nvPr/>
        </p:nvSpPr>
        <p:spPr>
          <a:xfrm>
            <a:off x="6973920" y="2160000"/>
            <a:ext cx="576360" cy="329040"/>
          </a:xfrm>
          <a:prstGeom prst="bentConnector3">
            <a:avLst>
              <a:gd name="adj1" fmla="val 1428"/>
            </a:avLst>
          </a:prstGeom>
          <a:noFill/>
          <a:ln w="1260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230" name="CustomShape 7"/>
          <p:cNvSpPr/>
          <p:nvPr/>
        </p:nvSpPr>
        <p:spPr>
          <a:xfrm>
            <a:off x="6100920" y="2160000"/>
            <a:ext cx="1449360" cy="678240"/>
          </a:xfrm>
          <a:prstGeom prst="bentConnector3">
            <a:avLst>
              <a:gd name="adj1" fmla="val 0"/>
            </a:avLst>
          </a:prstGeom>
          <a:noFill/>
          <a:ln w="12600">
            <a:solidFill>
              <a:srgbClr val="e48312"/>
            </a:solidFill>
            <a:round/>
            <a:tailEnd len="med" type="triangle" w="med"/>
          </a:ln>
        </p:spPr>
      </p:sp>
      <p:sp>
        <p:nvSpPr>
          <p:cNvPr id="231" name="CustomShape 8"/>
          <p:cNvSpPr/>
          <p:nvPr/>
        </p:nvSpPr>
        <p:spPr>
          <a:xfrm>
            <a:off x="7550280" y="2304000"/>
            <a:ext cx="903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Survol</a:t>
            </a:r>
            <a:endParaRPr/>
          </a:p>
        </p:txBody>
      </p:sp>
      <p:sp>
        <p:nvSpPr>
          <p:cNvPr id="232" name="CustomShape 9"/>
          <p:cNvSpPr/>
          <p:nvPr/>
        </p:nvSpPr>
        <p:spPr>
          <a:xfrm>
            <a:off x="7505280" y="2644560"/>
            <a:ext cx="1494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Atteignable</a:t>
            </a:r>
            <a:endParaRPr/>
          </a:p>
        </p:txBody>
      </p:sp>
      <p:sp>
        <p:nvSpPr>
          <p:cNvPr id="233" name="CustomShape 10"/>
          <p:cNvSpPr/>
          <p:nvPr/>
        </p:nvSpPr>
        <p:spPr>
          <a:xfrm>
            <a:off x="5989680" y="3672720"/>
            <a:ext cx="371232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bool</a:t>
            </a:r>
            <a:r>
              <a:rPr lang="fr-FR">
                <a:solidFill>
                  <a:srgbClr val="000000"/>
                </a:solidFill>
                <a:latin typeface="Calibri"/>
              </a:rPr>
              <a:t> caseValide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2060"/>
                </a:solidFill>
                <a:latin typeface="Calibri"/>
              </a:rPr>
              <a:t>int</a:t>
            </a:r>
            <a:r>
              <a:rPr lang="fr-FR">
                <a:solidFill>
                  <a:srgbClr val="000000"/>
                </a:solidFill>
                <a:latin typeface="Calibri"/>
              </a:rPr>
              <a:t> x</a:t>
            </a:r>
            <a:r>
              <a:rPr lang="fr-FR">
                <a:solidFill>
                  <a:srgbClr val="ff0000"/>
                </a:solidFill>
                <a:latin typeface="Calibri"/>
              </a:rPr>
              <a:t>,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>
                <a:solidFill>
                  <a:srgbClr val="002060"/>
                </a:solidFill>
                <a:latin typeface="Calibri"/>
              </a:rPr>
              <a:t>int</a:t>
            </a:r>
            <a:r>
              <a:rPr lang="fr-FR">
                <a:solidFill>
                  <a:srgbClr val="000000"/>
                </a:solidFill>
                <a:latin typeface="Calibri"/>
              </a:rPr>
              <a:t> y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initCase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Case</a:t>
            </a:r>
            <a:r>
              <a:rPr lang="fr-FR">
                <a:solidFill>
                  <a:srgbClr val="000000"/>
                </a:solidFill>
                <a:latin typeface="Calibri"/>
              </a:rPr>
              <a:t> </a:t>
            </a:r>
            <a:r>
              <a:rPr lang="fr-FR">
                <a:solidFill>
                  <a:srgbClr val="ff0000"/>
                </a:solidFill>
                <a:latin typeface="Calibri"/>
              </a:rPr>
              <a:t>*</a:t>
            </a:r>
            <a:r>
              <a:rPr lang="fr-FR">
                <a:solidFill>
                  <a:srgbClr val="000000"/>
                </a:solidFill>
                <a:latin typeface="Calibri"/>
              </a:rPr>
              <a:t> cell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fr-FR">
                <a:solidFill>
                  <a:srgbClr val="002060"/>
                </a:solidFill>
                <a:latin typeface="Calibri"/>
              </a:rPr>
              <a:t>void</a:t>
            </a:r>
            <a:r>
              <a:rPr lang="fr-FR">
                <a:solidFill>
                  <a:srgbClr val="002060"/>
                </a:solidFill>
                <a:latin typeface="Calibr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</a:rPr>
              <a:t>detruireCase</a:t>
            </a:r>
            <a:r>
              <a:rPr lang="fr-FR">
                <a:solidFill>
                  <a:srgbClr val="ff0000"/>
                </a:solidFill>
                <a:latin typeface="Calibri"/>
              </a:rPr>
              <a:t>(</a:t>
            </a:r>
            <a:r>
              <a:rPr b="1" lang="fr-FR">
                <a:solidFill>
                  <a:srgbClr val="000000"/>
                </a:solidFill>
                <a:latin typeface="Calibri"/>
              </a:rPr>
              <a:t>Case</a:t>
            </a:r>
            <a:r>
              <a:rPr lang="fr-FR">
                <a:solidFill>
                  <a:srgbClr val="000000"/>
                </a:solidFill>
                <a:latin typeface="Calibri"/>
              </a:rPr>
              <a:t> * cell</a:t>
            </a:r>
            <a:r>
              <a:rPr lang="fr-FR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