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6" r:id="rId14"/>
    <p:sldId id="277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11A9D-1DE5-4F0B-80C9-051901EBB71C}" type="datetimeFigureOut">
              <a:rPr lang="fr-FR" smtClean="0"/>
              <a:t>26/05/2015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D049-9CED-459E-AA8F-6F90A755F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D049-9CED-459E-AA8F-6F90A755FD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91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2C51-1561-4EB6-9C93-546E852DCB67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6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F845-7EA5-4853-9502-4FE804A20DD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81-7D1E-4C4F-8E47-F066BE0397FB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6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28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CA8E-85F6-4F89-8F99-8BC756F6499E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7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5F2-E306-4003-BE76-D53FFDC75E6D}" type="datetime1">
              <a:rPr lang="fr-FR" smtClean="0"/>
              <a:t>26/05/2015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8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AAE5-9493-4102-AAC4-C32F29644CF5}" type="datetime1">
              <a:rPr lang="fr-FR" smtClean="0"/>
              <a:t>26/05/2015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2621-94DB-4F6F-A900-E67BE057B93C}" type="datetime1">
              <a:rPr lang="fr-FR" smtClean="0"/>
              <a:t>26/05/2015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2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835-99A2-4966-A1AD-B12BD8DBA2F4}" type="datetime1">
              <a:rPr lang="fr-FR" smtClean="0"/>
              <a:t>26/05/2015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A0C033-B7EF-41FA-9F2C-587AE82FF26F}" type="datetime1">
              <a:rPr lang="fr-FR" smtClean="0"/>
              <a:t>26/05/2015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46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0AD-6076-431B-9033-EEB312E14D36}" type="datetime1">
              <a:rPr lang="fr-FR" smtClean="0"/>
              <a:t>26/05/2015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3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1DC12F-2558-48E8-8199-85DA5BCD3AE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ChessRPG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cap="none" dirty="0" smtClean="0"/>
              <a:t>Pierre-Louis </a:t>
            </a:r>
            <a:r>
              <a:rPr lang="fr-FR" cap="none" dirty="0" err="1" smtClean="0"/>
              <a:t>Gondras</a:t>
            </a:r>
            <a:r>
              <a:rPr lang="fr-FR" cap="none" dirty="0" smtClean="0"/>
              <a:t/>
            </a:r>
            <a:br>
              <a:rPr lang="fr-FR" cap="none" dirty="0" smtClean="0"/>
            </a:br>
            <a:r>
              <a:rPr lang="fr-FR" cap="none" dirty="0" smtClean="0"/>
              <a:t>Robin </a:t>
            </a:r>
            <a:r>
              <a:rPr lang="fr-FR" cap="none" dirty="0" err="1" smtClean="0"/>
              <a:t>Greyl</a:t>
            </a:r>
            <a:r>
              <a:rPr lang="fr-FR" cap="none" dirty="0"/>
              <a:t/>
            </a:r>
            <a:br>
              <a:rPr lang="fr-FR" cap="none" dirty="0"/>
            </a:br>
            <a:r>
              <a:rPr lang="fr-FR" cap="none" dirty="0" err="1" smtClean="0"/>
              <a:t>Tiffanie</a:t>
            </a:r>
            <a:r>
              <a:rPr lang="fr-FR" cap="none" dirty="0" smtClean="0"/>
              <a:t> </a:t>
            </a:r>
            <a:r>
              <a:rPr lang="fr-FR" cap="none" dirty="0" err="1" smtClean="0"/>
              <a:t>Schreyeck</a:t>
            </a:r>
            <a:endParaRPr lang="fr-FR" cap="non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FF0-C704-4BDF-851F-BCB6753F83E5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42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Plateau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</a:t>
            </a:r>
            <a:r>
              <a:rPr lang="fr-FR" b="1" dirty="0"/>
              <a:t>Case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**</a:t>
            </a:r>
            <a:r>
              <a:rPr lang="fr-FR" dirty="0"/>
              <a:t> </a:t>
            </a:r>
            <a:r>
              <a:rPr lang="fr-FR" dirty="0" err="1"/>
              <a:t>echiquier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nbTours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Plateau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03353" y="3857414"/>
            <a:ext cx="5811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reinitCouleursEchiquier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Plateau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plateau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initPlateau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Plateau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plateau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C1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C2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1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{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Plateau</a:t>
            </a:r>
            <a:r>
              <a:rPr lang="fr-FR" dirty="0" smtClean="0"/>
              <a:t> </a:t>
            </a:r>
            <a:r>
              <a:rPr lang="fr-FR" dirty="0" err="1"/>
              <a:t>plateau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J1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J2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* </a:t>
            </a:r>
            <a:r>
              <a:rPr lang="fr-FR" dirty="0" err="1"/>
              <a:t>joueurActif</a:t>
            </a:r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>
                <a:solidFill>
                  <a:srgbClr val="002060"/>
                </a:solidFill>
              </a:rPr>
              <a:t>char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/>
              <a:t>log[1000</a:t>
            </a:r>
            <a:r>
              <a:rPr lang="fr-FR" dirty="0" smtClean="0"/>
              <a:t>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/>
              <a:t>} </a:t>
            </a:r>
            <a:r>
              <a:rPr lang="fr-FR" dirty="0"/>
              <a:t>Jeu</a:t>
            </a:r>
            <a:r>
              <a:rPr lang="fr-FR" dirty="0">
                <a:solidFill>
                  <a:srgbClr val="FF0000"/>
                </a:solidFill>
              </a:rPr>
              <a:t> 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608230" y="4510658"/>
            <a:ext cx="8875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selectPiece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posX</a:t>
            </a:r>
            <a:r>
              <a:rPr lang="fr-FR" dirty="0"/>
              <a:t>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 smtClean="0">
                <a:solidFill>
                  <a:srgbClr val="002060"/>
                </a:solidFill>
              </a:rPr>
              <a:t>void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err="1"/>
              <a:t>deplacerPiece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posX</a:t>
            </a:r>
            <a:r>
              <a:rPr lang="fr-FR" dirty="0"/>
              <a:t>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posY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couleurGagne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combatPieces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>
                <a:solidFill>
                  <a:srgbClr val="FF0000"/>
                </a:solidFill>
              </a:rPr>
              <a:t> * </a:t>
            </a:r>
            <a:r>
              <a:rPr lang="fr-FR" dirty="0"/>
              <a:t>jeu,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pieceAtt</a:t>
            </a:r>
            <a:r>
              <a:rPr lang="fr-FR" dirty="0"/>
              <a:t>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pieceDef</a:t>
            </a:r>
            <a:r>
              <a:rPr lang="fr-FR" dirty="0"/>
              <a:t>,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couleurGagne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b="1" dirty="0" err="1">
                <a:solidFill>
                  <a:srgbClr val="002060"/>
                </a:solidFill>
              </a:rPr>
              <a:t>typedef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b="1" dirty="0" err="1">
                <a:solidFill>
                  <a:srgbClr val="002060"/>
                </a:solidFill>
              </a:rPr>
              <a:t>struct</a:t>
            </a:r>
            <a:endParaRPr lang="fr-FR" sz="1600" b="1" dirty="0">
              <a:solidFill>
                <a:srgbClr val="00206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{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chemeClr val="tx1"/>
                </a:solidFill>
              </a:rPr>
              <a:t>Piece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piece</a:t>
            </a:r>
            <a:r>
              <a:rPr lang="fr-FR" sz="1600" dirty="0" smtClean="0">
                <a:solidFill>
                  <a:srgbClr val="FF0000"/>
                </a:solidFill>
              </a:rPr>
              <a:t>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nbCasesControlees</a:t>
            </a:r>
            <a:r>
              <a:rPr lang="fr-FR" sz="1600" dirty="0">
                <a:solidFill>
                  <a:srgbClr val="FF0000"/>
                </a:solidFill>
              </a:rPr>
              <a:t>;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>
                <a:solidFill>
                  <a:schemeClr val="tx1"/>
                </a:solidFill>
              </a:rPr>
              <a:t>Case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casesControlees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27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nbPiecesControlees</a:t>
            </a:r>
            <a:r>
              <a:rPr lang="fr-FR" sz="1600" dirty="0">
                <a:solidFill>
                  <a:schemeClr val="tx1"/>
                </a:solidFill>
              </a:rPr>
              <a:t>;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chemeClr val="tx1"/>
                </a:solidFill>
              </a:rPr>
              <a:t>Piece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piecesControlees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8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nbDeplacementsPossibles</a:t>
            </a:r>
            <a:r>
              <a:rPr lang="fr-FR" sz="1600" dirty="0" smtClean="0">
                <a:solidFill>
                  <a:srgbClr val="FF0000"/>
                </a:solidFill>
              </a:rPr>
              <a:t>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chemeClr val="tx1"/>
                </a:solidFill>
              </a:rPr>
              <a:t>    </a:t>
            </a:r>
            <a:r>
              <a:rPr lang="fr-FR" sz="1600" b="1" dirty="0" smtClean="0">
                <a:solidFill>
                  <a:schemeClr val="tx1"/>
                </a:solidFill>
              </a:rPr>
              <a:t>Case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deplacementsPossibles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27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}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IApiece</a:t>
            </a:r>
            <a:r>
              <a:rPr lang="fr-FR" sz="1600" dirty="0">
                <a:solidFill>
                  <a:srgbClr val="FF0000"/>
                </a:solidFill>
              </a:rPr>
              <a:t> 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542384" y="1845734"/>
            <a:ext cx="22589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>
                <a:solidFill>
                  <a:srgbClr val="002060"/>
                </a:solidFill>
              </a:rPr>
              <a:t>typedef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b="1" dirty="0" err="1">
                <a:solidFill>
                  <a:srgbClr val="002060"/>
                </a:solidFill>
              </a:rPr>
              <a:t>struct</a:t>
            </a:r>
            <a:endParaRPr lang="fr-FR" sz="1600" b="1" dirty="0">
              <a:solidFill>
                <a:srgbClr val="00206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{</a:t>
            </a:r>
          </a:p>
          <a:p>
            <a:r>
              <a:rPr lang="fr-FR" sz="1600" dirty="0"/>
              <a:t>    </a:t>
            </a:r>
            <a:r>
              <a:rPr lang="fr-FR" sz="1600" b="1" dirty="0" err="1"/>
              <a:t>IApiece</a:t>
            </a:r>
            <a:r>
              <a:rPr lang="fr-FR" sz="1600" dirty="0"/>
              <a:t> iaPiecesJ1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/>
              <a:t>16</a:t>
            </a:r>
            <a:r>
              <a:rPr lang="fr-FR" sz="1600" dirty="0">
                <a:solidFill>
                  <a:srgbClr val="FF0000"/>
                </a:solidFill>
              </a:rPr>
              <a:t>];</a:t>
            </a:r>
          </a:p>
          <a:p>
            <a:r>
              <a:rPr lang="fr-FR" sz="1600" dirty="0"/>
              <a:t>    </a:t>
            </a:r>
            <a:r>
              <a:rPr lang="fr-FR" sz="1600" b="1" dirty="0" err="1"/>
              <a:t>IApiece</a:t>
            </a:r>
            <a:r>
              <a:rPr lang="fr-FR" sz="1600" dirty="0"/>
              <a:t> iaPiecesJ2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/>
              <a:t>16</a:t>
            </a:r>
            <a:r>
              <a:rPr lang="fr-FR" sz="1600" dirty="0">
                <a:solidFill>
                  <a:srgbClr val="FF0000"/>
                </a:solidFill>
              </a:rPr>
              <a:t>];</a:t>
            </a:r>
          </a:p>
          <a:p>
            <a:endParaRPr lang="fr-FR" sz="1600" dirty="0"/>
          </a:p>
          <a:p>
            <a:r>
              <a:rPr lang="fr-FR" sz="1600" dirty="0">
                <a:solidFill>
                  <a:srgbClr val="FF0000"/>
                </a:solidFill>
              </a:rPr>
              <a:t>} </a:t>
            </a:r>
            <a:r>
              <a:rPr lang="fr-FR" sz="1600" dirty="0" err="1"/>
              <a:t>IAjeu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12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AfficheNCURSES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>
              <a:solidFill>
                <a:srgbClr val="002060"/>
              </a:solidFill>
            </a:endParaRPr>
          </a:p>
          <a:p>
            <a:r>
              <a:rPr lang="fr-FR" b="1" dirty="0" err="1" smtClean="0">
                <a:solidFill>
                  <a:srgbClr val="002060"/>
                </a:solidFill>
              </a:rPr>
              <a:t>void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/>
              <a:t>affichage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WINDOW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 </a:t>
            </a:r>
            <a:r>
              <a:rPr lang="fr-FR" dirty="0" err="1"/>
              <a:t>win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Jeu</a:t>
            </a:r>
            <a:r>
              <a:rPr lang="fr-FR" dirty="0">
                <a:solidFill>
                  <a:srgbClr val="FF0000"/>
                </a:solidFill>
              </a:rPr>
              <a:t> * </a:t>
            </a:r>
            <a:r>
              <a:rPr lang="fr-FR" dirty="0"/>
              <a:t>jeu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boucleEvent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ChessRPG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 smtClean="0">
                <a:solidFill>
                  <a:srgbClr val="002060"/>
                </a:solidFill>
              </a:rPr>
              <a:t>typedef</a:t>
            </a:r>
            <a:r>
              <a:rPr lang="fr-FR" b="1" dirty="0" smtClean="0">
                <a:solidFill>
                  <a:srgbClr val="002060"/>
                </a:solidFill>
              </a:rPr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struct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FF0000"/>
                </a:solidFill>
              </a:rPr>
              <a:t>{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fr-FR" b="1" dirty="0" smtClean="0"/>
              <a:t>Jeu</a:t>
            </a:r>
            <a:r>
              <a:rPr lang="fr-FR" dirty="0" smtClean="0"/>
              <a:t> </a:t>
            </a:r>
            <a:r>
              <a:rPr lang="fr-FR" dirty="0" err="1" smtClean="0"/>
              <a:t>jeu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    </a:t>
            </a:r>
            <a:r>
              <a:rPr lang="fr-FR" b="1" dirty="0" err="1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surface_ecran</a:t>
            </a:r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surfaces_piecesJ1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6</a:t>
            </a:r>
            <a:r>
              <a:rPr lang="fr-FR" dirty="0" smtClean="0">
                <a:solidFill>
                  <a:srgbClr val="FF0000"/>
                </a:solidFill>
              </a:rPr>
              <a:t>]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surfaces_piecesJ2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6</a:t>
            </a:r>
            <a:r>
              <a:rPr lang="fr-FR" dirty="0" smtClean="0">
                <a:solidFill>
                  <a:srgbClr val="FF0000"/>
                </a:solidFill>
              </a:rPr>
              <a:t>] ;</a:t>
            </a: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 smtClean="0"/>
              <a:t>surfaces_couleurs_cases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4</a:t>
            </a:r>
            <a:r>
              <a:rPr lang="fr-FR" dirty="0" smtClean="0">
                <a:solidFill>
                  <a:srgbClr val="FF0000"/>
                </a:solidFill>
              </a:rPr>
              <a:t>] ;</a:t>
            </a: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 smtClean="0"/>
              <a:t>surfaces_texte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4</a:t>
            </a:r>
            <a:r>
              <a:rPr lang="fr-FR" dirty="0" smtClean="0">
                <a:solidFill>
                  <a:srgbClr val="FF0000"/>
                </a:solidFill>
              </a:rPr>
              <a:t>] ;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err="1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lettres[16</a:t>
            </a:r>
            <a:r>
              <a:rPr lang="fr-FR" dirty="0" smtClean="0"/>
              <a:t>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    </a:t>
            </a:r>
            <a:r>
              <a:rPr lang="fr-FR" b="1" dirty="0" err="1" smtClean="0"/>
              <a:t>TTF_Font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polices[3]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</a:t>
            </a:r>
            <a:r>
              <a:rPr lang="fr-FR" dirty="0"/>
              <a:t>logs[10]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dirty="0" smtClean="0"/>
              <a:t>} </a:t>
            </a:r>
            <a:r>
              <a:rPr lang="fr-FR" dirty="0" err="1" smtClean="0"/>
              <a:t>JeuSDL</a:t>
            </a:r>
            <a:r>
              <a:rPr lang="fr-FR" dirty="0" smtClean="0">
                <a:solidFill>
                  <a:srgbClr val="FF0000"/>
                </a:solidFill>
              </a:rPr>
              <a:t> ;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897367" y="411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952735" y="3452241"/>
            <a:ext cx="33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SdlInit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JeuSDL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jeuSDL</a:t>
            </a:r>
            <a:r>
              <a:rPr lang="fr-FR" dirty="0">
                <a:solidFill>
                  <a:srgbClr val="FF0000"/>
                </a:solidFill>
              </a:rPr>
              <a:t>)</a:t>
            </a:r>
            <a:r>
              <a:rPr lang="fr-FR" dirty="0"/>
              <a:t> </a:t>
            </a:r>
            <a:r>
              <a:rPr lang="fr-FR" dirty="0" smtClean="0"/>
              <a:t>;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SdlBoucle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JeuSDL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 </a:t>
            </a:r>
            <a:r>
              <a:rPr lang="fr-FR" dirty="0" err="1"/>
              <a:t>jeuSDL</a:t>
            </a:r>
            <a:r>
              <a:rPr lang="fr-FR" dirty="0">
                <a:solidFill>
                  <a:srgbClr val="FF0000"/>
                </a:solidFill>
              </a:rPr>
              <a:t>)</a:t>
            </a:r>
            <a:r>
              <a:rPr lang="fr-FR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2393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Respect du cahier des charges initial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Respect des contraintes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Programme fonctionnel (modules, </a:t>
            </a:r>
            <a:r>
              <a:rPr lang="fr-FR" dirty="0" err="1" smtClean="0"/>
              <a:t>ncurses</a:t>
            </a:r>
            <a:r>
              <a:rPr lang="fr-FR" dirty="0" smtClean="0"/>
              <a:t>, SDL)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Fonctionnalité supplémentaire : IA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1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du jeu	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704273"/>
              </p:ext>
            </p:extLst>
          </p:nvPr>
        </p:nvGraphicFramePr>
        <p:xfrm>
          <a:off x="1096963" y="1846262"/>
          <a:ext cx="10058400" cy="357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493284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Echec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RPG</a:t>
                      </a:r>
                      <a:endParaRPr lang="fr-FR" sz="3200" dirty="0"/>
                    </a:p>
                  </a:txBody>
                  <a:tcPr/>
                </a:tc>
              </a:tr>
              <a:tr h="29942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Plateau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Pièces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Déplacement</a:t>
                      </a:r>
                      <a:r>
                        <a:rPr lang="fr-FR" baseline="0" dirty="0" smtClean="0"/>
                        <a:t> des pièces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Combat</a:t>
                      </a:r>
                      <a:r>
                        <a:rPr lang="fr-FR" baseline="0" dirty="0" smtClean="0"/>
                        <a:t> entre les pièces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Points de vie et d’attaque pour chaque pièce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Tuer le roi pour gagner la partie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5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Choix du nom des joueurs, des différents types de pièces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Jeu fonctionnel avec une interface graphique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Affichage des PV &amp; PA au survol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Affichage des logs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possibilité de jouer contre l’IA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6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47135" y="196722"/>
            <a:ext cx="10058400" cy="774700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des modules</a:t>
            </a:r>
            <a:endParaRPr lang="fr-FR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969003" y="548140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Couleur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88963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Joueur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804836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8048368" y="497995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Piece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8048368" y="3255320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Plateau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969003" y="290060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Jeu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2711836" y="105375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AfficheSDL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226170" y="105608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AfficheNCURSES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4969003" y="1912251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>
            <a:stCxn id="18" idx="2"/>
            <a:endCxn id="28" idx="1"/>
          </p:cNvCxnSpPr>
          <p:nvPr/>
        </p:nvCxnSpPr>
        <p:spPr>
          <a:xfrm rot="16200000" flipH="1">
            <a:off x="4099032" y="1289414"/>
            <a:ext cx="611359" cy="112858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19" idx="2"/>
            <a:endCxn id="28" idx="3"/>
          </p:cNvCxnSpPr>
          <p:nvPr/>
        </p:nvCxnSpPr>
        <p:spPr>
          <a:xfrm rot="5400000">
            <a:off x="7485947" y="1290579"/>
            <a:ext cx="609030" cy="112858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19" idx="2"/>
          </p:cNvCxnSpPr>
          <p:nvPr/>
        </p:nvCxnSpPr>
        <p:spPr>
          <a:xfrm rot="5400000">
            <a:off x="7062235" y="1714291"/>
            <a:ext cx="1456455" cy="1128584"/>
          </a:xfrm>
          <a:prstGeom prst="bentConnector3">
            <a:avLst>
              <a:gd name="adj1" fmla="val 9977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8" idx="2"/>
          </p:cNvCxnSpPr>
          <p:nvPr/>
        </p:nvCxnSpPr>
        <p:spPr>
          <a:xfrm rot="16200000" flipH="1">
            <a:off x="3675319" y="1713127"/>
            <a:ext cx="1458784" cy="1128583"/>
          </a:xfrm>
          <a:prstGeom prst="bentConnector3">
            <a:avLst>
              <a:gd name="adj1" fmla="val 9969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28" idx="2"/>
            <a:endCxn id="17" idx="0"/>
          </p:cNvCxnSpPr>
          <p:nvPr/>
        </p:nvCxnSpPr>
        <p:spPr>
          <a:xfrm rot="5400000">
            <a:off x="5850545" y="2653563"/>
            <a:ext cx="494085" cy="12700"/>
          </a:xfrm>
          <a:prstGeom prst="bentConnector3">
            <a:avLst>
              <a:gd name="adj1" fmla="val -168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17" idx="1"/>
            <a:endCxn id="12" idx="0"/>
          </p:cNvCxnSpPr>
          <p:nvPr/>
        </p:nvCxnSpPr>
        <p:spPr>
          <a:xfrm rot="10800000" flipV="1">
            <a:off x="3018223" y="3147741"/>
            <a:ext cx="1950781" cy="97092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7" idx="3"/>
            <a:endCxn id="15" idx="0"/>
          </p:cNvCxnSpPr>
          <p:nvPr/>
        </p:nvCxnSpPr>
        <p:spPr>
          <a:xfrm>
            <a:off x="7226170" y="3147741"/>
            <a:ext cx="1950782" cy="1075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12" idx="2"/>
            <a:endCxn id="9" idx="1"/>
          </p:cNvCxnSpPr>
          <p:nvPr/>
        </p:nvCxnSpPr>
        <p:spPr>
          <a:xfrm rot="16200000" flipH="1">
            <a:off x="3435809" y="4195347"/>
            <a:ext cx="1115607" cy="19507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>
            <a:stCxn id="15" idx="2"/>
            <a:endCxn id="13" idx="0"/>
          </p:cNvCxnSpPr>
          <p:nvPr/>
        </p:nvCxnSpPr>
        <p:spPr>
          <a:xfrm rot="5400000">
            <a:off x="8992415" y="3934127"/>
            <a:ext cx="369075" cy="12700"/>
          </a:xfrm>
          <a:prstGeom prst="bentConnector3">
            <a:avLst>
              <a:gd name="adj1" fmla="val -133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/>
          <p:cNvCxnSpPr>
            <a:stCxn id="13" idx="2"/>
            <a:endCxn id="14" idx="0"/>
          </p:cNvCxnSpPr>
          <p:nvPr/>
        </p:nvCxnSpPr>
        <p:spPr>
          <a:xfrm rot="5400000">
            <a:off x="8993442" y="4796445"/>
            <a:ext cx="367021" cy="12700"/>
          </a:xfrm>
          <a:prstGeom prst="bentConnector3">
            <a:avLst>
              <a:gd name="adj1" fmla="val -386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14" idx="2"/>
            <a:endCxn id="9" idx="3"/>
          </p:cNvCxnSpPr>
          <p:nvPr/>
        </p:nvCxnSpPr>
        <p:spPr>
          <a:xfrm rot="5400000">
            <a:off x="8074403" y="4625993"/>
            <a:ext cx="254316" cy="19507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47135" y="196722"/>
            <a:ext cx="10058400" cy="774700"/>
          </a:xfrm>
        </p:spPr>
        <p:txBody>
          <a:bodyPr>
            <a:normAutofit/>
          </a:bodyPr>
          <a:lstStyle/>
          <a:p>
            <a:r>
              <a:rPr lang="fr-FR" dirty="0" smtClean="0"/>
              <a:t>Répartition</a:t>
            </a:r>
            <a:endParaRPr lang="fr-FR" dirty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969003" y="548140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Couleur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88963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Joueur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804836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8048368" y="497995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Piece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8048368" y="3255320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Plateau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4969003" y="290060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Jeu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711836" y="105375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AfficheSDL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7226170" y="105608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AfficheNCURSES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4969003" y="1912251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/>
          <p:cNvCxnSpPr>
            <a:stCxn id="32" idx="0"/>
            <a:endCxn id="44" idx="2"/>
          </p:cNvCxnSpPr>
          <p:nvPr/>
        </p:nvCxnSpPr>
        <p:spPr>
          <a:xfrm flipV="1">
            <a:off x="6097587" y="2406521"/>
            <a:ext cx="0" cy="4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46805" y="601362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Tiffanie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556470" y="418113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Robin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140989" y="662911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Pierre-Louis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9" name="Connecteur en angle 28"/>
          <p:cNvCxnSpPr/>
          <p:nvPr/>
        </p:nvCxnSpPr>
        <p:spPr>
          <a:xfrm rot="16200000" flipH="1">
            <a:off x="4099032" y="1289414"/>
            <a:ext cx="611359" cy="112858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/>
          <p:nvPr/>
        </p:nvCxnSpPr>
        <p:spPr>
          <a:xfrm rot="5400000">
            <a:off x="7485947" y="1290579"/>
            <a:ext cx="609030" cy="112858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/>
          <p:nvPr/>
        </p:nvCxnSpPr>
        <p:spPr>
          <a:xfrm rot="5400000">
            <a:off x="7062235" y="1714291"/>
            <a:ext cx="1456455" cy="1128584"/>
          </a:xfrm>
          <a:prstGeom prst="bentConnector3">
            <a:avLst>
              <a:gd name="adj1" fmla="val 9977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/>
          <p:nvPr/>
        </p:nvCxnSpPr>
        <p:spPr>
          <a:xfrm rot="16200000" flipH="1">
            <a:off x="3675319" y="1713127"/>
            <a:ext cx="1458784" cy="1128583"/>
          </a:xfrm>
          <a:prstGeom prst="bentConnector3">
            <a:avLst>
              <a:gd name="adj1" fmla="val 9969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 rot="5400000">
            <a:off x="5850545" y="2653563"/>
            <a:ext cx="494085" cy="12700"/>
          </a:xfrm>
          <a:prstGeom prst="bentConnector3">
            <a:avLst>
              <a:gd name="adj1" fmla="val -168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/>
          <p:nvPr/>
        </p:nvCxnSpPr>
        <p:spPr>
          <a:xfrm rot="10800000" flipV="1">
            <a:off x="3018223" y="3147741"/>
            <a:ext cx="1950781" cy="97092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ngle 50"/>
          <p:cNvCxnSpPr/>
          <p:nvPr/>
        </p:nvCxnSpPr>
        <p:spPr>
          <a:xfrm>
            <a:off x="7226170" y="3147741"/>
            <a:ext cx="1950782" cy="1075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/>
          <p:nvPr/>
        </p:nvCxnSpPr>
        <p:spPr>
          <a:xfrm rot="16200000" flipH="1">
            <a:off x="3435809" y="4195347"/>
            <a:ext cx="1115607" cy="19507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/>
          <p:nvPr/>
        </p:nvCxnSpPr>
        <p:spPr>
          <a:xfrm rot="5400000">
            <a:off x="8992415" y="3934127"/>
            <a:ext cx="369075" cy="12700"/>
          </a:xfrm>
          <a:prstGeom prst="bentConnector3">
            <a:avLst>
              <a:gd name="adj1" fmla="val -133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/>
          <p:nvPr/>
        </p:nvCxnSpPr>
        <p:spPr>
          <a:xfrm rot="5400000">
            <a:off x="8993442" y="4796445"/>
            <a:ext cx="367021" cy="12700"/>
          </a:xfrm>
          <a:prstGeom prst="bentConnector3">
            <a:avLst>
              <a:gd name="adj1" fmla="val -386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/>
          <p:cNvCxnSpPr/>
          <p:nvPr/>
        </p:nvCxnSpPr>
        <p:spPr>
          <a:xfrm rot="5400000">
            <a:off x="8074403" y="4625993"/>
            <a:ext cx="254316" cy="19507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9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Couleur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dirty="0"/>
              <a:t>BLANC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NOIR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BLEU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JAUNE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NUM_COULEUR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Couleur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835-99A2-4966-A1AD-B12BD8DBA2F4}" type="datetime1">
              <a:rPr lang="fr-FR" smtClean="0"/>
              <a:t>26/05/2015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6</a:t>
            </a:fld>
            <a:endParaRPr lang="fr-FR"/>
          </a:p>
        </p:txBody>
      </p:sp>
      <p:sp>
        <p:nvSpPr>
          <p:cNvPr id="7" name="Accolade fermante 6"/>
          <p:cNvSpPr/>
          <p:nvPr/>
        </p:nvSpPr>
        <p:spPr>
          <a:xfrm rot="5400000">
            <a:off x="4071486" y="895151"/>
            <a:ext cx="255069" cy="27480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en angle 8"/>
          <p:cNvCxnSpPr/>
          <p:nvPr/>
        </p:nvCxnSpPr>
        <p:spPr>
          <a:xfrm>
            <a:off x="6506678" y="2141622"/>
            <a:ext cx="1183907" cy="582327"/>
          </a:xfrm>
          <a:prstGeom prst="bentConnector3">
            <a:avLst>
              <a:gd name="adj1" fmla="val 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7" idx="1"/>
          </p:cNvCxnSpPr>
          <p:nvPr/>
        </p:nvCxnSpPr>
        <p:spPr>
          <a:xfrm rot="16200000" flipH="1" flipV="1">
            <a:off x="3610553" y="2985158"/>
            <a:ext cx="1176935" cy="1"/>
          </a:xfrm>
          <a:prstGeom prst="bentConnector3">
            <a:avLst>
              <a:gd name="adj1" fmla="val 63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690585" y="2539283"/>
            <a:ext cx="390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Dernier élément </a:t>
            </a:r>
            <a:r>
              <a:rPr lang="fr-FR" dirty="0" smtClean="0">
                <a:sym typeface="Wingdings" panose="05000000000000000000" pitchFamily="2" charset="2"/>
              </a:rPr>
              <a:t> nombre d’éléments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409491" y="3578895"/>
            <a:ext cx="357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Couleurs disponibles pour les pièces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4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</a:t>
            </a:r>
            <a:r>
              <a:rPr lang="fr-FR" b="1" dirty="0">
                <a:solidFill>
                  <a:srgbClr val="002060"/>
                </a:solidFill>
              </a:rPr>
              <a:t>char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nomJoueur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/>
              <a:t>13</a:t>
            </a:r>
            <a:r>
              <a:rPr lang="fr-FR" dirty="0">
                <a:solidFill>
                  <a:srgbClr val="FF0000"/>
                </a:solidFill>
              </a:rPr>
              <a:t>] ;</a:t>
            </a:r>
          </a:p>
          <a:p>
            <a:r>
              <a:rPr lang="fr-FR" dirty="0"/>
              <a:t>   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 err="1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nbPieces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ensPieces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/>
              <a:t>16</a:t>
            </a:r>
            <a:r>
              <a:rPr lang="fr-FR" dirty="0">
                <a:solidFill>
                  <a:srgbClr val="FF0000"/>
                </a:solidFill>
              </a:rPr>
              <a:t>];</a:t>
            </a:r>
          </a:p>
          <a:p>
            <a:r>
              <a:rPr lang="fr-FR" dirty="0">
                <a:solidFill>
                  <a:srgbClr val="FF0000"/>
                </a:solidFill>
              </a:rPr>
              <a:t>} </a:t>
            </a:r>
            <a:r>
              <a:rPr lang="fr-FR" dirty="0"/>
              <a:t> Joueur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Piece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dirty="0">
                <a:solidFill>
                  <a:srgbClr val="FF0000"/>
                </a:solidFill>
              </a:rPr>
              <a:t> {</a:t>
            </a:r>
            <a:r>
              <a:rPr lang="fr-FR" dirty="0"/>
              <a:t>PION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TOUR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CAVALIER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FOU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DAME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ROI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Type </a:t>
            </a:r>
            <a:r>
              <a:rPr lang="fr-FR" b="1" dirty="0" smtClean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Type </a:t>
            </a:r>
            <a:r>
              <a:rPr lang="fr-FR" dirty="0" err="1"/>
              <a:t>type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Couleur </a:t>
            </a:r>
            <a:r>
              <a:rPr lang="fr-FR" dirty="0" err="1"/>
              <a:t>couleur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pointsVie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pointsAttaque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8</a:t>
            </a:fld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055561" y="3672748"/>
            <a:ext cx="544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Type</a:t>
            </a:r>
            <a:r>
              <a:rPr lang="fr-FR" dirty="0"/>
              <a:t> </a:t>
            </a:r>
            <a:r>
              <a:rPr lang="fr-FR" dirty="0" err="1"/>
              <a:t>type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 err="1"/>
              <a:t>couleur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9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Case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dirty="0"/>
              <a:t>CBLANC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CNOIR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CBLEU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CROUGE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</a:t>
            </a:r>
            <a:r>
              <a:rPr lang="fr-FR" dirty="0" err="1"/>
              <a:t>CouleurCase</a:t>
            </a:r>
            <a:r>
              <a:rPr lang="fr-FR" dirty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en-US" b="1" dirty="0" err="1">
                <a:solidFill>
                  <a:srgbClr val="002060"/>
                </a:solidFill>
              </a:rPr>
              <a:t>typedef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struct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/>
              <a:t>    </a:t>
            </a:r>
            <a:r>
              <a:rPr lang="en-US" b="1" dirty="0" err="1"/>
              <a:t>CouleurCase</a:t>
            </a:r>
            <a:r>
              <a:rPr lang="en-US" dirty="0"/>
              <a:t> </a:t>
            </a:r>
            <a:r>
              <a:rPr lang="en-US" dirty="0" err="1"/>
              <a:t>couleurCase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Piece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/>
              <a:t>piece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Case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9</a:t>
            </a:fld>
            <a:endParaRPr lang="fr-FR"/>
          </a:p>
        </p:txBody>
      </p:sp>
      <p:cxnSp>
        <p:nvCxnSpPr>
          <p:cNvPr id="8" name="Connecteur en angle 7"/>
          <p:cNvCxnSpPr/>
          <p:nvPr/>
        </p:nvCxnSpPr>
        <p:spPr>
          <a:xfrm>
            <a:off x="5733535" y="2163294"/>
            <a:ext cx="576648" cy="329513"/>
          </a:xfrm>
          <a:prstGeom prst="bentConnector3">
            <a:avLst>
              <a:gd name="adj1" fmla="val 1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/>
        </p:nvCxnSpPr>
        <p:spPr>
          <a:xfrm>
            <a:off x="4860324" y="2163294"/>
            <a:ext cx="1449859" cy="67876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310183" y="231818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Survol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10183" y="2647696"/>
            <a:ext cx="125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Atteignable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310183" y="3672748"/>
            <a:ext cx="3071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2060"/>
                </a:solidFill>
              </a:rPr>
              <a:t>bool</a:t>
            </a:r>
            <a:r>
              <a:rPr lang="fr-FR" dirty="0" smtClean="0"/>
              <a:t> </a:t>
            </a:r>
            <a:r>
              <a:rPr lang="fr-FR" dirty="0" err="1" smtClean="0"/>
              <a:t>caseValide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b="1" dirty="0" err="1" smtClean="0">
                <a:solidFill>
                  <a:srgbClr val="002060"/>
                </a:solidFill>
              </a:rPr>
              <a:t>int</a:t>
            </a:r>
            <a:r>
              <a:rPr lang="fr-FR" dirty="0" smtClean="0"/>
              <a:t> x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int</a:t>
            </a:r>
            <a:r>
              <a:rPr lang="fr-FR" dirty="0" smtClean="0"/>
              <a:t> 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initCase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Case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detruireCase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Case</a:t>
            </a:r>
            <a:r>
              <a:rPr lang="fr-FR" dirty="0"/>
              <a:t> * </a:t>
            </a:r>
            <a:r>
              <a:rPr lang="fr-FR" dirty="0" err="1"/>
              <a:t>cell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6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503</Words>
  <Application>Microsoft Office PowerPoint</Application>
  <PresentationFormat>Grand écran</PresentationFormat>
  <Paragraphs>190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Rétrospective</vt:lpstr>
      <vt:lpstr>ChessRPG</vt:lpstr>
      <vt:lpstr>Principe du jeu </vt:lpstr>
      <vt:lpstr>Fonctionnalités</vt:lpstr>
      <vt:lpstr>Diagramme des modules</vt:lpstr>
      <vt:lpstr>Répartition</vt:lpstr>
      <vt:lpstr>Module : Couleur</vt:lpstr>
      <vt:lpstr>Module : Joueur</vt:lpstr>
      <vt:lpstr>Module : Piece</vt:lpstr>
      <vt:lpstr>Module : Case</vt:lpstr>
      <vt:lpstr>Module : Plateau</vt:lpstr>
      <vt:lpstr>Module : Jeu</vt:lpstr>
      <vt:lpstr>Module : IA</vt:lpstr>
      <vt:lpstr>Module : AfficheNCURSES</vt:lpstr>
      <vt:lpstr>Module : AfficheSDL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ChessRPG</dc:title>
  <dc:creator>Robin</dc:creator>
  <cp:lastModifiedBy>Robin</cp:lastModifiedBy>
  <cp:revision>12</cp:revision>
  <dcterms:created xsi:type="dcterms:W3CDTF">2015-05-20T10:41:01Z</dcterms:created>
  <dcterms:modified xsi:type="dcterms:W3CDTF">2015-05-25T23:11:15Z</dcterms:modified>
</cp:coreProperties>
</file>