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4" r:id="rId8"/>
    <p:sldId id="263" r:id="rId9"/>
    <p:sldId id="267" r:id="rId10"/>
    <p:sldId id="261" r:id="rId11"/>
    <p:sldId id="265" r:id="rId12"/>
    <p:sldId id="262" r:id="rId13"/>
    <p:sldId id="273" r:id="rId14"/>
    <p:sldId id="268" r:id="rId15"/>
    <p:sldId id="269" r:id="rId16"/>
    <p:sldId id="272" r:id="rId17"/>
    <p:sldId id="276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702" y="-15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LE%20+%20SLLOD%20-%20New%20Visc%20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Viscosity%20Testing%20-%20Green-Kub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i\Desktop\C%20Codes\Viscosity%20Testing%20-%20LE%20+%20SLLOD%20-%20New%20Visc%20Formul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i\Desktop\C%20Codes\Viscosity%20Testing%20-%20LE%20+%20SLLOD%20-%20New%20Visc%20Formul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\Desktop\C%20Codes\Coordination%20Number%20&amp;%20Imag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Average Viscosity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ShRate!$J$1</c:f>
              <c:strCache>
                <c:ptCount val="1"/>
                <c:pt idx="0">
                  <c:v>Visc_avg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plus>
            <c:min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ShRate!$D$2:$D$21</c:f>
              <c:numCache>
                <c:formatCode>General</c:formatCode>
                <c:ptCount val="20"/>
                <c:pt idx="0">
                  <c:v>1E-3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1</c:v>
                </c:pt>
                <c:pt idx="17">
                  <c:v>1.5</c:v>
                </c:pt>
                <c:pt idx="18">
                  <c:v>2</c:v>
                </c:pt>
                <c:pt idx="19">
                  <c:v>2.5</c:v>
                </c:pt>
              </c:numCache>
            </c:numRef>
          </c:xVal>
          <c:yVal>
            <c:numRef>
              <c:f>ShRate!$J$2:$J$21</c:f>
              <c:numCache>
                <c:formatCode>General</c:formatCode>
                <c:ptCount val="20"/>
                <c:pt idx="0">
                  <c:v>4.1041850000000002</c:v>
                </c:pt>
                <c:pt idx="1">
                  <c:v>4.0667875000000002</c:v>
                </c:pt>
                <c:pt idx="2">
                  <c:v>4.1878799999999998</c:v>
                </c:pt>
                <c:pt idx="3">
                  <c:v>4.0322025000000004</c:v>
                </c:pt>
                <c:pt idx="4">
                  <c:v>4.1106824999999994</c:v>
                </c:pt>
                <c:pt idx="5">
                  <c:v>4.1861249999999997</c:v>
                </c:pt>
                <c:pt idx="6">
                  <c:v>4.1780625000000002</c:v>
                </c:pt>
                <c:pt idx="7">
                  <c:v>4.3259400000000001</c:v>
                </c:pt>
                <c:pt idx="8">
                  <c:v>4.4019475000000003</c:v>
                </c:pt>
                <c:pt idx="9">
                  <c:v>4.5724999999999998</c:v>
                </c:pt>
                <c:pt idx="10">
                  <c:v>4.6924399999999995</c:v>
                </c:pt>
                <c:pt idx="11">
                  <c:v>4.8029774999999999</c:v>
                </c:pt>
                <c:pt idx="12">
                  <c:v>5.1536</c:v>
                </c:pt>
                <c:pt idx="13">
                  <c:v>4.9119299999999999</c:v>
                </c:pt>
                <c:pt idx="14">
                  <c:v>5.1876850000000001</c:v>
                </c:pt>
                <c:pt idx="15">
                  <c:v>5.1100250000000003</c:v>
                </c:pt>
                <c:pt idx="16">
                  <c:v>6.0335925000000001</c:v>
                </c:pt>
                <c:pt idx="17">
                  <c:v>7.9040549999999996</c:v>
                </c:pt>
                <c:pt idx="18">
                  <c:v>10.717232500000001</c:v>
                </c:pt>
                <c:pt idx="19">
                  <c:v>14.0971125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98-4816-8AC1-E1C08CD38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Shear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  <c:minorUnit val="5.000000000000001E-2"/>
      </c:valAx>
      <c:valAx>
        <c:axId val="325989136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Viscosity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Translational 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ShRate!$J$24</c:f>
              <c:strCache>
                <c:ptCount val="1"/>
                <c:pt idx="0">
                  <c:v>Trans_avg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ShRate!$K$25:$K$44</c:f>
                <c:numCache>
                  <c:formatCode>General</c:formatCode>
                  <c:ptCount val="20"/>
                  <c:pt idx="0">
                    <c:v>6.6960187176161833E-3</c:v>
                  </c:pt>
                  <c:pt idx="1">
                    <c:v>4.8287334433230918E-3</c:v>
                  </c:pt>
                  <c:pt idx="2">
                    <c:v>1.4930394055973567E-3</c:v>
                  </c:pt>
                  <c:pt idx="3">
                    <c:v>3.6700363304287349E-3</c:v>
                  </c:pt>
                  <c:pt idx="4">
                    <c:v>2.6437032107759157E-3</c:v>
                  </c:pt>
                  <c:pt idx="5">
                    <c:v>6.1546730213716252E-3</c:v>
                  </c:pt>
                  <c:pt idx="6">
                    <c:v>3.1733263305244955E-3</c:v>
                  </c:pt>
                  <c:pt idx="7">
                    <c:v>2.6575364531836176E-3</c:v>
                  </c:pt>
                  <c:pt idx="8">
                    <c:v>5.977736472389336E-3</c:v>
                  </c:pt>
                  <c:pt idx="9">
                    <c:v>1.5903353943953883E-3</c:v>
                  </c:pt>
                  <c:pt idx="10">
                    <c:v>6.6294796175869102E-3</c:v>
                  </c:pt>
                  <c:pt idx="11">
                    <c:v>3.818703968625963E-3</c:v>
                  </c:pt>
                  <c:pt idx="12">
                    <c:v>1.1004998864152593E-2</c:v>
                  </c:pt>
                  <c:pt idx="13">
                    <c:v>6.7651065524991175E-3</c:v>
                  </c:pt>
                  <c:pt idx="14">
                    <c:v>1.0350362312499027E-2</c:v>
                  </c:pt>
                  <c:pt idx="15">
                    <c:v>2.5468935326523842E-3</c:v>
                  </c:pt>
                  <c:pt idx="16">
                    <c:v>1.1173592379654294E-2</c:v>
                  </c:pt>
                  <c:pt idx="17">
                    <c:v>3.0976281248723255E-2</c:v>
                  </c:pt>
                  <c:pt idx="18">
                    <c:v>2.6678252691408898E-2</c:v>
                  </c:pt>
                  <c:pt idx="19">
                    <c:v>3.8341665761066394E-2</c:v>
                  </c:pt>
                </c:numCache>
              </c:numRef>
            </c:plus>
            <c:minus>
              <c:numRef>
                <c:f>ShRate!$K$25:$K$44</c:f>
                <c:numCache>
                  <c:formatCode>General</c:formatCode>
                  <c:ptCount val="20"/>
                  <c:pt idx="0">
                    <c:v>6.6960187176161833E-3</c:v>
                  </c:pt>
                  <c:pt idx="1">
                    <c:v>4.8287334433230918E-3</c:v>
                  </c:pt>
                  <c:pt idx="2">
                    <c:v>1.4930394055973567E-3</c:v>
                  </c:pt>
                  <c:pt idx="3">
                    <c:v>3.6700363304287349E-3</c:v>
                  </c:pt>
                  <c:pt idx="4">
                    <c:v>2.6437032107759157E-3</c:v>
                  </c:pt>
                  <c:pt idx="5">
                    <c:v>6.1546730213716252E-3</c:v>
                  </c:pt>
                  <c:pt idx="6">
                    <c:v>3.1733263305244955E-3</c:v>
                  </c:pt>
                  <c:pt idx="7">
                    <c:v>2.6575364531836176E-3</c:v>
                  </c:pt>
                  <c:pt idx="8">
                    <c:v>5.977736472389336E-3</c:v>
                  </c:pt>
                  <c:pt idx="9">
                    <c:v>1.5903353943953883E-3</c:v>
                  </c:pt>
                  <c:pt idx="10">
                    <c:v>6.6294796175869102E-3</c:v>
                  </c:pt>
                  <c:pt idx="11">
                    <c:v>3.818703968625963E-3</c:v>
                  </c:pt>
                  <c:pt idx="12">
                    <c:v>1.1004998864152593E-2</c:v>
                  </c:pt>
                  <c:pt idx="13">
                    <c:v>6.7651065524991175E-3</c:v>
                  </c:pt>
                  <c:pt idx="14">
                    <c:v>1.0350362312499027E-2</c:v>
                  </c:pt>
                  <c:pt idx="15">
                    <c:v>2.5468935326523842E-3</c:v>
                  </c:pt>
                  <c:pt idx="16">
                    <c:v>1.1173592379654294E-2</c:v>
                  </c:pt>
                  <c:pt idx="17">
                    <c:v>3.0976281248723255E-2</c:v>
                  </c:pt>
                  <c:pt idx="18">
                    <c:v>2.6678252691408898E-2</c:v>
                  </c:pt>
                  <c:pt idx="19">
                    <c:v>3.8341665761066394E-2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ShRate!$D$25:$D$44</c:f>
              <c:numCache>
                <c:formatCode>General</c:formatCode>
                <c:ptCount val="20"/>
                <c:pt idx="0">
                  <c:v>1E-3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9">
                  <c:v>0.5</c:v>
                </c:pt>
                <c:pt idx="10">
                  <c:v>0.55000000000000004</c:v>
                </c:pt>
                <c:pt idx="11">
                  <c:v>0.6</c:v>
                </c:pt>
                <c:pt idx="12">
                  <c:v>0.65</c:v>
                </c:pt>
                <c:pt idx="13">
                  <c:v>0.7</c:v>
                </c:pt>
                <c:pt idx="14">
                  <c:v>0.75</c:v>
                </c:pt>
                <c:pt idx="15">
                  <c:v>0.8</c:v>
                </c:pt>
                <c:pt idx="16">
                  <c:v>1</c:v>
                </c:pt>
                <c:pt idx="17">
                  <c:v>1.5</c:v>
                </c:pt>
                <c:pt idx="18">
                  <c:v>2</c:v>
                </c:pt>
                <c:pt idx="19">
                  <c:v>2.5</c:v>
                </c:pt>
              </c:numCache>
            </c:numRef>
          </c:xVal>
          <c:yVal>
            <c:numRef>
              <c:f>ShRate!$J$25:$J$44</c:f>
              <c:numCache>
                <c:formatCode>General</c:formatCode>
                <c:ptCount val="20"/>
                <c:pt idx="0">
                  <c:v>1.00285</c:v>
                </c:pt>
                <c:pt idx="1">
                  <c:v>1.0012500000000002</c:v>
                </c:pt>
                <c:pt idx="2">
                  <c:v>1.0032749999999999</c:v>
                </c:pt>
                <c:pt idx="3">
                  <c:v>0.99872500000000008</c:v>
                </c:pt>
                <c:pt idx="4">
                  <c:v>1.0022250000000001</c:v>
                </c:pt>
                <c:pt idx="5">
                  <c:v>0.99790000000000001</c:v>
                </c:pt>
                <c:pt idx="6">
                  <c:v>0.99975000000000014</c:v>
                </c:pt>
                <c:pt idx="7">
                  <c:v>1.0061249999999999</c:v>
                </c:pt>
                <c:pt idx="8">
                  <c:v>1.0027999999999999</c:v>
                </c:pt>
                <c:pt idx="9">
                  <c:v>1.007425</c:v>
                </c:pt>
                <c:pt idx="10">
                  <c:v>1.0118499999999999</c:v>
                </c:pt>
                <c:pt idx="11">
                  <c:v>1.0109250000000001</c:v>
                </c:pt>
                <c:pt idx="12">
                  <c:v>1.0244500000000001</c:v>
                </c:pt>
                <c:pt idx="13">
                  <c:v>1.0204</c:v>
                </c:pt>
                <c:pt idx="14">
                  <c:v>1.0359499999999999</c:v>
                </c:pt>
                <c:pt idx="15">
                  <c:v>1.022</c:v>
                </c:pt>
                <c:pt idx="16">
                  <c:v>1.0354749999999999</c:v>
                </c:pt>
                <c:pt idx="17">
                  <c:v>1.0869499999999999</c:v>
                </c:pt>
                <c:pt idx="18">
                  <c:v>1.156625</c:v>
                </c:pt>
                <c:pt idx="19">
                  <c:v>1.2460500000000001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7A-4248-A2AB-1856573E8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958304"/>
        <c:axId val="437900576"/>
      </c:scatterChart>
      <c:valAx>
        <c:axId val="4379583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Shear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900576"/>
        <c:crosses val="autoZero"/>
        <c:crossBetween val="midCat"/>
      </c:valAx>
      <c:valAx>
        <c:axId val="437900576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 dirty="0" smtClean="0"/>
                  <a:t>Temperature</a:t>
                </a:r>
                <a:endParaRPr lang="en-SG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958304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/>
              <a:t>Average Viscosity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ShRate!$J$1</c:f>
              <c:strCache>
                <c:ptCount val="1"/>
                <c:pt idx="0">
                  <c:v>Visc_avg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plus>
            <c:minus>
              <c:numRef>
                <c:f>ShRate!$K$2:$K$21</c:f>
                <c:numCache>
                  <c:formatCode>General</c:formatCode>
                  <c:ptCount val="20"/>
                  <c:pt idx="0">
                    <c:v>0.18685762110940704</c:v>
                  </c:pt>
                  <c:pt idx="1">
                    <c:v>0.24117508721189809</c:v>
                  </c:pt>
                  <c:pt idx="2">
                    <c:v>0.13382312181881498</c:v>
                  </c:pt>
                  <c:pt idx="3">
                    <c:v>0.21542270823894116</c:v>
                  </c:pt>
                  <c:pt idx="4">
                    <c:v>0.24520408552537065</c:v>
                  </c:pt>
                  <c:pt idx="5">
                    <c:v>0.1476544787671541</c:v>
                  </c:pt>
                  <c:pt idx="6">
                    <c:v>0.43237091255656895</c:v>
                  </c:pt>
                  <c:pt idx="7">
                    <c:v>0.44561172463629511</c:v>
                  </c:pt>
                  <c:pt idx="8">
                    <c:v>0.27035421251572922</c:v>
                  </c:pt>
                  <c:pt idx="9">
                    <c:v>0.10415319070164554</c:v>
                  </c:pt>
                  <c:pt idx="10">
                    <c:v>0.18511233652388834</c:v>
                  </c:pt>
                  <c:pt idx="11">
                    <c:v>0.16201507571313667</c:v>
                  </c:pt>
                  <c:pt idx="12">
                    <c:v>0.32618709242805199</c:v>
                  </c:pt>
                  <c:pt idx="13">
                    <c:v>0.16939112550544091</c:v>
                  </c:pt>
                  <c:pt idx="14">
                    <c:v>0.12763034918597269</c:v>
                  </c:pt>
                  <c:pt idx="15">
                    <c:v>0.41132105420624071</c:v>
                  </c:pt>
                  <c:pt idx="16">
                    <c:v>0.32644611064972628</c:v>
                  </c:pt>
                  <c:pt idx="17">
                    <c:v>0.44582790958694657</c:v>
                  </c:pt>
                  <c:pt idx="18">
                    <c:v>0.2331064415490626</c:v>
                  </c:pt>
                  <c:pt idx="19">
                    <c:v>0.35622011775258622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ShRate!$D$2:$D$10</c:f>
              <c:numCache>
                <c:formatCode>General</c:formatCode>
                <c:ptCount val="9"/>
                <c:pt idx="0">
                  <c:v>1E-3</c:v>
                </c:pt>
                <c:pt idx="1">
                  <c:v>3.0000000000000001E-3</c:v>
                </c:pt>
                <c:pt idx="2">
                  <c:v>0.01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</c:numCache>
            </c:numRef>
          </c:xVal>
          <c:yVal>
            <c:numRef>
              <c:f>ShRate!$J$2:$J$10</c:f>
              <c:numCache>
                <c:formatCode>General</c:formatCode>
                <c:ptCount val="9"/>
                <c:pt idx="0">
                  <c:v>4.1041850000000002</c:v>
                </c:pt>
                <c:pt idx="1">
                  <c:v>4.0667875000000002</c:v>
                </c:pt>
                <c:pt idx="2">
                  <c:v>4.1878799999999998</c:v>
                </c:pt>
                <c:pt idx="3">
                  <c:v>4.0322025000000004</c:v>
                </c:pt>
                <c:pt idx="4">
                  <c:v>4.1106824999999994</c:v>
                </c:pt>
                <c:pt idx="5">
                  <c:v>4.1861249999999997</c:v>
                </c:pt>
                <c:pt idx="6">
                  <c:v>4.1780625000000002</c:v>
                </c:pt>
                <c:pt idx="7">
                  <c:v>4.3259400000000001</c:v>
                </c:pt>
                <c:pt idx="8">
                  <c:v>4.4019475000000003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99-458D-9938-26B490F71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Shear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  <c:minorUnit val="5.000000000000001E-2"/>
      </c:valAx>
      <c:valAx>
        <c:axId val="3259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Viscosity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At val="1.0000000000000002E-3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 Viscosity against Fill Fraction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'Particles RmWat PartSize'!$M$1</c:f>
              <c:strCache>
                <c:ptCount val="1"/>
                <c:pt idx="0">
                  <c:v>V_norm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9.4009526478005048E-2"/>
                  <c:y val="-4.791703120443278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cust"/>
            <c:noEndCap val="0"/>
            <c:plus>
              <c:numRef>
                <c:f>'Particles RmWat PartSize'!$O$2:$O$35</c:f>
                <c:numCache>
                  <c:formatCode>General</c:formatCode>
                  <c:ptCount val="34"/>
                  <c:pt idx="0">
                    <c:v>1.8433443295947795E-2</c:v>
                  </c:pt>
                  <c:pt idx="1">
                    <c:v>2.6379637575899124E-2</c:v>
                  </c:pt>
                  <c:pt idx="2">
                    <c:v>7.363703690560075E-2</c:v>
                  </c:pt>
                  <c:pt idx="3">
                    <c:v>0.51850990596929269</c:v>
                  </c:pt>
                  <c:pt idx="4">
                    <c:v>0.21565453045726077</c:v>
                  </c:pt>
                  <c:pt idx="5">
                    <c:v>1.720501115421688</c:v>
                  </c:pt>
                  <c:pt idx="6">
                    <c:v>1.2851809381371342</c:v>
                  </c:pt>
                  <c:pt idx="7">
                    <c:v>2.3060468185777867</c:v>
                  </c:pt>
                  <c:pt idx="8">
                    <c:v>4.04674163930021</c:v>
                  </c:pt>
                  <c:pt idx="9">
                    <c:v>5.6476450330974126</c:v>
                  </c:pt>
                  <c:pt idx="10">
                    <c:v>9.2874762005175882</c:v>
                  </c:pt>
                  <c:pt idx="11">
                    <c:v>6.8734025366196665</c:v>
                  </c:pt>
                  <c:pt idx="12">
                    <c:v>10.978000085970496</c:v>
                  </c:pt>
                  <c:pt idx="13">
                    <c:v>9.8705491803496361</c:v>
                  </c:pt>
                  <c:pt idx="14">
                    <c:v>8.2502678942779486</c:v>
                  </c:pt>
                  <c:pt idx="15">
                    <c:v>15.980150350482631</c:v>
                  </c:pt>
                  <c:pt idx="16">
                    <c:v>7.1893605399034994</c:v>
                  </c:pt>
                  <c:pt idx="17">
                    <c:v>34.143796075485824</c:v>
                  </c:pt>
                  <c:pt idx="18">
                    <c:v>20.862356651634709</c:v>
                  </c:pt>
                  <c:pt idx="19">
                    <c:v>13.720370112301307</c:v>
                  </c:pt>
                  <c:pt idx="20">
                    <c:v>28.604827599419476</c:v>
                  </c:pt>
                  <c:pt idx="21">
                    <c:v>38.076598228091079</c:v>
                  </c:pt>
                  <c:pt idx="22">
                    <c:v>43.044511830176766</c:v>
                  </c:pt>
                  <c:pt idx="23">
                    <c:v>116.90130580113035</c:v>
                  </c:pt>
                  <c:pt idx="24">
                    <c:v>68.745835729073562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 PartSize'!$O$2:$O$35</c:f>
                <c:numCache>
                  <c:formatCode>General</c:formatCode>
                  <c:ptCount val="34"/>
                  <c:pt idx="0">
                    <c:v>1.8433443295947795E-2</c:v>
                  </c:pt>
                  <c:pt idx="1">
                    <c:v>2.6379637575899124E-2</c:v>
                  </c:pt>
                  <c:pt idx="2">
                    <c:v>7.363703690560075E-2</c:v>
                  </c:pt>
                  <c:pt idx="3">
                    <c:v>0.51850990596929269</c:v>
                  </c:pt>
                  <c:pt idx="4">
                    <c:v>0.21565453045726077</c:v>
                  </c:pt>
                  <c:pt idx="5">
                    <c:v>1.720501115421688</c:v>
                  </c:pt>
                  <c:pt idx="6">
                    <c:v>1.2851809381371342</c:v>
                  </c:pt>
                  <c:pt idx="7">
                    <c:v>2.3060468185777867</c:v>
                  </c:pt>
                  <c:pt idx="8">
                    <c:v>4.04674163930021</c:v>
                  </c:pt>
                  <c:pt idx="9">
                    <c:v>5.6476450330974126</c:v>
                  </c:pt>
                  <c:pt idx="10">
                    <c:v>9.2874762005175882</c:v>
                  </c:pt>
                  <c:pt idx="11">
                    <c:v>6.8734025366196665</c:v>
                  </c:pt>
                  <c:pt idx="12">
                    <c:v>10.978000085970496</c:v>
                  </c:pt>
                  <c:pt idx="13">
                    <c:v>9.8705491803496361</c:v>
                  </c:pt>
                  <c:pt idx="14">
                    <c:v>8.2502678942779486</c:v>
                  </c:pt>
                  <c:pt idx="15">
                    <c:v>15.980150350482631</c:v>
                  </c:pt>
                  <c:pt idx="16">
                    <c:v>7.1893605399034994</c:v>
                  </c:pt>
                  <c:pt idx="17">
                    <c:v>34.143796075485824</c:v>
                  </c:pt>
                  <c:pt idx="18">
                    <c:v>20.862356651634709</c:v>
                  </c:pt>
                  <c:pt idx="19">
                    <c:v>13.720370112301307</c:v>
                  </c:pt>
                  <c:pt idx="20">
                    <c:v>28.604827599419476</c:v>
                  </c:pt>
                  <c:pt idx="21">
                    <c:v>38.076598228091079</c:v>
                  </c:pt>
                  <c:pt idx="22">
                    <c:v>43.044511830176766</c:v>
                  </c:pt>
                  <c:pt idx="23">
                    <c:v>116.90130580113035</c:v>
                  </c:pt>
                  <c:pt idx="24">
                    <c:v>68.745835729073562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'Particles RmWat PartSize'!$E$2:$E$35</c:f>
              <c:numCache>
                <c:formatCode>General</c:formatCode>
                <c:ptCount val="34"/>
                <c:pt idx="0">
                  <c:v>0</c:v>
                </c:pt>
                <c:pt idx="1">
                  <c:v>5.9573905134739778E-2</c:v>
                </c:pt>
                <c:pt idx="2">
                  <c:v>0.11914781026947956</c:v>
                </c:pt>
                <c:pt idx="3">
                  <c:v>0.17872171540421933</c:v>
                </c:pt>
                <c:pt idx="4">
                  <c:v>0.23829562053895911</c:v>
                </c:pt>
                <c:pt idx="5">
                  <c:v>0.29786952567369884</c:v>
                </c:pt>
                <c:pt idx="6">
                  <c:v>0.35744343080843866</c:v>
                </c:pt>
                <c:pt idx="7">
                  <c:v>0.41701733594317847</c:v>
                </c:pt>
                <c:pt idx="8">
                  <c:v>0.47659124107791823</c:v>
                </c:pt>
                <c:pt idx="9">
                  <c:v>0.53616514621265798</c:v>
                </c:pt>
                <c:pt idx="10">
                  <c:v>0.55602311459090459</c:v>
                </c:pt>
                <c:pt idx="11">
                  <c:v>0.57588108296915119</c:v>
                </c:pt>
                <c:pt idx="12">
                  <c:v>0.59573905134739769</c:v>
                </c:pt>
                <c:pt idx="13">
                  <c:v>0.6155970197256444</c:v>
                </c:pt>
                <c:pt idx="14">
                  <c:v>0.63545498810389089</c:v>
                </c:pt>
                <c:pt idx="15">
                  <c:v>0.6553129564821375</c:v>
                </c:pt>
                <c:pt idx="16">
                  <c:v>0.6751709248603841</c:v>
                </c:pt>
                <c:pt idx="17">
                  <c:v>0.69502889323863071</c:v>
                </c:pt>
                <c:pt idx="18">
                  <c:v>0.71488686161687731</c:v>
                </c:pt>
                <c:pt idx="19">
                  <c:v>0.73474482999512392</c:v>
                </c:pt>
                <c:pt idx="20">
                  <c:v>0.75460279837337052</c:v>
                </c:pt>
                <c:pt idx="21">
                  <c:v>0.77446076675161712</c:v>
                </c:pt>
                <c:pt idx="22">
                  <c:v>0.79431873512986362</c:v>
                </c:pt>
                <c:pt idx="23">
                  <c:v>0.81417670350811022</c:v>
                </c:pt>
                <c:pt idx="24">
                  <c:v>0.83403467188635694</c:v>
                </c:pt>
                <c:pt idx="25">
                  <c:v>0.85389264026460354</c:v>
                </c:pt>
                <c:pt idx="26">
                  <c:v>0.87375060864285004</c:v>
                </c:pt>
                <c:pt idx="27">
                  <c:v>0.89360857702109664</c:v>
                </c:pt>
                <c:pt idx="28">
                  <c:v>0.91346654539934324</c:v>
                </c:pt>
                <c:pt idx="29">
                  <c:v>0.93332451377758974</c:v>
                </c:pt>
                <c:pt idx="30">
                  <c:v>0.95318248215583645</c:v>
                </c:pt>
                <c:pt idx="31">
                  <c:v>0.97304045053408306</c:v>
                </c:pt>
                <c:pt idx="32">
                  <c:v>0.99289841891232966</c:v>
                </c:pt>
                <c:pt idx="33">
                  <c:v>1.0127563872905763</c:v>
                </c:pt>
              </c:numCache>
            </c:numRef>
          </c:xVal>
          <c:yVal>
            <c:numRef>
              <c:f>'Particles RmWat PartSize'!$M$2:$M$26</c:f>
              <c:numCache>
                <c:formatCode>General</c:formatCode>
                <c:ptCount val="25"/>
                <c:pt idx="0">
                  <c:v>1</c:v>
                </c:pt>
                <c:pt idx="1">
                  <c:v>1.4305692463102144</c:v>
                </c:pt>
                <c:pt idx="2">
                  <c:v>2.035872423746059</c:v>
                </c:pt>
                <c:pt idx="3">
                  <c:v>2.9121132947101365</c:v>
                </c:pt>
                <c:pt idx="4">
                  <c:v>3.9473896362310503</c:v>
                </c:pt>
                <c:pt idx="5">
                  <c:v>6.1404897401789951</c:v>
                </c:pt>
                <c:pt idx="6">
                  <c:v>4.8647956036492941</c:v>
                </c:pt>
                <c:pt idx="7">
                  <c:v>11.619559680900572</c:v>
                </c:pt>
                <c:pt idx="8">
                  <c:v>16.458092243724341</c:v>
                </c:pt>
                <c:pt idx="9">
                  <c:v>24.462247718580787</c:v>
                </c:pt>
                <c:pt idx="10">
                  <c:v>25.178592586349474</c:v>
                </c:pt>
                <c:pt idx="11">
                  <c:v>21.167298171810931</c:v>
                </c:pt>
                <c:pt idx="12">
                  <c:v>27.913265761061414</c:v>
                </c:pt>
                <c:pt idx="13">
                  <c:v>34.646848154160537</c:v>
                </c:pt>
                <c:pt idx="14">
                  <c:v>41.962698444689558</c:v>
                </c:pt>
                <c:pt idx="15">
                  <c:v>66.671743137420151</c:v>
                </c:pt>
                <c:pt idx="16">
                  <c:v>73.055528235120221</c:v>
                </c:pt>
                <c:pt idx="17">
                  <c:v>99.86270125409348</c:v>
                </c:pt>
                <c:pt idx="18">
                  <c:v>107.88417340618238</c:v>
                </c:pt>
                <c:pt idx="19">
                  <c:v>114.44214350190978</c:v>
                </c:pt>
                <c:pt idx="20">
                  <c:v>170.08655651360303</c:v>
                </c:pt>
                <c:pt idx="21">
                  <c:v>204.78566910840513</c:v>
                </c:pt>
                <c:pt idx="22">
                  <c:v>248.31087300394901</c:v>
                </c:pt>
                <c:pt idx="23">
                  <c:v>368.80574779614471</c:v>
                </c:pt>
                <c:pt idx="24">
                  <c:v>333.75295372178829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FB-405D-93BD-B50DA741D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Fill fraction (phi)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</c:valAx>
      <c:valAx>
        <c:axId val="325989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Viscosity (normalised to phi = 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Normalised Viscosity against Fill Fraction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98206661514647"/>
          <c:y val="0.13010294579947076"/>
          <c:w val="0.8453934336853316"/>
          <c:h val="0.71655495637161548"/>
        </c:manualLayout>
      </c:layout>
      <c:scatterChart>
        <c:scatterStyle val="lineMarker"/>
        <c:varyColors val="0"/>
        <c:ser>
          <c:idx val="0"/>
          <c:order val="0"/>
          <c:tx>
            <c:v>Epsilon = 550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('Particles 5x E_CC'!$M$2,'Particles 5x E_CC'!$M$17:$M$33)</c:f>
                <c:numCache>
                  <c:formatCode>General</c:formatCode>
                  <c:ptCount val="18"/>
                  <c:pt idx="0">
                    <c:v>0</c:v>
                  </c:pt>
                  <c:pt idx="1">
                    <c:v>19.218992607022866</c:v>
                  </c:pt>
                  <c:pt idx="2">
                    <c:v>13.491901440955241</c:v>
                  </c:pt>
                  <c:pt idx="3">
                    <c:v>62.85622791711603</c:v>
                  </c:pt>
                  <c:pt idx="4">
                    <c:v>97.264362087705166</c:v>
                  </c:pt>
                  <c:pt idx="5">
                    <c:v>0.13670495400679744</c:v>
                  </c:pt>
                  <c:pt idx="6">
                    <c:v>42.000014411069273</c:v>
                  </c:pt>
                  <c:pt idx="7">
                    <c:v>14.22536916294443</c:v>
                  </c:pt>
                  <c:pt idx="8">
                    <c:v>204.80327561983091</c:v>
                  </c:pt>
                  <c:pt idx="9">
                    <c:v>21.394873309818859</c:v>
                  </c:pt>
                  <c:pt idx="10">
                    <c:v>37.027342540917701</c:v>
                  </c:pt>
                  <c:pt idx="11">
                    <c:v>333.42559606679862</c:v>
                  </c:pt>
                  <c:pt idx="12">
                    <c:v>87.362936749580342</c:v>
                  </c:pt>
                  <c:pt idx="13">
                    <c:v>177.02776770143288</c:v>
                  </c:pt>
                  <c:pt idx="14">
                    <c:v>199.81879506643384</c:v>
                  </c:pt>
                  <c:pt idx="15">
                    <c:v>379.22121118685305</c:v>
                  </c:pt>
                  <c:pt idx="16">
                    <c:v>144.76850275459859</c:v>
                  </c:pt>
                  <c:pt idx="17">
                    <c:v>1230.3773463183302</c:v>
                  </c:pt>
                </c:numCache>
              </c:numRef>
            </c:plus>
            <c:minus>
              <c:numRef>
                <c:f>('Particles 5x E_CC'!$M$2,'Particles 5x E_CC'!$M$17:$M$33)</c:f>
                <c:numCache>
                  <c:formatCode>General</c:formatCode>
                  <c:ptCount val="18"/>
                  <c:pt idx="0">
                    <c:v>0</c:v>
                  </c:pt>
                  <c:pt idx="1">
                    <c:v>19.218992607022866</c:v>
                  </c:pt>
                  <c:pt idx="2">
                    <c:v>13.491901440955241</c:v>
                  </c:pt>
                  <c:pt idx="3">
                    <c:v>62.85622791711603</c:v>
                  </c:pt>
                  <c:pt idx="4">
                    <c:v>97.264362087705166</c:v>
                  </c:pt>
                  <c:pt idx="5">
                    <c:v>0.13670495400679744</c:v>
                  </c:pt>
                  <c:pt idx="6">
                    <c:v>42.000014411069273</c:v>
                  </c:pt>
                  <c:pt idx="7">
                    <c:v>14.22536916294443</c:v>
                  </c:pt>
                  <c:pt idx="8">
                    <c:v>204.80327561983091</c:v>
                  </c:pt>
                  <c:pt idx="9">
                    <c:v>21.394873309818859</c:v>
                  </c:pt>
                  <c:pt idx="10">
                    <c:v>37.027342540917701</c:v>
                  </c:pt>
                  <c:pt idx="11">
                    <c:v>333.42559606679862</c:v>
                  </c:pt>
                  <c:pt idx="12">
                    <c:v>87.362936749580342</c:v>
                  </c:pt>
                  <c:pt idx="13">
                    <c:v>177.02776770143288</c:v>
                  </c:pt>
                  <c:pt idx="14">
                    <c:v>199.81879506643384</c:v>
                  </c:pt>
                  <c:pt idx="15">
                    <c:v>379.22121118685305</c:v>
                  </c:pt>
                  <c:pt idx="16">
                    <c:v>144.76850275459859</c:v>
                  </c:pt>
                  <c:pt idx="17">
                    <c:v>1230.3773463183302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('Particles 5x E_CC'!$D$2,'Particles 5x E_CC'!$D$17:$D$33)</c:f>
              <c:numCache>
                <c:formatCode>General</c:formatCode>
                <c:ptCount val="18"/>
                <c:pt idx="0">
                  <c:v>0</c:v>
                </c:pt>
                <c:pt idx="1">
                  <c:v>0.65934660630896891</c:v>
                </c:pt>
                <c:pt idx="2">
                  <c:v>0.67873915355335046</c:v>
                </c:pt>
                <c:pt idx="3">
                  <c:v>0.69813170079773179</c:v>
                </c:pt>
                <c:pt idx="4">
                  <c:v>0.71752424804211334</c:v>
                </c:pt>
                <c:pt idx="5">
                  <c:v>0.73691679528649467</c:v>
                </c:pt>
                <c:pt idx="6">
                  <c:v>0.75630934253087612</c:v>
                </c:pt>
                <c:pt idx="7">
                  <c:v>0.77570188977525756</c:v>
                </c:pt>
                <c:pt idx="8">
                  <c:v>0.795094437019639</c:v>
                </c:pt>
                <c:pt idx="9">
                  <c:v>0.81448698426402044</c:v>
                </c:pt>
                <c:pt idx="10">
                  <c:v>0.83387953150840188</c:v>
                </c:pt>
                <c:pt idx="11">
                  <c:v>0.85327207875278333</c:v>
                </c:pt>
                <c:pt idx="12">
                  <c:v>0.87266462599716477</c:v>
                </c:pt>
                <c:pt idx="13">
                  <c:v>0.8920571732415461</c:v>
                </c:pt>
                <c:pt idx="14">
                  <c:v>0.91144972048592765</c:v>
                </c:pt>
                <c:pt idx="15">
                  <c:v>0.93084226773030909</c:v>
                </c:pt>
                <c:pt idx="16">
                  <c:v>0.95023481497469053</c:v>
                </c:pt>
                <c:pt idx="17">
                  <c:v>0.96962736221907198</c:v>
                </c:pt>
              </c:numCache>
            </c:numRef>
          </c:xVal>
          <c:yVal>
            <c:numRef>
              <c:f>('Particles 5x E_CC'!$L$2,'Particles 5x E_CC'!$L$17:$L$33)</c:f>
              <c:numCache>
                <c:formatCode>General</c:formatCode>
                <c:ptCount val="18"/>
                <c:pt idx="0">
                  <c:v>1</c:v>
                </c:pt>
                <c:pt idx="1">
                  <c:v>123.30777734031922</c:v>
                </c:pt>
                <c:pt idx="2">
                  <c:v>112.07125821496713</c:v>
                </c:pt>
                <c:pt idx="3">
                  <c:v>156.76021003058847</c:v>
                </c:pt>
                <c:pt idx="4">
                  <c:v>209.13879130197765</c:v>
                </c:pt>
                <c:pt idx="5">
                  <c:v>126.50829446682214</c:v>
                </c:pt>
                <c:pt idx="6">
                  <c:v>195.82713362003696</c:v>
                </c:pt>
                <c:pt idx="7">
                  <c:v>195.65497516581365</c:v>
                </c:pt>
                <c:pt idx="8">
                  <c:v>267.69763999515436</c:v>
                </c:pt>
                <c:pt idx="9">
                  <c:v>211.6989006329689</c:v>
                </c:pt>
                <c:pt idx="10">
                  <c:v>548.21637163451351</c:v>
                </c:pt>
                <c:pt idx="11">
                  <c:v>459.28403343529482</c:v>
                </c:pt>
                <c:pt idx="12">
                  <c:v>456.87350843453771</c:v>
                </c:pt>
                <c:pt idx="13">
                  <c:v>764.51434401405254</c:v>
                </c:pt>
                <c:pt idx="14">
                  <c:v>998.56239210757451</c:v>
                </c:pt>
                <c:pt idx="15">
                  <c:v>1050.4510811956754</c:v>
                </c:pt>
                <c:pt idx="16">
                  <c:v>1310.6350888882159</c:v>
                </c:pt>
                <c:pt idx="17">
                  <c:v>2170.1321701141765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10-4140-82FF-F9820A7B886C}"/>
            </c:ext>
          </c:extLst>
        </c:ser>
        <c:ser>
          <c:idx val="1"/>
          <c:order val="1"/>
          <c:tx>
            <c:v>Epsilon = 110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Particles!$M$2:$M$36</c:f>
                <c:numCache>
                  <c:formatCode>General</c:formatCode>
                  <c:ptCount val="35"/>
                  <c:pt idx="0">
                    <c:v>3.8806091660975088E-2</c:v>
                  </c:pt>
                  <c:pt idx="1">
                    <c:v>8.4358386186555265E-2</c:v>
                  </c:pt>
                  <c:pt idx="2">
                    <c:v>0.12940978119910423</c:v>
                  </c:pt>
                  <c:pt idx="3">
                    <c:v>0.16239628557944297</c:v>
                  </c:pt>
                  <c:pt idx="4">
                    <c:v>0.34290391343640281</c:v>
                  </c:pt>
                  <c:pt idx="5">
                    <c:v>0.99361753942349473</c:v>
                  </c:pt>
                  <c:pt idx="6">
                    <c:v>0.65849904450955754</c:v>
                  </c:pt>
                  <c:pt idx="7">
                    <c:v>0.34214892390595053</c:v>
                  </c:pt>
                  <c:pt idx="8">
                    <c:v>1.8179625909297472</c:v>
                  </c:pt>
                  <c:pt idx="9">
                    <c:v>3.0642519286360987</c:v>
                  </c:pt>
                  <c:pt idx="10">
                    <c:v>1.2138860600237567</c:v>
                  </c:pt>
                  <c:pt idx="11">
                    <c:v>2.1793366439035511</c:v>
                  </c:pt>
                  <c:pt idx="12">
                    <c:v>2.7824705108733863</c:v>
                  </c:pt>
                  <c:pt idx="13">
                    <c:v>2.703713958803704</c:v>
                  </c:pt>
                  <c:pt idx="14">
                    <c:v>16.44054328146337</c:v>
                  </c:pt>
                  <c:pt idx="15">
                    <c:v>4.489228504490498</c:v>
                  </c:pt>
                  <c:pt idx="16">
                    <c:v>5.058269646794245</c:v>
                  </c:pt>
                  <c:pt idx="17">
                    <c:v>3.6344620703578672</c:v>
                  </c:pt>
                  <c:pt idx="18">
                    <c:v>8.6481625542642941</c:v>
                  </c:pt>
                  <c:pt idx="19">
                    <c:v>10.225596658037613</c:v>
                  </c:pt>
                  <c:pt idx="20">
                    <c:v>7.3601653267253475</c:v>
                  </c:pt>
                  <c:pt idx="21">
                    <c:v>8.0023376222107743</c:v>
                  </c:pt>
                  <c:pt idx="22">
                    <c:v>11.622344418619983</c:v>
                  </c:pt>
                  <c:pt idx="23">
                    <c:v>12.509331983128806</c:v>
                  </c:pt>
                  <c:pt idx="24">
                    <c:v>42.899465949910301</c:v>
                  </c:pt>
                  <c:pt idx="25">
                    <c:v>11.478021702511715</c:v>
                  </c:pt>
                  <c:pt idx="26">
                    <c:v>42.146960684955395</c:v>
                  </c:pt>
                  <c:pt idx="27">
                    <c:v>38.789075272108697</c:v>
                  </c:pt>
                  <c:pt idx="28">
                    <c:v>55.049759397228513</c:v>
                  </c:pt>
                  <c:pt idx="29">
                    <c:v>51.456606458788386</c:v>
                  </c:pt>
                  <c:pt idx="30">
                    <c:v>87.481507104921022</c:v>
                  </c:pt>
                  <c:pt idx="31">
                    <c:v>93.166021490638045</c:v>
                  </c:pt>
                  <c:pt idx="32">
                    <c:v>225.60366965697494</c:v>
                  </c:pt>
                  <c:pt idx="33">
                    <c:v>92.532284629014327</c:v>
                  </c:pt>
                  <c:pt idx="34">
                    <c:v>129.28020612941248</c:v>
                  </c:pt>
                </c:numCache>
              </c:numRef>
            </c:plus>
            <c:minus>
              <c:numRef>
                <c:f>Particles!$M$2:$M$36</c:f>
                <c:numCache>
                  <c:formatCode>General</c:formatCode>
                  <c:ptCount val="35"/>
                  <c:pt idx="0">
                    <c:v>3.8806091660975088E-2</c:v>
                  </c:pt>
                  <c:pt idx="1">
                    <c:v>8.4358386186555265E-2</c:v>
                  </c:pt>
                  <c:pt idx="2">
                    <c:v>0.12940978119910423</c:v>
                  </c:pt>
                  <c:pt idx="3">
                    <c:v>0.16239628557944297</c:v>
                  </c:pt>
                  <c:pt idx="4">
                    <c:v>0.34290391343640281</c:v>
                  </c:pt>
                  <c:pt idx="5">
                    <c:v>0.99361753942349473</c:v>
                  </c:pt>
                  <c:pt idx="6">
                    <c:v>0.65849904450955754</c:v>
                  </c:pt>
                  <c:pt idx="7">
                    <c:v>0.34214892390595053</c:v>
                  </c:pt>
                  <c:pt idx="8">
                    <c:v>1.8179625909297472</c:v>
                  </c:pt>
                  <c:pt idx="9">
                    <c:v>3.0642519286360987</c:v>
                  </c:pt>
                  <c:pt idx="10">
                    <c:v>1.2138860600237567</c:v>
                  </c:pt>
                  <c:pt idx="11">
                    <c:v>2.1793366439035511</c:v>
                  </c:pt>
                  <c:pt idx="12">
                    <c:v>2.7824705108733863</c:v>
                  </c:pt>
                  <c:pt idx="13">
                    <c:v>2.703713958803704</c:v>
                  </c:pt>
                  <c:pt idx="14">
                    <c:v>16.44054328146337</c:v>
                  </c:pt>
                  <c:pt idx="15">
                    <c:v>4.489228504490498</c:v>
                  </c:pt>
                  <c:pt idx="16">
                    <c:v>5.058269646794245</c:v>
                  </c:pt>
                  <c:pt idx="17">
                    <c:v>3.6344620703578672</c:v>
                  </c:pt>
                  <c:pt idx="18">
                    <c:v>8.6481625542642941</c:v>
                  </c:pt>
                  <c:pt idx="19">
                    <c:v>10.225596658037613</c:v>
                  </c:pt>
                  <c:pt idx="20">
                    <c:v>7.3601653267253475</c:v>
                  </c:pt>
                  <c:pt idx="21">
                    <c:v>8.0023376222107743</c:v>
                  </c:pt>
                  <c:pt idx="22">
                    <c:v>11.622344418619983</c:v>
                  </c:pt>
                  <c:pt idx="23">
                    <c:v>12.509331983128806</c:v>
                  </c:pt>
                  <c:pt idx="24">
                    <c:v>42.899465949910301</c:v>
                  </c:pt>
                  <c:pt idx="25">
                    <c:v>11.478021702511715</c:v>
                  </c:pt>
                  <c:pt idx="26">
                    <c:v>42.146960684955395</c:v>
                  </c:pt>
                  <c:pt idx="27">
                    <c:v>38.789075272108697</c:v>
                  </c:pt>
                  <c:pt idx="28">
                    <c:v>55.049759397228513</c:v>
                  </c:pt>
                  <c:pt idx="29">
                    <c:v>51.456606458788386</c:v>
                  </c:pt>
                  <c:pt idx="30">
                    <c:v>87.481507104921022</c:v>
                  </c:pt>
                  <c:pt idx="31">
                    <c:v>93.166021490638045</c:v>
                  </c:pt>
                  <c:pt idx="32">
                    <c:v>225.60366965697494</c:v>
                  </c:pt>
                  <c:pt idx="33">
                    <c:v>92.532284629014327</c:v>
                  </c:pt>
                  <c:pt idx="34">
                    <c:v>129.28020612941248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Particles!$D$2:$D$36</c:f>
              <c:numCache>
                <c:formatCode>General</c:formatCode>
                <c:ptCount val="35"/>
                <c:pt idx="0">
                  <c:v>0</c:v>
                </c:pt>
                <c:pt idx="1">
                  <c:v>1.9392547244381438E-2</c:v>
                </c:pt>
                <c:pt idx="2">
                  <c:v>5.8177641733144318E-2</c:v>
                </c:pt>
                <c:pt idx="3">
                  <c:v>0.11635528346628864</c:v>
                </c:pt>
                <c:pt idx="4">
                  <c:v>0.17453292519943295</c:v>
                </c:pt>
                <c:pt idx="5">
                  <c:v>0.23271056693257727</c:v>
                </c:pt>
                <c:pt idx="6">
                  <c:v>0.29088820866572157</c:v>
                </c:pt>
                <c:pt idx="7">
                  <c:v>0.3490658503988659</c:v>
                </c:pt>
                <c:pt idx="8">
                  <c:v>0.40724349213201022</c:v>
                </c:pt>
                <c:pt idx="9">
                  <c:v>0.46542113386515455</c:v>
                </c:pt>
                <c:pt idx="10">
                  <c:v>0.52359877559829893</c:v>
                </c:pt>
                <c:pt idx="11">
                  <c:v>0.58177641733144314</c:v>
                </c:pt>
                <c:pt idx="12">
                  <c:v>0.60116896457582458</c:v>
                </c:pt>
                <c:pt idx="13">
                  <c:v>0.62056151182020602</c:v>
                </c:pt>
                <c:pt idx="14">
                  <c:v>0.63995405906458758</c:v>
                </c:pt>
                <c:pt idx="15">
                  <c:v>0.65934660630896891</c:v>
                </c:pt>
                <c:pt idx="16">
                  <c:v>0.67873915355335046</c:v>
                </c:pt>
                <c:pt idx="17">
                  <c:v>0.69813170079773179</c:v>
                </c:pt>
                <c:pt idx="18">
                  <c:v>0.71752424804211334</c:v>
                </c:pt>
                <c:pt idx="19">
                  <c:v>0.73691679528649467</c:v>
                </c:pt>
                <c:pt idx="20">
                  <c:v>0.75630934253087612</c:v>
                </c:pt>
                <c:pt idx="21">
                  <c:v>0.77570188977525756</c:v>
                </c:pt>
                <c:pt idx="22">
                  <c:v>0.795094437019639</c:v>
                </c:pt>
                <c:pt idx="23">
                  <c:v>0.81448698426402044</c:v>
                </c:pt>
                <c:pt idx="24">
                  <c:v>0.83387953150840188</c:v>
                </c:pt>
                <c:pt idx="25">
                  <c:v>0.85327207875278333</c:v>
                </c:pt>
                <c:pt idx="26">
                  <c:v>0.87266462599716477</c:v>
                </c:pt>
                <c:pt idx="27">
                  <c:v>0.8920571732415461</c:v>
                </c:pt>
                <c:pt idx="28">
                  <c:v>0.91144972048592765</c:v>
                </c:pt>
                <c:pt idx="29">
                  <c:v>0.93084226773030909</c:v>
                </c:pt>
                <c:pt idx="30">
                  <c:v>0.95023481497469053</c:v>
                </c:pt>
                <c:pt idx="31">
                  <c:v>0.96962736221907198</c:v>
                </c:pt>
                <c:pt idx="32">
                  <c:v>0.98901990946345342</c:v>
                </c:pt>
                <c:pt idx="33">
                  <c:v>1.008412456707835</c:v>
                </c:pt>
                <c:pt idx="34">
                  <c:v>1.0278050039522162</c:v>
                </c:pt>
              </c:numCache>
            </c:numRef>
          </c:xVal>
          <c:yVal>
            <c:numRef>
              <c:f>Particles!$L$2:$L$36</c:f>
              <c:numCache>
                <c:formatCode>General</c:formatCode>
                <c:ptCount val="35"/>
                <c:pt idx="0">
                  <c:v>1</c:v>
                </c:pt>
                <c:pt idx="1">
                  <c:v>1.2940750915092374</c:v>
                </c:pt>
                <c:pt idx="2">
                  <c:v>1.9523562280216027</c:v>
                </c:pt>
                <c:pt idx="3">
                  <c:v>3.0824999820217607</c:v>
                </c:pt>
                <c:pt idx="4">
                  <c:v>4.5127249976628292</c:v>
                </c:pt>
                <c:pt idx="5">
                  <c:v>6.3888980777666715</c:v>
                </c:pt>
                <c:pt idx="6">
                  <c:v>8.2638572671638251</c:v>
                </c:pt>
                <c:pt idx="7">
                  <c:v>10.937273204513259</c:v>
                </c:pt>
                <c:pt idx="8">
                  <c:v>14.679719827121254</c:v>
                </c:pt>
                <c:pt idx="9">
                  <c:v>18.327513178049291</c:v>
                </c:pt>
                <c:pt idx="10">
                  <c:v>23.366308779852869</c:v>
                </c:pt>
                <c:pt idx="11">
                  <c:v>28.445378226195011</c:v>
                </c:pt>
                <c:pt idx="12">
                  <c:v>29.046445702122156</c:v>
                </c:pt>
                <c:pt idx="13">
                  <c:v>30.429402331418054</c:v>
                </c:pt>
                <c:pt idx="14">
                  <c:v>38.670618523339357</c:v>
                </c:pt>
                <c:pt idx="15">
                  <c:v>39.193822677031726</c:v>
                </c:pt>
                <c:pt idx="16">
                  <c:v>39.916425638407276</c:v>
                </c:pt>
                <c:pt idx="17">
                  <c:v>44.775723624125362</c:v>
                </c:pt>
                <c:pt idx="18">
                  <c:v>46.705333783987861</c:v>
                </c:pt>
                <c:pt idx="19">
                  <c:v>48.791978828825599</c:v>
                </c:pt>
                <c:pt idx="20">
                  <c:v>59.000635710535981</c:v>
                </c:pt>
                <c:pt idx="21">
                  <c:v>65.221563819153317</c:v>
                </c:pt>
                <c:pt idx="22">
                  <c:v>69.188135800427176</c:v>
                </c:pt>
                <c:pt idx="23">
                  <c:v>76.871517435296326</c:v>
                </c:pt>
                <c:pt idx="24">
                  <c:v>103.60301746765717</c:v>
                </c:pt>
                <c:pt idx="25">
                  <c:v>101.5620242059012</c:v>
                </c:pt>
                <c:pt idx="26">
                  <c:v>120.94620767023596</c:v>
                </c:pt>
                <c:pt idx="27">
                  <c:v>133.73881933307925</c:v>
                </c:pt>
                <c:pt idx="28">
                  <c:v>172.0846199759811</c:v>
                </c:pt>
                <c:pt idx="29">
                  <c:v>183.18870535104313</c:v>
                </c:pt>
                <c:pt idx="30">
                  <c:v>232.34390214084874</c:v>
                </c:pt>
                <c:pt idx="31">
                  <c:v>267.66771755467187</c:v>
                </c:pt>
                <c:pt idx="32">
                  <c:v>335.2125790143611</c:v>
                </c:pt>
                <c:pt idx="33">
                  <c:v>349.83318207641469</c:v>
                </c:pt>
                <c:pt idx="34">
                  <c:v>388.3819929956781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10-4140-82FF-F9820A7B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Fill fraction (phi)</a:t>
                </a:r>
              </a:p>
            </c:rich>
          </c:tx>
          <c:layout>
            <c:manualLayout>
              <c:xMode val="edge"/>
              <c:yMode val="edge"/>
              <c:x val="0.45347810691951268"/>
              <c:y val="0.91304647152843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9136"/>
        <c:crosses val="autoZero"/>
        <c:crossBetween val="midCat"/>
        <c:majorUnit val="0.1"/>
        <c:minorUnit val="5.000000000000001E-2"/>
      </c:valAx>
      <c:valAx>
        <c:axId val="325989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/>
                  <a:t>Viscosity (normalised to phi = 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88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104297711322536"/>
          <c:y val="0.15398373113448627"/>
          <c:w val="0.17992426285038887"/>
          <c:h val="0.156251093613298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Norm Viscosity against Fill Fraction</a:t>
            </a:r>
          </a:p>
        </c:rich>
      </c:tx>
      <c:layout>
        <c:manualLayout>
          <c:xMode val="edge"/>
          <c:yMode val="edge"/>
          <c:x val="0.33209179658451954"/>
          <c:y val="3.412072785650528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Particle Radius = 2</c:v>
          </c:tx>
          <c:spPr>
            <a:ln w="25400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'Particles RmWat PartSize'!$O$2:$O$35</c:f>
                <c:numCache>
                  <c:formatCode>General</c:formatCode>
                  <c:ptCount val="34"/>
                  <c:pt idx="0">
                    <c:v>1.8433443295947795E-2</c:v>
                  </c:pt>
                  <c:pt idx="1">
                    <c:v>2.6379637575899124E-2</c:v>
                  </c:pt>
                  <c:pt idx="2">
                    <c:v>7.363703690560075E-2</c:v>
                  </c:pt>
                  <c:pt idx="3">
                    <c:v>0.51850990596929269</c:v>
                  </c:pt>
                  <c:pt idx="4">
                    <c:v>0.21565453045726077</c:v>
                  </c:pt>
                  <c:pt idx="5">
                    <c:v>1.720501115421688</c:v>
                  </c:pt>
                  <c:pt idx="6">
                    <c:v>1.2851809381371342</c:v>
                  </c:pt>
                  <c:pt idx="7">
                    <c:v>2.3060468185777867</c:v>
                  </c:pt>
                  <c:pt idx="8">
                    <c:v>4.04674163930021</c:v>
                  </c:pt>
                  <c:pt idx="9">
                    <c:v>5.6476450330974126</c:v>
                  </c:pt>
                  <c:pt idx="10">
                    <c:v>9.2874762005175882</c:v>
                  </c:pt>
                  <c:pt idx="11">
                    <c:v>6.8734025366196665</c:v>
                  </c:pt>
                  <c:pt idx="12">
                    <c:v>10.978000085970496</c:v>
                  </c:pt>
                  <c:pt idx="13">
                    <c:v>9.8705491803496361</c:v>
                  </c:pt>
                  <c:pt idx="14">
                    <c:v>8.2502678942779486</c:v>
                  </c:pt>
                  <c:pt idx="15">
                    <c:v>15.980150350482631</c:v>
                  </c:pt>
                  <c:pt idx="16">
                    <c:v>7.1893605399034994</c:v>
                  </c:pt>
                  <c:pt idx="17">
                    <c:v>34.143796075485824</c:v>
                  </c:pt>
                  <c:pt idx="18">
                    <c:v>20.862356651634709</c:v>
                  </c:pt>
                  <c:pt idx="19">
                    <c:v>13.720370112301307</c:v>
                  </c:pt>
                  <c:pt idx="20">
                    <c:v>28.604827599419476</c:v>
                  </c:pt>
                  <c:pt idx="21">
                    <c:v>38.076598228091079</c:v>
                  </c:pt>
                  <c:pt idx="22">
                    <c:v>43.044511830176766</c:v>
                  </c:pt>
                  <c:pt idx="23">
                    <c:v>116.90130580113035</c:v>
                  </c:pt>
                  <c:pt idx="24">
                    <c:v>68.745835729073562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 PartSize'!$O$2:$O$35</c:f>
                <c:numCache>
                  <c:formatCode>General</c:formatCode>
                  <c:ptCount val="34"/>
                  <c:pt idx="0">
                    <c:v>1.8433443295947795E-2</c:v>
                  </c:pt>
                  <c:pt idx="1">
                    <c:v>2.6379637575899124E-2</c:v>
                  </c:pt>
                  <c:pt idx="2">
                    <c:v>7.363703690560075E-2</c:v>
                  </c:pt>
                  <c:pt idx="3">
                    <c:v>0.51850990596929269</c:v>
                  </c:pt>
                  <c:pt idx="4">
                    <c:v>0.21565453045726077</c:v>
                  </c:pt>
                  <c:pt idx="5">
                    <c:v>1.720501115421688</c:v>
                  </c:pt>
                  <c:pt idx="6">
                    <c:v>1.2851809381371342</c:v>
                  </c:pt>
                  <c:pt idx="7">
                    <c:v>2.3060468185777867</c:v>
                  </c:pt>
                  <c:pt idx="8">
                    <c:v>4.04674163930021</c:v>
                  </c:pt>
                  <c:pt idx="9">
                    <c:v>5.6476450330974126</c:v>
                  </c:pt>
                  <c:pt idx="10">
                    <c:v>9.2874762005175882</c:v>
                  </c:pt>
                  <c:pt idx="11">
                    <c:v>6.8734025366196665</c:v>
                  </c:pt>
                  <c:pt idx="12">
                    <c:v>10.978000085970496</c:v>
                  </c:pt>
                  <c:pt idx="13">
                    <c:v>9.8705491803496361</c:v>
                  </c:pt>
                  <c:pt idx="14">
                    <c:v>8.2502678942779486</c:v>
                  </c:pt>
                  <c:pt idx="15">
                    <c:v>15.980150350482631</c:v>
                  </c:pt>
                  <c:pt idx="16">
                    <c:v>7.1893605399034994</c:v>
                  </c:pt>
                  <c:pt idx="17">
                    <c:v>34.143796075485824</c:v>
                  </c:pt>
                  <c:pt idx="18">
                    <c:v>20.862356651634709</c:v>
                  </c:pt>
                  <c:pt idx="19">
                    <c:v>13.720370112301307</c:v>
                  </c:pt>
                  <c:pt idx="20">
                    <c:v>28.604827599419476</c:v>
                  </c:pt>
                  <c:pt idx="21">
                    <c:v>38.076598228091079</c:v>
                  </c:pt>
                  <c:pt idx="22">
                    <c:v>43.044511830176766</c:v>
                  </c:pt>
                  <c:pt idx="23">
                    <c:v>116.90130580113035</c:v>
                  </c:pt>
                  <c:pt idx="24">
                    <c:v>68.745835729073562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</c:errBars>
          <c:xVal>
            <c:numRef>
              <c:f>'Particles RmWat PartSize'!$E$2:$E$22</c:f>
              <c:numCache>
                <c:formatCode>General</c:formatCode>
                <c:ptCount val="21"/>
                <c:pt idx="0">
                  <c:v>0</c:v>
                </c:pt>
                <c:pt idx="1">
                  <c:v>5.9573905134739778E-2</c:v>
                </c:pt>
                <c:pt idx="2">
                  <c:v>0.11914781026947956</c:v>
                </c:pt>
                <c:pt idx="3">
                  <c:v>0.17872171540421933</c:v>
                </c:pt>
                <c:pt idx="4">
                  <c:v>0.23829562053895911</c:v>
                </c:pt>
                <c:pt idx="5">
                  <c:v>0.29786952567369884</c:v>
                </c:pt>
                <c:pt idx="6">
                  <c:v>0.35744343080843866</c:v>
                </c:pt>
                <c:pt idx="7">
                  <c:v>0.41701733594317847</c:v>
                </c:pt>
                <c:pt idx="8">
                  <c:v>0.47659124107791823</c:v>
                </c:pt>
                <c:pt idx="9">
                  <c:v>0.53616514621265798</c:v>
                </c:pt>
                <c:pt idx="10">
                  <c:v>0.55602311459090459</c:v>
                </c:pt>
                <c:pt idx="11">
                  <c:v>0.57588108296915119</c:v>
                </c:pt>
                <c:pt idx="12">
                  <c:v>0.59573905134739769</c:v>
                </c:pt>
                <c:pt idx="13">
                  <c:v>0.6155970197256444</c:v>
                </c:pt>
                <c:pt idx="14">
                  <c:v>0.63545498810389089</c:v>
                </c:pt>
                <c:pt idx="15">
                  <c:v>0.6553129564821375</c:v>
                </c:pt>
                <c:pt idx="16">
                  <c:v>0.6751709248603841</c:v>
                </c:pt>
                <c:pt idx="17">
                  <c:v>0.69502889323863071</c:v>
                </c:pt>
                <c:pt idx="18">
                  <c:v>0.71488686161687731</c:v>
                </c:pt>
                <c:pt idx="19">
                  <c:v>0.73474482999512392</c:v>
                </c:pt>
                <c:pt idx="20">
                  <c:v>0.75460279837337052</c:v>
                </c:pt>
              </c:numCache>
            </c:numRef>
          </c:xVal>
          <c:yVal>
            <c:numRef>
              <c:f>'Particles RmWat PartSize'!$M$2:$M$22</c:f>
              <c:numCache>
                <c:formatCode>General</c:formatCode>
                <c:ptCount val="21"/>
                <c:pt idx="0">
                  <c:v>1</c:v>
                </c:pt>
                <c:pt idx="1">
                  <c:v>1.4305692463102144</c:v>
                </c:pt>
                <c:pt idx="2">
                  <c:v>2.035872423746059</c:v>
                </c:pt>
                <c:pt idx="3">
                  <c:v>2.9121132947101365</c:v>
                </c:pt>
                <c:pt idx="4">
                  <c:v>3.9473896362310503</c:v>
                </c:pt>
                <c:pt idx="5">
                  <c:v>6.1404897401789951</c:v>
                </c:pt>
                <c:pt idx="6">
                  <c:v>4.8647956036492941</c:v>
                </c:pt>
                <c:pt idx="7">
                  <c:v>11.619559680900572</c:v>
                </c:pt>
                <c:pt idx="8">
                  <c:v>16.458092243724341</c:v>
                </c:pt>
                <c:pt idx="9">
                  <c:v>24.462247718580787</c:v>
                </c:pt>
                <c:pt idx="10">
                  <c:v>25.178592586349474</c:v>
                </c:pt>
                <c:pt idx="11">
                  <c:v>21.167298171810931</c:v>
                </c:pt>
                <c:pt idx="12">
                  <c:v>27.913265761061414</c:v>
                </c:pt>
                <c:pt idx="13">
                  <c:v>34.646848154160537</c:v>
                </c:pt>
                <c:pt idx="14">
                  <c:v>41.962698444689558</c:v>
                </c:pt>
                <c:pt idx="15">
                  <c:v>66.671743137420151</c:v>
                </c:pt>
                <c:pt idx="16">
                  <c:v>73.055528235120221</c:v>
                </c:pt>
                <c:pt idx="17">
                  <c:v>99.86270125409348</c:v>
                </c:pt>
                <c:pt idx="18">
                  <c:v>107.88417340618238</c:v>
                </c:pt>
                <c:pt idx="19">
                  <c:v>114.44214350190978</c:v>
                </c:pt>
                <c:pt idx="20">
                  <c:v>170.08655651360303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66-43D2-B5F8-57C0680F8DF3}"/>
            </c:ext>
          </c:extLst>
        </c:ser>
        <c:ser>
          <c:idx val="0"/>
          <c:order val="1"/>
          <c:tx>
            <c:v>Particle Radius = 2.5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'Particles RmWat'!$E$2:$E$35</c:f>
              <c:numCache>
                <c:formatCode>General</c:formatCode>
                <c:ptCount val="34"/>
                <c:pt idx="0">
                  <c:v>0</c:v>
                </c:pt>
                <c:pt idx="1">
                  <c:v>5.8177641733144318E-2</c:v>
                </c:pt>
                <c:pt idx="2">
                  <c:v>0.11635528346628864</c:v>
                </c:pt>
                <c:pt idx="3">
                  <c:v>0.17453292519943295</c:v>
                </c:pt>
                <c:pt idx="4">
                  <c:v>0.23271056693257727</c:v>
                </c:pt>
                <c:pt idx="5">
                  <c:v>0.29088820866572157</c:v>
                </c:pt>
                <c:pt idx="6">
                  <c:v>0.3490658503988659</c:v>
                </c:pt>
                <c:pt idx="7">
                  <c:v>0.40724349213201022</c:v>
                </c:pt>
                <c:pt idx="8">
                  <c:v>0.46542113386515455</c:v>
                </c:pt>
                <c:pt idx="9">
                  <c:v>0.52359877559829893</c:v>
                </c:pt>
                <c:pt idx="10">
                  <c:v>0.58177641733144314</c:v>
                </c:pt>
                <c:pt idx="11">
                  <c:v>0.60116896457582458</c:v>
                </c:pt>
                <c:pt idx="12">
                  <c:v>0.62056151182020602</c:v>
                </c:pt>
                <c:pt idx="13">
                  <c:v>0.63995405906458758</c:v>
                </c:pt>
                <c:pt idx="14">
                  <c:v>0.65934660630896891</c:v>
                </c:pt>
                <c:pt idx="15">
                  <c:v>0.67873915355335046</c:v>
                </c:pt>
                <c:pt idx="16">
                  <c:v>0.69813170079773179</c:v>
                </c:pt>
                <c:pt idx="17">
                  <c:v>0.71752424804211334</c:v>
                </c:pt>
                <c:pt idx="18">
                  <c:v>0.73691679528649467</c:v>
                </c:pt>
                <c:pt idx="19">
                  <c:v>0.75630934253087612</c:v>
                </c:pt>
                <c:pt idx="20">
                  <c:v>0.77570188977525756</c:v>
                </c:pt>
                <c:pt idx="21">
                  <c:v>0.795094437019639</c:v>
                </c:pt>
                <c:pt idx="22">
                  <c:v>0.81448698426402044</c:v>
                </c:pt>
                <c:pt idx="23">
                  <c:v>0.83387953150840188</c:v>
                </c:pt>
                <c:pt idx="24">
                  <c:v>0.85327207875278333</c:v>
                </c:pt>
                <c:pt idx="25">
                  <c:v>0.87266462599716477</c:v>
                </c:pt>
                <c:pt idx="26">
                  <c:v>0.8920571732415461</c:v>
                </c:pt>
                <c:pt idx="27">
                  <c:v>0.91144972048592765</c:v>
                </c:pt>
                <c:pt idx="28">
                  <c:v>0.93084226773030909</c:v>
                </c:pt>
                <c:pt idx="29">
                  <c:v>0.95023481497469053</c:v>
                </c:pt>
                <c:pt idx="30">
                  <c:v>0.96962736221907198</c:v>
                </c:pt>
                <c:pt idx="31">
                  <c:v>0.98901990946345342</c:v>
                </c:pt>
                <c:pt idx="32">
                  <c:v>1.008412456707835</c:v>
                </c:pt>
                <c:pt idx="33">
                  <c:v>1.0278050039522162</c:v>
                </c:pt>
              </c:numCache>
            </c:numRef>
          </c:xVal>
          <c:yVal>
            <c:numRef>
              <c:f>'Particles RmWat'!$M$2:$M$21</c:f>
              <c:numCache>
                <c:formatCode>General</c:formatCode>
                <c:ptCount val="20"/>
                <c:pt idx="0">
                  <c:v>1</c:v>
                </c:pt>
                <c:pt idx="1">
                  <c:v>1.7163273245157122</c:v>
                </c:pt>
                <c:pt idx="2">
                  <c:v>2.3746406577611334</c:v>
                </c:pt>
                <c:pt idx="3">
                  <c:v>4.5978671884272027</c:v>
                </c:pt>
                <c:pt idx="4">
                  <c:v>5.3915824904724854</c:v>
                </c:pt>
                <c:pt idx="5">
                  <c:v>4.8766782353988374</c:v>
                </c:pt>
                <c:pt idx="6">
                  <c:v>13.665423941423919</c:v>
                </c:pt>
                <c:pt idx="7">
                  <c:v>11.97773046529875</c:v>
                </c:pt>
                <c:pt idx="8">
                  <c:v>19.842913869951079</c:v>
                </c:pt>
                <c:pt idx="9">
                  <c:v>35.41463272915486</c:v>
                </c:pt>
                <c:pt idx="10">
                  <c:v>47.544639536877085</c:v>
                </c:pt>
                <c:pt idx="11">
                  <c:v>63.023782357285086</c:v>
                </c:pt>
                <c:pt idx="12">
                  <c:v>90.321977898803965</c:v>
                </c:pt>
                <c:pt idx="13">
                  <c:v>67.657072943177781</c:v>
                </c:pt>
                <c:pt idx="14">
                  <c:v>73.92101690556882</c:v>
                </c:pt>
                <c:pt idx="15">
                  <c:v>103.69347612516978</c:v>
                </c:pt>
                <c:pt idx="16">
                  <c:v>87.098243343926796</c:v>
                </c:pt>
                <c:pt idx="17">
                  <c:v>192.13891116004908</c:v>
                </c:pt>
                <c:pt idx="18">
                  <c:v>148.69708504213207</c:v>
                </c:pt>
                <c:pt idx="19">
                  <c:v>205.7630207165746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166-43D2-B5F8-57C0680F8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SG"/>
                  <a:t>Fill fraction (phi)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325989136"/>
        <c:crosses val="autoZero"/>
        <c:crossBetween val="midCat"/>
      </c:valAx>
      <c:valAx>
        <c:axId val="325989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SG"/>
                  <a:t>Viscosity (normalised to phi = 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325988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0913721830757989"/>
          <c:y val="0.1225454261722953"/>
          <c:w val="0.25455631055647426"/>
          <c:h val="0.20168883348922517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Norm Viscosity against Fill Fraction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1.8 and 2.5 particles</c:v>
          </c:tx>
          <c:spPr>
            <a:ln w="25400">
              <a:noFill/>
            </a:ln>
          </c:spPr>
          <c:marker>
            <c:symbol val="square"/>
            <c:size val="4"/>
          </c:marker>
          <c:errBars>
            <c:errDir val="y"/>
            <c:errBarType val="both"/>
            <c:errValType val="cust"/>
            <c:noEndCap val="0"/>
            <c:plus>
              <c:numRef>
                <c:f>'Particles RmWat 2Part'!$O$2:$O$35</c:f>
                <c:numCache>
                  <c:formatCode>General</c:formatCode>
                  <c:ptCount val="34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2.7416350040965471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6.5798496253292651</c:v>
                  </c:pt>
                  <c:pt idx="11">
                    <c:v>3.6151205165248972</c:v>
                  </c:pt>
                  <c:pt idx="12">
                    <c:v>7.9707978263156543</c:v>
                  </c:pt>
                  <c:pt idx="13">
                    <c:v>23.398142753840766</c:v>
                  </c:pt>
                  <c:pt idx="14">
                    <c:v>5.5116404550639801</c:v>
                  </c:pt>
                  <c:pt idx="15">
                    <c:v>47.88828027952907</c:v>
                  </c:pt>
                  <c:pt idx="16">
                    <c:v>17.345464079828044</c:v>
                  </c:pt>
                  <c:pt idx="17">
                    <c:v>29.160350315718333</c:v>
                  </c:pt>
                  <c:pt idx="18">
                    <c:v>33.486355485500653</c:v>
                  </c:pt>
                  <c:pt idx="19">
                    <c:v>19.116531327264898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 2Part'!$O$2:$O$35</c:f>
                <c:numCache>
                  <c:formatCode>General</c:formatCode>
                  <c:ptCount val="34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2.7416350040965471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6.5798496253292651</c:v>
                  </c:pt>
                  <c:pt idx="11">
                    <c:v>3.6151205165248972</c:v>
                  </c:pt>
                  <c:pt idx="12">
                    <c:v>7.9707978263156543</c:v>
                  </c:pt>
                  <c:pt idx="13">
                    <c:v>23.398142753840766</c:v>
                  </c:pt>
                  <c:pt idx="14">
                    <c:v>5.5116404550639801</c:v>
                  </c:pt>
                  <c:pt idx="15">
                    <c:v>47.88828027952907</c:v>
                  </c:pt>
                  <c:pt idx="16">
                    <c:v>17.345464079828044</c:v>
                  </c:pt>
                  <c:pt idx="17">
                    <c:v>29.160350315718333</c:v>
                  </c:pt>
                  <c:pt idx="18">
                    <c:v>33.486355485500653</c:v>
                  </c:pt>
                  <c:pt idx="19">
                    <c:v>19.116531327264898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</c:errBars>
          <c:xVal>
            <c:numRef>
              <c:f>'Particles RmWat 2Part'!$E$2:$E$35</c:f>
              <c:numCache>
                <c:formatCode>General</c:formatCode>
                <c:ptCount val="34"/>
                <c:pt idx="0">
                  <c:v>0</c:v>
                </c:pt>
                <c:pt idx="1">
                  <c:v>5.3261553436504648E-2</c:v>
                </c:pt>
                <c:pt idx="2">
                  <c:v>0.1065231068730093</c:v>
                </c:pt>
                <c:pt idx="3">
                  <c:v>0.15978466030951394</c:v>
                </c:pt>
                <c:pt idx="4">
                  <c:v>0.21304621374601859</c:v>
                </c:pt>
                <c:pt idx="5">
                  <c:v>0.26630776718252325</c:v>
                </c:pt>
                <c:pt idx="6">
                  <c:v>0.31956932061902787</c:v>
                </c:pt>
                <c:pt idx="7">
                  <c:v>0.3728308740555325</c:v>
                </c:pt>
                <c:pt idx="8">
                  <c:v>0.42609242749203718</c:v>
                </c:pt>
                <c:pt idx="9">
                  <c:v>0.47935398092854181</c:v>
                </c:pt>
                <c:pt idx="10">
                  <c:v>0.50598475764679418</c:v>
                </c:pt>
                <c:pt idx="11">
                  <c:v>0.53261553436504649</c:v>
                </c:pt>
                <c:pt idx="12">
                  <c:v>0.55924631108329881</c:v>
                </c:pt>
                <c:pt idx="13">
                  <c:v>0.58587708780155112</c:v>
                </c:pt>
                <c:pt idx="14">
                  <c:v>0.61250786451980332</c:v>
                </c:pt>
                <c:pt idx="15">
                  <c:v>0.63913864123805575</c:v>
                </c:pt>
                <c:pt idx="16">
                  <c:v>0.66576941795630817</c:v>
                </c:pt>
                <c:pt idx="17">
                  <c:v>0.69240019467456038</c:v>
                </c:pt>
                <c:pt idx="18">
                  <c:v>0.71903097139281269</c:v>
                </c:pt>
                <c:pt idx="19">
                  <c:v>0.745661748111065</c:v>
                </c:pt>
                <c:pt idx="20">
                  <c:v>0.77229252482931743</c:v>
                </c:pt>
                <c:pt idx="21">
                  <c:v>0.79892330154756963</c:v>
                </c:pt>
                <c:pt idx="22">
                  <c:v>0.82555407826582194</c:v>
                </c:pt>
                <c:pt idx="23">
                  <c:v>0.85218485498407437</c:v>
                </c:pt>
                <c:pt idx="24">
                  <c:v>0.87881563170232668</c:v>
                </c:pt>
                <c:pt idx="25">
                  <c:v>0.905446408420579</c:v>
                </c:pt>
                <c:pt idx="26">
                  <c:v>0.9320771851388312</c:v>
                </c:pt>
                <c:pt idx="27">
                  <c:v>0.95870796185708362</c:v>
                </c:pt>
                <c:pt idx="28">
                  <c:v>0.98533873857533605</c:v>
                </c:pt>
                <c:pt idx="29">
                  <c:v>1.0119695152935884</c:v>
                </c:pt>
                <c:pt idx="30">
                  <c:v>1.0386002920118405</c:v>
                </c:pt>
                <c:pt idx="31">
                  <c:v>1.065231068730093</c:v>
                </c:pt>
                <c:pt idx="32">
                  <c:v>1.0918618454483453</c:v>
                </c:pt>
                <c:pt idx="33">
                  <c:v>1.1184926221665976</c:v>
                </c:pt>
              </c:numCache>
            </c:numRef>
          </c:xVal>
          <c:yVal>
            <c:numRef>
              <c:f>'Particles RmWat 2Part'!$M$2:$M$21</c:f>
              <c:numCache>
                <c:formatCode>General</c:formatCode>
                <c:ptCount val="20"/>
                <c:pt idx="0">
                  <c:v>1</c:v>
                </c:pt>
                <c:pt idx="1">
                  <c:v>1.593438481578324</c:v>
                </c:pt>
                <c:pt idx="2">
                  <c:v>1.9804216615272732</c:v>
                </c:pt>
                <c:pt idx="3">
                  <c:v>4.282706518696787</c:v>
                </c:pt>
                <c:pt idx="4">
                  <c:v>3.5489924954487062</c:v>
                </c:pt>
                <c:pt idx="5">
                  <c:v>6.1004944822290215</c:v>
                </c:pt>
                <c:pt idx="6">
                  <c:v>4.3831100946621273</c:v>
                </c:pt>
                <c:pt idx="7">
                  <c:v>9.3046436354850215</c:v>
                </c:pt>
                <c:pt idx="8">
                  <c:v>22.102984835399855</c:v>
                </c:pt>
                <c:pt idx="9">
                  <c:v>13.67264654448546</c:v>
                </c:pt>
                <c:pt idx="10">
                  <c:v>23.377565769485635</c:v>
                </c:pt>
                <c:pt idx="11">
                  <c:v>25.120707729185451</c:v>
                </c:pt>
                <c:pt idx="12">
                  <c:v>24.937348838433259</c:v>
                </c:pt>
                <c:pt idx="13">
                  <c:v>43.744134751790014</c:v>
                </c:pt>
                <c:pt idx="14">
                  <c:v>27.942305143619937</c:v>
                </c:pt>
                <c:pt idx="15">
                  <c:v>66.468165344140004</c:v>
                </c:pt>
                <c:pt idx="16">
                  <c:v>71.000034448689391</c:v>
                </c:pt>
                <c:pt idx="17">
                  <c:v>74.976834213290005</c:v>
                </c:pt>
                <c:pt idx="18">
                  <c:v>86.362880101815023</c:v>
                </c:pt>
                <c:pt idx="19">
                  <c:v>113.39735127854874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29-4987-B623-FD6A2D5545FB}"/>
            </c:ext>
          </c:extLst>
        </c:ser>
        <c:ser>
          <c:idx val="0"/>
          <c:order val="1"/>
          <c:tx>
            <c:v>2.5 particles only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4"/>
          </c:marker>
          <c:errBars>
            <c:errDir val="y"/>
            <c:errBarType val="both"/>
            <c:errValType val="cust"/>
            <c:noEndCap val="0"/>
            <c:pl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plus>
            <c:minus>
              <c:numRef>
                <c:f>'Particles RmWat'!$O$2:$O$35</c:f>
                <c:numCache>
                  <c:formatCode>General</c:formatCode>
                  <c:ptCount val="34"/>
                  <c:pt idx="0">
                    <c:v>1.2363104446316418E-2</c:v>
                  </c:pt>
                  <c:pt idx="1">
                    <c:v>0.17746041722012768</c:v>
                  </c:pt>
                  <c:pt idx="2">
                    <c:v>0.33289187550792404</c:v>
                  </c:pt>
                  <c:pt idx="3">
                    <c:v>1.9581076837342344</c:v>
                  </c:pt>
                  <c:pt idx="4">
                    <c:v>0.5676684152607071</c:v>
                  </c:pt>
                  <c:pt idx="5">
                    <c:v>1.3210430355378584</c:v>
                  </c:pt>
                  <c:pt idx="6">
                    <c:v>2.3222215788279272</c:v>
                  </c:pt>
                  <c:pt idx="7">
                    <c:v>3.3322207005088007</c:v>
                  </c:pt>
                  <c:pt idx="8">
                    <c:v>5.8587407875674655</c:v>
                  </c:pt>
                  <c:pt idx="9">
                    <c:v>19.144139467378661</c:v>
                  </c:pt>
                  <c:pt idx="10">
                    <c:v>16.459797324933401</c:v>
                  </c:pt>
                  <c:pt idx="11">
                    <c:v>20.136876850682679</c:v>
                  </c:pt>
                  <c:pt idx="12">
                    <c:v>55.846069899647283</c:v>
                  </c:pt>
                  <c:pt idx="13">
                    <c:v>31.778512699215725</c:v>
                  </c:pt>
                  <c:pt idx="14">
                    <c:v>22.061646901200081</c:v>
                  </c:pt>
                  <c:pt idx="15">
                    <c:v>55.481725840258754</c:v>
                  </c:pt>
                  <c:pt idx="16">
                    <c:v>37.778037707911508</c:v>
                  </c:pt>
                  <c:pt idx="17">
                    <c:v>43.991960037979766</c:v>
                  </c:pt>
                  <c:pt idx="18">
                    <c:v>96.028657635755508</c:v>
                  </c:pt>
                  <c:pt idx="19">
                    <c:v>67.11794410194824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'Particles RmWat'!$E$2:$E$35</c:f>
              <c:numCache>
                <c:formatCode>General</c:formatCode>
                <c:ptCount val="34"/>
                <c:pt idx="0">
                  <c:v>0</c:v>
                </c:pt>
                <c:pt idx="1">
                  <c:v>5.8177641733144318E-2</c:v>
                </c:pt>
                <c:pt idx="2">
                  <c:v>0.11635528346628864</c:v>
                </c:pt>
                <c:pt idx="3">
                  <c:v>0.17453292519943295</c:v>
                </c:pt>
                <c:pt idx="4">
                  <c:v>0.23271056693257727</c:v>
                </c:pt>
                <c:pt idx="5">
                  <c:v>0.29088820866572157</c:v>
                </c:pt>
                <c:pt idx="6">
                  <c:v>0.3490658503988659</c:v>
                </c:pt>
                <c:pt idx="7">
                  <c:v>0.40724349213201022</c:v>
                </c:pt>
                <c:pt idx="8">
                  <c:v>0.46542113386515455</c:v>
                </c:pt>
                <c:pt idx="9">
                  <c:v>0.52359877559829893</c:v>
                </c:pt>
                <c:pt idx="10">
                  <c:v>0.58177641733144314</c:v>
                </c:pt>
                <c:pt idx="11">
                  <c:v>0.60116896457582458</c:v>
                </c:pt>
                <c:pt idx="12">
                  <c:v>0.62056151182020602</c:v>
                </c:pt>
                <c:pt idx="13">
                  <c:v>0.63995405906458758</c:v>
                </c:pt>
                <c:pt idx="14">
                  <c:v>0.65934660630896891</c:v>
                </c:pt>
                <c:pt idx="15">
                  <c:v>0.67873915355335046</c:v>
                </c:pt>
                <c:pt idx="16">
                  <c:v>0.69813170079773179</c:v>
                </c:pt>
                <c:pt idx="17">
                  <c:v>0.71752424804211334</c:v>
                </c:pt>
                <c:pt idx="18">
                  <c:v>0.73691679528649467</c:v>
                </c:pt>
                <c:pt idx="19">
                  <c:v>0.75630934253087612</c:v>
                </c:pt>
                <c:pt idx="20">
                  <c:v>0.77570188977525756</c:v>
                </c:pt>
                <c:pt idx="21">
                  <c:v>0.795094437019639</c:v>
                </c:pt>
                <c:pt idx="22">
                  <c:v>0.81448698426402044</c:v>
                </c:pt>
                <c:pt idx="23">
                  <c:v>0.83387953150840188</c:v>
                </c:pt>
                <c:pt idx="24">
                  <c:v>0.85327207875278333</c:v>
                </c:pt>
                <c:pt idx="25">
                  <c:v>0.87266462599716477</c:v>
                </c:pt>
                <c:pt idx="26">
                  <c:v>0.8920571732415461</c:v>
                </c:pt>
                <c:pt idx="27">
                  <c:v>0.91144972048592765</c:v>
                </c:pt>
                <c:pt idx="28">
                  <c:v>0.93084226773030909</c:v>
                </c:pt>
                <c:pt idx="29">
                  <c:v>0.95023481497469053</c:v>
                </c:pt>
                <c:pt idx="30">
                  <c:v>0.96962736221907198</c:v>
                </c:pt>
                <c:pt idx="31">
                  <c:v>0.98901990946345342</c:v>
                </c:pt>
                <c:pt idx="32">
                  <c:v>1.008412456707835</c:v>
                </c:pt>
                <c:pt idx="33">
                  <c:v>1.0278050039522162</c:v>
                </c:pt>
              </c:numCache>
            </c:numRef>
          </c:xVal>
          <c:yVal>
            <c:numRef>
              <c:f>'Particles RmWat'!$M$2:$M$21</c:f>
              <c:numCache>
                <c:formatCode>General</c:formatCode>
                <c:ptCount val="20"/>
                <c:pt idx="0">
                  <c:v>1</c:v>
                </c:pt>
                <c:pt idx="1">
                  <c:v>1.7163273245157122</c:v>
                </c:pt>
                <c:pt idx="2">
                  <c:v>2.3746406577611334</c:v>
                </c:pt>
                <c:pt idx="3">
                  <c:v>4.5978671884272027</c:v>
                </c:pt>
                <c:pt idx="4">
                  <c:v>5.3915824904724854</c:v>
                </c:pt>
                <c:pt idx="5">
                  <c:v>4.8766782353988374</c:v>
                </c:pt>
                <c:pt idx="6">
                  <c:v>13.665423941423919</c:v>
                </c:pt>
                <c:pt idx="7">
                  <c:v>11.97773046529875</c:v>
                </c:pt>
                <c:pt idx="8">
                  <c:v>19.842913869951079</c:v>
                </c:pt>
                <c:pt idx="9">
                  <c:v>35.41463272915486</c:v>
                </c:pt>
                <c:pt idx="10">
                  <c:v>47.544639536877085</c:v>
                </c:pt>
                <c:pt idx="11">
                  <c:v>63.023782357285086</c:v>
                </c:pt>
                <c:pt idx="12">
                  <c:v>90.321977898803965</c:v>
                </c:pt>
                <c:pt idx="13">
                  <c:v>67.657072943177781</c:v>
                </c:pt>
                <c:pt idx="14">
                  <c:v>73.92101690556882</c:v>
                </c:pt>
                <c:pt idx="15">
                  <c:v>103.69347612516978</c:v>
                </c:pt>
                <c:pt idx="16">
                  <c:v>87.098243343926796</c:v>
                </c:pt>
                <c:pt idx="17">
                  <c:v>192.13891116004908</c:v>
                </c:pt>
                <c:pt idx="18">
                  <c:v>148.69708504213207</c:v>
                </c:pt>
                <c:pt idx="19">
                  <c:v>205.7630207165746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29-4987-B623-FD6A2D554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988808"/>
        <c:axId val="325989136"/>
      </c:scatterChart>
      <c:valAx>
        <c:axId val="32598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SG"/>
                  <a:t>Fill fraction (phi)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25989136"/>
        <c:crosses val="autoZero"/>
        <c:crossBetween val="midCat"/>
      </c:valAx>
      <c:valAx>
        <c:axId val="3259891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SG"/>
                  <a:t>Viscosity (normalised to phi = 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325988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4848432801722158"/>
          <c:y val="0.16629921259842523"/>
          <c:w val="0.22671308604630053"/>
          <c:h val="0.2511515748031495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Coordination Number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Sheet1!$F$2:$F$7</c:f>
              <c:numCache>
                <c:formatCode>0.000</c:formatCode>
                <c:ptCount val="6"/>
                <c:pt idx="0">
                  <c:v>0.29088820866572157</c:v>
                </c:pt>
                <c:pt idx="1">
                  <c:v>0.40724349213201022</c:v>
                </c:pt>
                <c:pt idx="2">
                  <c:v>0.52359877559829893</c:v>
                </c:pt>
                <c:pt idx="3">
                  <c:v>0.63995405906458758</c:v>
                </c:pt>
                <c:pt idx="4">
                  <c:v>0.69813170079773179</c:v>
                </c:pt>
                <c:pt idx="5">
                  <c:v>0.75630934253087612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1.2</c:v>
                </c:pt>
                <c:pt idx="1">
                  <c:v>2.2857099999999999</c:v>
                </c:pt>
                <c:pt idx="2">
                  <c:v>4.07</c:v>
                </c:pt>
                <c:pt idx="3">
                  <c:v>5.3939399999999997</c:v>
                </c:pt>
                <c:pt idx="4">
                  <c:v>6.2777799999999999</c:v>
                </c:pt>
                <c:pt idx="5">
                  <c:v>6.7179500000000001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82-4BAD-A702-6A5B8E575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7618656"/>
        <c:axId val="437622592"/>
      </c:scatterChart>
      <c:valAx>
        <c:axId val="43761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 dirty="0" smtClean="0"/>
                  <a:t>Fill Fraction</a:t>
                </a:r>
                <a:endParaRPr lang="en-SG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22592"/>
        <c:crosses val="autoZero"/>
        <c:crossBetween val="midCat"/>
      </c:valAx>
      <c:valAx>
        <c:axId val="43762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b="1" dirty="0" smtClean="0"/>
                  <a:t>Coordination Number</a:t>
                </a:r>
                <a:endParaRPr lang="en-SG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618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04" y="846838"/>
            <a:ext cx="6845046" cy="793748"/>
          </a:xfrm>
        </p:spPr>
        <p:txBody>
          <a:bodyPr anchor="b"/>
          <a:lstStyle>
            <a:lvl1pPr algn="l">
              <a:defRPr sz="45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304" y="1933202"/>
            <a:ext cx="6845046" cy="73609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882" indent="0" algn="ctr">
              <a:buNone/>
              <a:defRPr sz="1500"/>
            </a:lvl2pPr>
            <a:lvl3pPr marL="685767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1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3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28650" y="2778318"/>
            <a:ext cx="7886700" cy="989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9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3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52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7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9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9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u="sng"/>
            </a:lvl1pPr>
            <a:lvl2pPr marL="342882" indent="0">
              <a:buNone/>
              <a:defRPr sz="1500" b="1"/>
            </a:lvl2pPr>
            <a:lvl3pPr marL="685767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1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0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0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1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342882" indent="0">
              <a:buNone/>
              <a:defRPr sz="1051"/>
            </a:lvl2pPr>
            <a:lvl3pPr marL="685767" indent="0">
              <a:buNone/>
              <a:defRPr sz="900"/>
            </a:lvl3pPr>
            <a:lvl4pPr marL="1028649" indent="0">
              <a:buNone/>
              <a:defRPr sz="751"/>
            </a:lvl4pPr>
            <a:lvl5pPr marL="1371531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4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7" indent="0">
              <a:buNone/>
              <a:defRPr sz="1801"/>
            </a:lvl3pPr>
            <a:lvl4pPr marL="1028649" indent="0">
              <a:buNone/>
              <a:defRPr sz="1500"/>
            </a:lvl4pPr>
            <a:lvl5pPr marL="1371531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1"/>
            </a:lvl1pPr>
            <a:lvl2pPr marL="342882" indent="0">
              <a:buNone/>
              <a:defRPr sz="1051"/>
            </a:lvl2pPr>
            <a:lvl3pPr marL="685767" indent="0">
              <a:buNone/>
              <a:defRPr sz="900"/>
            </a:lvl3pPr>
            <a:lvl4pPr marL="1028649" indent="0">
              <a:buNone/>
              <a:defRPr sz="751"/>
            </a:lvl4pPr>
            <a:lvl5pPr marL="1371531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6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>
          <a:blip r:embed="rId13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732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193939"/>
            <a:ext cx="931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488" y="174381"/>
            <a:ext cx="419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3723938F-BAAD-40CD-9DDB-3CD7E3C348B1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60576" y="327726"/>
            <a:ext cx="6534912" cy="97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3662600" y="-27736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9" name="Rectangle 8"/>
          <p:cNvSpPr/>
          <p:nvPr/>
        </p:nvSpPr>
        <p:spPr>
          <a:xfrm>
            <a:off x="50520600" y="-27736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0" name="Rectangle 9"/>
          <p:cNvSpPr/>
          <p:nvPr/>
        </p:nvSpPr>
        <p:spPr>
          <a:xfrm>
            <a:off x="50520600" y="316230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  <p:sp>
        <p:nvSpPr>
          <p:cNvPr id="11" name="Rectangle 10"/>
          <p:cNvSpPr/>
          <p:nvPr/>
        </p:nvSpPr>
        <p:spPr>
          <a:xfrm>
            <a:off x="-43662600" y="316230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1"/>
          </a:p>
        </p:txBody>
      </p:sp>
    </p:spTree>
    <p:extLst>
      <p:ext uri="{BB962C8B-B14F-4D97-AF65-F5344CB8AC3E}">
        <p14:creationId xmlns:p14="http://schemas.microsoft.com/office/powerpoint/2010/main" val="5026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1pPr>
      <a:lvl2pPr marL="514324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2pPr>
      <a:lvl3pPr marL="857209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3pPr>
      <a:lvl4pPr marL="1200091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4pPr>
      <a:lvl5pPr marL="1542973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Segoe UI" panose="020B0502040204020203" pitchFamily="34" charset="0"/>
        </a:defRPr>
      </a:lvl5pPr>
      <a:lvl6pPr marL="1885856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Shear Viscosity of Colloidal Suspensions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Variation with particle number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7008079" y="1421816"/>
            <a:ext cx="1909936" cy="36933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 smtClean="0"/>
              <a:t>Shear Rate: 0.1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19216"/>
            <a:ext cx="9143999" cy="36933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i="1" dirty="0" smtClean="0"/>
              <a:t>Viscosity peaks sharply as we approach maximum packing density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557956"/>
              </p:ext>
            </p:extLst>
          </p:nvPr>
        </p:nvGraphicFramePr>
        <p:xfrm>
          <a:off x="628650" y="1304099"/>
          <a:ext cx="7675113" cy="462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6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2070"/>
            <a:ext cx="7886700" cy="1325563"/>
          </a:xfrm>
        </p:spPr>
        <p:txBody>
          <a:bodyPr/>
          <a:lstStyle/>
          <a:p>
            <a:r>
              <a:rPr lang="en-SG" dirty="0"/>
              <a:t>Variation </a:t>
            </a:r>
            <a:r>
              <a:rPr lang="en-SG" dirty="0" smtClean="0"/>
              <a:t>of Repulsion Parameter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69442"/>
              </p:ext>
            </p:extLst>
          </p:nvPr>
        </p:nvGraphicFramePr>
        <p:xfrm>
          <a:off x="624592" y="1702883"/>
          <a:ext cx="7890758" cy="445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8046" y="1240146"/>
                <a:ext cx="2560060" cy="62799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SG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46" y="1240146"/>
                <a:ext cx="2560060" cy="627992"/>
              </a:xfrm>
              <a:prstGeom prst="rect">
                <a:avLst/>
              </a:prstGeom>
              <a:blipFill>
                <a:blip r:embed="rId3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6019216"/>
                <a:ext cx="9143999" cy="646331"/>
              </a:xfrm>
              <a:prstGeom prst="rect">
                <a:avLst/>
              </a:prstGeom>
              <a:solidFill>
                <a:schemeClr val="accent3">
                  <a:alpha val="3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i="1" dirty="0" smtClean="0"/>
                  <a:t>Increasing repulsion parameter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SG" i="1" dirty="0" smtClean="0"/>
                  <a:t> increases viscosity </a:t>
                </a:r>
              </a:p>
              <a:p>
                <a:pPr algn="ctr"/>
                <a:r>
                  <a:rPr lang="en-SG" i="1" dirty="0" smtClean="0"/>
                  <a:t>due to increased interaction forces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9216"/>
                <a:ext cx="9143999" cy="646331"/>
              </a:xfrm>
              <a:prstGeom prst="rect">
                <a:avLst/>
              </a:prstGeom>
              <a:blipFill>
                <a:blip r:embed="rId4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Variation of particle size</a:t>
            </a:r>
            <a:endParaRPr lang="en-S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056512"/>
              </p:ext>
            </p:extLst>
          </p:nvPr>
        </p:nvGraphicFramePr>
        <p:xfrm>
          <a:off x="393173" y="1155699"/>
          <a:ext cx="8357653" cy="4838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6199093"/>
            <a:ext cx="9143999" cy="36933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i="1" dirty="0" smtClean="0"/>
              <a:t>Weak effect of changing size of particles while keeping fill fraction constant</a:t>
            </a:r>
          </a:p>
        </p:txBody>
      </p:sp>
    </p:spTree>
    <p:extLst>
      <p:ext uri="{BB962C8B-B14F-4D97-AF65-F5344CB8AC3E}">
        <p14:creationId xmlns:p14="http://schemas.microsoft.com/office/powerpoint/2010/main" val="23905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Mixed Particle Sizes</a:t>
            </a:r>
            <a:endParaRPr lang="en-SG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864581"/>
              </p:ext>
            </p:extLst>
          </p:nvPr>
        </p:nvGraphicFramePr>
        <p:xfrm>
          <a:off x="453732" y="1385046"/>
          <a:ext cx="8061618" cy="4814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6199093"/>
            <a:ext cx="9143999" cy="369332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i="1" dirty="0" smtClean="0"/>
              <a:t>Weak effect of having a mixture of particle sizes</a:t>
            </a:r>
          </a:p>
        </p:txBody>
      </p:sp>
    </p:spTree>
    <p:extLst>
      <p:ext uri="{BB962C8B-B14F-4D97-AF65-F5344CB8AC3E}">
        <p14:creationId xmlns:p14="http://schemas.microsoft.com/office/powerpoint/2010/main" val="38462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Colloid Particle Geometry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Fill Fraction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ourier"/>
              </a:rPr>
              <a:t> 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369117"/>
            <a:ext cx="2952000" cy="2952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70186" y="5778500"/>
            <a:ext cx="8381714" cy="190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805" y="6011851"/>
                <a:ext cx="11433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=4.88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05" y="6011851"/>
                <a:ext cx="1143390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47" y="2369117"/>
            <a:ext cx="2796631" cy="295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6682" y="6011851"/>
                <a:ext cx="12381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=0.52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=35.41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82" y="6011851"/>
                <a:ext cx="1238159" cy="646331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26" y="2369117"/>
            <a:ext cx="2864474" cy="295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29183" y="6011851"/>
                <a:ext cx="13664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=205.76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3" y="6011851"/>
                <a:ext cx="1366400" cy="646331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Coordination Number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734171"/>
              </p:ext>
            </p:extLst>
          </p:nvPr>
        </p:nvGraphicFramePr>
        <p:xfrm>
          <a:off x="510988" y="1344706"/>
          <a:ext cx="8090647" cy="485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24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9062"/>
            <a:ext cx="7886700" cy="1325563"/>
          </a:xfrm>
        </p:spPr>
        <p:txBody>
          <a:bodyPr/>
          <a:lstStyle/>
          <a:p>
            <a:r>
              <a:rPr lang="en-SG" dirty="0" smtClean="0"/>
              <a:t>Bond Angle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793851" y="1296030"/>
            <a:ext cx="2819400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 smtClean="0"/>
              <a:t>Fill Fraction: 0.41</a:t>
            </a:r>
          </a:p>
          <a:p>
            <a:r>
              <a:rPr lang="en-SG" i="1" dirty="0" smtClean="0"/>
              <a:t>Coordination Number: 2.3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5" y="1201901"/>
            <a:ext cx="3963495" cy="226800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51" y="2836883"/>
            <a:ext cx="3963495" cy="2268000"/>
          </a:xfr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6" y="4343399"/>
            <a:ext cx="3963494" cy="226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3568146"/>
            <a:ext cx="2819400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 smtClean="0"/>
              <a:t>Fill Fraction: 0.52</a:t>
            </a:r>
          </a:p>
          <a:p>
            <a:r>
              <a:rPr lang="en-SG" i="1" dirty="0" smtClean="0"/>
              <a:t>Coordination Number: 4.1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3851" y="5897833"/>
            <a:ext cx="2819400" cy="646331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i="1" dirty="0"/>
              <a:t>Fill Fraction: 0.76</a:t>
            </a:r>
          </a:p>
          <a:p>
            <a:r>
              <a:rPr lang="en-SG" i="1" dirty="0"/>
              <a:t>Coordination Number: 6.7</a:t>
            </a:r>
          </a:p>
        </p:txBody>
      </p:sp>
    </p:spTree>
    <p:extLst>
      <p:ext uri="{BB962C8B-B14F-4D97-AF65-F5344CB8AC3E}">
        <p14:creationId xmlns:p14="http://schemas.microsoft.com/office/powerpoint/2010/main" val="302170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Shear Rate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Courier"/>
              </a:rPr>
              <a:t> </a:t>
            </a:r>
            <a:endParaRPr lang="en-SG" dirty="0"/>
          </a:p>
        </p:txBody>
      </p:sp>
      <p:sp>
        <p:nvSpPr>
          <p:cNvPr id="8" name="Right Arrow 7"/>
          <p:cNvSpPr/>
          <p:nvPr/>
        </p:nvSpPr>
        <p:spPr>
          <a:xfrm>
            <a:off x="470186" y="5778500"/>
            <a:ext cx="8381714" cy="1905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805" y="6011851"/>
                <a:ext cx="981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05" y="6011851"/>
                <a:ext cx="981166" cy="646331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6682" y="6011851"/>
                <a:ext cx="981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82" y="6011851"/>
                <a:ext cx="981166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29183" y="6011851"/>
                <a:ext cx="9811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SG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3" y="6011851"/>
                <a:ext cx="981166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6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Simulated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dirty="0"/>
              <a:t>Implemented a shearing DPD simulation with equations and dynamics from </a:t>
            </a:r>
            <a:r>
              <a:rPr lang="en-SG" dirty="0" err="1" smtClean="0"/>
              <a:t>Pryamitsyn</a:t>
            </a:r>
            <a:endParaRPr lang="en-SG" dirty="0" smtClean="0"/>
          </a:p>
          <a:p>
            <a:pPr lvl="0"/>
            <a:endParaRPr lang="en-SG" dirty="0"/>
          </a:p>
          <a:p>
            <a:r>
              <a:rPr lang="en-SG" dirty="0"/>
              <a:t>Viscosity is calculated with a Lees-Edwards system, shear stress is computed and then the integral of this stress autocorrelation function is computed</a:t>
            </a:r>
          </a:p>
        </p:txBody>
      </p:sp>
    </p:spTree>
    <p:extLst>
      <p:ext uri="{BB962C8B-B14F-4D97-AF65-F5344CB8AC3E}">
        <p14:creationId xmlns:p14="http://schemas.microsoft.com/office/powerpoint/2010/main" val="26720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Simulated System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6131" y="6412453"/>
            <a:ext cx="12371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81723" y="2123519"/>
            <a:ext cx="522116" cy="4007225"/>
            <a:chOff x="108777" y="2218769"/>
            <a:chExt cx="522116" cy="400722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30893" y="2218769"/>
              <a:ext cx="0" cy="40072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8777" y="3788289"/>
                  <a:ext cx="38138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3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SG" sz="3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7" y="3788289"/>
                  <a:ext cx="381386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930843" y="1530563"/>
            <a:ext cx="2681190" cy="692947"/>
            <a:chOff x="4104718" y="1683829"/>
            <a:chExt cx="2681190" cy="69294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04718" y="2043953"/>
              <a:ext cx="12371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379754" y="1683829"/>
                  <a:ext cx="1406154" cy="692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4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SG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SG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754" y="1683829"/>
                  <a:ext cx="1406154" cy="692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2185" y="6098253"/>
                <a:ext cx="1406154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" y="6098253"/>
                <a:ext cx="1406154" cy="692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7023" y="2088024"/>
            <a:ext cx="4007225" cy="4007225"/>
            <a:chOff x="760216" y="2157962"/>
            <a:chExt cx="4007225" cy="4007225"/>
          </a:xfrm>
        </p:grpSpPr>
        <p:sp>
          <p:nvSpPr>
            <p:cNvPr id="4" name="Rectangle 3"/>
            <p:cNvSpPr/>
            <p:nvPr/>
          </p:nvSpPr>
          <p:spPr>
            <a:xfrm>
              <a:off x="760216" y="2157962"/>
              <a:ext cx="4007225" cy="40072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6" name="Oval 15"/>
            <p:cNvSpPr/>
            <p:nvPr/>
          </p:nvSpPr>
          <p:spPr>
            <a:xfrm>
              <a:off x="2486593" y="3200407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7" name="Oval 16"/>
            <p:cNvSpPr/>
            <p:nvPr/>
          </p:nvSpPr>
          <p:spPr>
            <a:xfrm>
              <a:off x="2015945" y="4106968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8" name="Oval 17"/>
            <p:cNvSpPr/>
            <p:nvPr/>
          </p:nvSpPr>
          <p:spPr>
            <a:xfrm>
              <a:off x="2950514" y="4342291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19" name="Oval 18"/>
            <p:cNvSpPr/>
            <p:nvPr/>
          </p:nvSpPr>
          <p:spPr>
            <a:xfrm>
              <a:off x="3553390" y="3788295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0" name="Oval 19"/>
            <p:cNvSpPr/>
            <p:nvPr/>
          </p:nvSpPr>
          <p:spPr>
            <a:xfrm>
              <a:off x="2251268" y="4931159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1" name="Oval 20"/>
            <p:cNvSpPr/>
            <p:nvPr/>
          </p:nvSpPr>
          <p:spPr>
            <a:xfrm>
              <a:off x="3539944" y="5142391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2" name="Oval 21"/>
            <p:cNvSpPr/>
            <p:nvPr/>
          </p:nvSpPr>
          <p:spPr>
            <a:xfrm>
              <a:off x="3553389" y="2904848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3" name="Oval 22"/>
            <p:cNvSpPr/>
            <p:nvPr/>
          </p:nvSpPr>
          <p:spPr>
            <a:xfrm>
              <a:off x="1213602" y="3200407"/>
              <a:ext cx="470647" cy="4706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4" name="Oval 23"/>
            <p:cNvSpPr/>
            <p:nvPr/>
          </p:nvSpPr>
          <p:spPr>
            <a:xfrm>
              <a:off x="2251265" y="282879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5" name="Oval 24"/>
            <p:cNvSpPr/>
            <p:nvPr/>
          </p:nvSpPr>
          <p:spPr>
            <a:xfrm>
              <a:off x="1510523" y="267499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6" name="Oval 25"/>
            <p:cNvSpPr/>
            <p:nvPr/>
          </p:nvSpPr>
          <p:spPr>
            <a:xfrm>
              <a:off x="1937499" y="34678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7" name="Oval 26"/>
            <p:cNvSpPr/>
            <p:nvPr/>
          </p:nvSpPr>
          <p:spPr>
            <a:xfrm>
              <a:off x="1651719" y="391407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8" name="Oval 27"/>
            <p:cNvSpPr/>
            <p:nvPr/>
          </p:nvSpPr>
          <p:spPr>
            <a:xfrm>
              <a:off x="1801905" y="312980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29" name="Oval 28"/>
            <p:cNvSpPr/>
            <p:nvPr/>
          </p:nvSpPr>
          <p:spPr>
            <a:xfrm>
              <a:off x="2272488" y="25397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0" name="Oval 29"/>
            <p:cNvSpPr/>
            <p:nvPr/>
          </p:nvSpPr>
          <p:spPr>
            <a:xfrm>
              <a:off x="2934309" y="2788038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1" name="Oval 30"/>
            <p:cNvSpPr/>
            <p:nvPr/>
          </p:nvSpPr>
          <p:spPr>
            <a:xfrm>
              <a:off x="3230141" y="3200406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2" name="Oval 31"/>
            <p:cNvSpPr/>
            <p:nvPr/>
          </p:nvSpPr>
          <p:spPr>
            <a:xfrm>
              <a:off x="3184715" y="363015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3" name="Oval 32"/>
            <p:cNvSpPr/>
            <p:nvPr/>
          </p:nvSpPr>
          <p:spPr>
            <a:xfrm>
              <a:off x="2878795" y="395222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4" name="Oval 33"/>
            <p:cNvSpPr/>
            <p:nvPr/>
          </p:nvSpPr>
          <p:spPr>
            <a:xfrm>
              <a:off x="2461357" y="378899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5" name="Oval 34"/>
            <p:cNvSpPr/>
            <p:nvPr/>
          </p:nvSpPr>
          <p:spPr>
            <a:xfrm>
              <a:off x="2659383" y="424757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6" name="Oval 35"/>
            <p:cNvSpPr/>
            <p:nvPr/>
          </p:nvSpPr>
          <p:spPr>
            <a:xfrm>
              <a:off x="2551485" y="4513222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37" name="Oval 36"/>
            <p:cNvSpPr/>
            <p:nvPr/>
          </p:nvSpPr>
          <p:spPr>
            <a:xfrm>
              <a:off x="2225068" y="467174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2" name="Oval 41"/>
            <p:cNvSpPr/>
            <p:nvPr/>
          </p:nvSpPr>
          <p:spPr>
            <a:xfrm>
              <a:off x="2046125" y="486055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3" name="Oval 42"/>
            <p:cNvSpPr/>
            <p:nvPr/>
          </p:nvSpPr>
          <p:spPr>
            <a:xfrm>
              <a:off x="1897575" y="53894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4" name="Oval 43"/>
            <p:cNvSpPr/>
            <p:nvPr/>
          </p:nvSpPr>
          <p:spPr>
            <a:xfrm>
              <a:off x="2886640" y="578729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5" name="Oval 44"/>
            <p:cNvSpPr/>
            <p:nvPr/>
          </p:nvSpPr>
          <p:spPr>
            <a:xfrm>
              <a:off x="3662125" y="571669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6" name="Oval 45"/>
            <p:cNvSpPr/>
            <p:nvPr/>
          </p:nvSpPr>
          <p:spPr>
            <a:xfrm>
              <a:off x="4146081" y="55996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7" name="Oval 46"/>
            <p:cNvSpPr/>
            <p:nvPr/>
          </p:nvSpPr>
          <p:spPr>
            <a:xfrm>
              <a:off x="4202785" y="526435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8" name="Oval 47"/>
            <p:cNvSpPr/>
            <p:nvPr/>
          </p:nvSpPr>
          <p:spPr>
            <a:xfrm>
              <a:off x="4302981" y="4621138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49" name="Oval 48"/>
            <p:cNvSpPr/>
            <p:nvPr/>
          </p:nvSpPr>
          <p:spPr>
            <a:xfrm>
              <a:off x="3885084" y="459610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0" name="Oval 49"/>
            <p:cNvSpPr/>
            <p:nvPr/>
          </p:nvSpPr>
          <p:spPr>
            <a:xfrm>
              <a:off x="3562352" y="491378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1" name="Oval 50"/>
            <p:cNvSpPr/>
            <p:nvPr/>
          </p:nvSpPr>
          <p:spPr>
            <a:xfrm>
              <a:off x="4123767" y="484319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2" name="Oval 51"/>
            <p:cNvSpPr/>
            <p:nvPr/>
          </p:nvSpPr>
          <p:spPr>
            <a:xfrm>
              <a:off x="4355649" y="428289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3" name="Oval 52"/>
            <p:cNvSpPr/>
            <p:nvPr/>
          </p:nvSpPr>
          <p:spPr>
            <a:xfrm>
              <a:off x="4239024" y="393999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4" name="Oval 53"/>
            <p:cNvSpPr/>
            <p:nvPr/>
          </p:nvSpPr>
          <p:spPr>
            <a:xfrm>
              <a:off x="4497867" y="339696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5" name="Oval 54"/>
            <p:cNvSpPr/>
            <p:nvPr/>
          </p:nvSpPr>
          <p:spPr>
            <a:xfrm>
              <a:off x="4097827" y="33416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6" name="Oval 55"/>
            <p:cNvSpPr/>
            <p:nvPr/>
          </p:nvSpPr>
          <p:spPr>
            <a:xfrm>
              <a:off x="4337159" y="2867586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7" name="Oval 56"/>
            <p:cNvSpPr/>
            <p:nvPr/>
          </p:nvSpPr>
          <p:spPr>
            <a:xfrm>
              <a:off x="4004887" y="269360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8" name="Oval 57"/>
            <p:cNvSpPr/>
            <p:nvPr/>
          </p:nvSpPr>
          <p:spPr>
            <a:xfrm>
              <a:off x="4293355" y="25397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59" name="Oval 58"/>
            <p:cNvSpPr/>
            <p:nvPr/>
          </p:nvSpPr>
          <p:spPr>
            <a:xfrm>
              <a:off x="3539943" y="264161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0" name="Oval 59"/>
            <p:cNvSpPr/>
            <p:nvPr/>
          </p:nvSpPr>
          <p:spPr>
            <a:xfrm>
              <a:off x="3468492" y="239366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1" name="Oval 60"/>
            <p:cNvSpPr/>
            <p:nvPr/>
          </p:nvSpPr>
          <p:spPr>
            <a:xfrm>
              <a:off x="1552021" y="445490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2" name="Oval 61"/>
            <p:cNvSpPr/>
            <p:nvPr/>
          </p:nvSpPr>
          <p:spPr>
            <a:xfrm>
              <a:off x="1307728" y="41977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3" name="Oval 62"/>
            <p:cNvSpPr/>
            <p:nvPr/>
          </p:nvSpPr>
          <p:spPr>
            <a:xfrm>
              <a:off x="980519" y="4719362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4" name="Oval 63"/>
            <p:cNvSpPr/>
            <p:nvPr/>
          </p:nvSpPr>
          <p:spPr>
            <a:xfrm>
              <a:off x="1502147" y="4877926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5" name="Oval 64"/>
            <p:cNvSpPr/>
            <p:nvPr/>
          </p:nvSpPr>
          <p:spPr>
            <a:xfrm>
              <a:off x="1010776" y="514238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6" name="Oval 65"/>
            <p:cNvSpPr/>
            <p:nvPr/>
          </p:nvSpPr>
          <p:spPr>
            <a:xfrm>
              <a:off x="1417963" y="5487745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7" name="Oval 66"/>
            <p:cNvSpPr/>
            <p:nvPr/>
          </p:nvSpPr>
          <p:spPr>
            <a:xfrm>
              <a:off x="1225767" y="55996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8" name="Oval 67"/>
            <p:cNvSpPr/>
            <p:nvPr/>
          </p:nvSpPr>
          <p:spPr>
            <a:xfrm>
              <a:off x="2119987" y="580299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69" name="Oval 68"/>
            <p:cNvSpPr/>
            <p:nvPr/>
          </p:nvSpPr>
          <p:spPr>
            <a:xfrm>
              <a:off x="1376663" y="588313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0" name="Oval 69"/>
            <p:cNvSpPr/>
            <p:nvPr/>
          </p:nvSpPr>
          <p:spPr>
            <a:xfrm>
              <a:off x="2560801" y="55847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1" name="Oval 70"/>
            <p:cNvSpPr/>
            <p:nvPr/>
          </p:nvSpPr>
          <p:spPr>
            <a:xfrm>
              <a:off x="3119091" y="528110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2" name="Oval 71"/>
            <p:cNvSpPr/>
            <p:nvPr/>
          </p:nvSpPr>
          <p:spPr>
            <a:xfrm>
              <a:off x="999565" y="2969990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3" name="Oval 72"/>
            <p:cNvSpPr/>
            <p:nvPr/>
          </p:nvSpPr>
          <p:spPr>
            <a:xfrm>
              <a:off x="1091075" y="2497794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4" name="Oval 73"/>
            <p:cNvSpPr/>
            <p:nvPr/>
          </p:nvSpPr>
          <p:spPr>
            <a:xfrm>
              <a:off x="1832135" y="246913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5" name="Oval 74"/>
            <p:cNvSpPr/>
            <p:nvPr/>
          </p:nvSpPr>
          <p:spPr>
            <a:xfrm>
              <a:off x="1008705" y="3947723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6" name="Oval 75"/>
            <p:cNvSpPr/>
            <p:nvPr/>
          </p:nvSpPr>
          <p:spPr>
            <a:xfrm>
              <a:off x="2845112" y="2388901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7" name="Oval 76"/>
            <p:cNvSpPr/>
            <p:nvPr/>
          </p:nvSpPr>
          <p:spPr>
            <a:xfrm>
              <a:off x="3718113" y="35384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8" name="Oval 77"/>
            <p:cNvSpPr/>
            <p:nvPr/>
          </p:nvSpPr>
          <p:spPr>
            <a:xfrm>
              <a:off x="4512613" y="2326679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79" name="Oval 78"/>
            <p:cNvSpPr/>
            <p:nvPr/>
          </p:nvSpPr>
          <p:spPr>
            <a:xfrm>
              <a:off x="4486839" y="384347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  <p:sp>
          <p:nvSpPr>
            <p:cNvPr id="80" name="Oval 79"/>
            <p:cNvSpPr/>
            <p:nvPr/>
          </p:nvSpPr>
          <p:spPr>
            <a:xfrm>
              <a:off x="4061591" y="4303157"/>
              <a:ext cx="141196" cy="1411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80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27935" y="2842806"/>
                <a:ext cx="3863237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6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en-SG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6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SG" sz="3600" b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SG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36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SG" sz="3600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6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600" b="1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n-SG" sz="36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SG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6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600" b="1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35" y="2842806"/>
                <a:ext cx="3863237" cy="60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950949" y="4198390"/>
                <a:ext cx="391581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SG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2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n-SG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3200" b="1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SG" sz="32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SG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SG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3200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SG" sz="3200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2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200" b="1">
                              <a:latin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n-SG" sz="3200" b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SG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3200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SG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949" y="4198390"/>
                <a:ext cx="3915816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02291" y="826984"/>
            <a:ext cx="897666" cy="1068470"/>
            <a:chOff x="402291" y="826984"/>
            <a:chExt cx="897666" cy="106847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402292" y="1102076"/>
              <a:ext cx="0" cy="793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5400000" flipV="1">
              <a:off x="798980" y="1498765"/>
              <a:ext cx="0" cy="793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07019" y="1568486"/>
                  <a:ext cx="192938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1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G" sz="180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19" y="1568486"/>
                  <a:ext cx="192938" cy="277127"/>
                </a:xfrm>
                <a:prstGeom prst="rect">
                  <a:avLst/>
                </a:prstGeom>
                <a:blipFill>
                  <a:blip r:embed="rId7"/>
                  <a:stretch>
                    <a:fillRect l="-16129" r="-12903" b="-217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7061" y="826984"/>
                  <a:ext cx="196336" cy="277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801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SG" sz="1801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61" y="826984"/>
                  <a:ext cx="196336" cy="277127"/>
                </a:xfrm>
                <a:prstGeom prst="rect">
                  <a:avLst/>
                </a:prstGeom>
                <a:blipFill>
                  <a:blip r:embed="rId8"/>
                  <a:stretch>
                    <a:fillRect l="-28125" r="-25000" b="-3111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59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DPD Forces between fluid particles</a:t>
            </a:r>
          </a:p>
          <a:p>
            <a:pPr lvl="1"/>
            <a:r>
              <a:rPr lang="en-SG" dirty="0" smtClean="0"/>
              <a:t>Inclusive of rotation – Each particle has a velocity and also an angular velocity</a:t>
            </a:r>
          </a:p>
          <a:p>
            <a:pPr lvl="1"/>
            <a:r>
              <a:rPr lang="en-SG" dirty="0" smtClean="0"/>
              <a:t>Particles can exert off-axis forces and torques on one another</a:t>
            </a:r>
            <a:endParaRPr lang="en-SG" dirty="0"/>
          </a:p>
          <a:p>
            <a:pPr lvl="1"/>
            <a:endParaRPr lang="en-SG" dirty="0" smtClean="0"/>
          </a:p>
          <a:p>
            <a:r>
              <a:rPr lang="en-SG" dirty="0" smtClean="0"/>
              <a:t>Lennard-Jones potential for fluid-colloid and colloid-colloid pairs</a:t>
            </a:r>
          </a:p>
          <a:p>
            <a:pPr lvl="1"/>
            <a:r>
              <a:rPr lang="en-SG" dirty="0" smtClean="0"/>
              <a:t>Fluid-colloid potential is much softer than the colloid-colloid pairs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Interaction Forces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84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77320"/>
            <a:ext cx="7886700" cy="1325563"/>
          </a:xfrm>
        </p:spPr>
        <p:txBody>
          <a:bodyPr/>
          <a:lstStyle/>
          <a:p>
            <a:r>
              <a:rPr lang="en-SG" dirty="0"/>
              <a:t>Interaction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60071" y="2087870"/>
                <a:ext cx="3106043" cy="6340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𝐂𝐂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71" y="2087870"/>
                <a:ext cx="3106043" cy="634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190625" y="2172938"/>
            <a:ext cx="847725" cy="8477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2043112" y="1868137"/>
            <a:ext cx="847725" cy="8477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804987" y="3849338"/>
            <a:ext cx="357188" cy="3571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262187" y="3325464"/>
            <a:ext cx="847725" cy="8477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60071" y="3535342"/>
                <a:ext cx="3055195" cy="63408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sub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71" y="3535342"/>
                <a:ext cx="3055195" cy="634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804987" y="5525738"/>
            <a:ext cx="357188" cy="3571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2162175" y="5300759"/>
            <a:ext cx="357188" cy="35718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0071" y="5214563"/>
                <a:ext cx="2408223" cy="6223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71" y="5214563"/>
                <a:ext cx="240822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05937" y="2237174"/>
                <a:ext cx="785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37" y="2237174"/>
                <a:ext cx="785280" cy="276999"/>
              </a:xfrm>
              <a:prstGeom prst="rect">
                <a:avLst/>
              </a:prstGeom>
              <a:blipFill>
                <a:blip r:embed="rId5"/>
                <a:stretch>
                  <a:fillRect l="-3101" r="-775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05937" y="3610826"/>
                <a:ext cx="769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37" y="3610826"/>
                <a:ext cx="769121" cy="276999"/>
              </a:xfrm>
              <a:prstGeom prst="rect">
                <a:avLst/>
              </a:prstGeom>
              <a:blipFill>
                <a:blip r:embed="rId6"/>
                <a:stretch>
                  <a:fillRect l="-3175" r="-794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22096" y="5340853"/>
                <a:ext cx="755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96" y="5340853"/>
                <a:ext cx="755400" cy="276999"/>
              </a:xfrm>
              <a:prstGeom prst="rect">
                <a:avLst/>
              </a:prstGeom>
              <a:blipFill>
                <a:blip r:embed="rId7"/>
                <a:stretch>
                  <a:fillRect l="-3252" r="-1626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Calculation of Viscosity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SG" dirty="0" smtClean="0"/>
                  <a:t>Viscosity is calculated using the formula: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SG" b="0" i="1" smtClean="0">
                                              <a:latin typeface="Cambria Math" panose="02040503050406030204" pitchFamily="18" charset="0"/>
                                            </a:rPr>
                                            <m:t>𝑥𝑦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 smtClean="0"/>
              </a:p>
              <a:p>
                <a:pPr marL="0" indent="0">
                  <a:buNone/>
                </a:pPr>
                <a:r>
                  <a:rPr lang="en-SG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SG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8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Calculation of Viscosity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SG" dirty="0" smtClean="0"/>
                  <a:t>Therefore:</a:t>
                </a:r>
              </a:p>
              <a:p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 smtClean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nary>
                        <m:nary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SG" dirty="0" smtClean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nary>
                            <m:nary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SG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6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Variation of Shear Rate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249253"/>
              </p:ext>
            </p:extLst>
          </p:nvPr>
        </p:nvGraphicFramePr>
        <p:xfrm>
          <a:off x="30256" y="1343128"/>
          <a:ext cx="45651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966277"/>
              </p:ext>
            </p:extLst>
          </p:nvPr>
        </p:nvGraphicFramePr>
        <p:xfrm>
          <a:off x="30256" y="4072881"/>
          <a:ext cx="45962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1485"/>
              </p:ext>
            </p:extLst>
          </p:nvPr>
        </p:nvGraphicFramePr>
        <p:xfrm>
          <a:off x="4572000" y="1348274"/>
          <a:ext cx="45374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715734" y="1843315"/>
            <a:ext cx="2419352" cy="4267200"/>
          </a:xfrm>
          <a:prstGeom prst="rect">
            <a:avLst/>
          </a:prstGeom>
          <a:solidFill>
            <a:srgbClr val="F3A44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9102" y="4600763"/>
                <a:ext cx="3234798" cy="1477328"/>
              </a:xfrm>
              <a:prstGeom prst="rect">
                <a:avLst/>
              </a:prstGeom>
              <a:solidFill>
                <a:schemeClr val="accent3">
                  <a:alpha val="3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i="1" dirty="0" smtClean="0"/>
                  <a:t>Temperature is constant </a:t>
                </a:r>
              </a:p>
              <a:p>
                <a:pPr algn="ctr"/>
                <a:r>
                  <a:rPr lang="en-SG" i="1" dirty="0" smtClean="0"/>
                  <a:t>as long as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SG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SG" i="1" dirty="0" smtClean="0"/>
              </a:p>
              <a:p>
                <a:pPr algn="ctr"/>
                <a:endParaRPr lang="en-SG" i="1" dirty="0"/>
              </a:p>
              <a:p>
                <a:pPr algn="ctr"/>
                <a:r>
                  <a:rPr lang="en-SG" i="1" dirty="0" smtClean="0"/>
                  <a:t>Viscosity is constant within </a:t>
                </a:r>
              </a:p>
              <a:p>
                <a:pPr algn="ctr"/>
                <a:r>
                  <a:rPr lang="en-SG" i="1" dirty="0" smtClean="0"/>
                  <a:t>this regime.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2" y="4600763"/>
                <a:ext cx="3234798" cy="1477328"/>
              </a:xfrm>
              <a:prstGeom prst="rect">
                <a:avLst/>
              </a:prstGeom>
              <a:blipFill>
                <a:blip r:embed="rId5"/>
                <a:stretch>
                  <a:fillRect t="-2066" b="-61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9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Viscosity Measurements</a:t>
            </a: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5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YPT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53614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YPT" id="{6E634063-AA89-4238-9830-ECC478F2C333}" vid="{EDE4D9F5-873F-44C2-BC2C-DC817B1286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IYPT</Template>
  <TotalTime>354</TotalTime>
  <Words>347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</vt:lpstr>
      <vt:lpstr>Arial</vt:lpstr>
      <vt:lpstr>Cambria Math</vt:lpstr>
      <vt:lpstr>Segoe UI</vt:lpstr>
      <vt:lpstr>Segoe UI Light</vt:lpstr>
      <vt:lpstr>Segoe UI Semibold</vt:lpstr>
      <vt:lpstr>Segoe UI Semilight</vt:lpstr>
      <vt:lpstr>IYPT</vt:lpstr>
      <vt:lpstr>Shear Viscosity of Colloidal Suspensions</vt:lpstr>
      <vt:lpstr>Simulated System</vt:lpstr>
      <vt:lpstr>Simulated System</vt:lpstr>
      <vt:lpstr>Interaction Forces</vt:lpstr>
      <vt:lpstr>Interaction Forces</vt:lpstr>
      <vt:lpstr>Calculation of Viscosity</vt:lpstr>
      <vt:lpstr>Calculation of Viscosity</vt:lpstr>
      <vt:lpstr>Variation of Shear Rate</vt:lpstr>
      <vt:lpstr>Viscosity Measurements</vt:lpstr>
      <vt:lpstr>Variation with particle number</vt:lpstr>
      <vt:lpstr>Variation of Repulsion Parameter</vt:lpstr>
      <vt:lpstr>Variation of particle size</vt:lpstr>
      <vt:lpstr>Mixed Particle Sizes</vt:lpstr>
      <vt:lpstr>Colloid Particle Geometry</vt:lpstr>
      <vt:lpstr>Fill Fraction</vt:lpstr>
      <vt:lpstr>Coordination Number</vt:lpstr>
      <vt:lpstr>Bond Angle</vt:lpstr>
      <vt:lpstr>Shear Rate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Viscosity of Colloidal Suspensions</dc:title>
  <dc:creator>Qi</dc:creator>
  <cp:lastModifiedBy>Qi</cp:lastModifiedBy>
  <cp:revision>53</cp:revision>
  <dcterms:created xsi:type="dcterms:W3CDTF">2016-08-03T07:54:12Z</dcterms:created>
  <dcterms:modified xsi:type="dcterms:W3CDTF">2016-08-05T03:28:45Z</dcterms:modified>
</cp:coreProperties>
</file>