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aqui va el espacio con números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Relationship Id="rId4" Type="http://schemas.openxmlformats.org/officeDocument/2006/relationships/image" Target="../media/image0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jp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jp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Progressive Party Problem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71750" y="27741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/>
              <a:t>Backtracking + GBJ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/>
              <a:t>Algoritmo Greedy + TS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486850" y="272625"/>
            <a:ext cx="4170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rgbClr val="666666"/>
                </a:solidFill>
              </a:rPr>
              <a:t>Proyecto IA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s" sz="1800">
                <a:solidFill>
                  <a:srgbClr val="666666"/>
                </a:solidFill>
              </a:rPr>
              <a:t>UTFSM 2016-1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038225" y="4246600"/>
            <a:ext cx="3167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rgbClr val="666666"/>
                </a:solidFill>
              </a:rPr>
              <a:t>Carlos Chesta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rgbClr val="666666"/>
                </a:solidFill>
              </a:rPr>
              <a:t>Eva Moya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Backtraking </a:t>
            </a:r>
            <a:r>
              <a:rPr lang="es" sz="2400">
                <a:solidFill>
                  <a:srgbClr val="666666"/>
                </a:solidFill>
              </a:rPr>
              <a:t>(Implementado)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725" y="847625"/>
            <a:ext cx="6143830" cy="381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1662" y="3888325"/>
            <a:ext cx="1122325" cy="10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Backtraking + GBJ </a:t>
            </a:r>
            <a:r>
              <a:rPr lang="es" sz="2400">
                <a:solidFill>
                  <a:srgbClr val="666666"/>
                </a:solidFill>
              </a:rPr>
              <a:t>(No Implementado)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662" y="3888325"/>
            <a:ext cx="1122325" cy="10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675" y="728748"/>
            <a:ext cx="5387249" cy="4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37500" y="4714750"/>
            <a:ext cx="84690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**</a:t>
            </a:r>
            <a:r>
              <a:rPr b="1" lang="es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 theorical Evaluation of Slected Backtraking Algorithms de Grzegorz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65500" y="156925"/>
            <a:ext cx="4045200" cy="74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Greedy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4831650" y="156925"/>
            <a:ext cx="4045200" cy="74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accent6"/>
                </a:solidFill>
              </a:rPr>
              <a:t>Tabú Search</a:t>
            </a:r>
          </a:p>
        </p:txBody>
      </p:sp>
      <p:pic>
        <p:nvPicPr>
          <p:cNvPr descr="Screenshot_26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99" y="906325"/>
            <a:ext cx="4078800" cy="3187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7.pn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561" y="906325"/>
            <a:ext cx="3803287" cy="31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6200" y="1662625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5400"/>
              <a:t>Experimentación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0" y="1152200"/>
            <a:ext cx="8655075" cy="28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type="title"/>
          </p:nvPr>
        </p:nvSpPr>
        <p:spPr>
          <a:xfrm>
            <a:off x="311700" y="1625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Backtracking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1662" y="3888325"/>
            <a:ext cx="1122325" cy="10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1390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Greedy + TS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Parámetros TS:</a:t>
            </a: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Largo lista tabú de 50 y 200 iteraciones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662" y="3888325"/>
            <a:ext cx="1122325" cy="107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8.png"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37" y="1301799"/>
            <a:ext cx="8035123" cy="206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8362137" y="1218500"/>
            <a:ext cx="227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*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287600" y="4569025"/>
            <a:ext cx="6568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* </a:t>
            </a:r>
            <a:r>
              <a:rPr lang="es" sz="1200"/>
              <a:t>Cada restricción que no se cumple en la matriz aumenta en 1 el contador de Penalizaciones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6200" y="1662625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5400"/>
              <a:t>Experimentación Conjunta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-18450" y="0"/>
            <a:ext cx="3300000" cy="70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Backtracking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-37125" y="2535675"/>
            <a:ext cx="3300000" cy="70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accent6"/>
                </a:solidFill>
              </a:rPr>
              <a:t>Greedy + TS</a:t>
            </a:r>
          </a:p>
        </p:txBody>
      </p:sp>
      <p:pic>
        <p:nvPicPr>
          <p:cNvPr descr="Screenshot_29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48" y="3289755"/>
            <a:ext cx="8148299" cy="97874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490100" y="4500600"/>
            <a:ext cx="8148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</a:rPr>
              <a:t>* Cada restricción que no se cumple en la matriz aumenta en 1 el contador de Penalizaciones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</a:rPr>
              <a:t>Parámetros TS: Largo lista tabú de 50 y 200 iteraciones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8410987" y="3213550"/>
            <a:ext cx="227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*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50" y="881225"/>
            <a:ext cx="7421971" cy="14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76200" y="1662625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5400"/>
              <a:t>Conclusiones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72" y="2447275"/>
            <a:ext cx="916675" cy="87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53" y="771899"/>
            <a:ext cx="556899" cy="54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071" y="573650"/>
            <a:ext cx="844527" cy="80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idx="1" type="body"/>
          </p:nvPr>
        </p:nvSpPr>
        <p:spPr>
          <a:xfrm>
            <a:off x="1295450" y="632750"/>
            <a:ext cx="2855100" cy="10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Greedy + TS es </a:t>
            </a:r>
            <a:r>
              <a:rPr b="1" lang="es"/>
              <a:t>levemente más rápido </a:t>
            </a:r>
            <a:r>
              <a:rPr lang="es"/>
              <a:t>que solo Backtracking en instancias pequeñas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6121975" y="524000"/>
            <a:ext cx="28551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Espacio de búsqueda</a:t>
            </a: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es menor al ignorar yates Host en matriz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957300" y="2071175"/>
            <a:ext cx="1871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Representación y movimientos </a:t>
            </a:r>
            <a:r>
              <a:rPr b="1"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adecuados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803" y="2223575"/>
            <a:ext cx="556899" cy="54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418000" y="3818875"/>
            <a:ext cx="35502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b="1"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complejidad</a:t>
            </a: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 la técnica de resolución no implica mejores resultados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520050" y="2355625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tiempo de ejecución aumenta </a:t>
            </a: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exponencialmente según el tamaño del espacio de búsqueda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203" y="3976175"/>
            <a:ext cx="556899" cy="54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5699550" y="1486375"/>
            <a:ext cx="1047950" cy="684700"/>
          </a:xfrm>
          <a:custGeom>
            <a:pathLst>
              <a:path extrusionOk="0" h="27388" w="41918">
                <a:moveTo>
                  <a:pt x="0" y="0"/>
                </a:moveTo>
                <a:cubicBezTo>
                  <a:pt x="4633" y="4277"/>
                  <a:pt x="26305" y="21743"/>
                  <a:pt x="27803" y="25664"/>
                </a:cubicBezTo>
                <a:cubicBezTo>
                  <a:pt x="29300" y="29584"/>
                  <a:pt x="7699" y="25449"/>
                  <a:pt x="8983" y="23525"/>
                </a:cubicBezTo>
                <a:cubicBezTo>
                  <a:pt x="10266" y="21600"/>
                  <a:pt x="30012" y="13758"/>
                  <a:pt x="35502" y="14115"/>
                </a:cubicBezTo>
                <a:cubicBezTo>
                  <a:pt x="40991" y="14471"/>
                  <a:pt x="40848" y="23739"/>
                  <a:pt x="41918" y="25664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4" name="Shape 214"/>
          <p:cNvSpPr/>
          <p:nvPr/>
        </p:nvSpPr>
        <p:spPr>
          <a:xfrm>
            <a:off x="899533" y="3411175"/>
            <a:ext cx="1613399" cy="973100"/>
          </a:xfrm>
          <a:custGeom>
            <a:pathLst>
              <a:path extrusionOk="0" h="38924" w="64536">
                <a:moveTo>
                  <a:pt x="64536" y="38924"/>
                </a:moveTo>
                <a:cubicBezTo>
                  <a:pt x="53914" y="38139"/>
                  <a:pt x="6792" y="38211"/>
                  <a:pt x="804" y="34219"/>
                </a:cubicBezTo>
                <a:cubicBezTo>
                  <a:pt x="-5184" y="30226"/>
                  <a:pt x="25969" y="20674"/>
                  <a:pt x="28607" y="14971"/>
                </a:cubicBezTo>
                <a:cubicBezTo>
                  <a:pt x="31244" y="9267"/>
                  <a:pt x="18626" y="2495"/>
                  <a:pt x="16630" y="0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5" name="Shape 215"/>
          <p:cNvSpPr/>
          <p:nvPr/>
        </p:nvSpPr>
        <p:spPr>
          <a:xfrm>
            <a:off x="1069325" y="255313"/>
            <a:ext cx="4373600" cy="375574"/>
          </a:xfrm>
          <a:custGeom>
            <a:pathLst>
              <a:path extrusionOk="0" h="15023" w="174944">
                <a:moveTo>
                  <a:pt x="0" y="15023"/>
                </a:moveTo>
                <a:cubicBezTo>
                  <a:pt x="9125" y="12528"/>
                  <a:pt x="41205" y="124"/>
                  <a:pt x="54750" y="53"/>
                </a:cubicBezTo>
                <a:cubicBezTo>
                  <a:pt x="68295" y="-18"/>
                  <a:pt x="69721" y="14596"/>
                  <a:pt x="81270" y="14596"/>
                </a:cubicBezTo>
                <a:cubicBezTo>
                  <a:pt x="92818" y="14596"/>
                  <a:pt x="108430" y="480"/>
                  <a:pt x="124043" y="53"/>
                </a:cubicBezTo>
                <a:cubicBezTo>
                  <a:pt x="139655" y="-374"/>
                  <a:pt x="166460" y="10033"/>
                  <a:pt x="174944" y="12029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33950" y="1632875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" sz="5400"/>
              <a:t>El problema y sus restricciones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311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Progressive Party Problem</a:t>
            </a:r>
          </a:p>
        </p:txBody>
      </p:sp>
      <p:pic>
        <p:nvPicPr>
          <p:cNvPr descr="Screenshot_2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774" y="1468050"/>
            <a:ext cx="5263650" cy="27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237725" y="2797075"/>
            <a:ext cx="204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Yate Anfitrión + tripulación anfitrión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281325" y="3482325"/>
            <a:ext cx="1266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Tripulación invitada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028250" y="2690725"/>
            <a:ext cx="1266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Tripulación invitada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454350" y="1254275"/>
            <a:ext cx="1266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Tripulación invitada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142450" y="1147350"/>
            <a:ext cx="204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Yate Anfitrión + tripulación anfitrión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294850" y="4168675"/>
            <a:ext cx="1908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Yate Anfitrión + tripulación anfitrión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071850" y="2754300"/>
            <a:ext cx="1266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Tripulación invitada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91700" y="3594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Restricciones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736250" y="1202175"/>
            <a:ext cx="56715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b="1" lang="es">
                <a:solidFill>
                  <a:schemeClr val="accent2"/>
                </a:solidFill>
              </a:rPr>
              <a:t>Restricción de capacidad:</a:t>
            </a:r>
            <a:r>
              <a:rPr lang="es"/>
              <a:t> La capacidad de un yate </a:t>
            </a:r>
            <a:r>
              <a:rPr b="1" lang="es"/>
              <a:t>NO</a:t>
            </a:r>
            <a:r>
              <a:rPr lang="es"/>
              <a:t> </a:t>
            </a:r>
            <a:r>
              <a:rPr b="1" lang="es"/>
              <a:t>puede ser excedida.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b="1" lang="es">
                <a:solidFill>
                  <a:schemeClr val="accent2"/>
                </a:solidFill>
              </a:rPr>
              <a:t>Restricción de visitas:</a:t>
            </a:r>
            <a:r>
              <a:rPr lang="es"/>
              <a:t> Un yate invitado </a:t>
            </a:r>
            <a:r>
              <a:rPr b="1" lang="es"/>
              <a:t>NO</a:t>
            </a:r>
            <a:r>
              <a:rPr lang="es"/>
              <a:t> puede</a:t>
            </a:r>
            <a:r>
              <a:rPr b="1" lang="es"/>
              <a:t> visitar más de una vez </a:t>
            </a:r>
            <a:r>
              <a:rPr lang="es"/>
              <a:t>al mismo yate anfitrión en una misma fiesta.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algn="just">
              <a:spcBef>
                <a:spcPts val="0"/>
              </a:spcBef>
            </a:pPr>
            <a:r>
              <a:rPr b="1" lang="es">
                <a:solidFill>
                  <a:schemeClr val="accent2"/>
                </a:solidFill>
              </a:rPr>
              <a:t>Restricción de encuentros:</a:t>
            </a:r>
            <a:r>
              <a:rPr lang="es"/>
              <a:t> Un</a:t>
            </a:r>
            <a:r>
              <a:rPr lang="es"/>
              <a:t> par de grupos invitados </a:t>
            </a:r>
            <a:r>
              <a:rPr b="1" lang="es"/>
              <a:t>NO </a:t>
            </a:r>
            <a:r>
              <a:rPr lang="es"/>
              <a:t>pueden</a:t>
            </a:r>
            <a:r>
              <a:rPr b="1" lang="es"/>
              <a:t> encontrarse más de una vez </a:t>
            </a:r>
            <a:r>
              <a:rPr lang="es"/>
              <a:t>en una misma fiesta.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250" y="3773700"/>
            <a:ext cx="1122325" cy="10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86350" y="163815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" sz="5400"/>
              <a:t>Representación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045500" y="445025"/>
            <a:ext cx="42858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000">
                <a:solidFill>
                  <a:schemeClr val="accent2"/>
                </a:solidFill>
              </a:rPr>
              <a:t>Ambos algoritmos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707375" y="76200"/>
            <a:ext cx="5566500" cy="9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000"/>
              <a:t>Representación de la solución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48600" y="1424425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b="1" lang="es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1" lang="es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atriz </a:t>
            </a:r>
            <a:r>
              <a:rPr b="1" i="1" lang="es" sz="1800">
                <a:solidFill>
                  <a:srgbClr val="666666"/>
                </a:solidFill>
              </a:rPr>
              <a:t>B x T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662" y="3888325"/>
            <a:ext cx="1122325" cy="10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179050" y="3659725"/>
            <a:ext cx="7234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Diferencia: 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Open Sans"/>
              <a:buChar char="●"/>
            </a:pPr>
            <a:r>
              <a:rPr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b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BT+GBJ  </a:t>
            </a:r>
            <a:r>
              <a:rPr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i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representa el </a:t>
            </a:r>
            <a:r>
              <a:rPr b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número total de yates 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Open Sans"/>
              <a:buChar char="●"/>
            </a:pPr>
            <a:r>
              <a:rPr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b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Greedy + TS   </a:t>
            </a:r>
            <a:r>
              <a:rPr i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“B”</a:t>
            </a:r>
            <a:r>
              <a:rPr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representa el </a:t>
            </a:r>
            <a:r>
              <a:rPr b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número total de yates invitados </a:t>
            </a:r>
          </a:p>
        </p:txBody>
      </p:sp>
      <p:pic>
        <p:nvPicPr>
          <p:cNvPr descr="Screenshot_14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882" y="2073800"/>
            <a:ext cx="6588241" cy="13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378500" y="64025"/>
            <a:ext cx="45717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000"/>
              <a:t>Espacio de Búsqueda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045500" y="445025"/>
            <a:ext cx="42858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000">
                <a:solidFill>
                  <a:schemeClr val="accent2"/>
                </a:solidFill>
              </a:rPr>
              <a:t>Ambos algoritmos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662" y="3888325"/>
            <a:ext cx="1122325" cy="10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096800" y="3682350"/>
            <a:ext cx="7234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Diferencia: 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Open Sans"/>
              <a:buChar char="●"/>
            </a:pPr>
            <a:r>
              <a:rPr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b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BT+GBJ  </a:t>
            </a:r>
            <a:r>
              <a:rPr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“B” representa el </a:t>
            </a:r>
            <a:r>
              <a:rPr b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número total de yates 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Open Sans"/>
              <a:buChar char="●"/>
            </a:pPr>
            <a:r>
              <a:rPr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b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Greedy + TS   </a:t>
            </a:r>
            <a:r>
              <a:rPr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“B” representa e</a:t>
            </a:r>
            <a:r>
              <a:rPr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 </a:t>
            </a:r>
            <a:r>
              <a:rPr b="1" lang="es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número total de yates invitados </a:t>
            </a:r>
          </a:p>
        </p:txBody>
      </p:sp>
      <p:pic>
        <p:nvPicPr>
          <p:cNvPr descr="Screenshot_15.png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674" y="1417049"/>
            <a:ext cx="3376124" cy="18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505225" y="1230600"/>
            <a:ext cx="2814300" cy="78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accent6"/>
                </a:solidFill>
              </a:rPr>
              <a:t>Greedy + TS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865000" y="1195800"/>
            <a:ext cx="2662500" cy="94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accent3"/>
                </a:solidFill>
              </a:rPr>
              <a:t>BT + GBJ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0" y="-42775"/>
            <a:ext cx="9144000" cy="12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Espacio de Búsqueda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s" sz="1800">
                <a:solidFill>
                  <a:srgbClr val="666666"/>
                </a:solidFill>
              </a:rPr>
              <a:t>Instancia:</a:t>
            </a:r>
            <a:r>
              <a:rPr lang="es" sz="1800">
                <a:solidFill>
                  <a:srgbClr val="666666"/>
                </a:solidFill>
              </a:rPr>
              <a:t> 42 en total, 29 invitados y 13 anfitriones en 6 tiempos</a:t>
            </a:r>
          </a:p>
        </p:txBody>
      </p:sp>
      <p:cxnSp>
        <p:nvCxnSpPr>
          <p:cNvPr id="126" name="Shape 126"/>
          <p:cNvCxnSpPr/>
          <p:nvPr/>
        </p:nvCxnSpPr>
        <p:spPr>
          <a:xfrm rot="10800000">
            <a:off x="25" y="1208350"/>
            <a:ext cx="91107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creenshot_22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74" y="2598868"/>
            <a:ext cx="3943749" cy="1347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 título.png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500" y="2598875"/>
            <a:ext cx="3943750" cy="126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6200" y="1662625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" sz="5400"/>
              <a:t>Implementación de Algoritmos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