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23"/>
  </p:notesMasterIdLst>
  <p:sldIdLst>
    <p:sldId id="256" r:id="rId3"/>
    <p:sldId id="257" r:id="rId4"/>
    <p:sldId id="268" r:id="rId5"/>
    <p:sldId id="295" r:id="rId6"/>
    <p:sldId id="273" r:id="rId7"/>
    <p:sldId id="271" r:id="rId8"/>
    <p:sldId id="278" r:id="rId9"/>
    <p:sldId id="266" r:id="rId10"/>
    <p:sldId id="281" r:id="rId11"/>
    <p:sldId id="280" r:id="rId12"/>
    <p:sldId id="279" r:id="rId13"/>
    <p:sldId id="282" r:id="rId14"/>
    <p:sldId id="285" r:id="rId15"/>
    <p:sldId id="287" r:id="rId16"/>
    <p:sldId id="289" r:id="rId17"/>
    <p:sldId id="290" r:id="rId18"/>
    <p:sldId id="293" r:id="rId19"/>
    <p:sldId id="291" r:id="rId20"/>
    <p:sldId id="292" r:id="rId21"/>
    <p:sldId id="269" r:id="rId22"/>
  </p:sldIdLst>
  <p:sldSz cx="12198350" cy="6858000"/>
  <p:notesSz cx="6858000" cy="9144000"/>
  <p:custDataLst>
    <p:tags r:id="rId2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sta Pahuja" initials="CP" lastIdx="5" clrIdx="0">
    <p:extLst>
      <p:ext uri="{19B8F6BF-5375-455C-9EA6-DF929625EA0E}">
        <p15:presenceInfo xmlns:p15="http://schemas.microsoft.com/office/powerpoint/2012/main" userId="Chesta Pahu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3A9"/>
    <a:srgbClr val="55669B"/>
    <a:srgbClr val="E7E9F1"/>
    <a:srgbClr val="0C2577"/>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6327" autoAdjust="0"/>
  </p:normalViewPr>
  <p:slideViewPr>
    <p:cSldViewPr>
      <p:cViewPr varScale="1">
        <p:scale>
          <a:sx n="63" d="100"/>
          <a:sy n="63" d="100"/>
        </p:scale>
        <p:origin x="60" y="144"/>
      </p:cViewPr>
      <p:guideLst>
        <p:guide orient="horz" pos="2160"/>
        <p:guide pos="3842"/>
      </p:guideLst>
    </p:cSldViewPr>
  </p:slideViewPr>
  <p:outlineViewPr>
    <p:cViewPr>
      <p:scale>
        <a:sx n="33" d="100"/>
        <a:sy n="33" d="100"/>
      </p:scale>
      <p:origin x="0" y="-46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21-12-2020</a:t>
            </a:fld>
            <a:endParaRPr lang="nl-NL"/>
          </a:p>
        </p:txBody>
      </p:sp>
      <p:sp>
        <p:nvSpPr>
          <p:cNvPr id="4" name="Tijdelijke aanduiding voor dia-afbeelding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812ECD43-08E5-4945-BC4F-4857758E978F}" type="slidenum">
              <a:rPr lang="nl-NL" smtClean="0"/>
              <a:t>1</a:t>
            </a:fld>
            <a:endParaRPr lang="nl-NL"/>
          </a:p>
        </p:txBody>
      </p:sp>
    </p:spTree>
    <p:extLst>
      <p:ext uri="{BB962C8B-B14F-4D97-AF65-F5344CB8AC3E}">
        <p14:creationId xmlns:p14="http://schemas.microsoft.com/office/powerpoint/2010/main" val="23699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nl-NL"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nl-NL" dirty="0"/>
              <a:t>..</a:t>
            </a:r>
          </a:p>
        </p:txBody>
      </p:sp>
      <p:sp>
        <p:nvSpPr>
          <p:cNvPr id="2" name="Titel 1"/>
          <p:cNvSpPr>
            <a:spLocks noGrp="1"/>
          </p:cNvSpPr>
          <p:nvPr>
            <p:ph type="title" hasCustomPrompt="1"/>
          </p:nvPr>
        </p:nvSpPr>
        <p:spPr>
          <a:xfrm>
            <a:off x="1511300" y="1052736"/>
            <a:ext cx="10298858" cy="1656184"/>
          </a:xfrm>
        </p:spPr>
        <p:txBody>
          <a:bodyPr/>
          <a:lstStyle>
            <a:lvl1pPr algn="l">
              <a:defRPr sz="5400">
                <a:solidFill>
                  <a:schemeClr val="bg1"/>
                </a:solidFill>
                <a:latin typeface="Minion Pro" panose="02040503050306020203" pitchFamily="18" charset="0"/>
              </a:defRPr>
            </a:lvl1pPr>
          </a:lstStyle>
          <a:p>
            <a:r>
              <a:rPr lang="nl-NL" dirty="0"/>
              <a:t>Titel van de presentatie</a:t>
            </a:r>
          </a:p>
        </p:txBody>
      </p:sp>
      <p:sp>
        <p:nvSpPr>
          <p:cNvPr id="20" name="Tijdelijke aanduiding voor tekst 19"/>
          <p:cNvSpPr>
            <a:spLocks noGrp="1"/>
          </p:cNvSpPr>
          <p:nvPr>
            <p:ph type="body" sz="quarter" idx="14" hasCustomPrompt="1"/>
          </p:nvPr>
        </p:nvSpPr>
        <p:spPr>
          <a:xfrm>
            <a:off x="1511300" y="3934610"/>
            <a:ext cx="5828311" cy="393700"/>
          </a:xfrm>
        </p:spPr>
        <p:txBody>
          <a:bodyPr anchor="ctr">
            <a:normAutofit/>
          </a:bodyPr>
          <a:lstStyle>
            <a:lvl1pPr marL="0" indent="0">
              <a:buNone/>
              <a:defRPr sz="2400">
                <a:solidFill>
                  <a:schemeClr val="bg1"/>
                </a:solidFill>
                <a:latin typeface="Minion Pro" panose="02040503050306020203" pitchFamily="18" charset="0"/>
              </a:defRPr>
            </a:lvl1pPr>
          </a:lstStyle>
          <a:p>
            <a:pPr lvl="0"/>
            <a:r>
              <a:rPr lang="nl-NL" dirty="0"/>
              <a:t>Subtitel presentatie</a:t>
            </a:r>
          </a:p>
        </p:txBody>
      </p:sp>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latin typeface="Minion Pro" panose="02040503050306020203" pitchFamily="18" charset="0"/>
              </a:defRPr>
            </a:lvl1pPr>
          </a:lstStyle>
          <a:p>
            <a:endParaRPr lang="nl-NL" dirty="0"/>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uiExpand="1"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grafiek in te voegen</a:t>
            </a:r>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video in te voegen</a:t>
            </a:r>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nl-NL" dirty="0"/>
              <a:t>..</a:t>
            </a:r>
          </a:p>
        </p:txBody>
      </p:sp>
      <p:sp>
        <p:nvSpPr>
          <p:cNvPr id="2" name="Titel 1"/>
          <p:cNvSpPr>
            <a:spLocks noGrp="1"/>
          </p:cNvSpPr>
          <p:nvPr>
            <p:ph type="title" hasCustomPrompt="1"/>
          </p:nvPr>
        </p:nvSpPr>
        <p:spPr>
          <a:xfrm>
            <a:off x="1511300" y="1052736"/>
            <a:ext cx="10298858" cy="1656184"/>
          </a:xfrm>
        </p:spPr>
        <p:txBody>
          <a:bodyPr/>
          <a:lstStyle>
            <a:lvl1pPr algn="l">
              <a:defRPr sz="5400">
                <a:solidFill>
                  <a:schemeClr val="bg1"/>
                </a:solidFill>
              </a:defRPr>
            </a:lvl1pPr>
          </a:lstStyle>
          <a:p>
            <a:r>
              <a:rPr lang="nl-NL" dirty="0"/>
              <a:t>Titel afsluiting</a:t>
            </a:r>
          </a:p>
        </p:txBody>
      </p:sp>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6">
                                            <p:bg/>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5588" y="1122363"/>
            <a:ext cx="9148762"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108085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4206807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2195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219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2564225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4775"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5375" y="1825625"/>
            <a:ext cx="5184775"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202470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2195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6096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60962"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5375" y="1681163"/>
            <a:ext cx="518636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5375" y="2505075"/>
            <a:ext cx="5186363"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423079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2726613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104668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latin typeface="Minion Pro" panose="02040503050306020203" pitchFamily="18" charset="0"/>
              </a:defRPr>
            </a:lvl1pPr>
            <a:lvl2pPr marL="542925" indent="-180975">
              <a:buClr>
                <a:schemeClr val="bg2"/>
              </a:buClr>
              <a:buFont typeface="Arial" panose="020B0604020202020204" pitchFamily="34" charset="0"/>
              <a:buChar char="•"/>
              <a:defRPr>
                <a:solidFill>
                  <a:schemeClr val="bg2"/>
                </a:solidFill>
                <a:latin typeface="Minion Pro" panose="02040503050306020203" pitchFamily="18" charset="0"/>
              </a:defRPr>
            </a:lvl2pPr>
            <a:lvl3pPr>
              <a:defRPr>
                <a:solidFill>
                  <a:schemeClr val="bg2"/>
                </a:solidFill>
                <a:latin typeface="Minion Pro" panose="02040503050306020203" pitchFamily="18" charset="0"/>
              </a:defRPr>
            </a:lvl3pPr>
            <a:lvl4pPr>
              <a:defRPr>
                <a:solidFill>
                  <a:schemeClr val="bg2"/>
                </a:solidFill>
                <a:latin typeface="Minion Pro" panose="02040503050306020203" pitchFamily="18" charset="0"/>
              </a:defRPr>
            </a:lvl4pPr>
            <a:lvl5pPr>
              <a:defRPr>
                <a:solidFill>
                  <a:schemeClr val="accent1"/>
                </a:solidFill>
                <a:latin typeface="Minion Pro" panose="02040503050306020203" pitchFamily="18" charset="0"/>
              </a:defRPr>
            </a:lvl5pPr>
            <a:lvl6pPr marL="361950" indent="-361950">
              <a:spcBef>
                <a:spcPts val="800"/>
              </a:spcBef>
              <a:spcAft>
                <a:spcPts val="800"/>
              </a:spcAft>
              <a:buClr>
                <a:schemeClr val="bg2"/>
              </a:buClr>
              <a:buFont typeface="+mj-lt"/>
              <a:buAutoNum type="arabicPeriod"/>
              <a:tabLst/>
              <a:defRPr sz="2400">
                <a:solidFill>
                  <a:schemeClr val="bg2"/>
                </a:solidFill>
                <a:latin typeface="Minion Pro" panose="02040503050306020203" pitchFamily="18" charset="0"/>
              </a:defRPr>
            </a:lvl6pPr>
            <a:lvl7pPr marL="542925" indent="-180975">
              <a:buClr>
                <a:schemeClr val="bg2"/>
              </a:buClr>
              <a:buFont typeface="Arial" panose="020B0604020202020204" pitchFamily="34" charset="0"/>
              <a:buChar char="•"/>
              <a:defRPr>
                <a:solidFill>
                  <a:schemeClr val="bg2"/>
                </a:solidFill>
                <a:latin typeface="Minion Pro" panose="02040503050306020203" pitchFamily="18" charset="0"/>
              </a:defRPr>
            </a:lvl7pPr>
            <a:lvl8pPr>
              <a:defRPr>
                <a:solidFill>
                  <a:schemeClr val="bg2"/>
                </a:solidFill>
                <a:latin typeface="Minion Pro" panose="02040503050306020203" pitchFamily="18" charset="0"/>
              </a:defRPr>
            </a:lvl8pPr>
            <a:lvl9pPr>
              <a:defRPr>
                <a:solidFill>
                  <a:schemeClr val="bg2"/>
                </a:solidFill>
                <a:latin typeface="Minion Pro" panose="02040503050306020203" pitchFamily="18" charset="0"/>
              </a:defRPr>
            </a:lvl9pPr>
          </a:lstStyle>
          <a:p>
            <a:pPr lvl="0"/>
            <a:r>
              <a:rPr lang="nl-NL" dirty="0"/>
              <a:t>Opsomming</a:t>
            </a:r>
          </a:p>
          <a:p>
            <a:pPr lvl="1"/>
            <a:r>
              <a:rPr lang="nl-NL" dirty="0" err="1"/>
              <a:t>Bullet</a:t>
            </a:r>
            <a:endParaRPr lang="nl-NL" dirty="0"/>
          </a:p>
          <a:p>
            <a:pPr lvl="2"/>
            <a:r>
              <a:rPr lang="nl-NL" dirty="0"/>
              <a:t>Leestekst</a:t>
            </a:r>
          </a:p>
          <a:p>
            <a:pPr lvl="3"/>
            <a:r>
              <a:rPr lang="nl-NL" dirty="0"/>
              <a:t>Kopje wit</a:t>
            </a:r>
          </a:p>
          <a:p>
            <a:pPr lvl="4"/>
            <a:r>
              <a:rPr lang="nl-NL" dirty="0"/>
              <a:t>Kopje geel</a:t>
            </a:r>
          </a:p>
          <a:p>
            <a:pPr lvl="5"/>
            <a:r>
              <a:rPr lang="nl-NL" dirty="0"/>
              <a:t>Opsomming</a:t>
            </a:r>
          </a:p>
          <a:p>
            <a:pPr lvl="6"/>
            <a:r>
              <a:rPr lang="nl-NL" dirty="0" err="1"/>
              <a:t>Bullet</a:t>
            </a:r>
            <a:endParaRPr lang="nl-NL" dirty="0"/>
          </a:p>
          <a:p>
            <a:pPr lvl="7"/>
            <a:r>
              <a:rPr lang="nl-NL" sz="1800" dirty="0"/>
              <a:t>Leestekst</a:t>
            </a:r>
          </a:p>
          <a:p>
            <a:pPr lvl="8"/>
            <a:r>
              <a:rPr lang="nl-NL" dirty="0"/>
              <a:t>Kopje wit</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5412"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6363"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54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2835290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5412"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6363"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54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722343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1209678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9663" y="365125"/>
            <a:ext cx="2630487"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9063"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B90D95B-2DCA-4A8C-818D-5010775FDD58}" type="slidenum">
              <a:rPr lang="nl-NL" smtClean="0"/>
              <a:t>‹#›</a:t>
            </a:fld>
            <a:endParaRPr lang="nl-NL"/>
          </a:p>
        </p:txBody>
      </p:sp>
    </p:spTree>
    <p:extLst>
      <p:ext uri="{BB962C8B-B14F-4D97-AF65-F5344CB8AC3E}">
        <p14:creationId xmlns:p14="http://schemas.microsoft.com/office/powerpoint/2010/main" val="82371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p:txBody>
          <a:bodyPr vert="horz"/>
          <a:lstStyle>
            <a:lvl1pPr>
              <a:defRPr>
                <a:latin typeface="Minion Pro" panose="02040503050306020203" pitchFamily="18" charset="0"/>
              </a:defRPr>
            </a:lvl1pPr>
            <a:lvl2pPr>
              <a:defRPr>
                <a:latin typeface="Minion Pro" panose="02040503050306020203" pitchFamily="18" charset="0"/>
              </a:defRPr>
            </a:lvl2pPr>
            <a:lvl3pPr>
              <a:defRPr>
                <a:latin typeface="Minion Pro" panose="02040503050306020203" pitchFamily="18" charset="0"/>
              </a:defRPr>
            </a:lvl3pPr>
            <a:lvl4pPr>
              <a:defRPr>
                <a:latin typeface="Minion Pro" panose="02040503050306020203" pitchFamily="18" charset="0"/>
              </a:defRPr>
            </a:lvl4pPr>
            <a:lvl5pPr>
              <a:defRPr>
                <a:latin typeface="Minion Pro" panose="02040503050306020203" pitchFamily="18" charset="0"/>
              </a:defRPr>
            </a:lvl5pPr>
            <a:lvl6pPr>
              <a:defRPr>
                <a:latin typeface="Minion Pro" panose="02040503050306020203" pitchFamily="18" charset="0"/>
              </a:defRPr>
            </a:lvl6pPr>
            <a:lvl7pPr>
              <a:defRPr>
                <a:latin typeface="Minion Pro" panose="02040503050306020203" pitchFamily="18" charset="0"/>
              </a:defRPr>
            </a:lvl7pPr>
            <a:lvl8pPr>
              <a:defRPr>
                <a:latin typeface="Minion Pro" panose="02040503050306020203" pitchFamily="18" charset="0"/>
              </a:defRPr>
            </a:lvl8pPr>
            <a:lvl9pPr>
              <a:defRPr>
                <a:latin typeface="Minion Pro" panose="02040503050306020203" pitchFamily="18" charset="0"/>
              </a:defRPr>
            </a:lvl9p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lvl1pPr>
              <a:defRPr>
                <a:latin typeface="Minion Pro" panose="02040503050306020203" pitchFamily="18" charset="0"/>
              </a:defRPr>
            </a:lvl1pPr>
            <a:lvl2pPr>
              <a:defRPr>
                <a:latin typeface="Minion Pro" panose="02040503050306020203" pitchFamily="18" charset="0"/>
              </a:defRPr>
            </a:lvl2pPr>
            <a:lvl3pPr>
              <a:defRPr>
                <a:latin typeface="Minion Pro" panose="02040503050306020203" pitchFamily="18" charset="0"/>
              </a:defRPr>
            </a:lvl3pPr>
            <a:lvl4pPr>
              <a:defRPr>
                <a:latin typeface="Minion Pro" panose="02040503050306020203" pitchFamily="18" charset="0"/>
              </a:defRPr>
            </a:lvl4pPr>
            <a:lvl5pPr>
              <a:defRPr>
                <a:latin typeface="Minion Pro" panose="02040503050306020203" pitchFamily="18" charset="0"/>
              </a:defRPr>
            </a:lvl5pPr>
            <a:lvl6pPr>
              <a:defRPr>
                <a:latin typeface="Minion Pro" panose="02040503050306020203" pitchFamily="18" charset="0"/>
              </a:defRPr>
            </a:lvl6pPr>
            <a:lvl7pPr>
              <a:defRPr>
                <a:latin typeface="Minion Pro" panose="02040503050306020203" pitchFamily="18" charset="0"/>
              </a:defRPr>
            </a:lvl7pPr>
            <a:lvl8pPr>
              <a:defRPr>
                <a:latin typeface="Minion Pro" panose="02040503050306020203" pitchFamily="18" charset="0"/>
              </a:defRPr>
            </a:lvl8pPr>
            <a:lvl9pPr>
              <a:defRPr>
                <a:latin typeface="Minion Pro" panose="02040503050306020203" pitchFamily="18" charset="0"/>
              </a:defRPr>
            </a:lvl9p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lvl1pPr>
              <a:defRPr>
                <a:latin typeface="Minion Pro" panose="02040503050306020203" pitchFamily="18" charset="0"/>
              </a:defRPr>
            </a:lvl1pPr>
            <a:lvl2pPr>
              <a:defRPr>
                <a:latin typeface="Minion Pro" panose="02040503050306020203" pitchFamily="18" charset="0"/>
              </a:defRPr>
            </a:lvl2pPr>
            <a:lvl3pPr>
              <a:defRPr>
                <a:latin typeface="Minion Pro" panose="02040503050306020203" pitchFamily="18" charset="0"/>
              </a:defRPr>
            </a:lvl3pPr>
            <a:lvl4pPr>
              <a:defRPr>
                <a:latin typeface="Minion Pro" panose="02040503050306020203" pitchFamily="18" charset="0"/>
              </a:defRPr>
            </a:lvl4pPr>
            <a:lvl5pPr>
              <a:defRPr>
                <a:latin typeface="Minion Pro" panose="02040503050306020203" pitchFamily="18" charset="0"/>
              </a:defRPr>
            </a:lvl5pPr>
            <a:lvl6pPr>
              <a:defRPr>
                <a:latin typeface="Minion Pro" panose="02040503050306020203" pitchFamily="18" charset="0"/>
              </a:defRPr>
            </a:lvl6pPr>
            <a:lvl7pPr>
              <a:defRPr>
                <a:latin typeface="Minion Pro" panose="02040503050306020203" pitchFamily="18" charset="0"/>
              </a:defRPr>
            </a:lvl7pPr>
            <a:lvl8pPr>
              <a:defRPr>
                <a:latin typeface="Minion Pro" panose="02040503050306020203" pitchFamily="18" charset="0"/>
              </a:defRPr>
            </a:lvl8pPr>
            <a:lvl9pPr>
              <a:defRPr>
                <a:latin typeface="Minion Pro" panose="02040503050306020203" pitchFamily="18" charset="0"/>
              </a:defRPr>
            </a:lvl9p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lvl1pPr>
              <a:defRPr>
                <a:latin typeface="Minion Pro" panose="02040503050306020203" pitchFamily="18" charset="0"/>
              </a:defRPr>
            </a:lvl1pPr>
            <a:lvl2pPr>
              <a:defRPr>
                <a:latin typeface="Minion Pro" panose="02040503050306020203" pitchFamily="18" charset="0"/>
              </a:defRPr>
            </a:lvl2pPr>
            <a:lvl3pPr>
              <a:defRPr>
                <a:latin typeface="Minion Pro" panose="02040503050306020203" pitchFamily="18" charset="0"/>
              </a:defRPr>
            </a:lvl3pPr>
            <a:lvl4pPr>
              <a:defRPr>
                <a:latin typeface="Minion Pro" panose="02040503050306020203" pitchFamily="18" charset="0"/>
              </a:defRPr>
            </a:lvl4pPr>
            <a:lvl5pPr>
              <a:defRPr>
                <a:latin typeface="Minion Pro" panose="02040503050306020203" pitchFamily="18" charset="0"/>
              </a:defRPr>
            </a:lvl5pPr>
            <a:lvl6pPr>
              <a:defRPr>
                <a:latin typeface="Minion Pro" panose="02040503050306020203" pitchFamily="18" charset="0"/>
              </a:defRPr>
            </a:lvl6pPr>
            <a:lvl7pPr>
              <a:defRPr>
                <a:latin typeface="Minion Pro" panose="02040503050306020203" pitchFamily="18" charset="0"/>
              </a:defRPr>
            </a:lvl7pPr>
            <a:lvl8pPr>
              <a:defRPr>
                <a:latin typeface="Minion Pro" panose="02040503050306020203" pitchFamily="18" charset="0"/>
              </a:defRPr>
            </a:lvl8pPr>
            <a:lvl9pPr>
              <a:defRPr>
                <a:latin typeface="Minion Pro" panose="02040503050306020203" pitchFamily="18" charset="0"/>
              </a:defRPr>
            </a:lvl9p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lvl1pPr>
              <a:defRPr>
                <a:latin typeface="Minion Pro" panose="02040503050306020203" pitchFamily="18" charset="0"/>
              </a:defRPr>
            </a:lvl1pPr>
            <a:lvl2pPr>
              <a:defRPr>
                <a:latin typeface="Minion Pro" panose="02040503050306020203" pitchFamily="18" charset="0"/>
              </a:defRPr>
            </a:lvl2pPr>
            <a:lvl3pPr>
              <a:defRPr>
                <a:latin typeface="Minion Pro" panose="02040503050306020203" pitchFamily="18" charset="0"/>
              </a:defRPr>
            </a:lvl3pPr>
            <a:lvl4pPr>
              <a:defRPr>
                <a:latin typeface="Minion Pro" panose="02040503050306020203" pitchFamily="18" charset="0"/>
              </a:defRPr>
            </a:lvl4pPr>
            <a:lvl5pPr>
              <a:defRPr>
                <a:latin typeface="Minion Pro" panose="02040503050306020203" pitchFamily="18" charset="0"/>
              </a:defRPr>
            </a:lvl5pPr>
            <a:lvl6pPr>
              <a:defRPr>
                <a:latin typeface="Minion Pro" panose="02040503050306020203" pitchFamily="18" charset="0"/>
              </a:defRPr>
            </a:lvl6pPr>
            <a:lvl7pPr>
              <a:defRPr>
                <a:latin typeface="Minion Pro" panose="02040503050306020203" pitchFamily="18" charset="0"/>
              </a:defRPr>
            </a:lvl7pPr>
            <a:lvl8pPr>
              <a:defRPr>
                <a:latin typeface="Minion Pro" panose="02040503050306020203" pitchFamily="18" charset="0"/>
              </a:defRPr>
            </a:lvl8pPr>
            <a:lvl9pPr>
              <a:defRPr>
                <a:latin typeface="Minion Pro" panose="02040503050306020203" pitchFamily="18" charset="0"/>
              </a:defRPr>
            </a:lvl9p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Minion Pro" panose="02040503050306020203" pitchFamily="18" charset="0"/>
              </a:defRPr>
            </a:lvl1pPr>
          </a:lstStyle>
          <a:p>
            <a:r>
              <a:rPr lang="nl-NL" dirty="0"/>
              <a:t>Titel</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lvl1pPr>
              <a:defRPr>
                <a:latin typeface="Minion Pro" panose="02040503050306020203" pitchFamily="18" charset="0"/>
              </a:defRPr>
            </a:lvl1pPr>
            <a:lvl2pPr>
              <a:defRPr>
                <a:latin typeface="Minion Pro" panose="02040503050306020203" pitchFamily="18" charset="0"/>
              </a:defRPr>
            </a:lvl2pPr>
            <a:lvl3pPr>
              <a:defRPr>
                <a:latin typeface="Minion Pro" panose="02040503050306020203" pitchFamily="18" charset="0"/>
              </a:defRPr>
            </a:lvl3pPr>
            <a:lvl4pPr>
              <a:defRPr>
                <a:latin typeface="Minion Pro" panose="02040503050306020203" pitchFamily="18" charset="0"/>
              </a:defRPr>
            </a:lvl4pPr>
            <a:lvl5pPr>
              <a:defRPr>
                <a:latin typeface="Minion Pro" panose="02040503050306020203" pitchFamily="18" charset="0"/>
              </a:defRPr>
            </a:lvl5pPr>
            <a:lvl6pPr>
              <a:defRPr>
                <a:latin typeface="Minion Pro" panose="02040503050306020203" pitchFamily="18" charset="0"/>
              </a:defRPr>
            </a:lvl6pPr>
            <a:lvl7pPr>
              <a:defRPr>
                <a:latin typeface="Minion Pro" panose="02040503050306020203" pitchFamily="18" charset="0"/>
              </a:defRPr>
            </a:lvl7pPr>
            <a:lvl8pPr>
              <a:defRPr>
                <a:latin typeface="Minion Pro" panose="02040503050306020203" pitchFamily="18" charset="0"/>
              </a:defRPr>
            </a:lvl8pPr>
            <a:lvl9pPr>
              <a:defRPr>
                <a:latin typeface="Minion Pro" panose="02040503050306020203" pitchFamily="18" charset="0"/>
              </a:defRPr>
            </a:lvl9p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nl-NL" dirty="0"/>
              <a:t>Klik hier om een</a:t>
            </a:r>
            <a:br>
              <a:rPr lang="nl-NL" dirty="0"/>
            </a:br>
            <a:r>
              <a:rPr lang="nl-NL" dirty="0"/>
              <a:t>afbeelding in te voegen</a:t>
            </a:r>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nl-NL" dirty="0"/>
              <a:t>Titel</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800" dirty="0"/>
              <a:t>Leestekst</a:t>
            </a:r>
          </a:p>
          <a:p>
            <a:pPr lvl="8"/>
            <a:r>
              <a:rPr lang="nl-NL" dirty="0"/>
              <a:t>Kopje donker blauw</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20" name="Rechthoek 19"/>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6" name="Tijdelijke aanduiding voor dianummer 5"/>
          <p:cNvSpPr>
            <a:spLocks noGrp="1"/>
          </p:cNvSpPr>
          <p:nvPr>
            <p:ph type="sldNum" sz="quarter" idx="4"/>
          </p:nvPr>
        </p:nvSpPr>
        <p:spPr>
          <a:xfrm>
            <a:off x="404662" y="6453336"/>
            <a:ext cx="508726" cy="404664"/>
          </a:xfrm>
          <a:prstGeom prst="rect">
            <a:avLst/>
          </a:prstGeom>
        </p:spPr>
        <p:txBody>
          <a:bodyPr vert="horz" lIns="0" tIns="0" rIns="0" bIns="0" rtlCol="0" anchor="ctr"/>
          <a:lstStyle>
            <a:lvl1pPr algn="l">
              <a:defRPr lang="nl-NL" sz="1400" b="1" smtClean="0">
                <a:solidFill>
                  <a:schemeClr val="bg1"/>
                </a:solidFill>
              </a:defRPr>
            </a:lvl1pPr>
          </a:lstStyle>
          <a:p>
            <a:fld id="{21272068-81DC-4C45-9305-5AD5E2019168}" type="slidenum">
              <a:rPr lang="nl-NL" smtClean="0"/>
              <a:pPr/>
              <a:t>‹#›</a:t>
            </a:fld>
            <a:endParaRPr lang="nl-NL" dirty="0"/>
          </a:p>
        </p:txBody>
      </p:sp>
      <p:sp>
        <p:nvSpPr>
          <p:cNvPr id="14" name="Tijdelijke aanduiding voor dianummer 5"/>
          <p:cNvSpPr txBox="1">
            <a:spLocks/>
          </p:cNvSpPr>
          <p:nvPr userDrawn="1"/>
        </p:nvSpPr>
        <p:spPr>
          <a:xfrm>
            <a:off x="9177763" y="6453336"/>
            <a:ext cx="2744787" cy="416127"/>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90D95B-2DCA-4A8C-818D-5010775FDD58}" type="slidenum">
              <a:rPr lang="nl-NL" smtClean="0">
                <a:solidFill>
                  <a:schemeClr val="bg1"/>
                </a:solidFill>
              </a:rPr>
              <a:pPr/>
              <a:t>‹#›</a:t>
            </a:fld>
            <a:endParaRPr lang="nl-NL">
              <a:solidFill>
                <a:schemeClr val="bg1"/>
              </a:solidFill>
            </a:endParaRPr>
          </a:p>
        </p:txBody>
      </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2195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47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l-NL"/>
          </a:p>
        </p:txBody>
      </p:sp>
      <p:sp>
        <p:nvSpPr>
          <p:cNvPr id="5" name="Tijdelijke aanduiding voor voettekst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5363" y="6356350"/>
            <a:ext cx="27447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0D95B-2DCA-4A8C-818D-5010775FDD58}" type="slidenum">
              <a:rPr lang="nl-NL" smtClean="0"/>
              <a:t>‹#›</a:t>
            </a:fld>
            <a:endParaRPr lang="nl-NL"/>
          </a:p>
        </p:txBody>
      </p:sp>
    </p:spTree>
    <p:extLst>
      <p:ext uri="{BB962C8B-B14F-4D97-AF65-F5344CB8AC3E}">
        <p14:creationId xmlns:p14="http://schemas.microsoft.com/office/powerpoint/2010/main" val="100951959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towardsdatascience.com/using-deep-learning-to-generate-puns-f000c76026c9" TargetMode="External"/><Relationship Id="rId3" Type="http://schemas.openxmlformats.org/officeDocument/2006/relationships/hyperlink" Target="https://arxiv.org/pdf/1904.06828.pdf" TargetMode="External"/><Relationship Id="rId7" Type="http://schemas.openxmlformats.org/officeDocument/2006/relationships/hyperlink" Target="https://towardsdatascience.com/illustrated-guide-to-lstms-and-gru-s-a-step-by-step-explanation-44e9eb85bf21" TargetMode="External"/><Relationship Id="rId2" Type="http://schemas.openxmlformats.org/officeDocument/2006/relationships/hyperlink" Target="https://arxiv.org/abs/1910.10950" TargetMode="External"/><Relationship Id="rId1" Type="http://schemas.openxmlformats.org/officeDocument/2006/relationships/slideLayout" Target="../slideLayouts/slideLayout12.xml"/><Relationship Id="rId6" Type="http://schemas.openxmlformats.org/officeDocument/2006/relationships/hyperlink" Target="https://towardsdatascience.com/illustrated-guide-to-recurrent-neural-networks-79e5eb8049c9" TargetMode="External"/><Relationship Id="rId5" Type="http://schemas.openxmlformats.org/officeDocument/2006/relationships/hyperlink" Target="https://www.researchgate.net/publication/220356042_The_Construction_of_a_Pun_Generator_for_Language_Skills_Development/link/09e415112f7cbd67f0000000/download" TargetMode="External"/><Relationship Id="rId4" Type="http://schemas.openxmlformats.org/officeDocument/2006/relationships/hyperlink" Target="https://www.aclweb.org/anthology/P18-1153.pdf" TargetMode="External"/><Relationship Id="rId9" Type="http://schemas.openxmlformats.org/officeDocument/2006/relationships/hyperlink" Target="https://stanford.edu/~shervine/teaching/cs-230/cheatsheet-recurrent-neural-net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EF30006-3E75-4B6E-9C71-EAE76E3353B2}"/>
              </a:ext>
            </a:extLst>
          </p:cNvPr>
          <p:cNvSpPr>
            <a:spLocks noGrp="1"/>
          </p:cNvSpPr>
          <p:nvPr>
            <p:ph type="body" sz="quarter" idx="13"/>
          </p:nvPr>
        </p:nvSpPr>
        <p:spPr>
          <a:xfrm>
            <a:off x="0" y="-1"/>
            <a:ext cx="12198349" cy="4149081"/>
          </a:xfrm>
        </p:spPr>
        <p:txBody>
          <a:bodyPr/>
          <a:lstStyle/>
          <a:p>
            <a:endParaRPr lang="en-IN" dirty="0"/>
          </a:p>
        </p:txBody>
      </p:sp>
      <p:sp>
        <p:nvSpPr>
          <p:cNvPr id="6" name="Text Placeholder 5">
            <a:extLst>
              <a:ext uri="{FF2B5EF4-FFF2-40B4-BE49-F238E27FC236}">
                <a16:creationId xmlns:a16="http://schemas.microsoft.com/office/drawing/2014/main" id="{A2158FAA-9D2D-4D07-9032-2A12D96A760C}"/>
              </a:ext>
            </a:extLst>
          </p:cNvPr>
          <p:cNvSpPr>
            <a:spLocks noGrp="1"/>
          </p:cNvSpPr>
          <p:nvPr>
            <p:ph type="body" sz="quarter" idx="12"/>
          </p:nvPr>
        </p:nvSpPr>
        <p:spPr>
          <a:xfrm>
            <a:off x="1" y="1"/>
            <a:ext cx="12198350" cy="3381859"/>
          </a:xfrm>
          <a:solidFill>
            <a:schemeClr val="bg2">
              <a:lumMod val="75000"/>
            </a:schemeClr>
          </a:solidFill>
        </p:spPr>
        <p:txBody>
          <a:bodyPr/>
          <a:lstStyle/>
          <a:p>
            <a:endParaRPr lang="en-IN" dirty="0">
              <a:solidFill>
                <a:schemeClr val="bg2">
                  <a:lumMod val="75000"/>
                </a:schemeClr>
              </a:solidFill>
            </a:endParaRPr>
          </a:p>
        </p:txBody>
      </p:sp>
      <p:sp>
        <p:nvSpPr>
          <p:cNvPr id="4" name="Titel 3"/>
          <p:cNvSpPr>
            <a:spLocks noGrp="1"/>
          </p:cNvSpPr>
          <p:nvPr>
            <p:ph type="title"/>
          </p:nvPr>
        </p:nvSpPr>
        <p:spPr>
          <a:xfrm>
            <a:off x="698575" y="565270"/>
            <a:ext cx="10298858" cy="1656184"/>
          </a:xfrm>
        </p:spPr>
        <p:txBody>
          <a:bodyPr/>
          <a:lstStyle/>
          <a:p>
            <a:r>
              <a:rPr lang="nl-NL" dirty="0">
                <a:latin typeface="Minion Pro" panose="02040503050306020203" pitchFamily="18" charset="0"/>
              </a:rPr>
              <a:t>Pun-GAN</a:t>
            </a:r>
          </a:p>
        </p:txBody>
      </p:sp>
      <p:sp>
        <p:nvSpPr>
          <p:cNvPr id="5" name="Tijdelijke aanduiding voor tekst 4"/>
          <p:cNvSpPr>
            <a:spLocks noGrp="1"/>
          </p:cNvSpPr>
          <p:nvPr>
            <p:ph type="body" sz="quarter" idx="14"/>
          </p:nvPr>
        </p:nvSpPr>
        <p:spPr>
          <a:xfrm>
            <a:off x="2338515" y="3312552"/>
            <a:ext cx="8206193" cy="873235"/>
          </a:xfrm>
        </p:spPr>
        <p:txBody>
          <a:bodyPr>
            <a:normAutofit/>
          </a:bodyPr>
          <a:lstStyle/>
          <a:p>
            <a:r>
              <a:rPr lang="nl-NL" sz="2800" b="1" dirty="0">
                <a:latin typeface="Minion Pro" panose="02040503050306020203" pitchFamily="18" charset="0"/>
              </a:rPr>
              <a:t>IE-643 Deep Learning : Project Mid-Term Review</a:t>
            </a:r>
          </a:p>
        </p:txBody>
      </p:sp>
      <p:sp>
        <p:nvSpPr>
          <p:cNvPr id="13" name="Tijdelijke aanduiding voor datum 12"/>
          <p:cNvSpPr>
            <a:spLocks noGrp="1"/>
          </p:cNvSpPr>
          <p:nvPr>
            <p:ph type="dt" sz="half" idx="2"/>
          </p:nvPr>
        </p:nvSpPr>
        <p:spPr/>
        <p:txBody>
          <a:bodyPr/>
          <a:lstStyle/>
          <a:p>
            <a:pPr algn="l"/>
            <a:r>
              <a:rPr lang="nl-NL" dirty="0">
                <a:solidFill>
                  <a:schemeClr val="tx1"/>
                </a:solidFill>
              </a:rPr>
              <a:t>                   </a:t>
            </a:r>
            <a:endParaRPr lang="nl-NL" dirty="0">
              <a:solidFill>
                <a:schemeClr val="tx1"/>
              </a:solidFill>
              <a:latin typeface="Minion Pro" panose="02040503050306020203" pitchFamily="18" charset="0"/>
            </a:endParaRPr>
          </a:p>
        </p:txBody>
      </p:sp>
      <p:sp>
        <p:nvSpPr>
          <p:cNvPr id="2" name="TextBox 1">
            <a:extLst>
              <a:ext uri="{FF2B5EF4-FFF2-40B4-BE49-F238E27FC236}">
                <a16:creationId xmlns:a16="http://schemas.microsoft.com/office/drawing/2014/main" id="{E09C5D64-F054-463B-BB35-87A285B1A935}"/>
              </a:ext>
            </a:extLst>
          </p:cNvPr>
          <p:cNvSpPr txBox="1"/>
          <p:nvPr/>
        </p:nvSpPr>
        <p:spPr>
          <a:xfrm>
            <a:off x="554559" y="1886390"/>
            <a:ext cx="9649072" cy="584775"/>
          </a:xfrm>
          <a:prstGeom prst="rect">
            <a:avLst/>
          </a:prstGeom>
          <a:noFill/>
        </p:spPr>
        <p:txBody>
          <a:bodyPr wrap="square" rtlCol="0">
            <a:spAutoFit/>
          </a:bodyPr>
          <a:lstStyle/>
          <a:p>
            <a:r>
              <a:rPr lang="en-IN" sz="3200" dirty="0">
                <a:solidFill>
                  <a:schemeClr val="bg1"/>
                </a:solidFill>
                <a:latin typeface="Minion Pro" panose="02040503050306020203"/>
              </a:rPr>
              <a:t>Generative Adversarial Network for Pun Generation</a:t>
            </a:r>
          </a:p>
        </p:txBody>
      </p:sp>
      <p:pic>
        <p:nvPicPr>
          <p:cNvPr id="1026" name="Picture 2" descr="IITB">
            <a:extLst>
              <a:ext uri="{FF2B5EF4-FFF2-40B4-BE49-F238E27FC236}">
                <a16:creationId xmlns:a16="http://schemas.microsoft.com/office/drawing/2014/main" id="{3EE675FC-265B-4808-8A37-F7183B53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83" y="4298752"/>
            <a:ext cx="2270469" cy="19389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DD16437-F73B-4978-80CB-4FC896D49A2E}"/>
              </a:ext>
            </a:extLst>
          </p:cNvPr>
          <p:cNvSpPr/>
          <p:nvPr/>
        </p:nvSpPr>
        <p:spPr>
          <a:xfrm>
            <a:off x="1346647" y="6453336"/>
            <a:ext cx="3672408" cy="404664"/>
          </a:xfrm>
          <a:prstGeom prst="rect">
            <a:avLst/>
          </a:prstGeom>
          <a:solidFill>
            <a:srgbClr val="0C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823BACE-4BE8-44A8-8D2E-3D5162904587}"/>
              </a:ext>
            </a:extLst>
          </p:cNvPr>
          <p:cNvSpPr txBox="1"/>
          <p:nvPr/>
        </p:nvSpPr>
        <p:spPr>
          <a:xfrm>
            <a:off x="7154820" y="4549166"/>
            <a:ext cx="4951371" cy="1938992"/>
          </a:xfrm>
          <a:prstGeom prst="rect">
            <a:avLst/>
          </a:prstGeom>
          <a:noFill/>
        </p:spPr>
        <p:txBody>
          <a:bodyPr wrap="square">
            <a:spAutoFit/>
          </a:bodyPr>
          <a:lstStyle/>
          <a:p>
            <a:r>
              <a:rPr lang="nl-NL" sz="2400" dirty="0">
                <a:solidFill>
                  <a:schemeClr val="bg2">
                    <a:lumMod val="75000"/>
                  </a:schemeClr>
                </a:solidFill>
                <a:latin typeface="Minion Pro" panose="02040503050306020203"/>
              </a:rPr>
              <a:t>Speakers: Chesta Pahuja  (19i190008)</a:t>
            </a:r>
          </a:p>
          <a:p>
            <a:r>
              <a:rPr lang="nl-NL" sz="2400" dirty="0">
                <a:solidFill>
                  <a:schemeClr val="bg2">
                    <a:lumMod val="75000"/>
                  </a:schemeClr>
                </a:solidFill>
                <a:latin typeface="Minion Pro" panose="02040503050306020203"/>
              </a:rPr>
              <a:t>                   Saurav Raj        (170110062)</a:t>
            </a:r>
          </a:p>
          <a:p>
            <a:pPr algn="r"/>
            <a:endParaRPr lang="nl-NL" sz="2400" dirty="0">
              <a:solidFill>
                <a:schemeClr val="bg2">
                  <a:lumMod val="75000"/>
                </a:schemeClr>
              </a:solidFill>
              <a:latin typeface="Minion Pro" panose="02040503050306020203"/>
            </a:endParaRPr>
          </a:p>
          <a:p>
            <a:pPr algn="r"/>
            <a:endParaRPr lang="nl-NL" sz="2400" dirty="0">
              <a:solidFill>
                <a:schemeClr val="bg2">
                  <a:lumMod val="75000"/>
                </a:schemeClr>
              </a:solidFill>
              <a:latin typeface="Minion Pro" panose="02040503050306020203"/>
            </a:endParaRPr>
          </a:p>
          <a:p>
            <a:pPr algn="r"/>
            <a:r>
              <a:rPr lang="nl-NL" sz="2400" dirty="0">
                <a:solidFill>
                  <a:schemeClr val="bg2">
                    <a:lumMod val="75000"/>
                  </a:schemeClr>
                </a:solidFill>
                <a:latin typeface="Minion Pro" panose="02040503050306020203"/>
              </a:rPr>
              <a:t>                            Fall’2020</a:t>
            </a:r>
          </a:p>
        </p:txBody>
      </p:sp>
    </p:spTree>
    <p:extLst>
      <p:ext uri="{BB962C8B-B14F-4D97-AF65-F5344CB8AC3E}">
        <p14:creationId xmlns:p14="http://schemas.microsoft.com/office/powerpoint/2010/main" val="29778148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uiExpand="1" build="p">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FEE1-DD48-4E9E-A4AE-49E80E2CAC68}"/>
              </a:ext>
            </a:extLst>
          </p:cNvPr>
          <p:cNvSpPr>
            <a:spLocks noGrp="1"/>
          </p:cNvSpPr>
          <p:nvPr>
            <p:ph type="title"/>
          </p:nvPr>
        </p:nvSpPr>
        <p:spPr/>
        <p:txBody>
          <a:bodyPr/>
          <a:lstStyle/>
          <a:p>
            <a:r>
              <a:rPr lang="en-IN" dirty="0"/>
              <a:t>Sem Eval + Wikipedia Corpus</a:t>
            </a:r>
          </a:p>
        </p:txBody>
      </p:sp>
      <p:sp>
        <p:nvSpPr>
          <p:cNvPr id="4" name="TextBox 3">
            <a:extLst>
              <a:ext uri="{FF2B5EF4-FFF2-40B4-BE49-F238E27FC236}">
                <a16:creationId xmlns:a16="http://schemas.microsoft.com/office/drawing/2014/main" id="{637A7C81-698C-4E36-855A-584363681559}"/>
              </a:ext>
            </a:extLst>
          </p:cNvPr>
          <p:cNvSpPr txBox="1"/>
          <p:nvPr/>
        </p:nvSpPr>
        <p:spPr>
          <a:xfrm>
            <a:off x="266527" y="980728"/>
            <a:ext cx="11233248" cy="6740307"/>
          </a:xfrm>
          <a:prstGeom prst="rect">
            <a:avLst/>
          </a:prstGeom>
          <a:noFill/>
        </p:spPr>
        <p:txBody>
          <a:bodyPr wrap="square" rtlCol="0">
            <a:spAutoFit/>
          </a:bodyPr>
          <a:lstStyle/>
          <a:p>
            <a:r>
              <a:rPr lang="en-IN" dirty="0">
                <a:solidFill>
                  <a:schemeClr val="bg2">
                    <a:lumMod val="75000"/>
                  </a:schemeClr>
                </a:solidFill>
              </a:rPr>
              <a:t>A major component involved in implementing the model was to pre-process Wikipedia dumps keeping in mind the model architecture and the task</a:t>
            </a:r>
          </a:p>
          <a:p>
            <a:endParaRPr lang="en-IN" dirty="0">
              <a:solidFill>
                <a:schemeClr val="bg2">
                  <a:lumMod val="75000"/>
                </a:schemeClr>
              </a:solidFill>
            </a:endParaRPr>
          </a:p>
          <a:p>
            <a:r>
              <a:rPr lang="en-IN" dirty="0">
                <a:solidFill>
                  <a:schemeClr val="bg2">
                    <a:lumMod val="75000"/>
                  </a:schemeClr>
                </a:solidFill>
              </a:rPr>
              <a:t>Approach:</a:t>
            </a:r>
          </a:p>
          <a:p>
            <a:endParaRPr lang="en-IN" dirty="0">
              <a:solidFill>
                <a:schemeClr val="bg2">
                  <a:lumMod val="75000"/>
                </a:schemeClr>
              </a:solidFill>
            </a:endParaRPr>
          </a:p>
          <a:p>
            <a:pPr marL="342900" indent="-342900">
              <a:buFont typeface="Arial" panose="020B0604020202020204" pitchFamily="34" charset="0"/>
              <a:buChar char="•"/>
            </a:pPr>
            <a:r>
              <a:rPr lang="en-IN" dirty="0">
                <a:solidFill>
                  <a:schemeClr val="bg2">
                    <a:lumMod val="75000"/>
                  </a:schemeClr>
                </a:solidFill>
              </a:rPr>
              <a:t>Extracted Wikipedia text from 30 pages, and cleaned the text. Libraries used- NLTK for tokenization.</a:t>
            </a:r>
          </a:p>
          <a:p>
            <a:endParaRPr lang="en-IN" dirty="0">
              <a:solidFill>
                <a:schemeClr val="bg2">
                  <a:lumMod val="75000"/>
                </a:schemeClr>
              </a:solidFill>
            </a:endParaRPr>
          </a:p>
          <a:p>
            <a:pPr marL="342900" indent="-342900">
              <a:buFont typeface="Arial" panose="020B0604020202020204" pitchFamily="34" charset="0"/>
              <a:buChar char="•"/>
            </a:pPr>
            <a:r>
              <a:rPr lang="en-IN" dirty="0">
                <a:solidFill>
                  <a:schemeClr val="bg2">
                    <a:lumMod val="75000"/>
                  </a:schemeClr>
                </a:solidFill>
              </a:rPr>
              <a:t>Text cleaned, tokenized into sentences, sentences tokenized to words</a:t>
            </a:r>
          </a:p>
          <a:p>
            <a:endParaRPr lang="en-IN" dirty="0">
              <a:solidFill>
                <a:schemeClr val="bg2">
                  <a:lumMod val="75000"/>
                </a:schemeClr>
              </a:solidFill>
            </a:endParaRPr>
          </a:p>
          <a:p>
            <a:pPr marL="342900" indent="-342900">
              <a:buFont typeface="Arial" panose="020B0604020202020204" pitchFamily="34" charset="0"/>
              <a:buChar char="•"/>
            </a:pPr>
            <a:r>
              <a:rPr lang="en-IN" dirty="0">
                <a:solidFill>
                  <a:schemeClr val="bg2">
                    <a:lumMod val="75000"/>
                  </a:schemeClr>
                </a:solidFill>
              </a:rPr>
              <a:t>Disambiguated and sense tagged the corpus using </a:t>
            </a:r>
            <a:r>
              <a:rPr lang="en-IN" dirty="0" err="1">
                <a:solidFill>
                  <a:schemeClr val="bg2">
                    <a:lumMod val="75000"/>
                  </a:schemeClr>
                </a:solidFill>
              </a:rPr>
              <a:t>pywsd</a:t>
            </a:r>
            <a:endParaRPr lang="en-IN" dirty="0">
              <a:solidFill>
                <a:schemeClr val="bg2">
                  <a:lumMod val="75000"/>
                </a:schemeClr>
              </a:solidFill>
            </a:endParaRPr>
          </a:p>
          <a:p>
            <a:endParaRPr lang="en-IN" dirty="0">
              <a:solidFill>
                <a:schemeClr val="bg2">
                  <a:lumMod val="75000"/>
                </a:schemeClr>
              </a:solidFill>
            </a:endParaRPr>
          </a:p>
          <a:p>
            <a:pPr marL="342900" indent="-342900">
              <a:buFont typeface="Arial" panose="020B0604020202020204" pitchFamily="34" charset="0"/>
              <a:buChar char="•"/>
            </a:pPr>
            <a:r>
              <a:rPr lang="en-IN" dirty="0">
                <a:solidFill>
                  <a:schemeClr val="bg2">
                    <a:lumMod val="75000"/>
                  </a:schemeClr>
                </a:solidFill>
              </a:rPr>
              <a:t>The pun words extracted from the Sem-Eval dataset were converted into pseudo-words and the Wikipedia corpus was modified to replace the pseudo words according to their respective sense in the corpus </a:t>
            </a:r>
          </a:p>
          <a:p>
            <a:endParaRPr lang="en-IN" dirty="0">
              <a:solidFill>
                <a:schemeClr val="bg2">
                  <a:lumMod val="75000"/>
                </a:schemeClr>
              </a:solidFill>
            </a:endParaRPr>
          </a:p>
          <a:p>
            <a:pPr marL="342900" indent="-342900">
              <a:buFont typeface="Arial" panose="020B0604020202020204" pitchFamily="34" charset="0"/>
              <a:buChar char="•"/>
            </a:pPr>
            <a:r>
              <a:rPr lang="en-IN" dirty="0">
                <a:solidFill>
                  <a:schemeClr val="bg2">
                    <a:lumMod val="75000"/>
                  </a:schemeClr>
                </a:solidFill>
              </a:rPr>
              <a:t>Vocabulary built with word2index and index2word mappings and counting rare words</a:t>
            </a:r>
          </a:p>
          <a:p>
            <a:pPr marL="342900" indent="-342900">
              <a:buFont typeface="Arial" panose="020B0604020202020204" pitchFamily="34" charset="0"/>
              <a:buChar char="•"/>
            </a:pPr>
            <a:endParaRPr lang="en-IN" dirty="0">
              <a:solidFill>
                <a:schemeClr val="bg2">
                  <a:lumMod val="75000"/>
                </a:schemeClr>
              </a:solidFill>
            </a:endParaRPr>
          </a:p>
          <a:p>
            <a:pPr marL="342900" indent="-342900">
              <a:buFont typeface="Arial" panose="020B0604020202020204" pitchFamily="34" charset="0"/>
              <a:buChar char="•"/>
            </a:pPr>
            <a:r>
              <a:rPr lang="en-IN" dirty="0">
                <a:solidFill>
                  <a:schemeClr val="bg2">
                    <a:lumMod val="75000"/>
                  </a:schemeClr>
                </a:solidFill>
              </a:rPr>
              <a:t>Total words in vocabulary- 30,000. (Rare words with less than 3 </a:t>
            </a:r>
            <a:r>
              <a:rPr lang="en-IN" dirty="0" err="1">
                <a:solidFill>
                  <a:schemeClr val="bg2">
                    <a:lumMod val="75000"/>
                  </a:schemeClr>
                </a:solidFill>
              </a:rPr>
              <a:t>occurences</a:t>
            </a:r>
            <a:r>
              <a:rPr lang="en-IN" dirty="0">
                <a:solidFill>
                  <a:schemeClr val="bg2">
                    <a:lumMod val="75000"/>
                  </a:schemeClr>
                </a:solidFill>
              </a:rPr>
              <a:t> were excluded and were also replaced by &lt;</a:t>
            </a:r>
            <a:r>
              <a:rPr lang="en-IN" dirty="0" err="1">
                <a:solidFill>
                  <a:schemeClr val="bg2">
                    <a:lumMod val="75000"/>
                  </a:schemeClr>
                </a:solidFill>
              </a:rPr>
              <a:t>unk</a:t>
            </a:r>
            <a:r>
              <a:rPr lang="en-IN" dirty="0">
                <a:solidFill>
                  <a:schemeClr val="bg2">
                    <a:lumMod val="75000"/>
                  </a:schemeClr>
                </a:solidFill>
              </a:rPr>
              <a:t>&gt; token in the text</a:t>
            </a:r>
          </a:p>
          <a:p>
            <a:pPr marL="342900" indent="-342900">
              <a:buFont typeface="Arial" panose="020B0604020202020204" pitchFamily="34" charset="0"/>
              <a:buChar char="•"/>
            </a:pPr>
            <a:endParaRPr lang="en-IN" dirty="0">
              <a:solidFill>
                <a:schemeClr val="bg2">
                  <a:lumMod val="75000"/>
                </a:schemeClr>
              </a:solidFill>
            </a:endParaRPr>
          </a:p>
          <a:p>
            <a:pPr marL="342900" indent="-342900">
              <a:buFont typeface="Arial" panose="020B0604020202020204" pitchFamily="34" charset="0"/>
              <a:buChar char="•"/>
            </a:pPr>
            <a:endParaRPr lang="en-IN" dirty="0">
              <a:solidFill>
                <a:schemeClr val="bg2">
                  <a:lumMod val="75000"/>
                </a:schemeClr>
              </a:solidFill>
            </a:endParaRPr>
          </a:p>
          <a:p>
            <a:pPr marL="342900" indent="-342900">
              <a:buFont typeface="Arial" panose="020B0604020202020204" pitchFamily="34" charset="0"/>
              <a:buChar char="•"/>
            </a:pPr>
            <a:endParaRPr lang="en-IN" dirty="0">
              <a:solidFill>
                <a:schemeClr val="bg2">
                  <a:lumMod val="75000"/>
                </a:schemeClr>
              </a:solidFill>
            </a:endParaRPr>
          </a:p>
          <a:p>
            <a:endParaRPr lang="en-IN" dirty="0">
              <a:solidFill>
                <a:schemeClr val="bg2">
                  <a:lumMod val="75000"/>
                </a:schemeClr>
              </a:solidFill>
            </a:endParaRPr>
          </a:p>
          <a:p>
            <a:pPr marL="342900" indent="-342900">
              <a:buFont typeface="Arial" panose="020B0604020202020204" pitchFamily="34" charset="0"/>
              <a:buChar char="•"/>
            </a:pPr>
            <a:endParaRPr lang="en-IN" dirty="0">
              <a:solidFill>
                <a:schemeClr val="bg2">
                  <a:lumMod val="75000"/>
                </a:schemeClr>
              </a:solidFill>
            </a:endParaRPr>
          </a:p>
          <a:p>
            <a:pPr marL="342900" indent="-342900">
              <a:buFont typeface="Arial" panose="020B0604020202020204" pitchFamily="34" charset="0"/>
              <a:buChar char="•"/>
            </a:pPr>
            <a:endParaRPr lang="en-IN" dirty="0">
              <a:solidFill>
                <a:schemeClr val="bg2">
                  <a:lumMod val="75000"/>
                </a:schemeClr>
              </a:solidFill>
            </a:endParaRPr>
          </a:p>
        </p:txBody>
      </p:sp>
    </p:spTree>
    <p:extLst>
      <p:ext uri="{BB962C8B-B14F-4D97-AF65-F5344CB8AC3E}">
        <p14:creationId xmlns:p14="http://schemas.microsoft.com/office/powerpoint/2010/main" val="167917819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A11386-F435-462F-8925-1D3DF6F55505}"/>
              </a:ext>
            </a:extLst>
          </p:cNvPr>
          <p:cNvSpPr>
            <a:spLocks noGrp="1"/>
          </p:cNvSpPr>
          <p:nvPr>
            <p:ph type="title"/>
          </p:nvPr>
        </p:nvSpPr>
        <p:spPr>
          <a:xfrm>
            <a:off x="-381545" y="188640"/>
            <a:ext cx="12673408" cy="1224136"/>
          </a:xfrm>
        </p:spPr>
        <p:txBody>
          <a:bodyPr/>
          <a:lstStyle/>
          <a:p>
            <a:pPr algn="ctr"/>
            <a:r>
              <a:rPr lang="en-IN" sz="3600" dirty="0"/>
              <a:t>Constrained Language Model + Jointly Decoding</a:t>
            </a:r>
          </a:p>
        </p:txBody>
      </p:sp>
      <p:pic>
        <p:nvPicPr>
          <p:cNvPr id="10" name="Picture 9">
            <a:extLst>
              <a:ext uri="{FF2B5EF4-FFF2-40B4-BE49-F238E27FC236}">
                <a16:creationId xmlns:a16="http://schemas.microsoft.com/office/drawing/2014/main" id="{7DA67EA4-1032-4FD0-8E82-83CFA8BE1023}"/>
              </a:ext>
            </a:extLst>
          </p:cNvPr>
          <p:cNvPicPr>
            <a:picLocks noChangeAspect="1"/>
          </p:cNvPicPr>
          <p:nvPr/>
        </p:nvPicPr>
        <p:blipFill rotWithShape="1">
          <a:blip r:embed="rId2"/>
          <a:srcRect l="19878" t="21435" r="25785" b="13251"/>
          <a:stretch/>
        </p:blipFill>
        <p:spPr>
          <a:xfrm>
            <a:off x="698575" y="1052736"/>
            <a:ext cx="10585176" cy="5112568"/>
          </a:xfrm>
          <a:prstGeom prst="rect">
            <a:avLst/>
          </a:prstGeom>
        </p:spPr>
      </p:pic>
    </p:spTree>
    <p:extLst>
      <p:ext uri="{BB962C8B-B14F-4D97-AF65-F5344CB8AC3E}">
        <p14:creationId xmlns:p14="http://schemas.microsoft.com/office/powerpoint/2010/main" val="196271071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7759-C4C4-4A87-94F6-1EA1C4031D99}"/>
              </a:ext>
            </a:extLst>
          </p:cNvPr>
          <p:cNvSpPr>
            <a:spLocks noGrp="1"/>
          </p:cNvSpPr>
          <p:nvPr>
            <p:ph type="title"/>
          </p:nvPr>
        </p:nvSpPr>
        <p:spPr>
          <a:xfrm>
            <a:off x="404662" y="260648"/>
            <a:ext cx="11389024" cy="432048"/>
          </a:xfrm>
        </p:spPr>
        <p:txBody>
          <a:bodyPr/>
          <a:lstStyle/>
          <a:p>
            <a:r>
              <a:rPr lang="en-IN" dirty="0"/>
              <a:t>CLM + JD Implementation and Training settings</a:t>
            </a:r>
          </a:p>
        </p:txBody>
      </p:sp>
      <p:sp>
        <p:nvSpPr>
          <p:cNvPr id="4" name="TextBox 3">
            <a:extLst>
              <a:ext uri="{FF2B5EF4-FFF2-40B4-BE49-F238E27FC236}">
                <a16:creationId xmlns:a16="http://schemas.microsoft.com/office/drawing/2014/main" id="{C953BB3F-20AD-45C4-8BE9-2396F91B2295}"/>
              </a:ext>
            </a:extLst>
          </p:cNvPr>
          <p:cNvSpPr txBox="1"/>
          <p:nvPr/>
        </p:nvSpPr>
        <p:spPr>
          <a:xfrm>
            <a:off x="260646" y="1124744"/>
            <a:ext cx="11677056"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2">
                    <a:lumMod val="75000"/>
                  </a:schemeClr>
                </a:solidFill>
              </a:rPr>
              <a:t>Backward Encoder-Decoder Architecture- Given </a:t>
            </a:r>
            <a:r>
              <a:rPr lang="en-IN" sz="2000" b="1" dirty="0">
                <a:solidFill>
                  <a:schemeClr val="bg2">
                    <a:lumMod val="75000"/>
                  </a:schemeClr>
                </a:solidFill>
              </a:rPr>
              <a:t>2</a:t>
            </a:r>
            <a:r>
              <a:rPr lang="en-IN" sz="2000" dirty="0">
                <a:solidFill>
                  <a:schemeClr val="bg2">
                    <a:lumMod val="75000"/>
                  </a:schemeClr>
                </a:solidFill>
              </a:rPr>
              <a:t> words, generate a backward sequence of words</a:t>
            </a:r>
          </a:p>
          <a:p>
            <a:endParaRPr lang="en-IN" sz="2000" dirty="0">
              <a:solidFill>
                <a:schemeClr val="bg2">
                  <a:lumMod val="75000"/>
                </a:schemeClr>
              </a:solidFill>
            </a:endParaRPr>
          </a:p>
          <a:p>
            <a:pPr marL="342900" indent="-342900">
              <a:buFont typeface="Arial" panose="020B0604020202020204" pitchFamily="34" charset="0"/>
              <a:buChar char="•"/>
            </a:pPr>
            <a:r>
              <a:rPr lang="en-IN" sz="2000" dirty="0">
                <a:solidFill>
                  <a:schemeClr val="bg2">
                    <a:lumMod val="75000"/>
                  </a:schemeClr>
                </a:solidFill>
              </a:rPr>
              <a:t>Implemented the  </a:t>
            </a:r>
            <a:r>
              <a:rPr lang="en-IN" sz="2000" b="1" dirty="0">
                <a:solidFill>
                  <a:schemeClr val="bg2">
                    <a:lumMod val="75000"/>
                  </a:schemeClr>
                </a:solidFill>
              </a:rPr>
              <a:t>Joint Beam Search  </a:t>
            </a:r>
            <a:r>
              <a:rPr lang="en-IN" sz="2000" dirty="0">
                <a:solidFill>
                  <a:schemeClr val="bg2">
                    <a:lumMod val="75000"/>
                  </a:schemeClr>
                </a:solidFill>
              </a:rPr>
              <a:t>for the backward model, as proposed in the paper</a:t>
            </a:r>
          </a:p>
          <a:p>
            <a:endParaRPr lang="en-IN" sz="2000" dirty="0">
              <a:solidFill>
                <a:schemeClr val="bg2">
                  <a:lumMod val="75000"/>
                </a:schemeClr>
              </a:solidFill>
            </a:endParaRPr>
          </a:p>
          <a:p>
            <a:pPr marL="342900" indent="-342900">
              <a:buFont typeface="Arial" panose="020B0604020202020204" pitchFamily="34" charset="0"/>
              <a:buChar char="•"/>
            </a:pPr>
            <a:r>
              <a:rPr lang="en-IN" sz="2000" dirty="0">
                <a:solidFill>
                  <a:schemeClr val="bg2">
                    <a:lumMod val="75000"/>
                  </a:schemeClr>
                </a:solidFill>
              </a:rPr>
              <a:t>Forward Encoder-Decoder Architecture- Given a sequence, generates forward sequence </a:t>
            </a:r>
          </a:p>
          <a:p>
            <a:pPr marL="342900" indent="-342900">
              <a:buFont typeface="Arial" panose="020B0604020202020204" pitchFamily="34" charset="0"/>
              <a:buChar char="•"/>
            </a:pPr>
            <a:endParaRPr lang="en-IN" sz="2000" dirty="0">
              <a:solidFill>
                <a:schemeClr val="bg2">
                  <a:lumMod val="75000"/>
                </a:schemeClr>
              </a:solidFill>
            </a:endParaRPr>
          </a:p>
        </p:txBody>
      </p:sp>
      <p:sp>
        <p:nvSpPr>
          <p:cNvPr id="5" name="TextBox 4">
            <a:extLst>
              <a:ext uri="{FF2B5EF4-FFF2-40B4-BE49-F238E27FC236}">
                <a16:creationId xmlns:a16="http://schemas.microsoft.com/office/drawing/2014/main" id="{760D5F63-DD5E-429F-A1E3-566252058B4B}"/>
              </a:ext>
            </a:extLst>
          </p:cNvPr>
          <p:cNvSpPr txBox="1"/>
          <p:nvPr/>
        </p:nvSpPr>
        <p:spPr>
          <a:xfrm>
            <a:off x="404662" y="2708920"/>
            <a:ext cx="10879089" cy="7355860"/>
          </a:xfrm>
          <a:prstGeom prst="rect">
            <a:avLst/>
          </a:prstGeom>
          <a:noFill/>
        </p:spPr>
        <p:txBody>
          <a:bodyPr wrap="square" rtlCol="0">
            <a:spAutoFit/>
          </a:bodyPr>
          <a:lstStyle/>
          <a:p>
            <a:r>
              <a:rPr lang="en-IN" sz="2400" dirty="0">
                <a:solidFill>
                  <a:schemeClr val="bg2">
                    <a:lumMod val="75000"/>
                  </a:schemeClr>
                </a:solidFill>
                <a:latin typeface="Minion"/>
              </a:rPr>
              <a:t>Training Settings:</a:t>
            </a:r>
          </a:p>
          <a:p>
            <a:endParaRPr lang="en-IN" sz="2400" dirty="0">
              <a:solidFill>
                <a:schemeClr val="bg2">
                  <a:lumMod val="75000"/>
                </a:schemeClr>
              </a:solidFill>
              <a:latin typeface="Minion"/>
            </a:endParaRPr>
          </a:p>
          <a:p>
            <a:pPr marL="457200" indent="-457200">
              <a:buAutoNum type="arabicPeriod"/>
            </a:pPr>
            <a:r>
              <a:rPr lang="en-IN" sz="2000" dirty="0">
                <a:solidFill>
                  <a:schemeClr val="bg2">
                    <a:lumMod val="75000"/>
                  </a:schemeClr>
                </a:solidFill>
                <a:latin typeface="Minion"/>
              </a:rPr>
              <a:t>Device- GPU</a:t>
            </a:r>
          </a:p>
          <a:p>
            <a:pPr marL="457200" indent="-457200">
              <a:buAutoNum type="arabicPeriod"/>
            </a:pPr>
            <a:r>
              <a:rPr lang="en-IN" sz="2000" dirty="0">
                <a:solidFill>
                  <a:schemeClr val="bg2">
                    <a:lumMod val="75000"/>
                  </a:schemeClr>
                </a:solidFill>
                <a:latin typeface="Minion"/>
              </a:rPr>
              <a:t>RNN cell – LSTM with 1 hidden layer for both encoder and decoder frameworks, hidden size -128</a:t>
            </a:r>
          </a:p>
          <a:p>
            <a:pPr marL="457200" indent="-457200">
              <a:buFontTx/>
              <a:buAutoNum type="arabicPeriod"/>
            </a:pPr>
            <a:r>
              <a:rPr lang="en-IN" sz="2000" dirty="0">
                <a:solidFill>
                  <a:schemeClr val="bg2">
                    <a:lumMod val="75000"/>
                  </a:schemeClr>
                </a:solidFill>
                <a:latin typeface="Minion"/>
              </a:rPr>
              <a:t>Input- A word- Output- Backward and forward sequences containing the word</a:t>
            </a:r>
          </a:p>
          <a:p>
            <a:pPr marL="457200" indent="-457200">
              <a:buFontTx/>
              <a:buAutoNum type="arabicPeriod"/>
            </a:pPr>
            <a:r>
              <a:rPr lang="en-IN" sz="2000" dirty="0">
                <a:solidFill>
                  <a:schemeClr val="bg2">
                    <a:lumMod val="75000"/>
                  </a:schemeClr>
                </a:solidFill>
                <a:latin typeface="Minion"/>
              </a:rPr>
              <a:t>Dataset- Unlabelled Wikipedia Corpus –Optimizer- SGD</a:t>
            </a:r>
          </a:p>
          <a:p>
            <a:pPr marL="457200" indent="-457200">
              <a:buFontTx/>
              <a:buAutoNum type="arabicPeriod"/>
            </a:pPr>
            <a:r>
              <a:rPr lang="en-IN" sz="2000" dirty="0">
                <a:solidFill>
                  <a:schemeClr val="bg2">
                    <a:lumMod val="75000"/>
                  </a:schemeClr>
                </a:solidFill>
                <a:latin typeface="Minion"/>
              </a:rPr>
              <a:t>Epochs – 200 Learning rate schedule – 0.1 for the first epoch , decreasing by factor 0.1 every 30 epochs</a:t>
            </a:r>
          </a:p>
          <a:p>
            <a:pPr marL="457200" indent="-457200">
              <a:buFontTx/>
              <a:buAutoNum type="arabicPeriod"/>
            </a:pPr>
            <a:r>
              <a:rPr lang="en-IN" sz="2000" dirty="0">
                <a:solidFill>
                  <a:schemeClr val="bg2">
                    <a:lumMod val="75000"/>
                  </a:schemeClr>
                </a:solidFill>
                <a:latin typeface="Minion"/>
              </a:rPr>
              <a:t>Beam width =5</a:t>
            </a:r>
          </a:p>
          <a:p>
            <a:pPr marL="457200" indent="-457200">
              <a:buFontTx/>
              <a:buAutoNum type="arabicPeriod"/>
            </a:pPr>
            <a:r>
              <a:rPr lang="en-IN" sz="2000" dirty="0">
                <a:solidFill>
                  <a:schemeClr val="bg2">
                    <a:lumMod val="75000"/>
                  </a:schemeClr>
                </a:solidFill>
                <a:latin typeface="Minion"/>
              </a:rPr>
              <a:t>During training, only one </a:t>
            </a:r>
            <a:r>
              <a:rPr lang="en-IN" sz="2000" dirty="0" err="1">
                <a:solidFill>
                  <a:schemeClr val="bg2">
                    <a:lumMod val="75000"/>
                  </a:schemeClr>
                </a:solidFill>
                <a:latin typeface="Minion"/>
              </a:rPr>
              <a:t>unlabeled</a:t>
            </a:r>
            <a:r>
              <a:rPr lang="en-IN" sz="2000" dirty="0">
                <a:solidFill>
                  <a:schemeClr val="bg2">
                    <a:lumMod val="75000"/>
                  </a:schemeClr>
                </a:solidFill>
                <a:latin typeface="Minion"/>
              </a:rPr>
              <a:t> word is fed as input, to generate a sequence containing the word</a:t>
            </a:r>
          </a:p>
          <a:p>
            <a:pPr marL="457200" indent="-457200">
              <a:buFontTx/>
              <a:buAutoNum type="arabicPeriod"/>
            </a:pPr>
            <a:r>
              <a:rPr lang="en-IN" sz="2000" dirty="0">
                <a:solidFill>
                  <a:schemeClr val="bg2">
                    <a:lumMod val="75000"/>
                  </a:schemeClr>
                </a:solidFill>
                <a:latin typeface="Minion"/>
              </a:rPr>
              <a:t>During inference, Joint Decoding is used to generate pun-like sentences</a:t>
            </a:r>
          </a:p>
          <a:p>
            <a:pPr marL="457200" indent="-457200">
              <a:buFontTx/>
              <a:buAutoNum type="arabicPeriod"/>
            </a:pPr>
            <a:endParaRPr lang="en-IN" sz="2000" dirty="0">
              <a:solidFill>
                <a:schemeClr val="bg2">
                  <a:lumMod val="75000"/>
                </a:schemeClr>
              </a:solidFill>
              <a:latin typeface="Minion"/>
            </a:endParaRPr>
          </a:p>
          <a:p>
            <a:pPr marL="457200" indent="-457200">
              <a:buAutoNum type="arabicPeriod"/>
            </a:pPr>
            <a:endParaRPr lang="en-IN" sz="2000" dirty="0">
              <a:solidFill>
                <a:schemeClr val="bg2">
                  <a:lumMod val="75000"/>
                </a:schemeClr>
              </a:solidFill>
              <a:latin typeface="Minion"/>
            </a:endParaRPr>
          </a:p>
          <a:p>
            <a:pPr marL="457200" indent="-457200">
              <a:buAutoNum type="arabicPeriod"/>
            </a:pPr>
            <a:endParaRPr lang="en-IN" sz="2000" dirty="0">
              <a:solidFill>
                <a:schemeClr val="bg2">
                  <a:lumMod val="75000"/>
                </a:schemeClr>
              </a:solidFill>
              <a:latin typeface="Minion"/>
            </a:endParaRPr>
          </a:p>
          <a:p>
            <a:pPr marL="457200" indent="-457200">
              <a:buAutoNum type="arabicPeriod"/>
            </a:pPr>
            <a:endParaRPr lang="en-IN" sz="2000" dirty="0">
              <a:solidFill>
                <a:schemeClr val="bg2">
                  <a:lumMod val="75000"/>
                </a:schemeClr>
              </a:solidFill>
              <a:latin typeface="Minion"/>
            </a:endParaRPr>
          </a:p>
          <a:p>
            <a:endParaRPr lang="en-IN" sz="2400" dirty="0">
              <a:solidFill>
                <a:schemeClr val="bg2">
                  <a:lumMod val="75000"/>
                </a:schemeClr>
              </a:solidFill>
              <a:latin typeface="Minion"/>
            </a:endParaRPr>
          </a:p>
          <a:p>
            <a:endParaRPr lang="en-IN" sz="2400" dirty="0">
              <a:solidFill>
                <a:schemeClr val="bg2">
                  <a:lumMod val="75000"/>
                </a:schemeClr>
              </a:solidFill>
              <a:latin typeface="Minion"/>
            </a:endParaRPr>
          </a:p>
          <a:p>
            <a:endParaRPr lang="en-IN" sz="2400" dirty="0">
              <a:solidFill>
                <a:schemeClr val="bg2">
                  <a:lumMod val="75000"/>
                </a:schemeClr>
              </a:solidFill>
              <a:latin typeface="Minion"/>
            </a:endParaRPr>
          </a:p>
          <a:p>
            <a:endParaRPr lang="en-IN" sz="2400" dirty="0">
              <a:solidFill>
                <a:schemeClr val="bg2">
                  <a:lumMod val="75000"/>
                </a:schemeClr>
              </a:solidFill>
              <a:latin typeface="Minion"/>
            </a:endParaRPr>
          </a:p>
          <a:p>
            <a:endParaRPr lang="en-IN" sz="2400" dirty="0">
              <a:solidFill>
                <a:schemeClr val="bg2">
                  <a:lumMod val="75000"/>
                </a:schemeClr>
              </a:solidFill>
              <a:latin typeface="Minion"/>
            </a:endParaRPr>
          </a:p>
          <a:p>
            <a:endParaRPr lang="en-IN" sz="2400" dirty="0">
              <a:solidFill>
                <a:schemeClr val="bg2">
                  <a:lumMod val="75000"/>
                </a:schemeClr>
              </a:solidFill>
              <a:latin typeface="Minion"/>
            </a:endParaRPr>
          </a:p>
        </p:txBody>
      </p:sp>
    </p:spTree>
    <p:extLst>
      <p:ext uri="{BB962C8B-B14F-4D97-AF65-F5344CB8AC3E}">
        <p14:creationId xmlns:p14="http://schemas.microsoft.com/office/powerpoint/2010/main" val="112857722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84EB63-DFEF-4DC2-B5C2-1C6A69872B5F}"/>
              </a:ext>
            </a:extLst>
          </p:cNvPr>
          <p:cNvSpPr/>
          <p:nvPr/>
        </p:nvSpPr>
        <p:spPr>
          <a:xfrm>
            <a:off x="404662" y="6453336"/>
            <a:ext cx="4902425" cy="404664"/>
          </a:xfrm>
          <a:prstGeom prst="rect">
            <a:avLst/>
          </a:prstGeom>
          <a:solidFill>
            <a:srgbClr val="0C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0EDFF30-22F9-4329-ABD2-8D67CDC79126}"/>
              </a:ext>
            </a:extLst>
          </p:cNvPr>
          <p:cNvSpPr txBox="1"/>
          <p:nvPr/>
        </p:nvSpPr>
        <p:spPr>
          <a:xfrm>
            <a:off x="371724" y="1002454"/>
            <a:ext cx="11389024" cy="5653214"/>
          </a:xfrm>
          <a:prstGeom prst="rect">
            <a:avLst/>
          </a:prstGeom>
          <a:noFill/>
        </p:spPr>
        <p:txBody>
          <a:bodyPr wrap="square">
            <a:spAutoFit/>
          </a:bodyPr>
          <a:lstStyle/>
          <a:p>
            <a:pPr marL="285750" indent="-285750">
              <a:lnSpc>
                <a:spcPct val="150000"/>
              </a:lnSpc>
              <a:spcBef>
                <a:spcPts val="300"/>
              </a:spcBef>
              <a:spcAft>
                <a:spcPts val="300"/>
              </a:spcAft>
              <a:buFont typeface="Arial" panose="020B0604020202020204" pitchFamily="34" charset="0"/>
              <a:buChar char="•"/>
            </a:pPr>
            <a:r>
              <a:rPr lang="en-US" sz="2000" dirty="0">
                <a:solidFill>
                  <a:schemeClr val="bg2">
                    <a:lumMod val="75000"/>
                  </a:schemeClr>
                </a:solidFill>
              </a:rPr>
              <a:t>Initially worked on replicating the existing GPU based code for pun-GAN</a:t>
            </a:r>
          </a:p>
          <a:p>
            <a:pPr marL="285750" indent="-285750">
              <a:lnSpc>
                <a:spcPct val="150000"/>
              </a:lnSpc>
              <a:spcBef>
                <a:spcPts val="300"/>
              </a:spcBef>
              <a:spcAft>
                <a:spcPts val="300"/>
              </a:spcAft>
              <a:buFont typeface="Arial" panose="020B0604020202020204" pitchFamily="34" charset="0"/>
              <a:buChar char="•"/>
            </a:pPr>
            <a:r>
              <a:rPr lang="en-US" sz="2000" dirty="0">
                <a:solidFill>
                  <a:schemeClr val="bg2">
                    <a:lumMod val="75000"/>
                  </a:schemeClr>
                </a:solidFill>
              </a:rPr>
              <a:t>Data preprocessing- </a:t>
            </a:r>
            <a:r>
              <a:rPr lang="en-US" sz="2000" u="sng" dirty="0" err="1">
                <a:solidFill>
                  <a:schemeClr val="bg2">
                    <a:lumMod val="75000"/>
                  </a:schemeClr>
                </a:solidFill>
              </a:rPr>
              <a:t>SemCor</a:t>
            </a:r>
            <a:r>
              <a:rPr lang="en-US" sz="2000" u="sng" dirty="0">
                <a:solidFill>
                  <a:schemeClr val="bg2">
                    <a:lumMod val="75000"/>
                  </a:schemeClr>
                </a:solidFill>
              </a:rPr>
              <a:t> Data-Set</a:t>
            </a:r>
          </a:p>
          <a:p>
            <a:pPr marL="285750" indent="-285750">
              <a:lnSpc>
                <a:spcPct val="150000"/>
              </a:lnSpc>
              <a:spcBef>
                <a:spcPts val="300"/>
              </a:spcBef>
              <a:spcAft>
                <a:spcPts val="300"/>
              </a:spcAft>
              <a:buFont typeface="Arial" panose="020B0604020202020204" pitchFamily="34" charset="0"/>
              <a:buChar char="•"/>
            </a:pPr>
            <a:r>
              <a:rPr lang="en-US" sz="2000" dirty="0">
                <a:solidFill>
                  <a:schemeClr val="bg2">
                    <a:lumMod val="75000"/>
                  </a:schemeClr>
                </a:solidFill>
              </a:rPr>
              <a:t>Mainly involved in implementing the discriminator model </a:t>
            </a:r>
          </a:p>
          <a:p>
            <a:pPr marL="285750" indent="-285750">
              <a:lnSpc>
                <a:spcPct val="150000"/>
              </a:lnSpc>
              <a:spcBef>
                <a:spcPts val="300"/>
              </a:spcBef>
              <a:spcAft>
                <a:spcPts val="300"/>
              </a:spcAft>
              <a:buFont typeface="Arial" panose="020B0604020202020204" pitchFamily="34" charset="0"/>
              <a:buChar char="•"/>
            </a:pPr>
            <a:r>
              <a:rPr lang="en-US" sz="2000" dirty="0">
                <a:solidFill>
                  <a:schemeClr val="bg2">
                    <a:lumMod val="75000"/>
                  </a:schemeClr>
                </a:solidFill>
              </a:rPr>
              <a:t>Solved the problem of ambiguous words having 2 sense/meaning</a:t>
            </a:r>
            <a:br>
              <a:rPr lang="en-US" sz="2000" dirty="0">
                <a:solidFill>
                  <a:schemeClr val="bg2">
                    <a:lumMod val="75000"/>
                  </a:schemeClr>
                </a:solidFill>
              </a:rPr>
            </a:br>
            <a:r>
              <a:rPr lang="en-US" sz="2000" dirty="0" err="1">
                <a:solidFill>
                  <a:schemeClr val="bg2">
                    <a:lumMod val="75000"/>
                  </a:schemeClr>
                </a:solidFill>
              </a:rPr>
              <a:t>eg.</a:t>
            </a:r>
            <a:r>
              <a:rPr lang="en-US" sz="2000" dirty="0">
                <a:solidFill>
                  <a:schemeClr val="bg2">
                    <a:lumMod val="75000"/>
                  </a:schemeClr>
                </a:solidFill>
              </a:rPr>
              <a:t>  </a:t>
            </a:r>
            <a:r>
              <a:rPr kumimoji="0" lang="en-US" altLang="en-US" sz="2000" b="0" i="0" u="none" strike="noStrike" cap="none" normalizeH="0" baseline="0" dirty="0">
                <a:ln>
                  <a:noFill/>
                </a:ln>
                <a:solidFill>
                  <a:schemeClr val="bg2">
                    <a:lumMod val="75000"/>
                  </a:schemeClr>
                </a:solidFill>
                <a:effectLst/>
              </a:rPr>
              <a:t>The bank has water in it and it has fishes – Sense: River Bank</a:t>
            </a:r>
            <a:br>
              <a:rPr kumimoji="0" lang="en-US" altLang="en-US" sz="2000" b="0" i="0" u="none" strike="noStrike" cap="none" normalizeH="0" baseline="0" dirty="0">
                <a:ln>
                  <a:noFill/>
                </a:ln>
                <a:solidFill>
                  <a:schemeClr val="bg2">
                    <a:lumMod val="75000"/>
                  </a:schemeClr>
                </a:solidFill>
                <a:effectLst/>
              </a:rPr>
            </a:br>
            <a:r>
              <a:rPr kumimoji="0" lang="en-US" altLang="en-US" sz="2000" b="0" i="0" u="none" strike="noStrike" cap="none" normalizeH="0" baseline="0" dirty="0">
                <a:ln>
                  <a:noFill/>
                </a:ln>
                <a:solidFill>
                  <a:schemeClr val="bg2">
                    <a:lumMod val="75000"/>
                  </a:schemeClr>
                </a:solidFill>
                <a:effectLst/>
              </a:rPr>
              <a:t>       The commercial banks are used for finance</a:t>
            </a:r>
            <a:r>
              <a:rPr lang="en-US" altLang="en-US" sz="2000" dirty="0">
                <a:solidFill>
                  <a:schemeClr val="bg2">
                    <a:lumMod val="75000"/>
                  </a:schemeClr>
                </a:solidFill>
              </a:rPr>
              <a:t> – Sense: Commercial Banking</a:t>
            </a:r>
          </a:p>
          <a:p>
            <a:pPr marL="285750" indent="-285750">
              <a:lnSpc>
                <a:spcPct val="150000"/>
              </a:lnSpc>
              <a:spcBef>
                <a:spcPts val="300"/>
              </a:spcBef>
              <a:spcAft>
                <a:spcPts val="300"/>
              </a:spcAft>
              <a:buFont typeface="Arial" panose="020B0604020202020204" pitchFamily="34" charset="0"/>
              <a:buChar char="•"/>
            </a:pPr>
            <a:r>
              <a:rPr lang="en-US" altLang="en-US" sz="2000" dirty="0">
                <a:solidFill>
                  <a:schemeClr val="bg2">
                    <a:lumMod val="75000"/>
                  </a:schemeClr>
                </a:solidFill>
              </a:rPr>
              <a:t>Given 1 word with 2 sentences having 2 different senses, it can tell the sense of word used in each sentence.</a:t>
            </a:r>
          </a:p>
          <a:p>
            <a:pPr marL="285750" indent="-285750">
              <a:lnSpc>
                <a:spcPct val="150000"/>
              </a:lnSpc>
              <a:spcBef>
                <a:spcPts val="300"/>
              </a:spcBef>
              <a:spcAft>
                <a:spcPts val="300"/>
              </a:spcAft>
              <a:buFont typeface="Arial" panose="020B0604020202020204" pitchFamily="34" charset="0"/>
              <a:buChar char="•"/>
            </a:pPr>
            <a:r>
              <a:rPr lang="en-US" altLang="en-US" sz="2000" dirty="0">
                <a:solidFill>
                  <a:schemeClr val="bg2">
                    <a:lumMod val="75000"/>
                  </a:schemeClr>
                </a:solidFill>
              </a:rPr>
              <a:t>Based on Basic NLP technique of sentence similarity and dissimilarity using NLTK library</a:t>
            </a:r>
            <a:endParaRPr kumimoji="0" lang="en-US" altLang="en-US" sz="2000" b="0" i="0" u="none" strike="noStrike" cap="none" normalizeH="0" baseline="0" dirty="0">
              <a:ln>
                <a:noFill/>
              </a:ln>
              <a:solidFill>
                <a:schemeClr val="bg2">
                  <a:lumMod val="75000"/>
                </a:schemeClr>
              </a:solidFill>
              <a:effectLst/>
            </a:endParaRPr>
          </a:p>
          <a:p>
            <a:pPr marL="285750" indent="-285750">
              <a:lnSpc>
                <a:spcPct val="150000"/>
              </a:lnSpc>
              <a:spcBef>
                <a:spcPts val="300"/>
              </a:spcBef>
              <a:spcAft>
                <a:spcPts val="300"/>
              </a:spcAft>
              <a:buFont typeface="Arial" panose="020B0604020202020204" pitchFamily="34" charset="0"/>
              <a:buChar char="•"/>
            </a:pPr>
            <a:endParaRPr lang="en-US" sz="2000" dirty="0">
              <a:solidFill>
                <a:schemeClr val="bg2">
                  <a:lumMod val="75000"/>
                </a:schemeClr>
              </a:solidFill>
            </a:endParaRPr>
          </a:p>
          <a:p>
            <a:pPr marL="285750" indent="-285750">
              <a:lnSpc>
                <a:spcPct val="150000"/>
              </a:lnSpc>
              <a:spcBef>
                <a:spcPts val="300"/>
              </a:spcBef>
              <a:spcAft>
                <a:spcPts val="300"/>
              </a:spcAft>
              <a:buFont typeface="Arial" panose="020B0604020202020204" pitchFamily="34" charset="0"/>
              <a:buChar char="•"/>
            </a:pPr>
            <a:endParaRPr lang="en" sz="2000" dirty="0">
              <a:solidFill>
                <a:schemeClr val="bg2">
                  <a:lumMod val="75000"/>
                </a:schemeClr>
              </a:solidFill>
            </a:endParaRPr>
          </a:p>
        </p:txBody>
      </p:sp>
      <p:sp>
        <p:nvSpPr>
          <p:cNvPr id="8" name="Rectangle 4">
            <a:extLst>
              <a:ext uri="{FF2B5EF4-FFF2-40B4-BE49-F238E27FC236}">
                <a16:creationId xmlns:a16="http://schemas.microsoft.com/office/drawing/2014/main" id="{0321C65D-12F4-49EC-BCCC-4FB02BF7D79D}"/>
              </a:ext>
            </a:extLst>
          </p:cNvPr>
          <p:cNvSpPr>
            <a:spLocks noChangeArrowheads="1"/>
          </p:cNvSpPr>
          <p:nvPr/>
        </p:nvSpPr>
        <p:spPr bwMode="auto">
          <a:xfrm>
            <a:off x="0" y="120877"/>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F8ADDF0A-A71B-4E6A-AD2A-3AF12AC20E0B}"/>
              </a:ext>
            </a:extLst>
          </p:cNvPr>
          <p:cNvSpPr txBox="1">
            <a:spLocks/>
          </p:cNvSpPr>
          <p:nvPr/>
        </p:nvSpPr>
        <p:spPr>
          <a:xfrm>
            <a:off x="404663" y="368074"/>
            <a:ext cx="11389024" cy="432048"/>
          </a:xfrm>
          <a:prstGeom prst="rect">
            <a:avLst/>
          </a:prstGeom>
        </p:spPr>
        <p:txBody>
          <a:bodyPr vert="horz" lIns="0" tIns="0" rIns="0" bIns="0" rtlCol="0" anchor="ctr">
            <a:noAutofit/>
          </a:bodyPr>
          <a:lstStyle>
            <a:lvl1pPr algn="l" defTabSz="914400" rtl="0" eaLnBrk="1" latinLnBrk="0" hangingPunct="1">
              <a:spcBef>
                <a:spcPct val="0"/>
              </a:spcBef>
              <a:buNone/>
              <a:defRPr sz="4000" b="1" i="0" kern="1200">
                <a:solidFill>
                  <a:schemeClr val="bg2"/>
                </a:solidFill>
                <a:latin typeface="Minion Pro" panose="02040503050306020203" pitchFamily="18" charset="0"/>
                <a:ea typeface="+mj-ea"/>
                <a:cs typeface="+mj-cs"/>
              </a:defRPr>
            </a:lvl1pPr>
          </a:lstStyle>
          <a:p>
            <a:r>
              <a:rPr lang="en-IN" dirty="0"/>
              <a:t>WORD SENSE DISAMBIGUATION</a:t>
            </a:r>
          </a:p>
        </p:txBody>
      </p:sp>
    </p:spTree>
    <p:extLst>
      <p:ext uri="{BB962C8B-B14F-4D97-AF65-F5344CB8AC3E}">
        <p14:creationId xmlns:p14="http://schemas.microsoft.com/office/powerpoint/2010/main" val="16295167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a:solidFill>
                  <a:srgbClr val="0C2577"/>
                </a:solidFill>
                <a:latin typeface="Minion Pro"/>
              </a:rPr>
              <a:t>Continued..</a:t>
            </a:r>
          </a:p>
        </p:txBody>
      </p:sp>
      <p:sp>
        <p:nvSpPr>
          <p:cNvPr id="2" name="Rectangle 1">
            <a:extLst>
              <a:ext uri="{FF2B5EF4-FFF2-40B4-BE49-F238E27FC236}">
                <a16:creationId xmlns:a16="http://schemas.microsoft.com/office/drawing/2014/main" id="{DE84EB63-DFEF-4DC2-B5C2-1C6A69872B5F}"/>
              </a:ext>
            </a:extLst>
          </p:cNvPr>
          <p:cNvSpPr/>
          <p:nvPr/>
        </p:nvSpPr>
        <p:spPr>
          <a:xfrm>
            <a:off x="404662" y="6453336"/>
            <a:ext cx="4902425" cy="404664"/>
          </a:xfrm>
          <a:prstGeom prst="rect">
            <a:avLst/>
          </a:prstGeom>
          <a:solidFill>
            <a:srgbClr val="0C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0EDFF30-22F9-4329-ABD2-8D67CDC79126}"/>
              </a:ext>
            </a:extLst>
          </p:cNvPr>
          <p:cNvSpPr txBox="1"/>
          <p:nvPr/>
        </p:nvSpPr>
        <p:spPr>
          <a:xfrm>
            <a:off x="387204" y="1628800"/>
            <a:ext cx="11389024" cy="3102837"/>
          </a:xfrm>
          <a:prstGeom prst="rect">
            <a:avLst/>
          </a:prstGeom>
          <a:noFill/>
        </p:spPr>
        <p:txBody>
          <a:bodyPr wrap="square">
            <a:spAutoFit/>
          </a:bodyPr>
          <a:lstStyle/>
          <a:p>
            <a:pPr marL="285750" indent="-285750">
              <a:lnSpc>
                <a:spcPct val="150000"/>
              </a:lnSpc>
              <a:spcBef>
                <a:spcPts val="300"/>
              </a:spcBef>
              <a:spcAft>
                <a:spcPts val="300"/>
              </a:spcAft>
              <a:buFont typeface="Arial" panose="020B0604020202020204" pitchFamily="34" charset="0"/>
              <a:buChar char="•"/>
            </a:pPr>
            <a:r>
              <a:rPr lang="en-US" sz="2400" dirty="0">
                <a:solidFill>
                  <a:schemeClr val="bg2">
                    <a:lumMod val="75000"/>
                  </a:schemeClr>
                </a:solidFill>
              </a:rPr>
              <a:t>Implemented Synonyms creator using WordNet to detect similar words</a:t>
            </a:r>
          </a:p>
          <a:p>
            <a:pPr marL="285750" indent="-285750">
              <a:lnSpc>
                <a:spcPct val="150000"/>
              </a:lnSpc>
              <a:spcBef>
                <a:spcPts val="300"/>
              </a:spcBef>
              <a:spcAft>
                <a:spcPts val="300"/>
              </a:spcAft>
              <a:buFont typeface="Arial" panose="020B0604020202020204" pitchFamily="34" charset="0"/>
              <a:buChar char="•"/>
            </a:pPr>
            <a:r>
              <a:rPr lang="en-US" sz="2400" dirty="0">
                <a:solidFill>
                  <a:schemeClr val="bg2">
                    <a:lumMod val="75000"/>
                  </a:schemeClr>
                </a:solidFill>
              </a:rPr>
              <a:t>Use of word stemming and Lemmatization</a:t>
            </a:r>
          </a:p>
          <a:p>
            <a:pPr marL="285750" indent="-285750">
              <a:lnSpc>
                <a:spcPct val="150000"/>
              </a:lnSpc>
              <a:spcBef>
                <a:spcPts val="300"/>
              </a:spcBef>
              <a:spcAft>
                <a:spcPts val="300"/>
              </a:spcAft>
              <a:buFont typeface="Arial" panose="020B0604020202020204" pitchFamily="34" charset="0"/>
              <a:buChar char="•"/>
            </a:pPr>
            <a:r>
              <a:rPr lang="en-US" sz="2400" dirty="0">
                <a:solidFill>
                  <a:schemeClr val="bg2">
                    <a:lumMod val="75000"/>
                  </a:schemeClr>
                </a:solidFill>
              </a:rPr>
              <a:t> Used self made small data set for training as well as testing the model.</a:t>
            </a:r>
          </a:p>
          <a:p>
            <a:pPr marL="285750" indent="-285750">
              <a:lnSpc>
                <a:spcPct val="150000"/>
              </a:lnSpc>
              <a:spcBef>
                <a:spcPts val="300"/>
              </a:spcBef>
              <a:spcAft>
                <a:spcPts val="300"/>
              </a:spcAft>
              <a:buFont typeface="Arial" panose="020B0604020202020204" pitchFamily="34" charset="0"/>
              <a:buChar char="•"/>
            </a:pPr>
            <a:endParaRPr lang="en-US" sz="2400" dirty="0">
              <a:solidFill>
                <a:schemeClr val="bg2">
                  <a:lumMod val="75000"/>
                </a:schemeClr>
              </a:solidFill>
            </a:endParaRPr>
          </a:p>
          <a:p>
            <a:pPr marL="285750" indent="-285750">
              <a:lnSpc>
                <a:spcPct val="150000"/>
              </a:lnSpc>
              <a:spcBef>
                <a:spcPts val="300"/>
              </a:spcBef>
              <a:spcAft>
                <a:spcPts val="300"/>
              </a:spcAft>
              <a:buFont typeface="Arial" panose="020B0604020202020204" pitchFamily="34" charset="0"/>
              <a:buChar char="•"/>
            </a:pPr>
            <a:endParaRPr lang="en" sz="2400" dirty="0">
              <a:solidFill>
                <a:schemeClr val="bg2">
                  <a:lumMod val="75000"/>
                </a:schemeClr>
              </a:solidFill>
            </a:endParaRPr>
          </a:p>
        </p:txBody>
      </p:sp>
      <p:sp>
        <p:nvSpPr>
          <p:cNvPr id="8" name="Rectangle 4">
            <a:extLst>
              <a:ext uri="{FF2B5EF4-FFF2-40B4-BE49-F238E27FC236}">
                <a16:creationId xmlns:a16="http://schemas.microsoft.com/office/drawing/2014/main" id="{0321C65D-12F4-49EC-BCCC-4FB02BF7D79D}"/>
              </a:ext>
            </a:extLst>
          </p:cNvPr>
          <p:cNvSpPr>
            <a:spLocks noChangeArrowheads="1"/>
          </p:cNvSpPr>
          <p:nvPr/>
        </p:nvSpPr>
        <p:spPr bwMode="auto">
          <a:xfrm>
            <a:off x="0" y="120877"/>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836325"/>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a:solidFill>
                  <a:srgbClr val="0C2577"/>
                </a:solidFill>
                <a:latin typeface="Minion Pro"/>
              </a:rPr>
              <a:t>Word Sense Disambiguation Model</a:t>
            </a:r>
          </a:p>
        </p:txBody>
      </p:sp>
      <p:sp>
        <p:nvSpPr>
          <p:cNvPr id="2" name="Rectangle 1">
            <a:extLst>
              <a:ext uri="{FF2B5EF4-FFF2-40B4-BE49-F238E27FC236}">
                <a16:creationId xmlns:a16="http://schemas.microsoft.com/office/drawing/2014/main" id="{DE84EB63-DFEF-4DC2-B5C2-1C6A69872B5F}"/>
              </a:ext>
            </a:extLst>
          </p:cNvPr>
          <p:cNvSpPr/>
          <p:nvPr/>
        </p:nvSpPr>
        <p:spPr>
          <a:xfrm>
            <a:off x="404662" y="6453336"/>
            <a:ext cx="4902425" cy="404664"/>
          </a:xfrm>
          <a:prstGeom prst="rect">
            <a:avLst/>
          </a:prstGeom>
          <a:solidFill>
            <a:srgbClr val="0C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0EDFF30-22F9-4329-ABD2-8D67CDC79126}"/>
              </a:ext>
            </a:extLst>
          </p:cNvPr>
          <p:cNvSpPr txBox="1"/>
          <p:nvPr/>
        </p:nvSpPr>
        <p:spPr>
          <a:xfrm>
            <a:off x="554559" y="1340768"/>
            <a:ext cx="11389024" cy="3891899"/>
          </a:xfrm>
          <a:prstGeom prst="rect">
            <a:avLst/>
          </a:prstGeom>
          <a:noFill/>
        </p:spPr>
        <p:txBody>
          <a:bodyPr wrap="square">
            <a:spAutoFit/>
          </a:bodyPr>
          <a:lstStyle/>
          <a:p>
            <a:pPr marL="285750" indent="-285750">
              <a:lnSpc>
                <a:spcPct val="150000"/>
              </a:lnSpc>
              <a:spcBef>
                <a:spcPts val="300"/>
              </a:spcBef>
              <a:spcAft>
                <a:spcPts val="300"/>
              </a:spcAft>
              <a:buFont typeface="Arial" panose="020B0604020202020204" pitchFamily="34" charset="0"/>
              <a:buChar char="•"/>
            </a:pPr>
            <a:r>
              <a:rPr lang="en" sz="2800" dirty="0">
                <a:solidFill>
                  <a:schemeClr val="bg2">
                    <a:lumMod val="75000"/>
                  </a:schemeClr>
                </a:solidFill>
              </a:rPr>
              <a:t>The Model has 4 parts </a:t>
            </a:r>
            <a:br>
              <a:rPr lang="en" sz="2800" dirty="0">
                <a:solidFill>
                  <a:schemeClr val="bg2">
                    <a:lumMod val="75000"/>
                  </a:schemeClr>
                </a:solidFill>
              </a:rPr>
            </a:br>
            <a:r>
              <a:rPr lang="en" sz="2800" dirty="0">
                <a:solidFill>
                  <a:schemeClr val="bg2">
                    <a:lumMod val="75000"/>
                  </a:schemeClr>
                </a:solidFill>
              </a:rPr>
              <a:t>1. </a:t>
            </a:r>
            <a:r>
              <a:rPr lang="en-IN" sz="2800" b="0" i="1" dirty="0" err="1">
                <a:solidFill>
                  <a:schemeClr val="bg2">
                    <a:lumMod val="75000"/>
                  </a:schemeClr>
                </a:solidFill>
                <a:effectLst/>
              </a:rPr>
              <a:t>Stopwords</a:t>
            </a:r>
            <a:r>
              <a:rPr lang="en-US" sz="2800" b="0" dirty="0">
                <a:solidFill>
                  <a:schemeClr val="bg2">
                    <a:lumMod val="75000"/>
                  </a:schemeClr>
                </a:solidFill>
                <a:effectLst/>
              </a:rPr>
              <a:t> </a:t>
            </a:r>
            <a:br>
              <a:rPr lang="en-US" sz="2800" b="0" dirty="0">
                <a:solidFill>
                  <a:schemeClr val="bg2">
                    <a:lumMod val="75000"/>
                  </a:schemeClr>
                </a:solidFill>
                <a:effectLst/>
              </a:rPr>
            </a:br>
            <a:r>
              <a:rPr lang="en-US" sz="2800" b="0" dirty="0">
                <a:solidFill>
                  <a:schemeClr val="bg2">
                    <a:lumMod val="75000"/>
                  </a:schemeClr>
                </a:solidFill>
                <a:effectLst/>
              </a:rPr>
              <a:t>2. </a:t>
            </a:r>
            <a:r>
              <a:rPr lang="en-US" sz="2800" b="0" i="1" dirty="0" err="1">
                <a:solidFill>
                  <a:schemeClr val="bg2">
                    <a:lumMod val="75000"/>
                  </a:schemeClr>
                </a:solidFill>
                <a:effectLst/>
              </a:rPr>
              <a:t>SynonymsCreator</a:t>
            </a:r>
            <a:r>
              <a:rPr lang="en-US" sz="2800" b="0" i="1" dirty="0">
                <a:solidFill>
                  <a:schemeClr val="bg2">
                    <a:lumMod val="75000"/>
                  </a:schemeClr>
                </a:solidFill>
                <a:effectLst/>
              </a:rPr>
              <a:t> </a:t>
            </a:r>
            <a:br>
              <a:rPr lang="en-IN" sz="2800" b="0" i="1" dirty="0">
                <a:solidFill>
                  <a:schemeClr val="bg2">
                    <a:lumMod val="75000"/>
                  </a:schemeClr>
                </a:solidFill>
                <a:effectLst/>
              </a:rPr>
            </a:br>
            <a:r>
              <a:rPr lang="en-IN" sz="2800" b="0" i="1" dirty="0">
                <a:solidFill>
                  <a:schemeClr val="bg2">
                    <a:lumMod val="75000"/>
                  </a:schemeClr>
                </a:solidFill>
                <a:effectLst/>
              </a:rPr>
              <a:t>3. </a:t>
            </a:r>
            <a:r>
              <a:rPr lang="en-US" sz="2800" b="0" dirty="0" err="1">
                <a:solidFill>
                  <a:schemeClr val="bg2">
                    <a:lumMod val="75000"/>
                  </a:schemeClr>
                </a:solidFill>
                <a:effectLst/>
              </a:rPr>
              <a:t>FilterSentence</a:t>
            </a:r>
            <a:br>
              <a:rPr lang="en-US" sz="2800" i="1" dirty="0">
                <a:solidFill>
                  <a:schemeClr val="bg2">
                    <a:lumMod val="75000"/>
                  </a:schemeClr>
                </a:solidFill>
              </a:rPr>
            </a:br>
            <a:r>
              <a:rPr lang="en-US" sz="2800" i="1" dirty="0">
                <a:solidFill>
                  <a:schemeClr val="bg2">
                    <a:lumMod val="75000"/>
                  </a:schemeClr>
                </a:solidFill>
              </a:rPr>
              <a:t>4. </a:t>
            </a:r>
            <a:r>
              <a:rPr lang="en-IN" sz="2800" i="1" dirty="0" err="1">
                <a:solidFill>
                  <a:schemeClr val="bg2">
                    <a:lumMod val="75000"/>
                  </a:schemeClr>
                </a:solidFill>
              </a:rPr>
              <a:t>S</a:t>
            </a:r>
            <a:r>
              <a:rPr lang="en-IN" sz="2800" b="0" i="1" dirty="0" err="1">
                <a:solidFill>
                  <a:schemeClr val="bg2">
                    <a:lumMod val="75000"/>
                  </a:schemeClr>
                </a:solidFill>
                <a:effectLst/>
              </a:rPr>
              <a:t>imilarityCheck</a:t>
            </a:r>
            <a:br>
              <a:rPr lang="en-US" sz="2800" b="0" i="1" dirty="0">
                <a:solidFill>
                  <a:schemeClr val="bg2">
                    <a:lumMod val="75000"/>
                  </a:schemeClr>
                </a:solidFill>
                <a:effectLst/>
              </a:rPr>
            </a:br>
            <a:r>
              <a:rPr lang="en-US" sz="2800" b="0" i="1" dirty="0">
                <a:solidFill>
                  <a:schemeClr val="bg2">
                    <a:lumMod val="75000"/>
                  </a:schemeClr>
                </a:solidFill>
                <a:effectLst/>
              </a:rPr>
              <a:t>4. </a:t>
            </a:r>
            <a:r>
              <a:rPr lang="en-US" sz="2800" i="1" dirty="0">
                <a:solidFill>
                  <a:schemeClr val="bg2">
                    <a:lumMod val="75000"/>
                  </a:schemeClr>
                </a:solidFill>
              </a:rPr>
              <a:t>Main </a:t>
            </a:r>
          </a:p>
        </p:txBody>
      </p:sp>
      <p:sp>
        <p:nvSpPr>
          <p:cNvPr id="8" name="Rectangle 4">
            <a:extLst>
              <a:ext uri="{FF2B5EF4-FFF2-40B4-BE49-F238E27FC236}">
                <a16:creationId xmlns:a16="http://schemas.microsoft.com/office/drawing/2014/main" id="{0321C65D-12F4-49EC-BCCC-4FB02BF7D79D}"/>
              </a:ext>
            </a:extLst>
          </p:cNvPr>
          <p:cNvSpPr>
            <a:spLocks noChangeArrowheads="1"/>
          </p:cNvSpPr>
          <p:nvPr/>
        </p:nvSpPr>
        <p:spPr bwMode="auto">
          <a:xfrm>
            <a:off x="0" y="120877"/>
            <a:ext cx="20871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99644"/>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97F5-B510-4692-ACDC-00066BDFB264}"/>
              </a:ext>
            </a:extLst>
          </p:cNvPr>
          <p:cNvSpPr>
            <a:spLocks noGrp="1"/>
          </p:cNvSpPr>
          <p:nvPr>
            <p:ph type="title"/>
          </p:nvPr>
        </p:nvSpPr>
        <p:spPr/>
        <p:txBody>
          <a:bodyPr/>
          <a:lstStyle/>
          <a:p>
            <a:r>
              <a:rPr lang="en-IN" dirty="0"/>
              <a:t>RESULTS (WSD)</a:t>
            </a:r>
          </a:p>
        </p:txBody>
      </p:sp>
      <p:sp>
        <p:nvSpPr>
          <p:cNvPr id="4" name="TextBox 3">
            <a:extLst>
              <a:ext uri="{FF2B5EF4-FFF2-40B4-BE49-F238E27FC236}">
                <a16:creationId xmlns:a16="http://schemas.microsoft.com/office/drawing/2014/main" id="{6EAE096F-7A63-4D55-84E1-926718E6472B}"/>
              </a:ext>
            </a:extLst>
          </p:cNvPr>
          <p:cNvSpPr txBox="1"/>
          <p:nvPr/>
        </p:nvSpPr>
        <p:spPr>
          <a:xfrm>
            <a:off x="81479" y="1124744"/>
            <a:ext cx="12116871" cy="5632311"/>
          </a:xfrm>
          <a:prstGeom prst="rect">
            <a:avLst/>
          </a:prstGeom>
          <a:noFill/>
        </p:spPr>
        <p:txBody>
          <a:bodyPr wrap="square" rtlCol="0">
            <a:spAutoFit/>
          </a:bodyPr>
          <a:lstStyle/>
          <a:p>
            <a:pPr marL="342900" indent="-342900">
              <a:buFont typeface="Arial" panose="020B0604020202020204" pitchFamily="34" charset="0"/>
              <a:buChar char="•"/>
            </a:pPr>
            <a:r>
              <a:rPr lang="en-IN" sz="2400" dirty="0"/>
              <a:t>During training, the model works as expected. Disambiguates the pun word correctly.  </a:t>
            </a:r>
          </a:p>
          <a:p>
            <a:endParaRPr lang="en-IN" sz="2400" dirty="0"/>
          </a:p>
          <a:p>
            <a:r>
              <a:rPr lang="en-IN" sz="2400" dirty="0"/>
              <a:t>Examples of correctly classified outputs</a:t>
            </a:r>
          </a:p>
          <a:p>
            <a:endParaRPr lang="en-IN" sz="2400" dirty="0"/>
          </a:p>
          <a:p>
            <a:r>
              <a:rPr lang="en-IN" sz="2400" dirty="0"/>
              <a: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pic>
        <p:nvPicPr>
          <p:cNvPr id="5" name="Picture 4">
            <a:extLst>
              <a:ext uri="{FF2B5EF4-FFF2-40B4-BE49-F238E27FC236}">
                <a16:creationId xmlns:a16="http://schemas.microsoft.com/office/drawing/2014/main" id="{A8E397F4-83C8-4588-921E-2FD1898B19F9}"/>
              </a:ext>
            </a:extLst>
          </p:cNvPr>
          <p:cNvPicPr>
            <a:picLocks noChangeAspect="1"/>
          </p:cNvPicPr>
          <p:nvPr/>
        </p:nvPicPr>
        <p:blipFill>
          <a:blip r:embed="rId2"/>
          <a:stretch>
            <a:fillRect/>
          </a:stretch>
        </p:blipFill>
        <p:spPr>
          <a:xfrm>
            <a:off x="404662" y="2492896"/>
            <a:ext cx="4829175" cy="3419475"/>
          </a:xfrm>
          <a:prstGeom prst="rect">
            <a:avLst/>
          </a:prstGeom>
        </p:spPr>
      </p:pic>
      <p:pic>
        <p:nvPicPr>
          <p:cNvPr id="7" name="Picture 6">
            <a:extLst>
              <a:ext uri="{FF2B5EF4-FFF2-40B4-BE49-F238E27FC236}">
                <a16:creationId xmlns:a16="http://schemas.microsoft.com/office/drawing/2014/main" id="{21B4E3B3-B37A-42B9-8AC5-F65B3A34E994}"/>
              </a:ext>
            </a:extLst>
          </p:cNvPr>
          <p:cNvPicPr>
            <a:picLocks noChangeAspect="1"/>
          </p:cNvPicPr>
          <p:nvPr/>
        </p:nvPicPr>
        <p:blipFill>
          <a:blip r:embed="rId3"/>
          <a:stretch>
            <a:fillRect/>
          </a:stretch>
        </p:blipFill>
        <p:spPr>
          <a:xfrm>
            <a:off x="6139914" y="3940899"/>
            <a:ext cx="5695950" cy="1352550"/>
          </a:xfrm>
          <a:prstGeom prst="rect">
            <a:avLst/>
          </a:prstGeom>
        </p:spPr>
      </p:pic>
      <p:sp>
        <p:nvSpPr>
          <p:cNvPr id="8" name="TextBox 7">
            <a:extLst>
              <a:ext uri="{FF2B5EF4-FFF2-40B4-BE49-F238E27FC236}">
                <a16:creationId xmlns:a16="http://schemas.microsoft.com/office/drawing/2014/main" id="{46DCCAE8-EF49-4F05-A15A-951A9BA9C890}"/>
              </a:ext>
            </a:extLst>
          </p:cNvPr>
          <p:cNvSpPr txBox="1"/>
          <p:nvPr/>
        </p:nvSpPr>
        <p:spPr>
          <a:xfrm>
            <a:off x="6104567" y="3429000"/>
            <a:ext cx="5653772" cy="461665"/>
          </a:xfrm>
          <a:prstGeom prst="rect">
            <a:avLst/>
          </a:prstGeom>
          <a:noFill/>
        </p:spPr>
        <p:txBody>
          <a:bodyPr wrap="square" rtlCol="0">
            <a:spAutoFit/>
          </a:bodyPr>
          <a:lstStyle/>
          <a:p>
            <a:r>
              <a:rPr lang="en-IN" sz="2400" dirty="0"/>
              <a:t>Failed to handle negation sentences.</a:t>
            </a:r>
          </a:p>
        </p:txBody>
      </p:sp>
    </p:spTree>
    <p:extLst>
      <p:ext uri="{BB962C8B-B14F-4D97-AF65-F5344CB8AC3E}">
        <p14:creationId xmlns:p14="http://schemas.microsoft.com/office/powerpoint/2010/main" val="238166347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97F5-B510-4692-ACDC-00066BDFB264}"/>
              </a:ext>
            </a:extLst>
          </p:cNvPr>
          <p:cNvSpPr>
            <a:spLocks noGrp="1"/>
          </p:cNvSpPr>
          <p:nvPr>
            <p:ph type="title"/>
          </p:nvPr>
        </p:nvSpPr>
        <p:spPr/>
        <p:txBody>
          <a:bodyPr/>
          <a:lstStyle/>
          <a:p>
            <a:r>
              <a:rPr lang="en-IN" dirty="0"/>
              <a:t>RESULTS</a:t>
            </a:r>
          </a:p>
        </p:txBody>
      </p:sp>
      <p:sp>
        <p:nvSpPr>
          <p:cNvPr id="4" name="TextBox 3">
            <a:extLst>
              <a:ext uri="{FF2B5EF4-FFF2-40B4-BE49-F238E27FC236}">
                <a16:creationId xmlns:a16="http://schemas.microsoft.com/office/drawing/2014/main" id="{6EAE096F-7A63-4D55-84E1-926718E6472B}"/>
              </a:ext>
            </a:extLst>
          </p:cNvPr>
          <p:cNvSpPr txBox="1"/>
          <p:nvPr/>
        </p:nvSpPr>
        <p:spPr>
          <a:xfrm>
            <a:off x="81479" y="1124744"/>
            <a:ext cx="12116871"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During training, the model works as expected. Generates sentences include a word. </a:t>
            </a:r>
          </a:p>
          <a:p>
            <a:endParaRPr lang="en-IN" sz="2400" dirty="0"/>
          </a:p>
          <a:p>
            <a:r>
              <a:rPr lang="en-IN" sz="2400" dirty="0"/>
              <a:t>Example of sequence from the backward model using ‘statue’ as input:</a:t>
            </a:r>
          </a:p>
          <a:p>
            <a:endParaRPr lang="en-IN" sz="2400" dirty="0"/>
          </a:p>
          <a:p>
            <a:r>
              <a:rPr lang="en-IN" sz="2400" dirty="0"/>
              <a:t>                                                                                                              </a:t>
            </a:r>
          </a:p>
          <a:p>
            <a:endParaRPr lang="en-IN" sz="2400" dirty="0"/>
          </a:p>
          <a:p>
            <a:r>
              <a:rPr lang="en-IN" sz="2400" dirty="0"/>
              <a:t> Forward Model:</a:t>
            </a:r>
          </a:p>
          <a:p>
            <a:endParaRPr lang="en-IN" sz="2400" dirty="0"/>
          </a:p>
        </p:txBody>
      </p:sp>
      <p:pic>
        <p:nvPicPr>
          <p:cNvPr id="16" name="Picture 15">
            <a:extLst>
              <a:ext uri="{FF2B5EF4-FFF2-40B4-BE49-F238E27FC236}">
                <a16:creationId xmlns:a16="http://schemas.microsoft.com/office/drawing/2014/main" id="{A76189CE-24C9-4089-8DDB-FC3FDF2BFD2F}"/>
              </a:ext>
            </a:extLst>
          </p:cNvPr>
          <p:cNvPicPr>
            <a:picLocks noChangeAspect="1"/>
          </p:cNvPicPr>
          <p:nvPr/>
        </p:nvPicPr>
        <p:blipFill rotWithShape="1">
          <a:blip r:embed="rId2">
            <a:extLst>
              <a:ext uri="{28A0092B-C50C-407E-A947-70E740481C1C}">
                <a14:useLocalDpi xmlns:a14="http://schemas.microsoft.com/office/drawing/2010/main" val="0"/>
              </a:ext>
            </a:extLst>
          </a:blip>
          <a:srcRect l="13846"/>
          <a:stretch/>
        </p:blipFill>
        <p:spPr>
          <a:xfrm>
            <a:off x="3650903" y="2615482"/>
            <a:ext cx="4032448" cy="939167"/>
          </a:xfrm>
          <a:prstGeom prst="rect">
            <a:avLst/>
          </a:prstGeom>
        </p:spPr>
      </p:pic>
      <p:pic>
        <p:nvPicPr>
          <p:cNvPr id="20" name="Picture 19">
            <a:extLst>
              <a:ext uri="{FF2B5EF4-FFF2-40B4-BE49-F238E27FC236}">
                <a16:creationId xmlns:a16="http://schemas.microsoft.com/office/drawing/2014/main" id="{B755B794-38AE-4FB8-8170-61D3F0F1256D}"/>
              </a:ext>
            </a:extLst>
          </p:cNvPr>
          <p:cNvPicPr>
            <a:picLocks noChangeAspect="1"/>
          </p:cNvPicPr>
          <p:nvPr/>
        </p:nvPicPr>
        <p:blipFill rotWithShape="1">
          <a:blip r:embed="rId3">
            <a:extLst>
              <a:ext uri="{28A0092B-C50C-407E-A947-70E740481C1C}">
                <a14:useLocalDpi xmlns:a14="http://schemas.microsoft.com/office/drawing/2010/main" val="0"/>
              </a:ext>
            </a:extLst>
          </a:blip>
          <a:srcRect l="10867"/>
          <a:stretch/>
        </p:blipFill>
        <p:spPr>
          <a:xfrm>
            <a:off x="3218855" y="4168248"/>
            <a:ext cx="5488588" cy="748517"/>
          </a:xfrm>
          <a:prstGeom prst="rect">
            <a:avLst/>
          </a:prstGeom>
        </p:spPr>
      </p:pic>
    </p:spTree>
    <p:extLst>
      <p:ext uri="{BB962C8B-B14F-4D97-AF65-F5344CB8AC3E}">
        <p14:creationId xmlns:p14="http://schemas.microsoft.com/office/powerpoint/2010/main" val="901349189"/>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EB53-9D11-40D7-88A9-565AB3D896F2}"/>
              </a:ext>
            </a:extLst>
          </p:cNvPr>
          <p:cNvSpPr>
            <a:spLocks noGrp="1"/>
          </p:cNvSpPr>
          <p:nvPr>
            <p:ph type="title"/>
          </p:nvPr>
        </p:nvSpPr>
        <p:spPr>
          <a:xfrm>
            <a:off x="548679" y="560874"/>
            <a:ext cx="11389024" cy="432048"/>
          </a:xfrm>
        </p:spPr>
        <p:txBody>
          <a:bodyPr/>
          <a:lstStyle/>
          <a:p>
            <a:r>
              <a:rPr lang="en-IN" dirty="0"/>
              <a:t>RESULTS AND CONCLUSION</a:t>
            </a:r>
          </a:p>
        </p:txBody>
      </p:sp>
      <p:sp>
        <p:nvSpPr>
          <p:cNvPr id="5" name="TextBox 4">
            <a:extLst>
              <a:ext uri="{FF2B5EF4-FFF2-40B4-BE49-F238E27FC236}">
                <a16:creationId xmlns:a16="http://schemas.microsoft.com/office/drawing/2014/main" id="{56ACCCE8-BD0C-411A-A672-86F55A85A6D4}"/>
              </a:ext>
            </a:extLst>
          </p:cNvPr>
          <p:cNvSpPr txBox="1"/>
          <p:nvPr/>
        </p:nvSpPr>
        <p:spPr>
          <a:xfrm>
            <a:off x="404663" y="1524588"/>
            <a:ext cx="11389023" cy="2862322"/>
          </a:xfrm>
          <a:prstGeom prst="rect">
            <a:avLst/>
          </a:prstGeom>
          <a:noFill/>
        </p:spPr>
        <p:txBody>
          <a:bodyPr wrap="square">
            <a:spAutoFit/>
          </a:bodyPr>
          <a:lstStyle/>
          <a:p>
            <a:r>
              <a:rPr lang="en-IN" dirty="0">
                <a:solidFill>
                  <a:srgbClr val="212121"/>
                </a:solidFill>
                <a:latin typeface="Minion Pro" panose="02040503050306020203"/>
              </a:rPr>
              <a:t>Pairs of </a:t>
            </a:r>
            <a:r>
              <a:rPr lang="en-IN" dirty="0" err="1">
                <a:solidFill>
                  <a:srgbClr val="212121"/>
                </a:solidFill>
                <a:latin typeface="Minion Pro" panose="02040503050306020203"/>
              </a:rPr>
              <a:t>Synset</a:t>
            </a:r>
            <a:r>
              <a:rPr lang="en-IN" dirty="0">
                <a:solidFill>
                  <a:srgbClr val="212121"/>
                </a:solidFill>
                <a:latin typeface="Minion Pro" panose="02040503050306020203"/>
              </a:rPr>
              <a:t> IDs from SemEval2017: “high”</a:t>
            </a:r>
          </a:p>
          <a:p>
            <a:endParaRPr lang="en-IN" dirty="0">
              <a:solidFill>
                <a:srgbClr val="212121"/>
              </a:solidFill>
              <a:latin typeface="Minion Pro" panose="02040503050306020203"/>
            </a:endParaRPr>
          </a:p>
          <a:p>
            <a:r>
              <a:rPr lang="en-IN" dirty="0">
                <a:solidFill>
                  <a:srgbClr val="212121"/>
                </a:solidFill>
                <a:latin typeface="Minion Pro" panose="02040503050306020203"/>
              </a:rPr>
              <a:t>  </a:t>
            </a:r>
            <a:r>
              <a:rPr lang="en-IN" b="0" i="0" dirty="0" err="1">
                <a:solidFill>
                  <a:srgbClr val="212121"/>
                </a:solidFill>
                <a:effectLst/>
                <a:latin typeface="Minion Pro" panose="02040503050306020203"/>
              </a:rPr>
              <a:t>Synset</a:t>
            </a:r>
            <a:r>
              <a:rPr lang="en-IN" b="0" i="0" dirty="0">
                <a:solidFill>
                  <a:srgbClr val="212121"/>
                </a:solidFill>
                <a:effectLst/>
                <a:latin typeface="Minion Pro" panose="02040503050306020203"/>
              </a:rPr>
              <a:t>('high.s.07’)  : (literal meaning) being at or having a relatively great or specific elevation or upward extension (sometimes used in combinations like `knee-high’)</a:t>
            </a:r>
          </a:p>
          <a:p>
            <a:endParaRPr lang="en-IN" dirty="0">
              <a:solidFill>
                <a:srgbClr val="212121"/>
              </a:solidFill>
              <a:latin typeface="Minion Pro" panose="02040503050306020203"/>
            </a:endParaRPr>
          </a:p>
          <a:p>
            <a:r>
              <a:rPr lang="en-IN" b="0" i="0" dirty="0" err="1">
                <a:solidFill>
                  <a:schemeClr val="bg2">
                    <a:lumMod val="75000"/>
                  </a:schemeClr>
                </a:solidFill>
                <a:effectLst/>
                <a:latin typeface="Minion Pro" panose="02040503050306020203"/>
              </a:rPr>
              <a:t>Synset</a:t>
            </a:r>
            <a:r>
              <a:rPr lang="en-IN" b="0" i="0" dirty="0">
                <a:solidFill>
                  <a:schemeClr val="bg2">
                    <a:lumMod val="75000"/>
                  </a:schemeClr>
                </a:solidFill>
                <a:effectLst/>
                <a:latin typeface="Minion Pro" panose="02040503050306020203"/>
              </a:rPr>
              <a:t>('high.a.01’): </a:t>
            </a:r>
            <a:r>
              <a:rPr lang="en-IN" dirty="0">
                <a:latin typeface="Minion Pro" panose="02040503050306020203"/>
              </a:rPr>
              <a:t>greater than normal in degree or intensity or amount</a:t>
            </a:r>
          </a:p>
          <a:p>
            <a:endParaRPr lang="en-IN" dirty="0">
              <a:latin typeface="Minion Pro" panose="02040503050306020203"/>
            </a:endParaRPr>
          </a:p>
          <a:p>
            <a:r>
              <a:rPr lang="en-IN" dirty="0">
                <a:latin typeface="Minion Pro" panose="02040503050306020203"/>
              </a:rPr>
              <a:t>Pseudo words input to the backward model: highs07, higha01. </a:t>
            </a:r>
          </a:p>
          <a:p>
            <a:endParaRPr lang="en-IN" dirty="0">
              <a:latin typeface="Minion Pro" panose="02040503050306020203"/>
            </a:endParaRPr>
          </a:p>
          <a:p>
            <a:r>
              <a:rPr lang="en-IN" dirty="0">
                <a:latin typeface="Minion Pro" panose="02040503050306020203"/>
              </a:rPr>
              <a:t>Output sequence(concatenated):  </a:t>
            </a:r>
          </a:p>
        </p:txBody>
      </p:sp>
      <p:pic>
        <p:nvPicPr>
          <p:cNvPr id="10" name="Picture 9">
            <a:extLst>
              <a:ext uri="{FF2B5EF4-FFF2-40B4-BE49-F238E27FC236}">
                <a16:creationId xmlns:a16="http://schemas.microsoft.com/office/drawing/2014/main" id="{5E24324C-A07D-478E-8E77-7D410952E269}"/>
              </a:ext>
            </a:extLst>
          </p:cNvPr>
          <p:cNvPicPr>
            <a:picLocks noChangeAspect="1"/>
          </p:cNvPicPr>
          <p:nvPr/>
        </p:nvPicPr>
        <p:blipFill rotWithShape="1">
          <a:blip r:embed="rId2">
            <a:extLst>
              <a:ext uri="{28A0092B-C50C-407E-A947-70E740481C1C}">
                <a14:useLocalDpi xmlns:a14="http://schemas.microsoft.com/office/drawing/2010/main" val="0"/>
              </a:ext>
            </a:extLst>
          </a:blip>
          <a:srcRect b="40781"/>
          <a:stretch/>
        </p:blipFill>
        <p:spPr>
          <a:xfrm>
            <a:off x="4154959" y="4114353"/>
            <a:ext cx="7488832" cy="655509"/>
          </a:xfrm>
          <a:prstGeom prst="rect">
            <a:avLst/>
          </a:prstGeom>
        </p:spPr>
      </p:pic>
      <p:sp>
        <p:nvSpPr>
          <p:cNvPr id="11" name="TextBox 10">
            <a:extLst>
              <a:ext uri="{FF2B5EF4-FFF2-40B4-BE49-F238E27FC236}">
                <a16:creationId xmlns:a16="http://schemas.microsoft.com/office/drawing/2014/main" id="{F845DA5C-3583-421B-8E98-42A51808A265}"/>
              </a:ext>
            </a:extLst>
          </p:cNvPr>
          <p:cNvSpPr txBox="1"/>
          <p:nvPr/>
        </p:nvSpPr>
        <p:spPr>
          <a:xfrm>
            <a:off x="2642791" y="5157192"/>
            <a:ext cx="7200800" cy="707886"/>
          </a:xfrm>
          <a:prstGeom prst="rect">
            <a:avLst/>
          </a:prstGeom>
          <a:noFill/>
        </p:spPr>
        <p:txBody>
          <a:bodyPr wrap="square" rtlCol="0">
            <a:spAutoFit/>
          </a:bodyPr>
          <a:lstStyle/>
          <a:p>
            <a:r>
              <a:rPr lang="en-IN" sz="2000" dirty="0"/>
              <a:t>Generated sequences are short, further training would improve the quality of puns (using large corpus for training)  </a:t>
            </a:r>
          </a:p>
        </p:txBody>
      </p:sp>
    </p:spTree>
    <p:extLst>
      <p:ext uri="{BB962C8B-B14F-4D97-AF65-F5344CB8AC3E}">
        <p14:creationId xmlns:p14="http://schemas.microsoft.com/office/powerpoint/2010/main" val="346571368"/>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E00D-EA05-4CA9-A55E-123BB515B9D1}"/>
              </a:ext>
            </a:extLst>
          </p:cNvPr>
          <p:cNvSpPr>
            <a:spLocks noGrp="1"/>
          </p:cNvSpPr>
          <p:nvPr>
            <p:ph type="title"/>
          </p:nvPr>
        </p:nvSpPr>
        <p:spPr/>
        <p:txBody>
          <a:bodyPr/>
          <a:lstStyle/>
          <a:p>
            <a:r>
              <a:rPr lang="en-IN" dirty="0"/>
              <a:t>Future Work</a:t>
            </a:r>
          </a:p>
        </p:txBody>
      </p:sp>
      <p:sp>
        <p:nvSpPr>
          <p:cNvPr id="4" name="TextBox 3">
            <a:extLst>
              <a:ext uri="{FF2B5EF4-FFF2-40B4-BE49-F238E27FC236}">
                <a16:creationId xmlns:a16="http://schemas.microsoft.com/office/drawing/2014/main" id="{1FA3A6F6-82B9-4932-9747-02707E676830}"/>
              </a:ext>
            </a:extLst>
          </p:cNvPr>
          <p:cNvSpPr txBox="1"/>
          <p:nvPr/>
        </p:nvSpPr>
        <p:spPr>
          <a:xfrm>
            <a:off x="554559" y="1124744"/>
            <a:ext cx="10657184"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75000"/>
                  </a:schemeClr>
                </a:solidFill>
              </a:rPr>
              <a:t>Although, the core idea of the paper was to implement adversarial learning, because of time constraints, only one component is implemented to the core, which fits the purpose, but can be further improved using adversarial learning.</a:t>
            </a:r>
          </a:p>
        </p:txBody>
      </p:sp>
      <p:sp>
        <p:nvSpPr>
          <p:cNvPr id="5" name="TextBox 4">
            <a:extLst>
              <a:ext uri="{FF2B5EF4-FFF2-40B4-BE49-F238E27FC236}">
                <a16:creationId xmlns:a16="http://schemas.microsoft.com/office/drawing/2014/main" id="{5C9DDCAE-80E6-4BE1-B0E3-645D64DDA995}"/>
              </a:ext>
            </a:extLst>
          </p:cNvPr>
          <p:cNvSpPr txBox="1"/>
          <p:nvPr/>
        </p:nvSpPr>
        <p:spPr>
          <a:xfrm>
            <a:off x="506132" y="2336106"/>
            <a:ext cx="10729192"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75000"/>
                  </a:schemeClr>
                </a:solidFill>
              </a:rPr>
              <a:t>Implementation of gloss words in Word Sense Disambiguation Model would further improve the disambiguation model and the quality of puns generated </a:t>
            </a:r>
          </a:p>
        </p:txBody>
      </p:sp>
    </p:spTree>
    <p:extLst>
      <p:ext uri="{BB962C8B-B14F-4D97-AF65-F5344CB8AC3E}">
        <p14:creationId xmlns:p14="http://schemas.microsoft.com/office/powerpoint/2010/main" val="274394478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Presentation Outline</a:t>
            </a:r>
            <a:endParaRPr lang="nl-NL" dirty="0">
              <a:latin typeface="Minion Pro" panose="02040503050306020203" pitchFamily="18" charset="0"/>
            </a:endParaRPr>
          </a:p>
        </p:txBody>
      </p:sp>
      <p:sp>
        <p:nvSpPr>
          <p:cNvPr id="3" name="Tijdelijke aanduiding voor verticale tekst 2"/>
          <p:cNvSpPr>
            <a:spLocks noGrp="1"/>
          </p:cNvSpPr>
          <p:nvPr>
            <p:ph type="body" orient="vert" idx="1"/>
          </p:nvPr>
        </p:nvSpPr>
        <p:spPr>
          <a:xfrm>
            <a:off x="554559" y="1412776"/>
            <a:ext cx="6846640" cy="4795836"/>
          </a:xfrm>
        </p:spPr>
        <p:txBody>
          <a:bodyPr/>
          <a:lstStyle/>
          <a:p>
            <a:r>
              <a:rPr lang="nl-NL" dirty="0">
                <a:latin typeface="Minion Pro" panose="02040503050306020203" pitchFamily="18" charset="0"/>
              </a:rPr>
              <a:t>Introduction</a:t>
            </a:r>
          </a:p>
          <a:p>
            <a:pPr marL="0" indent="0">
              <a:buNone/>
            </a:pPr>
            <a:r>
              <a:rPr lang="nl-NL" dirty="0"/>
              <a:t>2. Work Done Before Mid-Term Review</a:t>
            </a:r>
          </a:p>
          <a:p>
            <a:pPr marL="0" indent="0">
              <a:buNone/>
            </a:pPr>
            <a:r>
              <a:rPr lang="nl-NL" dirty="0"/>
              <a:t>3</a:t>
            </a:r>
            <a:r>
              <a:rPr lang="nl-NL" dirty="0">
                <a:latin typeface="Minion Pro" panose="02040503050306020203" pitchFamily="18" charset="0"/>
              </a:rPr>
              <a:t>. Mid-Term Evaluation- Comments</a:t>
            </a:r>
          </a:p>
          <a:p>
            <a:pPr marL="0" indent="0">
              <a:buNone/>
            </a:pPr>
            <a:r>
              <a:rPr lang="nl-NL" dirty="0"/>
              <a:t>4. Work done after Mid-Term review</a:t>
            </a:r>
            <a:endParaRPr lang="nl-NL" dirty="0">
              <a:latin typeface="Minion Pro" panose="02040503050306020203" pitchFamily="18" charset="0"/>
            </a:endParaRPr>
          </a:p>
          <a:p>
            <a:pPr marL="0" indent="0">
              <a:buNone/>
            </a:pPr>
            <a:r>
              <a:rPr lang="nl-NL" dirty="0"/>
              <a:t>5. Results</a:t>
            </a:r>
          </a:p>
          <a:p>
            <a:pPr marL="0" indent="0">
              <a:buNone/>
            </a:pPr>
            <a:r>
              <a:rPr lang="nl-NL" dirty="0"/>
              <a:t>6. Future Work</a:t>
            </a:r>
          </a:p>
          <a:p>
            <a:pPr marL="0" indent="0">
              <a:buNone/>
            </a:pPr>
            <a:r>
              <a:rPr lang="nl-NL" dirty="0"/>
              <a:t>7</a:t>
            </a:r>
            <a:r>
              <a:rPr lang="nl-NL" dirty="0">
                <a:latin typeface="Minion Pro" panose="02040503050306020203" pitchFamily="18" charset="0"/>
              </a:rPr>
              <a:t>. References</a:t>
            </a:r>
          </a:p>
        </p:txBody>
      </p:sp>
      <p:sp>
        <p:nvSpPr>
          <p:cNvPr id="4" name="Rectangle 3">
            <a:extLst>
              <a:ext uri="{FF2B5EF4-FFF2-40B4-BE49-F238E27FC236}">
                <a16:creationId xmlns:a16="http://schemas.microsoft.com/office/drawing/2014/main" id="{7B368028-BCC3-4C64-9CAC-68719BFBA8EE}"/>
              </a:ext>
            </a:extLst>
          </p:cNvPr>
          <p:cNvSpPr/>
          <p:nvPr/>
        </p:nvSpPr>
        <p:spPr>
          <a:xfrm>
            <a:off x="404662" y="6453336"/>
            <a:ext cx="4830417" cy="404664"/>
          </a:xfrm>
          <a:prstGeom prst="rect">
            <a:avLst/>
          </a:prstGeom>
          <a:solidFill>
            <a:srgbClr val="0C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2105023"/>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FB3381-92E6-4420-82D9-FB3DF5C590BE}"/>
              </a:ext>
            </a:extLst>
          </p:cNvPr>
          <p:cNvSpPr>
            <a:spLocks noGrp="1"/>
          </p:cNvSpPr>
          <p:nvPr>
            <p:ph type="body" sz="quarter" idx="12"/>
          </p:nvPr>
        </p:nvSpPr>
        <p:spPr>
          <a:xfrm>
            <a:off x="0" y="1"/>
            <a:ext cx="12198351" cy="6309319"/>
          </a:xfrm>
        </p:spPr>
        <p:txBody>
          <a:bodyPr/>
          <a:lstStyle/>
          <a:p>
            <a:endParaRPr lang="en-IN" dirty="0"/>
          </a:p>
        </p:txBody>
      </p:sp>
      <p:sp>
        <p:nvSpPr>
          <p:cNvPr id="3" name="Title 2">
            <a:extLst>
              <a:ext uri="{FF2B5EF4-FFF2-40B4-BE49-F238E27FC236}">
                <a16:creationId xmlns:a16="http://schemas.microsoft.com/office/drawing/2014/main" id="{9B608CDC-69C4-4524-B7EB-B7565CFFB484}"/>
              </a:ext>
            </a:extLst>
          </p:cNvPr>
          <p:cNvSpPr>
            <a:spLocks noGrp="1"/>
          </p:cNvSpPr>
          <p:nvPr>
            <p:ph type="title"/>
          </p:nvPr>
        </p:nvSpPr>
        <p:spPr>
          <a:xfrm>
            <a:off x="554559" y="1246448"/>
            <a:ext cx="11089232" cy="3816424"/>
          </a:xfrm>
        </p:spPr>
        <p:txBody>
          <a:bodyPr/>
          <a:lstStyle/>
          <a:p>
            <a:r>
              <a:rPr lang="en-IN" sz="3600" b="0" dirty="0"/>
              <a:t>References:</a:t>
            </a:r>
            <a:br>
              <a:rPr lang="en-IN" sz="1800" b="0" dirty="0"/>
            </a:br>
            <a:r>
              <a:rPr lang="en-IN" sz="1800" dirty="0"/>
              <a:t>Original paper </a:t>
            </a:r>
            <a:r>
              <a:rPr lang="en-IN" sz="1800" b="0" dirty="0"/>
              <a:t>:- </a:t>
            </a:r>
            <a:r>
              <a:rPr lang="en-IN" sz="1800" b="0" dirty="0">
                <a:hlinkClick r:id="rId2">
                  <a:extLst>
                    <a:ext uri="{A12FA001-AC4F-418D-AE19-62706E023703}">
                      <ahyp:hlinkClr xmlns:ahyp="http://schemas.microsoft.com/office/drawing/2018/hyperlinkcolor" val="tx"/>
                    </a:ext>
                  </a:extLst>
                </a:hlinkClick>
              </a:rPr>
              <a:t>https://arxiv.org/abs/1910.10950</a:t>
            </a:r>
            <a:br>
              <a:rPr lang="en-IN" sz="1800" b="0" dirty="0"/>
            </a:br>
            <a:r>
              <a:rPr lang="en-IN" sz="1800" b="0" dirty="0"/>
              <a:t>Others: </a:t>
            </a:r>
            <a:r>
              <a:rPr lang="en-IN" sz="1800" b="0" dirty="0">
                <a:hlinkClick r:id="rId3">
                  <a:extLst>
                    <a:ext uri="{A12FA001-AC4F-418D-AE19-62706E023703}">
                      <ahyp:hlinkClr xmlns:ahyp="http://schemas.microsoft.com/office/drawing/2018/hyperlinkcolor" val="tx"/>
                    </a:ext>
                  </a:extLst>
                </a:hlinkClick>
              </a:rPr>
              <a:t>https://arxiv.org/pdf/1904.06828.pdf</a:t>
            </a:r>
            <a:br>
              <a:rPr lang="en-IN" sz="1800" b="0" dirty="0"/>
            </a:br>
            <a:r>
              <a:rPr lang="en-IN" sz="1800" b="0" dirty="0"/>
              <a:t>https://arxiv.org/abs/1512.06612</a:t>
            </a:r>
            <a:br>
              <a:rPr lang="en-IN" sz="1800" b="0" dirty="0"/>
            </a:br>
            <a:r>
              <a:rPr lang="en-IN" sz="1800" b="0" dirty="0">
                <a:hlinkClick r:id="rId4">
                  <a:extLst>
                    <a:ext uri="{A12FA001-AC4F-418D-AE19-62706E023703}">
                      <ahyp:hlinkClr xmlns:ahyp="http://schemas.microsoft.com/office/drawing/2018/hyperlinkcolor" val="tx"/>
                    </a:ext>
                  </a:extLst>
                </a:hlinkClick>
              </a:rPr>
              <a:t>https://www.aclweb.org/anthology/P18-1153.pdf</a:t>
            </a:r>
            <a:br>
              <a:rPr lang="en-IN" sz="1800" b="0" dirty="0"/>
            </a:br>
            <a:r>
              <a:rPr lang="en-IN" sz="1800" b="0" dirty="0">
                <a:hlinkClick r:id="rId5">
                  <a:extLst>
                    <a:ext uri="{A12FA001-AC4F-418D-AE19-62706E023703}">
                      <ahyp:hlinkClr xmlns:ahyp="http://schemas.microsoft.com/office/drawing/2018/hyperlinkcolor" val="tx"/>
                    </a:ext>
                  </a:extLst>
                </a:hlinkClick>
              </a:rPr>
              <a:t>https://www.researchgate.net/publication/220356042_The_Construction_of_a_Pun_Generator_for_Language_Skills_Development/link/09e415112f7cbd67f0000000/download</a:t>
            </a:r>
            <a:br>
              <a:rPr lang="en-IN" sz="1800" b="0" dirty="0"/>
            </a:br>
            <a:br>
              <a:rPr lang="en-IN" sz="1800" b="0" dirty="0"/>
            </a:br>
            <a:r>
              <a:rPr lang="en-IN" sz="1800" dirty="0"/>
              <a:t>Blogs and Repositories</a:t>
            </a:r>
            <a:r>
              <a:rPr lang="en-IN" sz="1800" b="0" dirty="0"/>
              <a:t> : </a:t>
            </a:r>
            <a:br>
              <a:rPr lang="en-IN" sz="1800" b="0" dirty="0"/>
            </a:br>
            <a:r>
              <a:rPr lang="en-IN" sz="1800" b="0" dirty="0">
                <a:hlinkClick r:id="rId6">
                  <a:extLst>
                    <a:ext uri="{A12FA001-AC4F-418D-AE19-62706E023703}">
                      <ahyp:hlinkClr xmlns:ahyp="http://schemas.microsoft.com/office/drawing/2018/hyperlinkcolor" val="tx"/>
                    </a:ext>
                  </a:extLst>
                </a:hlinkClick>
              </a:rPr>
              <a:t>https://towardsdatascience.com/illustrated-guide-to-recurrent-neural-networks-79e5eb8049c9</a:t>
            </a:r>
            <a:br>
              <a:rPr lang="en-IN" sz="1800" b="0" dirty="0"/>
            </a:br>
            <a:r>
              <a:rPr lang="en-IN" sz="1800" b="0" dirty="0">
                <a:hlinkClick r:id="rId7">
                  <a:extLst>
                    <a:ext uri="{A12FA001-AC4F-418D-AE19-62706E023703}">
                      <ahyp:hlinkClr xmlns:ahyp="http://schemas.microsoft.com/office/drawing/2018/hyperlinkcolor" val="tx"/>
                    </a:ext>
                  </a:extLst>
                </a:hlinkClick>
              </a:rPr>
              <a:t>https://towardsdatascience.com/illustrated-guide-to-lstms-and-gru-s-a-step-by-step-explanation-44e9eb85bf21</a:t>
            </a:r>
            <a:br>
              <a:rPr lang="en-IN" sz="1800" b="0" dirty="0"/>
            </a:br>
            <a:r>
              <a:rPr lang="en-IN" sz="1800" b="0" dirty="0">
                <a:hlinkClick r:id="rId6">
                  <a:extLst>
                    <a:ext uri="{A12FA001-AC4F-418D-AE19-62706E023703}">
                      <ahyp:hlinkClr xmlns:ahyp="http://schemas.microsoft.com/office/drawing/2018/hyperlinkcolor" val="tx"/>
                    </a:ext>
                  </a:extLst>
                </a:hlinkClick>
              </a:rPr>
              <a:t>https://towardsdatascience.com/illustrated-guide-to-recurrent-neural-networks-79e5eb8049c9</a:t>
            </a:r>
            <a:br>
              <a:rPr lang="en-IN" sz="1800" b="0" dirty="0"/>
            </a:br>
            <a:r>
              <a:rPr lang="en-IN" sz="1800" b="0" dirty="0"/>
              <a:t>https://iamtrask.github.io/2015/11/15/anyone-can-code-lstm/</a:t>
            </a:r>
            <a:br>
              <a:rPr lang="en-IN" sz="1800" b="0" dirty="0"/>
            </a:br>
            <a:r>
              <a:rPr lang="en-IN" sz="1800" b="0" dirty="0"/>
              <a:t>https://machinelearningmastery.com/gentle-introduction-long-short-term-memory-networks-experts/</a:t>
            </a:r>
            <a:br>
              <a:rPr lang="en-IN" sz="1800" b="0" dirty="0"/>
            </a:br>
            <a:r>
              <a:rPr lang="en-IN" sz="1800" b="0" dirty="0"/>
              <a:t>http://colah.github.io/posts/2015-08-Understanding-LSTMs/</a:t>
            </a:r>
            <a:br>
              <a:rPr lang="en-IN" sz="1800" dirty="0"/>
            </a:br>
            <a:r>
              <a:rPr lang="en-IN" sz="1800" dirty="0">
                <a:hlinkClick r:id="rId8">
                  <a:extLst>
                    <a:ext uri="{A12FA001-AC4F-418D-AE19-62706E023703}">
                      <ahyp:hlinkClr xmlns:ahyp="http://schemas.microsoft.com/office/drawing/2018/hyperlinkcolor" val="tx"/>
                    </a:ext>
                  </a:extLst>
                </a:hlinkClick>
              </a:rPr>
              <a:t>https://towardsdatascience.com/using-deep-learning-to-generate-puns-f000c76026c9</a:t>
            </a:r>
            <a:br>
              <a:rPr lang="en-IN" sz="1800" dirty="0"/>
            </a:br>
            <a:br>
              <a:rPr lang="en-IN" sz="1800" dirty="0"/>
            </a:br>
            <a:r>
              <a:rPr lang="en-IN" sz="1800" dirty="0"/>
              <a:t>Some images taken from blogs have been re-developed by me for clarity.</a:t>
            </a:r>
            <a:br>
              <a:rPr lang="en-IN" sz="1800" dirty="0"/>
            </a:br>
            <a:r>
              <a:rPr lang="en-IN" sz="1800" dirty="0">
                <a:hlinkClick r:id="rId9">
                  <a:extLst>
                    <a:ext uri="{A12FA001-AC4F-418D-AE19-62706E023703}">
                      <ahyp:hlinkClr xmlns:ahyp="http://schemas.microsoft.com/office/drawing/2018/hyperlinkcolor" val="tx"/>
                    </a:ext>
                  </a:extLst>
                </a:hlinkClick>
              </a:rPr>
              <a:t>https://stanford.edu/~shervine/teaching/cs-230/cheatsheet-recurrent-neural-networks</a:t>
            </a:r>
            <a:br>
              <a:rPr lang="en-IN" sz="1800" dirty="0"/>
            </a:br>
            <a:r>
              <a:rPr lang="en-IN" sz="1800" dirty="0"/>
              <a:t>https://stanford.edu/~shervine/teaching/cs-230/cheatsheet-recurrent-neural-networks</a:t>
            </a:r>
          </a:p>
        </p:txBody>
      </p:sp>
    </p:spTree>
    <p:extLst>
      <p:ext uri="{BB962C8B-B14F-4D97-AF65-F5344CB8AC3E}">
        <p14:creationId xmlns:p14="http://schemas.microsoft.com/office/powerpoint/2010/main" val="28443536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122511" y="80628"/>
            <a:ext cx="11389024" cy="936104"/>
          </a:xfrm>
        </p:spPr>
        <p:txBody>
          <a:bodyPr/>
          <a:lstStyle/>
          <a:p>
            <a:r>
              <a:rPr lang="nl-NL" dirty="0">
                <a:latin typeface="Minion Pro" panose="02040503050306020203" pitchFamily="18" charset="0"/>
              </a:rPr>
              <a:t>Introduction</a:t>
            </a:r>
          </a:p>
        </p:txBody>
      </p:sp>
      <p:sp>
        <p:nvSpPr>
          <p:cNvPr id="8" name="Tijdelijke aanduiding voor verticale tekst 7"/>
          <p:cNvSpPr>
            <a:spLocks noGrp="1"/>
          </p:cNvSpPr>
          <p:nvPr>
            <p:ph type="body" orient="vert" idx="1"/>
          </p:nvPr>
        </p:nvSpPr>
        <p:spPr>
          <a:xfrm>
            <a:off x="404662" y="1484784"/>
            <a:ext cx="11527161" cy="4824536"/>
          </a:xfrm>
        </p:spPr>
        <p:txBody>
          <a:bodyPr>
            <a:normAutofit lnSpcReduction="10000"/>
          </a:bodyPr>
          <a:lstStyle/>
          <a:p>
            <a:pPr algn="just">
              <a:buFont typeface="Wingdings" panose="05000000000000000000" pitchFamily="2" charset="2"/>
              <a:buChar char="Ø"/>
            </a:pPr>
            <a:r>
              <a:rPr lang="nl-NL" sz="2600" dirty="0"/>
              <a:t>What? - Homographic pun- A clever and amusing use of a </a:t>
            </a:r>
            <a:r>
              <a:rPr lang="nl-NL" sz="2600" b="1" dirty="0"/>
              <a:t>word</a:t>
            </a:r>
            <a:r>
              <a:rPr lang="nl-NL" sz="2600" dirty="0"/>
              <a:t> with </a:t>
            </a:r>
            <a:r>
              <a:rPr lang="nl-NL" sz="2600" b="1" dirty="0"/>
              <a:t>two meanings. </a:t>
            </a:r>
          </a:p>
          <a:p>
            <a:pPr marL="180975" lvl="6" indent="0" algn="just">
              <a:buNone/>
            </a:pPr>
            <a:r>
              <a:rPr lang="nl-NL" sz="2600" dirty="0"/>
              <a:t>                    </a:t>
            </a:r>
            <a:r>
              <a:rPr lang="nl-NL" sz="2200" dirty="0"/>
              <a:t>Example: A dog having puppies on the sidewalk is considered to be </a:t>
            </a:r>
            <a:r>
              <a:rPr lang="nl-NL" sz="2200" u="sng" dirty="0"/>
              <a:t>littering.</a:t>
            </a:r>
            <a:r>
              <a:rPr lang="nl-NL" sz="2200" dirty="0"/>
              <a:t> </a:t>
            </a:r>
          </a:p>
          <a:p>
            <a:pPr marL="180975" lvl="6" indent="0" algn="just">
              <a:buNone/>
            </a:pPr>
            <a:r>
              <a:rPr lang="nl-NL" sz="2200" b="1" dirty="0"/>
              <a:t>    </a:t>
            </a:r>
            <a:r>
              <a:rPr lang="nl-NL" sz="2400" b="1" dirty="0"/>
              <a:t>          </a:t>
            </a:r>
          </a:p>
          <a:p>
            <a:pPr algn="just">
              <a:buFont typeface="Wingdings" panose="05000000000000000000" pitchFamily="2" charset="2"/>
              <a:buChar char="Ø"/>
            </a:pPr>
            <a:r>
              <a:rPr lang="nl-NL" sz="2600" dirty="0"/>
              <a:t>Task     -  Pun-Generation, given a pair of </a:t>
            </a:r>
            <a:r>
              <a:rPr lang="nl-NL" sz="2600" i="1" dirty="0"/>
              <a:t>word senses (a polyseme)</a:t>
            </a:r>
          </a:p>
          <a:p>
            <a:pPr marL="0" indent="0" algn="just">
              <a:buNone/>
            </a:pPr>
            <a:endParaRPr lang="nl-NL" sz="2600" i="1" dirty="0"/>
          </a:p>
          <a:p>
            <a:pPr algn="just">
              <a:buFont typeface="Wingdings" panose="05000000000000000000" pitchFamily="2" charset="2"/>
              <a:buChar char="Ø"/>
            </a:pPr>
            <a:r>
              <a:rPr lang="nl-NL" sz="2600" dirty="0"/>
              <a:t>Why?  -  Computational creativity– A key step towards building an intelligent</a:t>
            </a:r>
          </a:p>
          <a:p>
            <a:pPr marL="0" indent="0" algn="just">
              <a:buNone/>
            </a:pPr>
            <a:r>
              <a:rPr lang="nl-NL" sz="2600" dirty="0"/>
              <a:t>                   natural language generation system</a:t>
            </a:r>
          </a:p>
          <a:p>
            <a:pPr marL="0" indent="0" algn="just">
              <a:buNone/>
            </a:pPr>
            <a:r>
              <a:rPr lang="nl-NL" sz="2600" dirty="0"/>
              <a:t>                -  Fun application of Natural Language Processing research</a:t>
            </a:r>
          </a:p>
          <a:p>
            <a:pPr marL="0" indent="0" algn="just">
              <a:buNone/>
            </a:pPr>
            <a:r>
              <a:rPr lang="nl-NL" sz="2600" dirty="0"/>
              <a:t>	    -  Can be used to develop linguistic skills in children</a:t>
            </a:r>
          </a:p>
          <a:p>
            <a:pPr marL="0" indent="0" algn="just">
              <a:buNone/>
            </a:pPr>
            <a:r>
              <a:rPr lang="nl-NL" sz="2600" dirty="0"/>
              <a:t>	    - Witty and humorous content for social media</a:t>
            </a:r>
          </a:p>
        </p:txBody>
      </p:sp>
      <p:sp>
        <p:nvSpPr>
          <p:cNvPr id="2" name="Rectangle 1">
            <a:extLst>
              <a:ext uri="{FF2B5EF4-FFF2-40B4-BE49-F238E27FC236}">
                <a16:creationId xmlns:a16="http://schemas.microsoft.com/office/drawing/2014/main" id="{E508589A-E634-403F-BC25-3B51D8057552}"/>
              </a:ext>
            </a:extLst>
          </p:cNvPr>
          <p:cNvSpPr/>
          <p:nvPr/>
        </p:nvSpPr>
        <p:spPr>
          <a:xfrm>
            <a:off x="404662" y="6453336"/>
            <a:ext cx="4974433" cy="404664"/>
          </a:xfrm>
          <a:prstGeom prst="rect">
            <a:avLst/>
          </a:prstGeom>
          <a:solidFill>
            <a:srgbClr val="0C2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428059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19A1-D61F-4FA0-A427-35569B581A63}"/>
              </a:ext>
            </a:extLst>
          </p:cNvPr>
          <p:cNvSpPr>
            <a:spLocks noGrp="1"/>
          </p:cNvSpPr>
          <p:nvPr>
            <p:ph type="title"/>
          </p:nvPr>
        </p:nvSpPr>
        <p:spPr/>
        <p:txBody>
          <a:bodyPr/>
          <a:lstStyle/>
          <a:p>
            <a:pPr algn="ctr"/>
            <a:r>
              <a:rPr lang="nl-NL" dirty="0"/>
              <a:t>T</a:t>
            </a:r>
            <a:r>
              <a:rPr lang="nl-NL" sz="4000" dirty="0"/>
              <a:t>ill Midsem</a:t>
            </a:r>
            <a:endParaRPr lang="en-IN" dirty="0"/>
          </a:p>
        </p:txBody>
      </p:sp>
      <p:sp>
        <p:nvSpPr>
          <p:cNvPr id="5" name="TextBox 4">
            <a:extLst>
              <a:ext uri="{FF2B5EF4-FFF2-40B4-BE49-F238E27FC236}">
                <a16:creationId xmlns:a16="http://schemas.microsoft.com/office/drawing/2014/main" id="{AF029924-43FE-4FAA-B7C7-8C935F7E3E73}"/>
              </a:ext>
            </a:extLst>
          </p:cNvPr>
          <p:cNvSpPr txBox="1"/>
          <p:nvPr/>
        </p:nvSpPr>
        <p:spPr>
          <a:xfrm>
            <a:off x="404662" y="908720"/>
            <a:ext cx="11389024" cy="5412572"/>
          </a:xfrm>
          <a:prstGeom prst="rect">
            <a:avLst/>
          </a:prstGeom>
          <a:noFill/>
        </p:spPr>
        <p:txBody>
          <a:bodyPr wrap="square">
            <a:spAutoFit/>
          </a:bodyPr>
          <a:lstStyle/>
          <a:p>
            <a:pPr marL="0" indent="0">
              <a:lnSpc>
                <a:spcPct val="150000"/>
              </a:lnSpc>
              <a:spcBef>
                <a:spcPts val="300"/>
              </a:spcBef>
              <a:spcAft>
                <a:spcPts val="300"/>
              </a:spcAft>
              <a:buNone/>
            </a:pPr>
            <a:r>
              <a:rPr lang="en" b="1" u="sng" dirty="0">
                <a:solidFill>
                  <a:srgbClr val="0C2577"/>
                </a:solidFill>
                <a:latin typeface="+mj-lt"/>
              </a:rPr>
              <a:t>Literature Riview </a:t>
            </a:r>
          </a:p>
          <a:p>
            <a:pPr marL="285750" indent="-285750">
              <a:lnSpc>
                <a:spcPct val="150000"/>
              </a:lnSpc>
              <a:spcBef>
                <a:spcPts val="300"/>
              </a:spcBef>
              <a:spcAft>
                <a:spcPts val="300"/>
              </a:spcAft>
              <a:buFont typeface="Arial" panose="020B0604020202020204" pitchFamily="34" charset="0"/>
              <a:buChar char="•"/>
            </a:pPr>
            <a:r>
              <a:rPr lang="en-IN" sz="1800" dirty="0"/>
              <a:t>Studied 3 related papers along with the given paper.</a:t>
            </a:r>
            <a:br>
              <a:rPr lang="en-IN" sz="1800" dirty="0">
                <a:solidFill>
                  <a:srgbClr val="55669B"/>
                </a:solidFill>
              </a:rPr>
            </a:br>
            <a:r>
              <a:rPr lang="en-IN" sz="1800" dirty="0"/>
              <a:t>1. </a:t>
            </a:r>
            <a:r>
              <a:rPr lang="nl-NL" sz="1800" dirty="0"/>
              <a:t>A constrained neural language model (Mou et al., 2015)</a:t>
            </a:r>
            <a:br>
              <a:rPr lang="nl-NL" sz="1800" dirty="0"/>
            </a:br>
            <a:r>
              <a:rPr lang="en-US" dirty="0">
                <a:cs typeface="Mangal" panose="02040503050203030202" pitchFamily="18" charset="0"/>
              </a:rPr>
              <a:t>2</a:t>
            </a:r>
            <a:r>
              <a:rPr lang="en-US" sz="1800" dirty="0">
                <a:effectLst/>
                <a:ea typeface="Calibri" panose="020F0502020204030204" pitchFamily="34" charset="0"/>
                <a:cs typeface="Mangal" panose="02040503050203030202" pitchFamily="18" charset="0"/>
              </a:rPr>
              <a:t>. A neural approach to pun generation (Yu et al., 2018)</a:t>
            </a:r>
            <a:br>
              <a:rPr lang="nl-NL" sz="1800" dirty="0"/>
            </a:br>
            <a:r>
              <a:rPr lang="nl-NL" sz="1800" dirty="0"/>
              <a:t>3. </a:t>
            </a:r>
            <a:r>
              <a:rPr lang="en-US" sz="1800" dirty="0">
                <a:effectLst/>
                <a:ea typeface="Calibri" panose="020F0502020204030204" pitchFamily="34" charset="0"/>
                <a:cs typeface="Mangal" panose="02040503050203030202" pitchFamily="18" charset="0"/>
              </a:rPr>
              <a:t>Word sense disambiguation using a bidirectional LSTM ( Luo et al., 2018)</a:t>
            </a:r>
          </a:p>
          <a:p>
            <a:pPr>
              <a:lnSpc>
                <a:spcPct val="150000"/>
              </a:lnSpc>
              <a:spcBef>
                <a:spcPts val="300"/>
              </a:spcBef>
              <a:spcAft>
                <a:spcPts val="300"/>
              </a:spcAft>
            </a:pPr>
            <a:r>
              <a:rPr lang="en-US" b="1" u="sng" dirty="0">
                <a:solidFill>
                  <a:srgbClr val="0C2577"/>
                </a:solidFill>
                <a:latin typeface="+mj-lt"/>
                <a:ea typeface="Calibri" panose="020F0502020204030204" pitchFamily="34" charset="0"/>
                <a:cs typeface="Mangal" panose="02040503050203030202" pitchFamily="18" charset="0"/>
              </a:rPr>
              <a:t>Problems considered and their solution approach given in the paper</a:t>
            </a:r>
          </a:p>
          <a:p>
            <a:pPr marL="342900" indent="-342900">
              <a:lnSpc>
                <a:spcPct val="150000"/>
              </a:lnSpc>
              <a:spcBef>
                <a:spcPts val="300"/>
              </a:spcBef>
              <a:spcAft>
                <a:spcPts val="300"/>
              </a:spcAft>
              <a:buFont typeface="+mj-lt"/>
              <a:buAutoNum type="arabicPeriod"/>
            </a:pPr>
            <a:r>
              <a:rPr lang="en-IN" dirty="0"/>
              <a:t>Traditional sentence generators</a:t>
            </a:r>
            <a:r>
              <a:rPr lang="en-IN" sz="1800" dirty="0"/>
              <a:t> lack flexibility and creativity- </a:t>
            </a:r>
            <a:br>
              <a:rPr lang="en-IN" sz="1800" dirty="0"/>
            </a:br>
            <a:r>
              <a:rPr lang="en-IN" sz="1800" dirty="0"/>
              <a:t>- Adoption of Constrained neural network in an unsupervised learning mode</a:t>
            </a:r>
          </a:p>
          <a:p>
            <a:pPr marL="342900" indent="-342900">
              <a:lnSpc>
                <a:spcPct val="150000"/>
              </a:lnSpc>
              <a:spcBef>
                <a:spcPts val="300"/>
              </a:spcBef>
              <a:spcAft>
                <a:spcPts val="300"/>
              </a:spcAft>
              <a:buFont typeface="+mj-lt"/>
              <a:buAutoNum type="arabicPeriod"/>
            </a:pPr>
            <a:r>
              <a:rPr lang="en-IN" dirty="0"/>
              <a:t>Same word has 2 senses, exact sense of a word only depends upon the context of given sentence </a:t>
            </a:r>
            <a:br>
              <a:rPr lang="en-IN" dirty="0"/>
            </a:br>
            <a:r>
              <a:rPr lang="en-IN" dirty="0"/>
              <a:t>- </a:t>
            </a:r>
            <a:r>
              <a:rPr lang="en-IN" sz="1800" dirty="0"/>
              <a:t>Go beyond “Bag of words” technique and adopt sequence modelling</a:t>
            </a:r>
          </a:p>
          <a:p>
            <a:pPr marL="342900" indent="-342900">
              <a:lnSpc>
                <a:spcPct val="150000"/>
              </a:lnSpc>
              <a:spcBef>
                <a:spcPts val="300"/>
              </a:spcBef>
              <a:spcAft>
                <a:spcPts val="300"/>
              </a:spcAft>
              <a:buFont typeface="+mj-lt"/>
              <a:buAutoNum type="arabicPeriod"/>
            </a:pPr>
            <a:r>
              <a:rPr lang="en-IN" sz="1800" dirty="0"/>
              <a:t>lack of large-scale pun corpus for training</a:t>
            </a:r>
            <a:br>
              <a:rPr lang="en-IN" sz="1800" dirty="0"/>
            </a:br>
            <a:r>
              <a:rPr lang="en-IN" sz="1800" dirty="0"/>
              <a:t>- Use of Reinforcement learning in an adversarial manner for generator and discriminator.</a:t>
            </a:r>
            <a:endParaRPr lang="en-US" sz="1800" dirty="0">
              <a:solidFill>
                <a:srgbClr val="000000"/>
              </a:solidFill>
            </a:endParaRPr>
          </a:p>
        </p:txBody>
      </p:sp>
    </p:spTree>
    <p:extLst>
      <p:ext uri="{BB962C8B-B14F-4D97-AF65-F5344CB8AC3E}">
        <p14:creationId xmlns:p14="http://schemas.microsoft.com/office/powerpoint/2010/main" val="338368339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E335-83DD-424A-ACEA-E9A0DCEAE9BF}"/>
              </a:ext>
            </a:extLst>
          </p:cNvPr>
          <p:cNvSpPr>
            <a:spLocks noGrp="1"/>
          </p:cNvSpPr>
          <p:nvPr>
            <p:ph type="title"/>
          </p:nvPr>
        </p:nvSpPr>
        <p:spPr>
          <a:xfrm>
            <a:off x="430730" y="337302"/>
            <a:ext cx="10303025" cy="432048"/>
          </a:xfrm>
        </p:spPr>
        <p:txBody>
          <a:bodyPr/>
          <a:lstStyle/>
          <a:p>
            <a:r>
              <a:rPr lang="en-IN" dirty="0"/>
              <a:t>STATUS OF WORK BEFORE MIDSEM </a:t>
            </a:r>
          </a:p>
        </p:txBody>
      </p:sp>
      <p:graphicFrame>
        <p:nvGraphicFramePr>
          <p:cNvPr id="4" name="Table 4">
            <a:extLst>
              <a:ext uri="{FF2B5EF4-FFF2-40B4-BE49-F238E27FC236}">
                <a16:creationId xmlns:a16="http://schemas.microsoft.com/office/drawing/2014/main" id="{305645CD-4E60-4A24-9B87-AE3C77312B66}"/>
              </a:ext>
            </a:extLst>
          </p:cNvPr>
          <p:cNvGraphicFramePr>
            <a:graphicFrameLocks noGrp="1"/>
          </p:cNvGraphicFramePr>
          <p:nvPr>
            <p:extLst>
              <p:ext uri="{D42A27DB-BD31-4B8C-83A1-F6EECF244321}">
                <p14:modId xmlns:p14="http://schemas.microsoft.com/office/powerpoint/2010/main" val="1386369188"/>
              </p:ext>
            </p:extLst>
          </p:nvPr>
        </p:nvGraphicFramePr>
        <p:xfrm>
          <a:off x="446547" y="1340768"/>
          <a:ext cx="11305256" cy="4498124"/>
        </p:xfrm>
        <a:graphic>
          <a:graphicData uri="http://schemas.openxmlformats.org/drawingml/2006/table">
            <a:tbl>
              <a:tblPr firstRow="1" bandRow="1">
                <a:tableStyleId>{5C22544A-7EE6-4342-B048-85BDC9FD1C3A}</a:tableStyleId>
              </a:tblPr>
              <a:tblGrid>
                <a:gridCol w="3529384">
                  <a:extLst>
                    <a:ext uri="{9D8B030D-6E8A-4147-A177-3AD203B41FA5}">
                      <a16:colId xmlns:a16="http://schemas.microsoft.com/office/drawing/2014/main" val="977807455"/>
                    </a:ext>
                  </a:extLst>
                </a:gridCol>
                <a:gridCol w="6479728">
                  <a:extLst>
                    <a:ext uri="{9D8B030D-6E8A-4147-A177-3AD203B41FA5}">
                      <a16:colId xmlns:a16="http://schemas.microsoft.com/office/drawing/2014/main" val="3678013226"/>
                    </a:ext>
                  </a:extLst>
                </a:gridCol>
                <a:gridCol w="1296144">
                  <a:extLst>
                    <a:ext uri="{9D8B030D-6E8A-4147-A177-3AD203B41FA5}">
                      <a16:colId xmlns:a16="http://schemas.microsoft.com/office/drawing/2014/main" val="1566237041"/>
                    </a:ext>
                  </a:extLst>
                </a:gridCol>
              </a:tblGrid>
              <a:tr h="412849">
                <a:tc>
                  <a:txBody>
                    <a:bodyPr/>
                    <a:lstStyle/>
                    <a:p>
                      <a:pPr marL="0" indent="0">
                        <a:buNone/>
                      </a:pPr>
                      <a:r>
                        <a:rPr lang="en-IN" sz="1600" dirty="0">
                          <a:solidFill>
                            <a:schemeClr val="tx1"/>
                          </a:solidFill>
                        </a:rPr>
                        <a:t>Model</a:t>
                      </a:r>
                    </a:p>
                  </a:txBody>
                  <a:tcPr>
                    <a:solidFill>
                      <a:srgbClr val="F0F3E8"/>
                    </a:solidFill>
                  </a:tcPr>
                </a:tc>
                <a:tc>
                  <a:txBody>
                    <a:bodyPr/>
                    <a:lstStyle/>
                    <a:p>
                      <a:r>
                        <a:rPr lang="en-IN" dirty="0">
                          <a:solidFill>
                            <a:schemeClr val="tx1"/>
                          </a:solidFill>
                        </a:rPr>
                        <a:t>Methodology</a:t>
                      </a:r>
                    </a:p>
                  </a:txBody>
                  <a:tcPr>
                    <a:solidFill>
                      <a:srgbClr val="F0F3E8"/>
                    </a:solidFill>
                  </a:tcPr>
                </a:tc>
                <a:tc>
                  <a:txBody>
                    <a:bodyPr/>
                    <a:lstStyle/>
                    <a:p>
                      <a:pPr algn="ctr"/>
                      <a:r>
                        <a:rPr lang="en-IN" sz="2000" dirty="0">
                          <a:solidFill>
                            <a:schemeClr val="tx1"/>
                          </a:solidFill>
                        </a:rPr>
                        <a:t>Status</a:t>
                      </a:r>
                    </a:p>
                  </a:txBody>
                  <a:tcPr>
                    <a:solidFill>
                      <a:srgbClr val="F0F3E8"/>
                    </a:solidFill>
                  </a:tcPr>
                </a:tc>
                <a:extLst>
                  <a:ext uri="{0D108BD9-81ED-4DB2-BD59-A6C34878D82A}">
                    <a16:rowId xmlns:a16="http://schemas.microsoft.com/office/drawing/2014/main" val="2227130721"/>
                  </a:ext>
                </a:extLst>
              </a:tr>
              <a:tr h="810976">
                <a:tc>
                  <a:txBody>
                    <a:bodyPr/>
                    <a:lstStyle/>
                    <a:p>
                      <a:pPr marL="0" indent="0">
                        <a:buNone/>
                      </a:pPr>
                      <a:r>
                        <a:rPr lang="en-IN" sz="1600" dirty="0">
                          <a:solidFill>
                            <a:schemeClr val="tx1"/>
                          </a:solidFill>
                        </a:rPr>
                        <a:t>1. Dataset pre processing</a:t>
                      </a:r>
                    </a:p>
                    <a:p>
                      <a:pPr marL="0" indent="0">
                        <a:buNone/>
                      </a:pPr>
                      <a:r>
                        <a:rPr lang="en-IN" sz="1600" dirty="0">
                          <a:solidFill>
                            <a:schemeClr val="tx1"/>
                          </a:solidFill>
                        </a:rPr>
                        <a:t>Generator- Wikipedia corpus</a:t>
                      </a:r>
                    </a:p>
                  </a:txBody>
                  <a:tcPr>
                    <a:solidFill>
                      <a:srgbClr val="F0F3E8"/>
                    </a:solidFill>
                  </a:tcPr>
                </a:tc>
                <a:tc>
                  <a:txBody>
                    <a:bodyPr/>
                    <a:lstStyle/>
                    <a:p>
                      <a:r>
                        <a:rPr lang="en-IN" sz="1600" dirty="0"/>
                        <a:t>Corpus lowercased, tokenized, replaced numeric characters by #, polysemes in corpus replaced by labelled sense. </a:t>
                      </a:r>
                    </a:p>
                  </a:txBody>
                  <a:tcPr>
                    <a:solidFill>
                      <a:srgbClr val="F0F3E8"/>
                    </a:solidFill>
                  </a:tcPr>
                </a:tc>
                <a:tc>
                  <a:txBody>
                    <a:bodyPr/>
                    <a:lstStyle/>
                    <a:p>
                      <a:pPr algn="ctr"/>
                      <a:r>
                        <a:rPr lang="en-IN" sz="3200" dirty="0">
                          <a:solidFill>
                            <a:schemeClr val="tx1"/>
                          </a:solidFill>
                          <a:sym typeface="Wingdings" panose="05000000000000000000" pitchFamily="2" charset="2"/>
                        </a:rPr>
                        <a:t></a:t>
                      </a:r>
                      <a:endParaRPr lang="en-IN" sz="3200" dirty="0"/>
                    </a:p>
                  </a:txBody>
                  <a:tcPr>
                    <a:solidFill>
                      <a:srgbClr val="F0F3E8"/>
                    </a:solidFill>
                  </a:tcPr>
                </a:tc>
                <a:extLst>
                  <a:ext uri="{0D108BD9-81ED-4DB2-BD59-A6C34878D82A}">
                    <a16:rowId xmlns:a16="http://schemas.microsoft.com/office/drawing/2014/main" val="3344091707"/>
                  </a:ext>
                </a:extLst>
              </a:tr>
              <a:tr h="1111517">
                <a:tc>
                  <a:txBody>
                    <a:bodyPr/>
                    <a:lstStyle/>
                    <a:p>
                      <a:pPr marL="0" indent="0">
                        <a:buNone/>
                      </a:pPr>
                      <a:r>
                        <a:rPr lang="en-IN" sz="1600" dirty="0">
                          <a:solidFill>
                            <a:schemeClr val="tx1"/>
                          </a:solidFill>
                        </a:rPr>
                        <a:t>2. Dataset pre processing</a:t>
                      </a:r>
                    </a:p>
                    <a:p>
                      <a:pPr marL="0" indent="0">
                        <a:buNone/>
                      </a:pPr>
                      <a:r>
                        <a:rPr lang="en-IN" sz="1600" dirty="0">
                          <a:solidFill>
                            <a:schemeClr val="tx1"/>
                          </a:solidFill>
                        </a:rPr>
                        <a:t>Discriminator- SemCor(Google WSD dataset), Wikipedia corpus</a:t>
                      </a:r>
                    </a:p>
                    <a:p>
                      <a:endParaRPr lang="en-IN" sz="1600" dirty="0"/>
                    </a:p>
                  </a:txBody>
                  <a:tcPr/>
                </a:tc>
                <a:tc>
                  <a:txBody>
                    <a:bodyPr/>
                    <a:lstStyle/>
                    <a:p>
                      <a:r>
                        <a:rPr lang="en-IN" sz="1600" dirty="0"/>
                        <a:t>Embedding, dictionary, cleaned context, Built vocab, etc.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chemeClr val="tx1"/>
                          </a:solidFill>
                          <a:sym typeface="Wingdings" panose="05000000000000000000" pitchFamily="2" charset="2"/>
                        </a:rPr>
                        <a:t></a:t>
                      </a:r>
                      <a:endParaRPr lang="en-IN" sz="3600" dirty="0"/>
                    </a:p>
                    <a:p>
                      <a:endParaRPr lang="en-IN" sz="1600" dirty="0"/>
                    </a:p>
                  </a:txBody>
                  <a:tcPr/>
                </a:tc>
                <a:extLst>
                  <a:ext uri="{0D108BD9-81ED-4DB2-BD59-A6C34878D82A}">
                    <a16:rowId xmlns:a16="http://schemas.microsoft.com/office/drawing/2014/main" val="3975276327"/>
                  </a:ext>
                </a:extLst>
              </a:tr>
              <a:tr h="1111517">
                <a:tc>
                  <a:txBody>
                    <a:bodyPr/>
                    <a:lstStyle/>
                    <a:p>
                      <a:r>
                        <a:rPr lang="en-IN" sz="1600" dirty="0"/>
                        <a:t>3. Word Sense Disambiguation Model</a:t>
                      </a:r>
                    </a:p>
                  </a:txBody>
                  <a:tcPr/>
                </a:tc>
                <a:tc>
                  <a:txBody>
                    <a:bodyPr/>
                    <a:lstStyle/>
                    <a:p>
                      <a:r>
                        <a:rPr lang="en-IN" sz="1600" dirty="0"/>
                        <a:t>Single layer Bi-Directional LSTM, Training Settings: SGD, Loss function: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200" dirty="0">
                          <a:solidFill>
                            <a:schemeClr val="tx1"/>
                          </a:solidFill>
                          <a:sym typeface="Wingdings" panose="05000000000000000000" pitchFamily="2" charset="2"/>
                        </a:rPr>
                        <a:t></a:t>
                      </a:r>
                      <a:endParaRPr lang="en-IN" sz="3200" dirty="0"/>
                    </a:p>
                    <a:p>
                      <a:endParaRPr lang="en-IN" sz="1600" dirty="0"/>
                    </a:p>
                  </a:txBody>
                  <a:tcPr/>
                </a:tc>
                <a:extLst>
                  <a:ext uri="{0D108BD9-81ED-4DB2-BD59-A6C34878D82A}">
                    <a16:rowId xmlns:a16="http://schemas.microsoft.com/office/drawing/2014/main" val="3004355113"/>
                  </a:ext>
                </a:extLst>
              </a:tr>
              <a:tr h="1051265">
                <a:tc>
                  <a:txBody>
                    <a:bodyPr/>
                    <a:lstStyle/>
                    <a:p>
                      <a:r>
                        <a:rPr lang="en-IN" sz="1600" dirty="0"/>
                        <a:t>3. Generator</a:t>
                      </a:r>
                    </a:p>
                  </a:txBody>
                  <a:tcPr/>
                </a:tc>
                <a:tc>
                  <a:txBody>
                    <a:bodyPr/>
                    <a:lstStyle/>
                    <a:p>
                      <a:pPr marL="0" indent="0">
                        <a:buNone/>
                      </a:pPr>
                      <a:r>
                        <a:rPr lang="en-IN" sz="1600" dirty="0"/>
                        <a:t>Forward Model and backward model :- 1 LSTM encoder, 1 LSTM decoder, Hidden -128, Embeddings 300</a:t>
                      </a:r>
                    </a:p>
                    <a:p>
                      <a:pPr marL="0" indent="0">
                        <a:buNone/>
                      </a:pPr>
                      <a:r>
                        <a:rPr lang="en-IN" sz="1600" b="1" dirty="0"/>
                        <a:t>Working on Joint Model with Joint Beam Search Algorithm</a:t>
                      </a:r>
                    </a:p>
                  </a:txBody>
                  <a:tcPr/>
                </a:tc>
                <a:tc>
                  <a:txBody>
                    <a:bodyPr/>
                    <a:lstStyle/>
                    <a:p>
                      <a:pPr algn="ctr"/>
                      <a:r>
                        <a:rPr lang="en-IN" sz="3600" dirty="0">
                          <a:sym typeface="Wingdings" panose="05000000000000000000" pitchFamily="2" charset="2"/>
                        </a:rPr>
                        <a:t></a:t>
                      </a:r>
                      <a:endParaRPr lang="en-IN" sz="3600" dirty="0"/>
                    </a:p>
                  </a:txBody>
                  <a:tcPr/>
                </a:tc>
                <a:extLst>
                  <a:ext uri="{0D108BD9-81ED-4DB2-BD59-A6C34878D82A}">
                    <a16:rowId xmlns:a16="http://schemas.microsoft.com/office/drawing/2014/main" val="828692084"/>
                  </a:ext>
                </a:extLst>
              </a:tr>
            </a:tbl>
          </a:graphicData>
        </a:graphic>
      </p:graphicFrame>
      <p:sp>
        <p:nvSpPr>
          <p:cNvPr id="5" name="TextBox 4">
            <a:extLst>
              <a:ext uri="{FF2B5EF4-FFF2-40B4-BE49-F238E27FC236}">
                <a16:creationId xmlns:a16="http://schemas.microsoft.com/office/drawing/2014/main" id="{B8E2F34B-D408-4C5A-A56D-EDA0B247CC00}"/>
              </a:ext>
            </a:extLst>
          </p:cNvPr>
          <p:cNvSpPr txBox="1"/>
          <p:nvPr/>
        </p:nvSpPr>
        <p:spPr>
          <a:xfrm>
            <a:off x="1346647" y="836712"/>
            <a:ext cx="11593288" cy="369332"/>
          </a:xfrm>
          <a:prstGeom prst="rect">
            <a:avLst/>
          </a:prstGeom>
          <a:noFill/>
        </p:spPr>
        <p:txBody>
          <a:bodyPr wrap="square" rtlCol="0">
            <a:spAutoFit/>
          </a:bodyPr>
          <a:lstStyle/>
          <a:p>
            <a:r>
              <a:rPr lang="en-IN" dirty="0"/>
              <a:t>Implementing the model from scratch in: Coding Language- Python, Framework –</a:t>
            </a:r>
            <a:r>
              <a:rPr lang="en-IN" dirty="0" err="1"/>
              <a:t>PyTorch</a:t>
            </a:r>
            <a:r>
              <a:rPr lang="en-IN" dirty="0"/>
              <a:t>  </a:t>
            </a:r>
          </a:p>
        </p:txBody>
      </p:sp>
      <p:sp>
        <p:nvSpPr>
          <p:cNvPr id="7" name="TextBox 6">
            <a:extLst>
              <a:ext uri="{FF2B5EF4-FFF2-40B4-BE49-F238E27FC236}">
                <a16:creationId xmlns:a16="http://schemas.microsoft.com/office/drawing/2014/main" id="{5CB4681D-1FAA-44B5-B1F7-55679DED14DE}"/>
              </a:ext>
            </a:extLst>
          </p:cNvPr>
          <p:cNvSpPr txBox="1"/>
          <p:nvPr/>
        </p:nvSpPr>
        <p:spPr>
          <a:xfrm>
            <a:off x="3961941" y="5989732"/>
            <a:ext cx="6362700" cy="369332"/>
          </a:xfrm>
          <a:prstGeom prst="rect">
            <a:avLst/>
          </a:prstGeom>
          <a:noFill/>
        </p:spPr>
        <p:txBody>
          <a:bodyPr wrap="square">
            <a:spAutoFit/>
          </a:bodyPr>
          <a:lstStyle/>
          <a:p>
            <a:r>
              <a:rPr lang="en-IN" dirty="0"/>
              <a:t>Coding done by: Chesta Pahuja</a:t>
            </a:r>
          </a:p>
        </p:txBody>
      </p:sp>
    </p:spTree>
    <p:extLst>
      <p:ext uri="{BB962C8B-B14F-4D97-AF65-F5344CB8AC3E}">
        <p14:creationId xmlns:p14="http://schemas.microsoft.com/office/powerpoint/2010/main" val="27902896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2B70-A5C1-4849-963C-7E2A4F1D2200}"/>
              </a:ext>
            </a:extLst>
          </p:cNvPr>
          <p:cNvSpPr>
            <a:spLocks noGrp="1"/>
          </p:cNvSpPr>
          <p:nvPr>
            <p:ph type="title"/>
          </p:nvPr>
        </p:nvSpPr>
        <p:spPr>
          <a:xfrm>
            <a:off x="188469" y="116632"/>
            <a:ext cx="8070777" cy="432048"/>
          </a:xfrm>
        </p:spPr>
        <p:txBody>
          <a:bodyPr/>
          <a:lstStyle/>
          <a:p>
            <a:r>
              <a:rPr lang="en-IN" dirty="0"/>
              <a:t>EXPERIMENTAL SETTING</a:t>
            </a:r>
          </a:p>
        </p:txBody>
      </p:sp>
      <p:graphicFrame>
        <p:nvGraphicFramePr>
          <p:cNvPr id="3" name="Table 4">
            <a:extLst>
              <a:ext uri="{FF2B5EF4-FFF2-40B4-BE49-F238E27FC236}">
                <a16:creationId xmlns:a16="http://schemas.microsoft.com/office/drawing/2014/main" id="{948D3952-5498-4EEB-AB0F-72E0871C450A}"/>
              </a:ext>
            </a:extLst>
          </p:cNvPr>
          <p:cNvGraphicFramePr>
            <a:graphicFrameLocks noGrp="1"/>
          </p:cNvGraphicFramePr>
          <p:nvPr>
            <p:extLst>
              <p:ext uri="{D42A27DB-BD31-4B8C-83A1-F6EECF244321}">
                <p14:modId xmlns:p14="http://schemas.microsoft.com/office/powerpoint/2010/main" val="3122035442"/>
              </p:ext>
            </p:extLst>
          </p:nvPr>
        </p:nvGraphicFramePr>
        <p:xfrm>
          <a:off x="188469" y="764704"/>
          <a:ext cx="11592001" cy="5693320"/>
        </p:xfrm>
        <a:graphic>
          <a:graphicData uri="http://schemas.openxmlformats.org/drawingml/2006/table">
            <a:tbl>
              <a:tblPr firstRow="1" bandRow="1">
                <a:tableStyleId>{F2DE63D5-997A-4646-A377-4702673A728D}</a:tableStyleId>
              </a:tblPr>
              <a:tblGrid>
                <a:gridCol w="3318418">
                  <a:extLst>
                    <a:ext uri="{9D8B030D-6E8A-4147-A177-3AD203B41FA5}">
                      <a16:colId xmlns:a16="http://schemas.microsoft.com/office/drawing/2014/main" val="1058707687"/>
                    </a:ext>
                  </a:extLst>
                </a:gridCol>
                <a:gridCol w="3522342">
                  <a:extLst>
                    <a:ext uri="{9D8B030D-6E8A-4147-A177-3AD203B41FA5}">
                      <a16:colId xmlns:a16="http://schemas.microsoft.com/office/drawing/2014/main" val="883617240"/>
                    </a:ext>
                  </a:extLst>
                </a:gridCol>
                <a:gridCol w="470349">
                  <a:extLst>
                    <a:ext uri="{9D8B030D-6E8A-4147-A177-3AD203B41FA5}">
                      <a16:colId xmlns:a16="http://schemas.microsoft.com/office/drawing/2014/main" val="583506641"/>
                    </a:ext>
                  </a:extLst>
                </a:gridCol>
                <a:gridCol w="4280892">
                  <a:extLst>
                    <a:ext uri="{9D8B030D-6E8A-4147-A177-3AD203B41FA5}">
                      <a16:colId xmlns:a16="http://schemas.microsoft.com/office/drawing/2014/main" val="2173310126"/>
                    </a:ext>
                  </a:extLst>
                </a:gridCol>
              </a:tblGrid>
              <a:tr h="879324">
                <a:tc>
                  <a:txBody>
                    <a:bodyPr/>
                    <a:lstStyle/>
                    <a:p>
                      <a:pPr marL="0" indent="0">
                        <a:buNone/>
                      </a:pPr>
                      <a:r>
                        <a:rPr lang="en-US" sz="1800" dirty="0">
                          <a:solidFill>
                            <a:schemeClr val="bg1"/>
                          </a:solidFill>
                          <a:latin typeface="Minion Pro" panose="02040503050306020203"/>
                        </a:rPr>
                        <a:t>Programming Language- Python</a:t>
                      </a:r>
                    </a:p>
                    <a:p>
                      <a:pPr marL="0" indent="0">
                        <a:buNone/>
                      </a:pPr>
                      <a:r>
                        <a:rPr lang="en-US" sz="1800" dirty="0">
                          <a:solidFill>
                            <a:schemeClr val="bg1"/>
                          </a:solidFill>
                          <a:latin typeface="Minion Pro" panose="02040503050306020203"/>
                        </a:rPr>
                        <a:t>Framework- TensorFlow</a:t>
                      </a:r>
                    </a:p>
                  </a:txBody>
                  <a:tcPr>
                    <a:solidFill>
                      <a:schemeClr val="bg2">
                        <a:lumMod val="75000"/>
                      </a:schemeClr>
                    </a:solidFill>
                  </a:tcPr>
                </a:tc>
                <a:tc>
                  <a:txBody>
                    <a:bodyPr/>
                    <a:lstStyle/>
                    <a:p>
                      <a:r>
                        <a:rPr lang="en-IN" dirty="0">
                          <a:solidFill>
                            <a:schemeClr val="bg1"/>
                          </a:solidFill>
                        </a:rPr>
                        <a:t>Generator(Pun Generation Model)</a:t>
                      </a:r>
                    </a:p>
                    <a:p>
                      <a:endParaRPr lang="en-IN" dirty="0">
                        <a:solidFill>
                          <a:schemeClr val="bg2">
                            <a:lumMod val="75000"/>
                          </a:schemeClr>
                        </a:solidFill>
                        <a:latin typeface="Candara" panose="020E0502030303020204" pitchFamily="34" charset="0"/>
                      </a:endParaRPr>
                    </a:p>
                  </a:txBody>
                  <a:tcPr>
                    <a:solidFill>
                      <a:schemeClr val="bg2">
                        <a:lumMod val="75000"/>
                      </a:schemeClr>
                    </a:solidFill>
                  </a:tcPr>
                </a:tc>
                <a:tc gridSpan="2">
                  <a:txBody>
                    <a:bodyPr/>
                    <a:lstStyle/>
                    <a:p>
                      <a:r>
                        <a:rPr lang="en-IN" dirty="0">
                          <a:solidFill>
                            <a:schemeClr val="bg1"/>
                          </a:solidFill>
                        </a:rPr>
                        <a:t>Discriminator</a:t>
                      </a:r>
                    </a:p>
                    <a:p>
                      <a:r>
                        <a:rPr lang="en-IN" dirty="0">
                          <a:solidFill>
                            <a:schemeClr val="bg1"/>
                          </a:solidFill>
                        </a:rPr>
                        <a:t>(Word Sense Disambiguation Model)</a:t>
                      </a:r>
                      <a:endParaRPr lang="en-IN" dirty="0">
                        <a:solidFill>
                          <a:schemeClr val="bg1"/>
                        </a:solidFill>
                        <a:latin typeface="Candara" panose="020E0502030303020204" pitchFamily="34" charset="0"/>
                      </a:endParaRPr>
                    </a:p>
                  </a:txBody>
                  <a:tcPr>
                    <a:solidFill>
                      <a:schemeClr val="bg2">
                        <a:lumMod val="75000"/>
                      </a:schemeClr>
                    </a:solidFill>
                  </a:tcPr>
                </a:tc>
                <a:tc hMerge="1">
                  <a:txBody>
                    <a:bodyPr/>
                    <a:lstStyle/>
                    <a:p>
                      <a:endParaRPr lang="en-IN"/>
                    </a:p>
                  </a:txBody>
                  <a:tcPr/>
                </a:tc>
                <a:extLst>
                  <a:ext uri="{0D108BD9-81ED-4DB2-BD59-A6C34878D82A}">
                    <a16:rowId xmlns:a16="http://schemas.microsoft.com/office/drawing/2014/main" val="2280341467"/>
                  </a:ext>
                </a:extLst>
              </a:tr>
              <a:tr h="572680">
                <a:tc>
                  <a:txBody>
                    <a:bodyPr/>
                    <a:lstStyle/>
                    <a:p>
                      <a:r>
                        <a:rPr lang="en-IN" dirty="0">
                          <a:solidFill>
                            <a:schemeClr val="bg2">
                              <a:lumMod val="75000"/>
                            </a:schemeClr>
                          </a:solidFill>
                        </a:rPr>
                        <a:t>Type of Learning</a:t>
                      </a:r>
                      <a:endParaRPr lang="en-IN" dirty="0">
                        <a:solidFill>
                          <a:schemeClr val="bg2">
                            <a:lumMod val="75000"/>
                          </a:schemeClr>
                        </a:solidFill>
                        <a:latin typeface="Candara" panose="020E0502030303020204" pitchFamily="34" charset="0"/>
                      </a:endParaRPr>
                    </a:p>
                  </a:txBody>
                  <a:tcPr/>
                </a:tc>
                <a:tc>
                  <a:txBody>
                    <a:bodyPr/>
                    <a:lstStyle/>
                    <a:p>
                      <a:r>
                        <a:rPr lang="en-IN" dirty="0">
                          <a:solidFill>
                            <a:schemeClr val="bg2">
                              <a:lumMod val="75000"/>
                            </a:schemeClr>
                          </a:solidFill>
                        </a:rPr>
                        <a:t>Unsupervised</a:t>
                      </a:r>
                      <a:endParaRPr lang="en-IN" dirty="0">
                        <a:solidFill>
                          <a:schemeClr val="bg2">
                            <a:lumMod val="75000"/>
                          </a:schemeClr>
                        </a:solidFill>
                        <a:latin typeface="Candara" panose="020E0502030303020204" pitchFamily="34" charset="0"/>
                      </a:endParaRPr>
                    </a:p>
                  </a:txBody>
                  <a:tcPr/>
                </a:tc>
                <a:tc gridSpan="2">
                  <a:txBody>
                    <a:bodyPr/>
                    <a:lstStyle/>
                    <a:p>
                      <a:r>
                        <a:rPr lang="en-IN" dirty="0">
                          <a:solidFill>
                            <a:schemeClr val="bg2">
                              <a:lumMod val="75000"/>
                            </a:schemeClr>
                          </a:solidFill>
                        </a:rPr>
                        <a:t>Semi-Supervised</a:t>
                      </a:r>
                      <a:endParaRPr lang="en-IN" dirty="0">
                        <a:solidFill>
                          <a:schemeClr val="bg2">
                            <a:lumMod val="75000"/>
                          </a:schemeClr>
                        </a:solidFill>
                        <a:latin typeface="Candara" panose="020E0502030303020204" pitchFamily="34" charset="0"/>
                      </a:endParaRPr>
                    </a:p>
                  </a:txBody>
                  <a:tcPr/>
                </a:tc>
                <a:tc hMerge="1">
                  <a:txBody>
                    <a:bodyPr/>
                    <a:lstStyle/>
                    <a:p>
                      <a:endParaRPr lang="en-IN"/>
                    </a:p>
                  </a:txBody>
                  <a:tcPr/>
                </a:tc>
                <a:extLst>
                  <a:ext uri="{0D108BD9-81ED-4DB2-BD59-A6C34878D82A}">
                    <a16:rowId xmlns:a16="http://schemas.microsoft.com/office/drawing/2014/main" val="517921226"/>
                  </a:ext>
                </a:extLst>
              </a:tr>
              <a:tr h="1179336">
                <a:tc>
                  <a:txBody>
                    <a:bodyPr/>
                    <a:lstStyle/>
                    <a:p>
                      <a:r>
                        <a:rPr lang="en-IN" dirty="0">
                          <a:solidFill>
                            <a:schemeClr val="bg2">
                              <a:lumMod val="75000"/>
                            </a:schemeClr>
                          </a:solidFill>
                        </a:rPr>
                        <a:t>Training Dataset</a:t>
                      </a:r>
                      <a:endParaRPr lang="en-IN" dirty="0">
                        <a:solidFill>
                          <a:schemeClr val="bg2">
                            <a:lumMod val="75000"/>
                          </a:schemeClr>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2">
                              <a:lumMod val="75000"/>
                            </a:schemeClr>
                          </a:solidFill>
                        </a:rPr>
                        <a:t>Generic English Wikipedia corpus- Tagged with a unsupervised WSD tool (2595K sentence)</a:t>
                      </a:r>
                      <a:endParaRPr lang="en-IN" sz="1800" dirty="0">
                        <a:solidFill>
                          <a:schemeClr val="bg2">
                            <a:lumMod val="75000"/>
                          </a:schemeClr>
                        </a:solidFill>
                        <a:latin typeface="Candara" panose="020E0502030303020204" pitchFamily="34" charset="0"/>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2">
                              <a:lumMod val="75000"/>
                            </a:schemeClr>
                          </a:solidFill>
                        </a:rPr>
                        <a:t>1. Labelled dataset - SemCor 3.0 -226K sense annotations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2">
                              <a:lumMod val="75000"/>
                            </a:schemeClr>
                          </a:solidFill>
                        </a:rPr>
                        <a:t>2. Unlabelled- English Wikipedia corpus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2">
                              <a:lumMod val="75000"/>
                            </a:schemeClr>
                          </a:solidFill>
                        </a:rPr>
                        <a:t>3. Puns generated from the generator</a:t>
                      </a:r>
                      <a:endParaRPr lang="en-IN" sz="1800" dirty="0">
                        <a:solidFill>
                          <a:schemeClr val="bg2">
                            <a:lumMod val="75000"/>
                          </a:schemeClr>
                        </a:solidFill>
                        <a:latin typeface="Candara" panose="020E0502030303020204" pitchFamily="34" charset="0"/>
                      </a:endParaRPr>
                    </a:p>
                  </a:txBody>
                  <a:tcPr/>
                </a:tc>
                <a:tc hMerge="1">
                  <a:txBody>
                    <a:bodyPr/>
                    <a:lstStyle/>
                    <a:p>
                      <a:endParaRPr lang="en-IN"/>
                    </a:p>
                  </a:txBody>
                  <a:tcPr/>
                </a:tc>
                <a:extLst>
                  <a:ext uri="{0D108BD9-81ED-4DB2-BD59-A6C34878D82A}">
                    <a16:rowId xmlns:a16="http://schemas.microsoft.com/office/drawing/2014/main" val="931462280"/>
                  </a:ext>
                </a:extLst>
              </a:tr>
              <a:tr h="761704">
                <a:tc>
                  <a:txBody>
                    <a:bodyPr/>
                    <a:lstStyle/>
                    <a:p>
                      <a:r>
                        <a:rPr lang="en-IN" dirty="0">
                          <a:solidFill>
                            <a:schemeClr val="bg2">
                              <a:lumMod val="75000"/>
                            </a:schemeClr>
                          </a:solidFill>
                        </a:rPr>
                        <a:t>Evaluation Dataset</a:t>
                      </a:r>
                      <a:endParaRPr lang="en-IN" dirty="0">
                        <a:solidFill>
                          <a:schemeClr val="bg2">
                            <a:lumMod val="75000"/>
                          </a:schemeClr>
                        </a:solidFill>
                        <a:latin typeface="Candara" panose="020E0502030303020204" pitchFamily="34" charset="0"/>
                      </a:endParaRPr>
                    </a:p>
                  </a:txBody>
                  <a:tcPr/>
                </a:tc>
                <a:tc gridSpan="3">
                  <a:txBody>
                    <a:bodyPr/>
                    <a:lstStyle/>
                    <a:p>
                      <a:pPr algn="ctr"/>
                      <a:r>
                        <a:rPr lang="en-IN" dirty="0">
                          <a:solidFill>
                            <a:schemeClr val="bg2">
                              <a:lumMod val="75000"/>
                            </a:schemeClr>
                          </a:solidFill>
                          <a:latin typeface="Candara" panose="020E0502030303020204" pitchFamily="34" charset="0"/>
                        </a:rPr>
                        <a:t> </a:t>
                      </a:r>
                      <a:r>
                        <a:rPr lang="en-IN" dirty="0" err="1">
                          <a:solidFill>
                            <a:schemeClr val="bg2">
                              <a:lumMod val="75000"/>
                            </a:schemeClr>
                          </a:solidFill>
                          <a:latin typeface="+mn-lt"/>
                        </a:rPr>
                        <a:t>SemEval</a:t>
                      </a:r>
                      <a:r>
                        <a:rPr lang="en-IN" dirty="0">
                          <a:solidFill>
                            <a:schemeClr val="bg2">
                              <a:lumMod val="75000"/>
                            </a:schemeClr>
                          </a:solidFill>
                          <a:latin typeface="+mn-lt"/>
                        </a:rPr>
                        <a:t> 2017 task 7 -1274 human written puns- annotated with two word senses</a:t>
                      </a:r>
                    </a:p>
                    <a:p>
                      <a:pPr algn="ctr"/>
                      <a:r>
                        <a:rPr lang="en-IN" dirty="0">
                          <a:solidFill>
                            <a:schemeClr val="bg2">
                              <a:lumMod val="75000"/>
                            </a:schemeClr>
                          </a:solidFill>
                          <a:latin typeface="+mn-lt"/>
                        </a:rPr>
                        <a:t>Word senses are extracted as input to the model</a:t>
                      </a:r>
                    </a:p>
                  </a:txBody>
                  <a:tcPr/>
                </a:tc>
                <a:tc hMerge="1">
                  <a:txBody>
                    <a:bodyPr/>
                    <a:lstStyle/>
                    <a:p>
                      <a:pPr algn="just"/>
                      <a:endParaRPr lang="en-IN" dirty="0">
                        <a:solidFill>
                          <a:schemeClr val="bg2">
                            <a:lumMod val="75000"/>
                          </a:schemeClr>
                        </a:solidFill>
                        <a:latin typeface="+mn-lt"/>
                      </a:endParaRPr>
                    </a:p>
                  </a:txBody>
                  <a:tcPr/>
                </a:tc>
                <a:tc hMerge="1">
                  <a:txBody>
                    <a:bodyPr/>
                    <a:lstStyle/>
                    <a:p>
                      <a:endParaRPr lang="en-IN"/>
                    </a:p>
                  </a:txBody>
                  <a:tcPr/>
                </a:tc>
                <a:extLst>
                  <a:ext uri="{0D108BD9-81ED-4DB2-BD59-A6C34878D82A}">
                    <a16:rowId xmlns:a16="http://schemas.microsoft.com/office/drawing/2014/main" val="3310810860"/>
                  </a:ext>
                </a:extLst>
              </a:tr>
              <a:tr h="879324">
                <a:tc>
                  <a:txBody>
                    <a:bodyPr/>
                    <a:lstStyle/>
                    <a:p>
                      <a:pPr algn="l"/>
                      <a:r>
                        <a:rPr lang="en-IN" dirty="0">
                          <a:solidFill>
                            <a:schemeClr val="bg2">
                              <a:lumMod val="75000"/>
                            </a:schemeClr>
                          </a:solidFill>
                          <a:latin typeface="+mn-lt"/>
                        </a:rPr>
                        <a:t>Model Specifications</a:t>
                      </a:r>
                    </a:p>
                  </a:txBody>
                  <a:tcPr/>
                </a:tc>
                <a:tc gridSpan="2">
                  <a:txBody>
                    <a:bodyPr/>
                    <a:lstStyle/>
                    <a:p>
                      <a:pPr algn="ctr"/>
                      <a:r>
                        <a:rPr lang="en-IN" dirty="0">
                          <a:solidFill>
                            <a:schemeClr val="bg2">
                              <a:lumMod val="75000"/>
                            </a:schemeClr>
                          </a:solidFill>
                          <a:latin typeface="+mn-lt"/>
                        </a:rPr>
                        <a:t>Se2seq- Forward, Backward– Encoder Decoder – LSTM, Joint Beam Search Decoding</a:t>
                      </a:r>
                    </a:p>
                  </a:txBody>
                  <a:tcPr/>
                </a:tc>
                <a:tc hMerge="1">
                  <a:txBody>
                    <a:bodyPr/>
                    <a:lstStyle/>
                    <a:p>
                      <a:endParaRPr lang="en-IN"/>
                    </a:p>
                  </a:txBody>
                  <a:tcPr/>
                </a:tc>
                <a:tc>
                  <a:txBody>
                    <a:bodyPr/>
                    <a:lstStyle/>
                    <a:p>
                      <a:pPr algn="ctr"/>
                      <a:r>
                        <a:rPr lang="en-IN" dirty="0">
                          <a:solidFill>
                            <a:schemeClr val="bg2">
                              <a:lumMod val="75000"/>
                            </a:schemeClr>
                          </a:solidFill>
                          <a:latin typeface="+mn-lt"/>
                        </a:rPr>
                        <a:t>Bi-Directional LSTM</a:t>
                      </a:r>
                    </a:p>
                  </a:txBody>
                  <a:tcPr/>
                </a:tc>
                <a:extLst>
                  <a:ext uri="{0D108BD9-81ED-4DB2-BD59-A6C34878D82A}">
                    <a16:rowId xmlns:a16="http://schemas.microsoft.com/office/drawing/2014/main" val="3784738384"/>
                  </a:ext>
                </a:extLst>
              </a:tr>
              <a:tr h="1143121">
                <a:tc>
                  <a:txBody>
                    <a:bodyPr/>
                    <a:lstStyle/>
                    <a:p>
                      <a:pPr algn="l"/>
                      <a:r>
                        <a:rPr lang="en-IN" dirty="0">
                          <a:solidFill>
                            <a:schemeClr val="bg2">
                              <a:lumMod val="75000"/>
                            </a:schemeClr>
                          </a:solidFill>
                          <a:latin typeface="+mn-lt"/>
                        </a:rPr>
                        <a:t>Pre-training </a:t>
                      </a:r>
                    </a:p>
                    <a:p>
                      <a:pPr algn="l"/>
                      <a:r>
                        <a:rPr lang="en-IN" dirty="0">
                          <a:solidFill>
                            <a:schemeClr val="bg2">
                              <a:lumMod val="75000"/>
                            </a:schemeClr>
                          </a:solidFill>
                          <a:latin typeface="+mn-lt"/>
                        </a:rPr>
                        <a:t>Optimizer</a:t>
                      </a:r>
                    </a:p>
                    <a:p>
                      <a:pPr algn="l"/>
                      <a:r>
                        <a:rPr lang="en-IN" dirty="0">
                          <a:solidFill>
                            <a:schemeClr val="bg2">
                              <a:lumMod val="75000"/>
                            </a:schemeClr>
                          </a:solidFill>
                          <a:latin typeface="+mn-lt"/>
                        </a:rPr>
                        <a:t>Batch Size</a:t>
                      </a:r>
                    </a:p>
                    <a:p>
                      <a:pPr algn="l"/>
                      <a:r>
                        <a:rPr lang="en-IN" dirty="0">
                          <a:solidFill>
                            <a:schemeClr val="bg2">
                              <a:lumMod val="75000"/>
                            </a:schemeClr>
                          </a:solidFill>
                          <a:latin typeface="+mn-lt"/>
                        </a:rPr>
                        <a:t>Adversarial training</a:t>
                      </a:r>
                    </a:p>
                  </a:txBody>
                  <a:tcPr/>
                </a:tc>
                <a:tc gridSpan="2">
                  <a:txBody>
                    <a:bodyPr/>
                    <a:lstStyle/>
                    <a:p>
                      <a:pPr algn="ctr"/>
                      <a:r>
                        <a:rPr lang="en-IN" dirty="0">
                          <a:solidFill>
                            <a:schemeClr val="bg2">
                              <a:lumMod val="75000"/>
                            </a:schemeClr>
                          </a:solidFill>
                          <a:latin typeface="+mn-lt"/>
                        </a:rPr>
                        <a:t>Pre-trained for 5 epochs</a:t>
                      </a:r>
                    </a:p>
                    <a:p>
                      <a:pPr algn="ctr"/>
                      <a:r>
                        <a:rPr lang="en-IN" dirty="0">
                          <a:solidFill>
                            <a:schemeClr val="bg2">
                              <a:lumMod val="75000"/>
                            </a:schemeClr>
                          </a:solidFill>
                          <a:latin typeface="+mn-lt"/>
                        </a:rPr>
                        <a:t>Optimizer- SGD</a:t>
                      </a:r>
                    </a:p>
                    <a:p>
                      <a:pPr algn="ctr"/>
                      <a:r>
                        <a:rPr lang="en-IN" dirty="0">
                          <a:solidFill>
                            <a:schemeClr val="bg2">
                              <a:lumMod val="75000"/>
                            </a:schemeClr>
                          </a:solidFill>
                          <a:latin typeface="+mn-lt"/>
                        </a:rPr>
                        <a:t>32</a:t>
                      </a:r>
                    </a:p>
                    <a:p>
                      <a:pPr algn="ctr"/>
                      <a:r>
                        <a:rPr lang="en-IN" dirty="0">
                          <a:solidFill>
                            <a:schemeClr val="bg2">
                              <a:lumMod val="75000"/>
                            </a:schemeClr>
                          </a:solidFill>
                          <a:latin typeface="+mn-lt"/>
                        </a:rPr>
                        <a:t>Trained every 1 step</a:t>
                      </a:r>
                    </a:p>
                  </a:txBody>
                  <a:tcPr/>
                </a:tc>
                <a:tc hMerge="1">
                  <a:txBody>
                    <a:bodyPr/>
                    <a:lstStyle/>
                    <a:p>
                      <a:endParaRPr lang="en-IN"/>
                    </a:p>
                  </a:txBody>
                  <a:tcPr/>
                </a:tc>
                <a:tc>
                  <a:txBody>
                    <a:bodyPr/>
                    <a:lstStyle/>
                    <a:p>
                      <a:pPr algn="ctr"/>
                      <a:r>
                        <a:rPr lang="en-IN" dirty="0">
                          <a:solidFill>
                            <a:schemeClr val="bg2">
                              <a:lumMod val="75000"/>
                            </a:schemeClr>
                          </a:solidFill>
                          <a:latin typeface="+mn-lt"/>
                        </a:rPr>
                        <a:t>Pre trained for 4 epochs</a:t>
                      </a:r>
                    </a:p>
                    <a:p>
                      <a:pPr algn="ctr"/>
                      <a:r>
                        <a:rPr lang="en-IN" dirty="0">
                          <a:solidFill>
                            <a:schemeClr val="bg2">
                              <a:lumMod val="75000"/>
                            </a:schemeClr>
                          </a:solidFill>
                          <a:latin typeface="+mn-lt"/>
                        </a:rPr>
                        <a:t>Optimizer-SGD</a:t>
                      </a:r>
                    </a:p>
                    <a:p>
                      <a:pPr algn="ctr"/>
                      <a:r>
                        <a:rPr lang="en-IN" dirty="0">
                          <a:solidFill>
                            <a:schemeClr val="bg2">
                              <a:lumMod val="75000"/>
                            </a:schemeClr>
                          </a:solidFill>
                          <a:latin typeface="+mn-lt"/>
                        </a:rPr>
                        <a:t>32</a:t>
                      </a:r>
                    </a:p>
                    <a:p>
                      <a:pPr algn="ctr"/>
                      <a:r>
                        <a:rPr lang="en-IN" dirty="0">
                          <a:solidFill>
                            <a:schemeClr val="bg2">
                              <a:lumMod val="75000"/>
                            </a:schemeClr>
                          </a:solidFill>
                          <a:latin typeface="+mn-lt"/>
                        </a:rPr>
                        <a:t>Trained every 5 steps</a:t>
                      </a:r>
                    </a:p>
                  </a:txBody>
                  <a:tcPr/>
                </a:tc>
                <a:extLst>
                  <a:ext uri="{0D108BD9-81ED-4DB2-BD59-A6C34878D82A}">
                    <a16:rowId xmlns:a16="http://schemas.microsoft.com/office/drawing/2014/main" val="1474616004"/>
                  </a:ext>
                </a:extLst>
              </a:tr>
            </a:tbl>
          </a:graphicData>
        </a:graphic>
      </p:graphicFrame>
    </p:spTree>
    <p:extLst>
      <p:ext uri="{BB962C8B-B14F-4D97-AF65-F5344CB8AC3E}">
        <p14:creationId xmlns:p14="http://schemas.microsoft.com/office/powerpoint/2010/main" val="7526918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DECA-D28C-4519-B8DB-F66800F3668E}"/>
              </a:ext>
            </a:extLst>
          </p:cNvPr>
          <p:cNvSpPr>
            <a:spLocks noGrp="1"/>
          </p:cNvSpPr>
          <p:nvPr>
            <p:ph type="title"/>
          </p:nvPr>
        </p:nvSpPr>
        <p:spPr/>
        <p:txBody>
          <a:bodyPr/>
          <a:lstStyle/>
          <a:p>
            <a:r>
              <a:rPr lang="en-IN" dirty="0"/>
              <a:t>MID TERM REVIEW- Comments</a:t>
            </a:r>
          </a:p>
        </p:txBody>
      </p:sp>
      <p:sp>
        <p:nvSpPr>
          <p:cNvPr id="4" name="TextBox 3">
            <a:extLst>
              <a:ext uri="{FF2B5EF4-FFF2-40B4-BE49-F238E27FC236}">
                <a16:creationId xmlns:a16="http://schemas.microsoft.com/office/drawing/2014/main" id="{D9FE8826-CE0A-47FC-B1B3-B936064C4460}"/>
              </a:ext>
            </a:extLst>
          </p:cNvPr>
          <p:cNvSpPr txBox="1"/>
          <p:nvPr/>
        </p:nvSpPr>
        <p:spPr>
          <a:xfrm>
            <a:off x="704454" y="1268760"/>
            <a:ext cx="11089232" cy="649408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2">
                    <a:lumMod val="75000"/>
                  </a:schemeClr>
                </a:solidFill>
                <a:latin typeface="Minion"/>
              </a:rPr>
              <a:t>Understanding of the paper and previous work was very well depicted</a:t>
            </a:r>
          </a:p>
          <a:p>
            <a:pPr marL="342900" indent="-342900">
              <a:buFont typeface="Arial" panose="020B0604020202020204" pitchFamily="34" charset="0"/>
              <a:buChar char="•"/>
            </a:pPr>
            <a:r>
              <a:rPr lang="en-IN" sz="2400" dirty="0">
                <a:solidFill>
                  <a:schemeClr val="bg2">
                    <a:lumMod val="75000"/>
                  </a:schemeClr>
                </a:solidFill>
                <a:latin typeface="Minion"/>
              </a:rPr>
              <a:t>Initial experiments were not presented</a:t>
            </a:r>
          </a:p>
          <a:p>
            <a:r>
              <a:rPr lang="en-IN" sz="2800" dirty="0">
                <a:solidFill>
                  <a:schemeClr val="bg2">
                    <a:lumMod val="75000"/>
                  </a:schemeClr>
                </a:solidFill>
                <a:latin typeface="Minion"/>
              </a:rPr>
              <a:t>            - </a:t>
            </a:r>
            <a:r>
              <a:rPr lang="en-IN" sz="2000" dirty="0">
                <a:solidFill>
                  <a:schemeClr val="bg2">
                    <a:lumMod val="75000"/>
                  </a:schemeClr>
                </a:solidFill>
                <a:latin typeface="Minion"/>
              </a:rPr>
              <a:t>The code from the official paper is based on older versions of </a:t>
            </a:r>
            <a:r>
              <a:rPr lang="en-IN" sz="2000" dirty="0" err="1">
                <a:solidFill>
                  <a:schemeClr val="bg2">
                    <a:lumMod val="75000"/>
                  </a:schemeClr>
                </a:solidFill>
                <a:latin typeface="Minion"/>
              </a:rPr>
              <a:t>Tensorflow</a:t>
            </a:r>
            <a:r>
              <a:rPr lang="en-IN" sz="2000" dirty="0">
                <a:solidFill>
                  <a:schemeClr val="bg2">
                    <a:lumMod val="75000"/>
                  </a:schemeClr>
                </a:solidFill>
                <a:latin typeface="Minion"/>
              </a:rPr>
              <a:t>, Python and </a:t>
            </a:r>
            <a:r>
              <a:rPr lang="en-IN" sz="2000" dirty="0" err="1">
                <a:solidFill>
                  <a:schemeClr val="bg2">
                    <a:lumMod val="75000"/>
                  </a:schemeClr>
                </a:solidFill>
                <a:latin typeface="Minion"/>
              </a:rPr>
              <a:t>linux</a:t>
            </a:r>
            <a:r>
              <a:rPr lang="en-IN" sz="2000" dirty="0">
                <a:solidFill>
                  <a:schemeClr val="bg2">
                    <a:lumMod val="75000"/>
                  </a:schemeClr>
                </a:solidFill>
                <a:latin typeface="Minion"/>
              </a:rPr>
              <a:t>                                              </a:t>
            </a:r>
          </a:p>
          <a:p>
            <a:r>
              <a:rPr lang="en-IN" sz="2000" dirty="0">
                <a:solidFill>
                  <a:schemeClr val="bg2">
                    <a:lumMod val="75000"/>
                  </a:schemeClr>
                </a:solidFill>
                <a:latin typeface="Minion"/>
              </a:rPr>
              <a:t>                     and can only be run on GPU. Thus, no experiments could be performed</a:t>
            </a:r>
          </a:p>
          <a:p>
            <a:endParaRPr lang="en-IN" sz="2000" dirty="0">
              <a:solidFill>
                <a:schemeClr val="bg2">
                  <a:lumMod val="75000"/>
                </a:schemeClr>
              </a:solidFill>
              <a:latin typeface="Minion"/>
            </a:endParaRPr>
          </a:p>
          <a:p>
            <a:pPr marL="342900" indent="-342900">
              <a:buFont typeface="Arial" panose="020B0604020202020204" pitchFamily="34" charset="0"/>
              <a:buChar char="•"/>
            </a:pPr>
            <a:r>
              <a:rPr lang="en-IN" sz="2800" dirty="0">
                <a:solidFill>
                  <a:schemeClr val="bg2">
                    <a:lumMod val="75000"/>
                  </a:schemeClr>
                </a:solidFill>
                <a:latin typeface="Minion"/>
              </a:rPr>
              <a:t>For future work:</a:t>
            </a:r>
          </a:p>
          <a:p>
            <a:endParaRPr lang="en-IN" sz="2800" dirty="0">
              <a:solidFill>
                <a:schemeClr val="bg2">
                  <a:lumMod val="75000"/>
                </a:schemeClr>
              </a:solidFill>
              <a:latin typeface="Minion"/>
            </a:endParaRPr>
          </a:p>
          <a:p>
            <a:r>
              <a:rPr lang="en-IN" sz="2000" dirty="0">
                <a:solidFill>
                  <a:schemeClr val="bg2">
                    <a:lumMod val="75000"/>
                  </a:schemeClr>
                </a:solidFill>
                <a:latin typeface="Minion"/>
              </a:rPr>
              <a:t>                 -The proposal of using gloss words in Word Sense Disambiguation model was discouraged, </a:t>
            </a:r>
          </a:p>
          <a:p>
            <a:r>
              <a:rPr lang="en-IN" sz="2000" dirty="0">
                <a:solidFill>
                  <a:schemeClr val="bg2">
                    <a:lumMod val="75000"/>
                  </a:schemeClr>
                </a:solidFill>
                <a:latin typeface="Minion"/>
              </a:rPr>
              <a:t>                  because of the complexity in implementation, and time constraints</a:t>
            </a:r>
          </a:p>
          <a:p>
            <a:r>
              <a:rPr lang="en-IN" sz="2000" dirty="0">
                <a:solidFill>
                  <a:schemeClr val="bg2">
                    <a:lumMod val="75000"/>
                  </a:schemeClr>
                </a:solidFill>
                <a:latin typeface="Minion"/>
              </a:rPr>
              <a:t>                </a:t>
            </a:r>
          </a:p>
          <a:p>
            <a:r>
              <a:rPr lang="en-IN" sz="2000" dirty="0">
                <a:solidFill>
                  <a:schemeClr val="bg2">
                    <a:lumMod val="75000"/>
                  </a:schemeClr>
                </a:solidFill>
                <a:latin typeface="Minion"/>
              </a:rPr>
              <a:t>                 - Alternative approach  suggested – To implement simpler components for solving different </a:t>
            </a:r>
          </a:p>
          <a:p>
            <a:r>
              <a:rPr lang="en-IN" sz="2000" dirty="0">
                <a:solidFill>
                  <a:schemeClr val="bg2">
                    <a:lumMod val="75000"/>
                  </a:schemeClr>
                </a:solidFill>
                <a:latin typeface="Minion"/>
              </a:rPr>
              <a:t>                   tasks, to  be completed before final evaluations </a:t>
            </a:r>
          </a:p>
          <a:p>
            <a:endParaRPr lang="en-IN" sz="2000" dirty="0">
              <a:solidFill>
                <a:schemeClr val="bg2">
                  <a:lumMod val="75000"/>
                </a:schemeClr>
              </a:solidFill>
              <a:latin typeface="Minion"/>
            </a:endParaRPr>
          </a:p>
          <a:p>
            <a:r>
              <a:rPr lang="en-IN" sz="2000" dirty="0">
                <a:solidFill>
                  <a:schemeClr val="bg2">
                    <a:lumMod val="75000"/>
                  </a:schemeClr>
                </a:solidFill>
                <a:latin typeface="Minion"/>
              </a:rPr>
              <a:t>                 -Involvement of both the members in code preparation was encouraged</a:t>
            </a:r>
          </a:p>
          <a:p>
            <a:pPr marL="342900" indent="-342900">
              <a:buFont typeface="Arial" panose="020B0604020202020204" pitchFamily="34" charset="0"/>
              <a:buChar char="•"/>
            </a:pPr>
            <a:endParaRPr lang="en-IN" sz="2000" dirty="0">
              <a:solidFill>
                <a:schemeClr val="bg2">
                  <a:lumMod val="75000"/>
                </a:schemeClr>
              </a:solidFill>
              <a:latin typeface="Minion"/>
            </a:endParaRPr>
          </a:p>
          <a:p>
            <a:endParaRPr lang="en-IN" sz="2800" dirty="0">
              <a:solidFill>
                <a:schemeClr val="bg2">
                  <a:lumMod val="75000"/>
                </a:schemeClr>
              </a:solidFill>
              <a:latin typeface="Minion"/>
            </a:endParaRPr>
          </a:p>
          <a:p>
            <a:pPr marL="342900" indent="-342900">
              <a:buFont typeface="Arial" panose="020B0604020202020204" pitchFamily="34" charset="0"/>
              <a:buChar char="•"/>
            </a:pPr>
            <a:endParaRPr lang="en-IN" sz="2800" dirty="0">
              <a:solidFill>
                <a:schemeClr val="bg2">
                  <a:lumMod val="75000"/>
                </a:schemeClr>
              </a:solidFill>
              <a:latin typeface="Minion"/>
            </a:endParaRPr>
          </a:p>
          <a:p>
            <a:pPr marL="342900" indent="-342900">
              <a:buFont typeface="Arial" panose="020B0604020202020204" pitchFamily="34" charset="0"/>
              <a:buChar char="•"/>
            </a:pPr>
            <a:endParaRPr lang="en-IN" sz="2800" dirty="0">
              <a:solidFill>
                <a:schemeClr val="bg2">
                  <a:lumMod val="75000"/>
                </a:schemeClr>
              </a:solidFill>
              <a:latin typeface="Minion"/>
            </a:endParaRPr>
          </a:p>
        </p:txBody>
      </p:sp>
    </p:spTree>
    <p:extLst>
      <p:ext uri="{BB962C8B-B14F-4D97-AF65-F5344CB8AC3E}">
        <p14:creationId xmlns:p14="http://schemas.microsoft.com/office/powerpoint/2010/main" val="227959151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4294967295"/>
          </p:nvPr>
        </p:nvSpPr>
        <p:spPr>
          <a:xfrm>
            <a:off x="0" y="-1"/>
            <a:ext cx="12198349" cy="980727"/>
          </a:xfrm>
        </p:spPr>
        <p:txBody>
          <a:bodyPr/>
          <a:lstStyle/>
          <a:p>
            <a:endParaRPr lang="nl-NL" dirty="0"/>
          </a:p>
        </p:txBody>
      </p:sp>
      <p:sp>
        <p:nvSpPr>
          <p:cNvPr id="2" name="Tijdelijke aanduiding voor tekst 1"/>
          <p:cNvSpPr>
            <a:spLocks noGrp="1"/>
          </p:cNvSpPr>
          <p:nvPr>
            <p:ph type="body" sz="quarter" idx="12"/>
          </p:nvPr>
        </p:nvSpPr>
        <p:spPr>
          <a:xfrm>
            <a:off x="0" y="1"/>
            <a:ext cx="12198351" cy="980727"/>
          </a:xfrm>
        </p:spPr>
        <p:txBody>
          <a:bodyPr/>
          <a:lstStyle/>
          <a:p>
            <a:endParaRPr lang="nl-NL" dirty="0"/>
          </a:p>
        </p:txBody>
      </p:sp>
      <p:sp>
        <p:nvSpPr>
          <p:cNvPr id="6" name="Titel 5"/>
          <p:cNvSpPr>
            <a:spLocks noGrp="1"/>
          </p:cNvSpPr>
          <p:nvPr>
            <p:ph type="title"/>
          </p:nvPr>
        </p:nvSpPr>
        <p:spPr>
          <a:xfrm>
            <a:off x="199222" y="1214244"/>
            <a:ext cx="6011196" cy="1584176"/>
          </a:xfrm>
        </p:spPr>
        <p:txBody>
          <a:bodyPr/>
          <a:lstStyle/>
          <a:p>
            <a:r>
              <a:rPr lang="nl-NL" sz="2800" dirty="0">
                <a:solidFill>
                  <a:schemeClr val="tx2">
                    <a:lumMod val="75000"/>
                  </a:schemeClr>
                </a:solidFill>
                <a:latin typeface="Minion Pro" panose="02040503050306020203" pitchFamily="18" charset="0"/>
              </a:rPr>
              <a:t>MODEL ARCHITECTURE</a:t>
            </a:r>
            <a:br>
              <a:rPr lang="nl-NL" sz="2800" dirty="0">
                <a:solidFill>
                  <a:schemeClr val="tx2">
                    <a:lumMod val="75000"/>
                  </a:schemeClr>
                </a:solidFill>
                <a:latin typeface="Minion Pro" panose="02040503050306020203" pitchFamily="18" charset="0"/>
              </a:rPr>
            </a:br>
            <a:br>
              <a:rPr lang="nl-NL" sz="2800" dirty="0">
                <a:solidFill>
                  <a:schemeClr val="tx2">
                    <a:lumMod val="75000"/>
                  </a:schemeClr>
                </a:solidFill>
                <a:latin typeface="Minion Pro" panose="02040503050306020203" pitchFamily="18" charset="0"/>
              </a:rPr>
            </a:br>
            <a:r>
              <a:rPr lang="nl-NL" sz="2800" dirty="0">
                <a:solidFill>
                  <a:schemeClr val="tx2">
                    <a:lumMod val="75000"/>
                  </a:schemeClr>
                </a:solidFill>
                <a:latin typeface="Minion Pro" panose="02040503050306020203" pitchFamily="18" charset="0"/>
              </a:rPr>
              <a:t>IMPLEMENTATION FROM SCRATCH</a:t>
            </a:r>
          </a:p>
        </p:txBody>
      </p:sp>
      <p:sp>
        <p:nvSpPr>
          <p:cNvPr id="3" name="Titel 5">
            <a:extLst>
              <a:ext uri="{FF2B5EF4-FFF2-40B4-BE49-F238E27FC236}">
                <a16:creationId xmlns:a16="http://schemas.microsoft.com/office/drawing/2014/main" id="{4A2C2097-7000-4C70-8FE1-53A2AFE11DED}"/>
              </a:ext>
            </a:extLst>
          </p:cNvPr>
          <p:cNvSpPr txBox="1">
            <a:spLocks/>
          </p:cNvSpPr>
          <p:nvPr/>
        </p:nvSpPr>
        <p:spPr>
          <a:xfrm>
            <a:off x="194519" y="188638"/>
            <a:ext cx="13105456" cy="576064"/>
          </a:xfrm>
          <a:prstGeom prst="rect">
            <a:avLst/>
          </a:prstGeom>
        </p:spPr>
        <p:txBody>
          <a:bodyPr vert="horz" lIns="0" tIns="0" rIns="0" bIns="0" rtlCol="0" anchor="ctr">
            <a:noAutofit/>
          </a:bodyPr>
          <a:lstStyle>
            <a:lvl1pPr algn="l" defTabSz="914400" rtl="0" eaLnBrk="1" latinLnBrk="0" hangingPunct="1">
              <a:spcBef>
                <a:spcPct val="0"/>
              </a:spcBef>
              <a:buNone/>
              <a:defRPr sz="4000" b="1" i="0" kern="1200">
                <a:solidFill>
                  <a:schemeClr val="bg2"/>
                </a:solidFill>
                <a:latin typeface="Minion Pro" panose="02040503050306020203" pitchFamily="18" charset="0"/>
                <a:ea typeface="+mj-ea"/>
                <a:cs typeface="+mj-cs"/>
              </a:defRPr>
            </a:lvl1pPr>
          </a:lstStyle>
          <a:p>
            <a:r>
              <a:rPr lang="nl-NL" sz="4400" dirty="0">
                <a:solidFill>
                  <a:schemeClr val="bg1"/>
                </a:solidFill>
              </a:rPr>
              <a:t>Pun-GAN</a:t>
            </a:r>
          </a:p>
        </p:txBody>
      </p:sp>
      <p:pic>
        <p:nvPicPr>
          <p:cNvPr id="9" name="Picture 2">
            <a:extLst>
              <a:ext uri="{FF2B5EF4-FFF2-40B4-BE49-F238E27FC236}">
                <a16:creationId xmlns:a16="http://schemas.microsoft.com/office/drawing/2014/main" id="{FD669B02-A77C-4014-A22B-44D8992D4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60" r="42915" b="36271"/>
          <a:stretch/>
        </p:blipFill>
        <p:spPr bwMode="auto">
          <a:xfrm>
            <a:off x="502356" y="3224930"/>
            <a:ext cx="6011196"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0FACDC8D-26AE-41D7-8B5C-CFACB3AA74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10" t="13729" r="-285" b="231"/>
          <a:stretch/>
        </p:blipFill>
        <p:spPr bwMode="auto">
          <a:xfrm>
            <a:off x="5420659" y="3224930"/>
            <a:ext cx="6011196" cy="32343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E2197854-AACD-439F-846E-24599F90DD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10" t="3431" r="-285" b="84555"/>
          <a:stretch/>
        </p:blipFill>
        <p:spPr bwMode="auto">
          <a:xfrm>
            <a:off x="5773764" y="2613616"/>
            <a:ext cx="6408712" cy="5040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B98804F1-6D9F-41B5-A2D0-851542C04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4" t="68647" r="42947" b="231"/>
          <a:stretch/>
        </p:blipFill>
        <p:spPr bwMode="auto">
          <a:xfrm>
            <a:off x="1418655" y="5094818"/>
            <a:ext cx="5256584" cy="13147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C5894A0-1C93-46C8-8CDC-1A068B0F935A}"/>
              </a:ext>
            </a:extLst>
          </p:cNvPr>
          <p:cNvSpPr/>
          <p:nvPr/>
        </p:nvSpPr>
        <p:spPr>
          <a:xfrm>
            <a:off x="495659" y="2850614"/>
            <a:ext cx="5884851" cy="3484637"/>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A97E3D4D-255F-4C12-96A2-CE3D91239173}"/>
              </a:ext>
            </a:extLst>
          </p:cNvPr>
          <p:cNvPicPr>
            <a:picLocks noChangeAspect="1"/>
          </p:cNvPicPr>
          <p:nvPr/>
        </p:nvPicPr>
        <p:blipFill>
          <a:blip r:embed="rId3"/>
          <a:stretch>
            <a:fillRect/>
          </a:stretch>
        </p:blipFill>
        <p:spPr>
          <a:xfrm>
            <a:off x="8115398" y="1010422"/>
            <a:ext cx="3972695" cy="1959137"/>
          </a:xfrm>
          <a:prstGeom prst="rect">
            <a:avLst/>
          </a:prstGeom>
        </p:spPr>
      </p:pic>
    </p:spTree>
    <p:extLst>
      <p:ext uri="{BB962C8B-B14F-4D97-AF65-F5344CB8AC3E}">
        <p14:creationId xmlns:p14="http://schemas.microsoft.com/office/powerpoint/2010/main" val="25268358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A11386-F435-462F-8925-1D3DF6F55505}"/>
              </a:ext>
            </a:extLst>
          </p:cNvPr>
          <p:cNvSpPr>
            <a:spLocks noGrp="1"/>
          </p:cNvSpPr>
          <p:nvPr>
            <p:ph type="title"/>
          </p:nvPr>
        </p:nvSpPr>
        <p:spPr>
          <a:xfrm>
            <a:off x="-519591" y="224167"/>
            <a:ext cx="12829362" cy="1224136"/>
          </a:xfrm>
        </p:spPr>
        <p:txBody>
          <a:bodyPr/>
          <a:lstStyle/>
          <a:p>
            <a:pPr algn="ctr"/>
            <a:r>
              <a:rPr lang="en-IN" sz="3600" dirty="0"/>
              <a:t>Dataset </a:t>
            </a:r>
            <a:r>
              <a:rPr lang="en-IN" sz="3600" dirty="0" err="1"/>
              <a:t>Preprocessing</a:t>
            </a:r>
            <a:r>
              <a:rPr lang="en-IN" sz="3600" dirty="0"/>
              <a:t>- CLM +JD</a:t>
            </a:r>
          </a:p>
        </p:txBody>
      </p:sp>
      <p:sp>
        <p:nvSpPr>
          <p:cNvPr id="7" name="TextBox 6">
            <a:extLst>
              <a:ext uri="{FF2B5EF4-FFF2-40B4-BE49-F238E27FC236}">
                <a16:creationId xmlns:a16="http://schemas.microsoft.com/office/drawing/2014/main" id="{3A91AE72-95EC-4375-8C60-A2B86586A39E}"/>
              </a:ext>
            </a:extLst>
          </p:cNvPr>
          <p:cNvSpPr txBox="1"/>
          <p:nvPr/>
        </p:nvSpPr>
        <p:spPr>
          <a:xfrm>
            <a:off x="554559" y="1469975"/>
            <a:ext cx="10873208" cy="2985433"/>
          </a:xfrm>
          <a:prstGeom prst="rect">
            <a:avLst/>
          </a:prstGeom>
          <a:noFill/>
        </p:spPr>
        <p:txBody>
          <a:bodyPr wrap="square" rtlCol="0">
            <a:spAutoFit/>
          </a:bodyPr>
          <a:lstStyle/>
          <a:p>
            <a:r>
              <a:rPr lang="en-IN" sz="2400" dirty="0">
                <a:solidFill>
                  <a:schemeClr val="bg2">
                    <a:lumMod val="75000"/>
                  </a:schemeClr>
                </a:solidFill>
              </a:rPr>
              <a:t>SEM-EVAL2017 –TASK-7 with WIKIPEDIA Corpus</a:t>
            </a:r>
          </a:p>
          <a:p>
            <a:endParaRPr lang="en-IN" sz="2400" dirty="0">
              <a:solidFill>
                <a:schemeClr val="bg2">
                  <a:lumMod val="75000"/>
                </a:schemeClr>
              </a:solidFill>
            </a:endParaRPr>
          </a:p>
          <a:p>
            <a:pPr marL="342900" indent="-342900">
              <a:buFont typeface="Arial" panose="020B0604020202020204" pitchFamily="34" charset="0"/>
              <a:buChar char="•"/>
            </a:pPr>
            <a:r>
              <a:rPr lang="en-IN" sz="2400" dirty="0">
                <a:solidFill>
                  <a:schemeClr val="bg2">
                    <a:lumMod val="75000"/>
                  </a:schemeClr>
                </a:solidFill>
              </a:rPr>
              <a:t>Sem Eval 2017 Task-7 </a:t>
            </a:r>
            <a:r>
              <a:rPr lang="en-IN" sz="2000" dirty="0">
                <a:solidFill>
                  <a:schemeClr val="bg2">
                    <a:lumMod val="75000"/>
                  </a:schemeClr>
                </a:solidFill>
              </a:rPr>
              <a:t>Pun-Detection dataset of Homographic puns</a:t>
            </a:r>
          </a:p>
          <a:p>
            <a:pPr marL="342900" indent="-342900">
              <a:buFont typeface="Arial" panose="020B0604020202020204" pitchFamily="34" charset="0"/>
              <a:buChar char="•"/>
            </a:pPr>
            <a:r>
              <a:rPr lang="en-IN" sz="2000" dirty="0">
                <a:solidFill>
                  <a:schemeClr val="bg2">
                    <a:lumMod val="75000"/>
                  </a:schemeClr>
                </a:solidFill>
              </a:rPr>
              <a:t>Contains several short contexts, jokes, slogans, aphorisms (1294) </a:t>
            </a:r>
          </a:p>
          <a:p>
            <a:pPr marL="342900" indent="-342900">
              <a:buFont typeface="Arial" panose="020B0604020202020204" pitchFamily="34" charset="0"/>
              <a:buChar char="•"/>
            </a:pPr>
            <a:r>
              <a:rPr lang="en-IN" sz="2000" dirty="0">
                <a:solidFill>
                  <a:schemeClr val="bg2">
                    <a:lumMod val="75000"/>
                  </a:schemeClr>
                </a:solidFill>
              </a:rPr>
              <a:t>The dataset contains sentences, each sentence has exactly one pun-word</a:t>
            </a:r>
            <a:endParaRPr lang="en-IN" sz="2400" dirty="0">
              <a:solidFill>
                <a:schemeClr val="bg2">
                  <a:lumMod val="75000"/>
                </a:schemeClr>
              </a:solidFill>
            </a:endParaRPr>
          </a:p>
          <a:p>
            <a:pPr marL="342900" indent="-342900">
              <a:buFont typeface="Arial" panose="020B0604020202020204" pitchFamily="34" charset="0"/>
              <a:buChar char="•"/>
            </a:pPr>
            <a:endParaRPr lang="en-IN" sz="2400" dirty="0">
              <a:solidFill>
                <a:schemeClr val="bg2">
                  <a:lumMod val="75000"/>
                </a:schemeClr>
              </a:solidFill>
            </a:endParaRPr>
          </a:p>
          <a:p>
            <a:pPr marL="342900" indent="-342900">
              <a:buFont typeface="Arial" panose="020B0604020202020204" pitchFamily="34" charset="0"/>
              <a:buChar char="•"/>
            </a:pPr>
            <a:endParaRPr lang="en-IN" sz="2400" dirty="0">
              <a:solidFill>
                <a:schemeClr val="bg2">
                  <a:lumMod val="75000"/>
                </a:schemeClr>
              </a:solidFill>
            </a:endParaRPr>
          </a:p>
          <a:p>
            <a:endParaRPr lang="en-IN" sz="2400" dirty="0">
              <a:solidFill>
                <a:schemeClr val="bg2">
                  <a:lumMod val="75000"/>
                </a:schemeClr>
              </a:solidFill>
            </a:endParaRPr>
          </a:p>
        </p:txBody>
      </p:sp>
      <p:sp>
        <p:nvSpPr>
          <p:cNvPr id="8" name="TextBox 7">
            <a:extLst>
              <a:ext uri="{FF2B5EF4-FFF2-40B4-BE49-F238E27FC236}">
                <a16:creationId xmlns:a16="http://schemas.microsoft.com/office/drawing/2014/main" id="{0D65BCCB-BEC6-449E-A00F-7B0061402B71}"/>
              </a:ext>
            </a:extLst>
          </p:cNvPr>
          <p:cNvSpPr txBox="1"/>
          <p:nvPr/>
        </p:nvSpPr>
        <p:spPr>
          <a:xfrm>
            <a:off x="674510" y="3407715"/>
            <a:ext cx="10441160" cy="2985433"/>
          </a:xfrm>
          <a:prstGeom prst="rect">
            <a:avLst/>
          </a:prstGeom>
          <a:noFill/>
        </p:spPr>
        <p:txBody>
          <a:bodyPr wrap="square" rtlCol="0">
            <a:spAutoFit/>
          </a:bodyPr>
          <a:lstStyle/>
          <a:p>
            <a:r>
              <a:rPr lang="en-IN" sz="2400" dirty="0">
                <a:solidFill>
                  <a:schemeClr val="bg2">
                    <a:lumMod val="75000"/>
                  </a:schemeClr>
                </a:solidFill>
              </a:rPr>
              <a:t>Approach:</a:t>
            </a:r>
          </a:p>
          <a:p>
            <a:endParaRPr lang="en-IN" sz="2400" dirty="0">
              <a:solidFill>
                <a:schemeClr val="bg2">
                  <a:lumMod val="75000"/>
                </a:schemeClr>
              </a:solidFill>
            </a:endParaRPr>
          </a:p>
          <a:p>
            <a:pPr marL="342900" indent="-342900">
              <a:buFont typeface="Arial" panose="020B0604020202020204" pitchFamily="34" charset="0"/>
              <a:buChar char="•"/>
            </a:pPr>
            <a:r>
              <a:rPr lang="en-IN" sz="2000" dirty="0">
                <a:solidFill>
                  <a:schemeClr val="bg2">
                    <a:lumMod val="75000"/>
                  </a:schemeClr>
                </a:solidFill>
              </a:rPr>
              <a:t>Conversion of raw data to CSV files for pre-processing and extracting pun words from the sentences and the sense keys(annotated)</a:t>
            </a:r>
          </a:p>
          <a:p>
            <a:pPr marL="342900" indent="-342900">
              <a:buFont typeface="Arial" panose="020B0604020202020204" pitchFamily="34" charset="0"/>
              <a:buChar char="•"/>
            </a:pPr>
            <a:endParaRPr lang="en-IN" sz="2000" dirty="0">
              <a:solidFill>
                <a:schemeClr val="bg2">
                  <a:lumMod val="75000"/>
                </a:schemeClr>
              </a:solidFill>
            </a:endParaRPr>
          </a:p>
          <a:p>
            <a:pPr marL="342900" indent="-342900">
              <a:buFont typeface="Arial" panose="020B0604020202020204" pitchFamily="34" charset="0"/>
              <a:buChar char="•"/>
            </a:pPr>
            <a:r>
              <a:rPr lang="en-IN" sz="2000" dirty="0">
                <a:solidFill>
                  <a:schemeClr val="bg2">
                    <a:lumMod val="75000"/>
                  </a:schemeClr>
                </a:solidFill>
              </a:rPr>
              <a:t>Writing a program to convert the sense keys to intended sense using wordnet </a:t>
            </a:r>
            <a:r>
              <a:rPr lang="en-IN" sz="2000" dirty="0" err="1">
                <a:solidFill>
                  <a:schemeClr val="bg2">
                    <a:lumMod val="75000"/>
                  </a:schemeClr>
                </a:solidFill>
              </a:rPr>
              <a:t>synsets</a:t>
            </a:r>
            <a:endParaRPr lang="en-IN" sz="2000" dirty="0">
              <a:solidFill>
                <a:schemeClr val="bg2">
                  <a:lumMod val="75000"/>
                </a:schemeClr>
              </a:solidFill>
            </a:endParaRPr>
          </a:p>
          <a:p>
            <a:endParaRPr lang="en-IN" sz="2000" dirty="0">
              <a:solidFill>
                <a:schemeClr val="bg2">
                  <a:lumMod val="75000"/>
                </a:schemeClr>
              </a:solidFill>
            </a:endParaRPr>
          </a:p>
          <a:p>
            <a:pPr marL="342900" indent="-342900">
              <a:buFont typeface="Arial" panose="020B0604020202020204" pitchFamily="34" charset="0"/>
              <a:buChar char="•"/>
            </a:pPr>
            <a:r>
              <a:rPr lang="en-IN" sz="2000" dirty="0">
                <a:solidFill>
                  <a:schemeClr val="bg2">
                    <a:lumMod val="75000"/>
                  </a:schemeClr>
                </a:solidFill>
              </a:rPr>
              <a:t>Using the extracted data for further pre-processing Wikipedia corpus</a:t>
            </a:r>
          </a:p>
          <a:p>
            <a:pPr marL="342900" indent="-342900">
              <a:buFont typeface="Arial" panose="020B0604020202020204" pitchFamily="34" charset="0"/>
              <a:buChar char="•"/>
            </a:pPr>
            <a:endParaRPr lang="en-IN" sz="2000" dirty="0">
              <a:solidFill>
                <a:schemeClr val="bg2">
                  <a:lumMod val="75000"/>
                </a:schemeClr>
              </a:solidFill>
            </a:endParaRPr>
          </a:p>
        </p:txBody>
      </p:sp>
    </p:spTree>
    <p:extLst>
      <p:ext uri="{BB962C8B-B14F-4D97-AF65-F5344CB8AC3E}">
        <p14:creationId xmlns:p14="http://schemas.microsoft.com/office/powerpoint/2010/main" val="1204339953"/>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79df663fd594932a3918d4dd59275d6b9651"/>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3" id="{65DD63CA-B046-964F-B227-B3AFE1A41D19}" vid="{FD6E081E-43A5-FA4F-A32B-5829F040ADA2}"/>
    </a:ext>
  </a:extLst>
</a:theme>
</file>

<file path=ppt/theme/theme2.xml><?xml version="1.0" encoding="utf-8"?>
<a:theme xmlns:a="http://schemas.openxmlformats.org/drawingml/2006/main" name="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3" id="{65DD63CA-B046-964F-B227-B3AFE1A41D19}" vid="{6DCB6BD2-69D2-744D-901E-3D0711883E3E}"/>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16-9-windows-nl-met-slidenr</Template>
  <TotalTime>10009</TotalTime>
  <Words>1693</Words>
  <Application>Microsoft Office PowerPoint</Application>
  <PresentationFormat>Custom</PresentationFormat>
  <Paragraphs>221</Paragraphs>
  <Slides>20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Calibri Light</vt:lpstr>
      <vt:lpstr>Candara</vt:lpstr>
      <vt:lpstr>Georgia</vt:lpstr>
      <vt:lpstr>Minion</vt:lpstr>
      <vt:lpstr>Minion Pro</vt:lpstr>
      <vt:lpstr>Wingdings</vt:lpstr>
      <vt:lpstr>Corporate template-set Universiteit Leiden</vt:lpstr>
      <vt:lpstr>Aangepast ontwerp</vt:lpstr>
      <vt:lpstr>Pun-GAN</vt:lpstr>
      <vt:lpstr>Presentation Outline</vt:lpstr>
      <vt:lpstr>Introduction</vt:lpstr>
      <vt:lpstr>Till Midsem</vt:lpstr>
      <vt:lpstr>STATUS OF WORK BEFORE MIDSEM </vt:lpstr>
      <vt:lpstr>EXPERIMENTAL SETTING</vt:lpstr>
      <vt:lpstr>MID TERM REVIEW- Comments</vt:lpstr>
      <vt:lpstr>MODEL ARCHITECTURE  IMPLEMENTATION FROM SCRATCH</vt:lpstr>
      <vt:lpstr>Dataset Preprocessing- CLM +JD</vt:lpstr>
      <vt:lpstr>Sem Eval + Wikipedia Corpus</vt:lpstr>
      <vt:lpstr>Constrained Language Model + Jointly Decoding</vt:lpstr>
      <vt:lpstr>CLM + JD Implementation and Training settings</vt:lpstr>
      <vt:lpstr>PowerPoint Presentation</vt:lpstr>
      <vt:lpstr>Continued..</vt:lpstr>
      <vt:lpstr>Word Sense Disambiguation Model</vt:lpstr>
      <vt:lpstr>RESULTS (WSD)</vt:lpstr>
      <vt:lpstr>RESULTS</vt:lpstr>
      <vt:lpstr>RESULTS AND CONCLUSION</vt:lpstr>
      <vt:lpstr>Future Work</vt:lpstr>
      <vt:lpstr>References: Original paper :- https://arxiv.org/abs/1910.10950 Others: https://arxiv.org/pdf/1904.06828.pdf https://arxiv.org/abs/1512.06612 https://www.aclweb.org/anthology/P18-1153.pdf https://www.researchgate.net/publication/220356042_The_Construction_of_a_Pun_Generator_for_Language_Skills_Development/link/09e415112f7cbd67f0000000/download  Blogs and Repositories :  https://towardsdatascience.com/illustrated-guide-to-recurrent-neural-networks-79e5eb8049c9 https://towardsdatascience.com/illustrated-guide-to-lstms-and-gru-s-a-step-by-step-explanation-44e9eb85bf21 https://towardsdatascience.com/illustrated-guide-to-recurrent-neural-networks-79e5eb8049c9 https://iamtrask.github.io/2015/11/15/anyone-can-code-lstm/ https://machinelearningmastery.com/gentle-introduction-long-short-term-memory-networks-experts/ http://colah.github.io/posts/2015-08-Understanding-LSTMs/ https://towardsdatascience.com/using-deep-learning-to-generate-puns-f000c76026c9  Some images taken from blogs have been re-developed by me for clarity. https://stanford.edu/~shervine/teaching/cs-230/cheatsheet-recurrent-neural-networks https://stanford.edu/~shervine/teaching/cs-230/cheatsheet-recurrent-neural-networks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Pun-GAN</dc:title>
  <dc:creator>Chesta Pahuja</dc:creator>
  <cp:lastModifiedBy>saurav raj</cp:lastModifiedBy>
  <cp:revision>150</cp:revision>
  <dcterms:created xsi:type="dcterms:W3CDTF">2020-10-31T18:13:47Z</dcterms:created>
  <dcterms:modified xsi:type="dcterms:W3CDTF">2020-12-20T18:32:17Z</dcterms:modified>
</cp:coreProperties>
</file>