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00A8-4DCB-00B2-3AB5-B615E0C2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C499-C658-5EAA-8482-32D5F454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55C9-4DA2-42FB-61B4-3CAD9E8D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96B2-24AB-A3F4-190C-39E75374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277EE-B359-9427-CA9C-4B993852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9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B528-8CBE-EDFC-53B4-AC250E95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33ECA-9A48-11D2-5A4E-5062CE803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E22E-63D4-9CDB-51B7-E2CB057F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C145-DB89-0792-F8E7-DF93A515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D47E-228D-E0F7-D909-BADFFFC6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54056-145D-A695-A484-695EFCDDA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3E978-0A15-F94B-4241-CDA7A9AF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7074-1523-6780-4994-1B0FBB9F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A904-717E-6973-01B8-842F3E0F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0586-9BE4-F209-4902-A4C8F44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8D1-92F2-2B24-AE36-FFE68796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BFF4-1C42-6B4A-18B7-D1F9BB70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2EFD-9E0A-6572-2055-268BF211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4666-5DEA-49BD-A83B-B0BC3078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BFD4-4E9D-307E-A8C9-27CFE80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C513-F682-E387-68A2-843D91BF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7D195-508F-0085-B500-F7189509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81EC-8BB7-6D56-894E-B09D9F97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E44D-701B-6FFB-9ECD-C0C19919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944F-7F76-E779-E16B-7B84640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04CB-A1E7-0F16-872B-A728DF65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59B0-FA27-915B-B1B8-5339EFA8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75285-9B14-20DD-0AC3-34C7FC2FD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1ED0-B023-4F0F-540A-0ECCE7C9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31AD-44B1-3B6B-D3BF-9E90098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49FC-C7DC-1503-0B66-B290C9C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F240-176A-0206-9278-5ECF6DD8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09EE-41C9-05E1-6883-D72EAFB6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DCBA-65B2-FD3E-5EC4-3084253B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990C4-14A9-AE07-A184-16714B2C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9061A-2D7E-23FF-7036-54F091122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C54C8-A28D-1695-7790-49D57F3B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CFEA2-17A1-9CDF-1798-05285180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BFA80-6B9C-592A-D23B-45CA7C40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6C2-1DA8-4EDC-47A5-F3316F1C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B2A4D-E6BA-AA7C-AB65-EC47CB59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ADF6D-C004-A8CE-DE1C-CD8ED2A8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E5B01-032B-193B-F7DB-D1E826A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4326D-9592-F08B-B516-740CEA5F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33512-8619-1F9A-A90E-EC721565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729C-4E95-2158-E5F1-98535D5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4778-BE8B-0D8F-12CF-8511552C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1343C-762F-3CD0-400A-82776929B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E729F-B858-5DD0-2140-DA26ED83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FD804-57E0-7AB3-7D40-AC8E8A0E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9EB5-1F12-2957-C733-F897078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D5BA4-5111-7AA5-64EB-8DA58C1E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782B-F2F7-C2F5-39BC-0FB3A9EA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D9546-120E-DEE7-9DE0-BB48396FC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71B8-F0CA-57C5-3D50-E275AF7F4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FDC3-E7FF-E4EB-CFB3-F32BE837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26CF-007F-F51F-2BE6-42EE01B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1961-908D-920B-E883-EFFC0660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F871C-4B01-BF49-4F10-8841B0EB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9E24-7500-3730-7E75-BD5972F8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F9C8-D912-1233-8433-ED6A38D66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C0805-9A2D-4BDE-BEA6-B5661652DCBC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F097-10DC-6F93-4863-CCF962AB6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4C9A-0397-C3AC-7EDC-0465720E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F2CE8-F960-43A4-801C-224068C2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key Kong - Super Mario Wiki, the Mario encyclopedia">
            <a:extLst>
              <a:ext uri="{FF2B5EF4-FFF2-40B4-BE49-F238E27FC236}">
                <a16:creationId xmlns:a16="http://schemas.microsoft.com/office/drawing/2014/main" id="{C70B6004-B765-25A2-4988-AC134414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990" y="299349"/>
            <a:ext cx="6256020" cy="5530178"/>
          </a:xfrm>
          <a:prstGeom prst="rect">
            <a:avLst/>
          </a:prstGeom>
          <a:noFill/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2C3DF0-7C8A-3229-AB7A-B4F114AB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9600" y="4748939"/>
            <a:ext cx="12631090" cy="2387600"/>
          </a:xfrm>
        </p:spPr>
        <p:txBody>
          <a:bodyPr/>
          <a:lstStyle/>
          <a:p>
            <a:r>
              <a:rPr lang="en-US" b="1" dirty="0"/>
              <a:t>MONKEY TIME: INFO AND FORMAT</a:t>
            </a:r>
          </a:p>
        </p:txBody>
      </p:sp>
    </p:spTree>
    <p:extLst>
      <p:ext uri="{BB962C8B-B14F-4D97-AF65-F5344CB8AC3E}">
        <p14:creationId xmlns:p14="http://schemas.microsoft.com/office/powerpoint/2010/main" val="229020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ED0F-BC71-ACFE-1185-53E1F290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V0.1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DD93-D2B6-60A1-9944-53256677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WHERE IS IT: </a:t>
            </a:r>
          </a:p>
          <a:p>
            <a:pPr marL="0" indent="0" algn="ctr">
              <a:buNone/>
            </a:pPr>
            <a:r>
              <a:rPr lang="en-US" sz="2400" dirty="0"/>
              <a:t>‘{</a:t>
            </a:r>
            <a:r>
              <a:rPr lang="en-US" sz="2400" dirty="0" err="1"/>
              <a:t>cnpl-drmanhattan</a:t>
            </a:r>
            <a:r>
              <a:rPr lang="en-US" sz="2400" dirty="0"/>
              <a:t>}\Student Folders\</a:t>
            </a:r>
            <a:r>
              <a:rPr lang="en-US" sz="2400" dirty="0" err="1"/>
              <a:t>Bianca_Wang</a:t>
            </a:r>
            <a:r>
              <a:rPr lang="en-US" sz="2400" dirty="0"/>
              <a:t>\</a:t>
            </a:r>
            <a:r>
              <a:rPr lang="en-US" sz="2400" dirty="0" err="1"/>
              <a:t>updated_retrieved</a:t>
            </a:r>
            <a:r>
              <a:rPr lang="en-US" sz="2400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WHAT DOES IT CONTAIN:</a:t>
            </a:r>
          </a:p>
          <a:p>
            <a:pPr lvl="1"/>
            <a:r>
              <a:rPr lang="en-US" dirty="0"/>
              <a:t>405 session files labelled ‘Joker_20XX_XX_XX_Run-0XX.pkl’</a:t>
            </a:r>
          </a:p>
          <a:p>
            <a:pPr lvl="1"/>
            <a:r>
              <a:rPr lang="en-US" dirty="0"/>
              <a:t>Each contains preprocessed neural and behavioral data for one session on one day, along with metadata and trial data</a:t>
            </a:r>
          </a:p>
          <a:p>
            <a:pPr lvl="1"/>
            <a:r>
              <a:rPr lang="en-US" dirty="0"/>
              <a:t>Multiple sessions can be from the same day, but should only happen if both target styles are present on the same day</a:t>
            </a:r>
          </a:p>
          <a:p>
            <a:pPr marL="0" indent="0">
              <a:buNone/>
            </a:pPr>
            <a:r>
              <a:rPr lang="en-US" b="1" dirty="0"/>
              <a:t>HOW TO OPEN ONE:</a:t>
            </a:r>
          </a:p>
          <a:p>
            <a:pPr lvl="1"/>
            <a:r>
              <a:rPr lang="en-US" dirty="0"/>
              <a:t>feats = </a:t>
            </a:r>
            <a:r>
              <a:rPr lang="en-US" dirty="0" err="1"/>
              <a:t>pickle.load</a:t>
            </a:r>
            <a:r>
              <a:rPr lang="en-US" dirty="0"/>
              <a:t>(</a:t>
            </a:r>
            <a:r>
              <a:rPr lang="en-US" dirty="0" err="1"/>
              <a:t>filepath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7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A58A-7358-E5A9-6C08-31ED41F2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FILE CONTENTS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9A301-743C-E340-845B-BFC341E6D3A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Each ‘Joker…</a:t>
            </a:r>
            <a:r>
              <a:rPr lang="en-US" dirty="0" err="1"/>
              <a:t>XX.pkl</a:t>
            </a:r>
            <a:r>
              <a:rPr lang="en-US" dirty="0"/>
              <a:t>’ file contains a </a:t>
            </a:r>
            <a:r>
              <a:rPr lang="en-US" b="1" dirty="0" err="1"/>
              <a:t>dict</a:t>
            </a:r>
            <a:r>
              <a:rPr lang="en-US" dirty="0"/>
              <a:t> with the </a:t>
            </a:r>
            <a:r>
              <a:rPr lang="en-US" b="1" dirty="0"/>
              <a:t>following keys:</a:t>
            </a:r>
          </a:p>
          <a:p>
            <a:pPr marL="0" indent="0">
              <a:buNone/>
            </a:pPr>
            <a:r>
              <a:rPr lang="en-US" b="1" dirty="0"/>
              <a:t>METADATA: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‘Date’ ,‘Run’, ‘Target Style’</a:t>
            </a:r>
          </a:p>
          <a:p>
            <a:pPr marL="0" indent="0">
              <a:buNone/>
            </a:pPr>
            <a:r>
              <a:rPr lang="en-US" b="1" dirty="0"/>
              <a:t>TRIAL DATA:</a:t>
            </a:r>
          </a:p>
          <a:p>
            <a:pPr marL="0" indent="0">
              <a:buNone/>
            </a:pPr>
            <a:r>
              <a:rPr lang="en-US" dirty="0"/>
              <a:t>	‘</a:t>
            </a:r>
            <a:r>
              <a:rPr lang="en-US" dirty="0" err="1"/>
              <a:t>TrialNumber</a:t>
            </a:r>
            <a:r>
              <a:rPr lang="en-US" dirty="0"/>
              <a:t>’, ‘</a:t>
            </a:r>
            <a:r>
              <a:rPr lang="en-US" dirty="0" err="1"/>
              <a:t>TrialIndex</a:t>
            </a:r>
            <a:r>
              <a:rPr lang="en-US" dirty="0"/>
              <a:t>’, ‘</a:t>
            </a:r>
            <a:r>
              <a:rPr lang="en-US" dirty="0" err="1"/>
              <a:t>TrialCount</a:t>
            </a:r>
            <a:r>
              <a:rPr lang="en-US" dirty="0"/>
              <a:t>’, ‘</a:t>
            </a:r>
            <a:r>
              <a:rPr lang="en-US" dirty="0" err="1"/>
              <a:t>TargetPos</a:t>
            </a:r>
            <a:r>
              <a:rPr lang="en-US" dirty="0"/>
              <a:t>’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TIMESERIES DATA: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‘</a:t>
            </a:r>
            <a:r>
              <a:rPr lang="en-US" dirty="0" err="1"/>
              <a:t>FingerAnglesTIMRL</a:t>
            </a:r>
            <a:r>
              <a:rPr lang="en-US" dirty="0"/>
              <a:t>’, ‘</a:t>
            </a:r>
            <a:r>
              <a:rPr lang="en-US" dirty="0" err="1"/>
              <a:t>NeuralFeature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167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F7A-9EBD-5CAA-25D6-025533C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B580-E939-7A09-9548-46FDAC5A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‘Date’ (str): </a:t>
            </a:r>
            <a:r>
              <a:rPr lang="en-US" dirty="0"/>
              <a:t>Session date</a:t>
            </a:r>
          </a:p>
          <a:p>
            <a:pPr marL="0" indent="0">
              <a:buNone/>
            </a:pPr>
            <a:r>
              <a:rPr lang="en-US" b="1" dirty="0"/>
              <a:t>‘Run’ (str): </a:t>
            </a:r>
            <a:r>
              <a:rPr lang="en-US" dirty="0"/>
              <a:t>‘Run-0XX’, session run No. (probably not needed)</a:t>
            </a:r>
          </a:p>
          <a:p>
            <a:pPr marL="0" indent="0">
              <a:buNone/>
            </a:pPr>
            <a:r>
              <a:rPr lang="en-US" b="1" dirty="0"/>
              <a:t>‘Target Style’ (float): </a:t>
            </a:r>
            <a:r>
              <a:rPr lang="en-US" dirty="0"/>
              <a:t>indicates how targets were presented either 29.0 (random targets) or 34.0 (center out)</a:t>
            </a:r>
          </a:p>
        </p:txBody>
      </p:sp>
    </p:spTree>
    <p:extLst>
      <p:ext uri="{BB962C8B-B14F-4D97-AF65-F5344CB8AC3E}">
        <p14:creationId xmlns:p14="http://schemas.microsoft.com/office/powerpoint/2010/main" val="221322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5419-3D2A-23FE-9C55-53E5100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67D0-A0EA-CC98-14A1-9F14D0C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TrialNumber</a:t>
            </a:r>
            <a:r>
              <a:rPr lang="en-US" b="1" dirty="0"/>
              <a:t>’ (int64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Mx1 array, M = # of trials incl. for this session. Contains trial id’s of incl. trials (not necessarily continuous – some trials maybe be removed)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TrialIndex</a:t>
            </a:r>
            <a:r>
              <a:rPr lang="en-US" b="1" dirty="0"/>
              <a:t>’ (int64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Mx1, start indices of each trial in timeseries data 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TrialCount</a:t>
            </a:r>
            <a:r>
              <a:rPr lang="en-US" b="1" dirty="0"/>
              <a:t>’ (int64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Mx1, length of each trial in the </a:t>
            </a:r>
            <a:r>
              <a:rPr lang="en-US" dirty="0" err="1"/>
              <a:t>timeseriesdata</a:t>
            </a:r>
            <a:r>
              <a:rPr lang="en-US" dirty="0"/>
              <a:t>. Note: </a:t>
            </a:r>
            <a:r>
              <a:rPr lang="en-US" dirty="0" err="1"/>
              <a:t>TrialIndex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</a:t>
            </a:r>
            <a:r>
              <a:rPr lang="en-US" dirty="0" err="1"/>
              <a:t>TrialCount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 most cases should equal </a:t>
            </a:r>
            <a:r>
              <a:rPr lang="en-US" dirty="0" err="1"/>
              <a:t>TrialIndex</a:t>
            </a:r>
            <a:r>
              <a:rPr lang="en-US" dirty="0"/>
              <a:t>[i+1].</a:t>
            </a:r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TargetPos</a:t>
            </a:r>
            <a:r>
              <a:rPr lang="en-US" b="1" dirty="0"/>
              <a:t>’ (float32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Mx5, for each trial, gives the target position for ‘5’ fingers – only indices [1 3] are relevant (IDX and MRS)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5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7A6E-A35D-38BA-1F1A-4CFA9F30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541A-AD8E-6985-6BB8-5FE5750A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FingerAnglesTIMRL</a:t>
            </a:r>
            <a:r>
              <a:rPr lang="en-US" b="1" dirty="0"/>
              <a:t>’ (float64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Nx4 array, N= # of 32ms bins in this session. Finger kinematics averaged into 32ms bins, each row contains:</a:t>
            </a:r>
          </a:p>
          <a:p>
            <a:pPr marL="0" indent="0" algn="ctr">
              <a:buNone/>
            </a:pPr>
            <a:r>
              <a:rPr lang="en-US" dirty="0"/>
              <a:t>[</a:t>
            </a:r>
            <a:r>
              <a:rPr lang="en-US" dirty="0" err="1"/>
              <a:t>IDX_position</a:t>
            </a:r>
            <a:r>
              <a:rPr lang="en-US" dirty="0"/>
              <a:t>, </a:t>
            </a:r>
            <a:r>
              <a:rPr lang="en-US" dirty="0" err="1"/>
              <a:t>MRS_position</a:t>
            </a:r>
            <a:r>
              <a:rPr lang="en-US" dirty="0"/>
              <a:t>, </a:t>
            </a:r>
            <a:r>
              <a:rPr lang="en-US" dirty="0" err="1"/>
              <a:t>IDX_velocity</a:t>
            </a:r>
            <a:r>
              <a:rPr lang="en-US" dirty="0"/>
              <a:t>, </a:t>
            </a:r>
            <a:r>
              <a:rPr lang="en-US" dirty="0" err="1"/>
              <a:t>MRS_velocity</a:t>
            </a:r>
            <a:r>
              <a:rPr lang="en-US" dirty="0"/>
              <a:t>]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‘</a:t>
            </a:r>
            <a:r>
              <a:rPr lang="en-US" b="1" dirty="0" err="1"/>
              <a:t>NeuralFeature</a:t>
            </a:r>
            <a:r>
              <a:rPr lang="en-US" b="1" dirty="0"/>
              <a:t>’ (float 64 </a:t>
            </a:r>
            <a:r>
              <a:rPr lang="en-US" b="1" dirty="0" err="1"/>
              <a:t>np.ndarray</a:t>
            </a:r>
            <a:r>
              <a:rPr lang="en-US" b="1" dirty="0"/>
              <a:t>): </a:t>
            </a:r>
            <a:r>
              <a:rPr lang="en-US" dirty="0"/>
              <a:t>Nx96 array, spiking-band power averaged into 32ms bins for all 96 channels.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45D-C5A2-C7B4-D3A5-4EA6C08D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CHANGES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13EF-586B-F4CA-5A97-C09D3F73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Keys will have different, more general names and follow the same scheme – no spaces, no ‘</a:t>
            </a:r>
            <a:r>
              <a:rPr lang="en-US" dirty="0" err="1"/>
              <a:t>FingerAnglesTIMRL</a:t>
            </a:r>
            <a:r>
              <a:rPr lang="en-US" dirty="0"/>
              <a:t>’</a:t>
            </a:r>
          </a:p>
          <a:p>
            <a:r>
              <a:rPr lang="en-US" dirty="0"/>
              <a:t>Target Style will be either an int or a string</a:t>
            </a:r>
          </a:p>
          <a:p>
            <a:r>
              <a:rPr lang="en-US" dirty="0"/>
              <a:t>Target Positions for non-existent fingers will be removed</a:t>
            </a:r>
          </a:p>
          <a:p>
            <a:r>
              <a:rPr lang="en-US" dirty="0"/>
              <a:t>Threshold Crossing/Firing Rate (Spiking Rate) will be included as an additional neural feature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Maybe: Include which signal processing unit was used for recording (should be Cerebus for the majority)</a:t>
            </a:r>
          </a:p>
          <a:p>
            <a:r>
              <a:rPr lang="en-US" dirty="0"/>
              <a:t>Maybe: If we can define a scalar metric for signal quality, include that</a:t>
            </a:r>
          </a:p>
        </p:txBody>
      </p:sp>
    </p:spTree>
    <p:extLst>
      <p:ext uri="{BB962C8B-B14F-4D97-AF65-F5344CB8AC3E}">
        <p14:creationId xmlns:p14="http://schemas.microsoft.com/office/powerpoint/2010/main" val="122310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MONKEY TIME: INFO AND FORMAT</vt:lpstr>
      <vt:lpstr>DATASET V0.1</vt:lpstr>
      <vt:lpstr>SESSION FILE CONTENTS</vt:lpstr>
      <vt:lpstr>METADATA</vt:lpstr>
      <vt:lpstr>TRIAL DATA</vt:lpstr>
      <vt:lpstr>TIMESERIES DATA</vt:lpstr>
      <vt:lpstr>CHANGES 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Temmar, Hisham</dc:creator>
  <cp:lastModifiedBy>Temmar, Hisham</cp:lastModifiedBy>
  <cp:revision>3</cp:revision>
  <dcterms:created xsi:type="dcterms:W3CDTF">2024-06-06T19:12:32Z</dcterms:created>
  <dcterms:modified xsi:type="dcterms:W3CDTF">2024-06-06T21:11:12Z</dcterms:modified>
</cp:coreProperties>
</file>