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2"/>
    <p:sldMasterId id="2147483679" r:id="rId3"/>
    <p:sldMasterId id="2147483684" r:id="rId4"/>
  </p:sldMasterIdLst>
  <p:notesMasterIdLst>
    <p:notesMasterId r:id="rId14"/>
  </p:notesMasterIdLst>
  <p:handoutMasterIdLst>
    <p:handoutMasterId r:id="rId15"/>
  </p:handoutMasterIdLst>
  <p:sldIdLst>
    <p:sldId id="394" r:id="rId5"/>
    <p:sldId id="456" r:id="rId6"/>
    <p:sldId id="437" r:id="rId7"/>
    <p:sldId id="455" r:id="rId8"/>
    <p:sldId id="447" r:id="rId9"/>
    <p:sldId id="439" r:id="rId10"/>
    <p:sldId id="444" r:id="rId11"/>
    <p:sldId id="453" r:id="rId12"/>
    <p:sldId id="445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4595" autoAdjust="0"/>
  </p:normalViewPr>
  <p:slideViewPr>
    <p:cSldViewPr>
      <p:cViewPr varScale="1">
        <p:scale>
          <a:sx n="83" d="100"/>
          <a:sy n="83" d="100"/>
        </p:scale>
        <p:origin x="648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30-Jun-17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30-Jun-17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0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096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585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62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390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32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89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9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84766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767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062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28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247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446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526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urriculum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university-partne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mpani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1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telenor.bg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2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9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609600"/>
            <a:ext cx="7839541" cy="1171552"/>
          </a:xfrm>
        </p:spPr>
        <p:txBody>
          <a:bodyPr/>
          <a:lstStyle/>
          <a:p>
            <a:r>
              <a:rPr lang="bg-BG" dirty="0" smtClean="0"/>
              <a:t>Софтуерен университет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889099"/>
            <a:ext cx="7839541" cy="1311301"/>
          </a:xfrm>
        </p:spPr>
        <p:txBody>
          <a:bodyPr>
            <a:noAutofit/>
          </a:bodyPr>
          <a:lstStyle/>
          <a:p>
            <a:r>
              <a:rPr lang="bg-BG" sz="3400" b="1" dirty="0"/>
              <a:t>Качествено образование, </a:t>
            </a:r>
            <a:r>
              <a:rPr lang="bg-BG" sz="3400" b="1" dirty="0" smtClean="0"/>
              <a:t>професия и </a:t>
            </a:r>
            <a:r>
              <a:rPr lang="bg-BG" sz="3400" b="1" dirty="0"/>
              <a:t>работа за хиляди млади </a:t>
            </a:r>
            <a:r>
              <a:rPr lang="bg-BG" sz="3400" b="1" dirty="0" smtClean="0"/>
              <a:t>хора</a:t>
            </a:r>
            <a:endParaRPr lang="bg-BG" sz="34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47747"/>
            <a:ext cx="3187613" cy="525135"/>
          </a:xfrm>
        </p:spPr>
        <p:txBody>
          <a:bodyPr/>
          <a:lstStyle/>
          <a:p>
            <a:r>
              <a:rPr lang="bg-BG" noProof="1" smtClean="0"/>
              <a:t>Светлин Наков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17646"/>
            <a:ext cx="3187614" cy="444343"/>
          </a:xfrm>
        </p:spPr>
        <p:txBody>
          <a:bodyPr/>
          <a:lstStyle/>
          <a:p>
            <a:r>
              <a:rPr lang="bg-BG" dirty="0" smtClean="0"/>
              <a:t>Вдъхновител на проекта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51349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676" y="3551711"/>
            <a:ext cx="2362192" cy="25923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87" y="3551712"/>
            <a:ext cx="3258480" cy="25923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#TODO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Софтуерен университет (</a:t>
            </a:r>
            <a:r>
              <a:rPr lang="bg-BG" noProof="1" smtClean="0"/>
              <a:t>СофтУни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bg-BG" dirty="0" smtClean="0"/>
              <a:t>Качествено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образование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професия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20+ </a:t>
            </a:r>
            <a:r>
              <a:rPr lang="bg-BG" dirty="0" smtClean="0"/>
              <a:t>практически курса</a:t>
            </a:r>
            <a:r>
              <a:rPr lang="en-US" dirty="0" smtClean="0"/>
              <a:t>, 20+ </a:t>
            </a:r>
            <a:r>
              <a:rPr lang="bg-BG" dirty="0" smtClean="0"/>
              <a:t>изпита</a:t>
            </a:r>
            <a:r>
              <a:rPr lang="en-US" dirty="0" smtClean="0"/>
              <a:t>, 15+ </a:t>
            </a:r>
            <a:r>
              <a:rPr lang="bg-BG" dirty="0" smtClean="0"/>
              <a:t>проекта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~ 2 </a:t>
            </a:r>
            <a:r>
              <a:rPr lang="bg-BG" dirty="0" smtClean="0">
                <a:sym typeface="Wingdings" panose="05000000000000000000" pitchFamily="2" charset="2"/>
              </a:rPr>
              <a:t>години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Бакалавърска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диплома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 smtClean="0"/>
              <a:t>2 </a:t>
            </a:r>
            <a:r>
              <a:rPr lang="bg-BG" dirty="0" smtClean="0"/>
              <a:t>години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bg-BG" noProof="1" smtClean="0"/>
              <a:t>СофтУни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+ 1-2 </a:t>
            </a:r>
            <a:r>
              <a:rPr lang="bg-BG" dirty="0" smtClean="0"/>
              <a:t>годин</a:t>
            </a:r>
            <a:r>
              <a:rPr lang="bg-BG" dirty="0"/>
              <a:t>и</a:t>
            </a:r>
            <a:r>
              <a:rPr lang="bg-BG" dirty="0" smtClean="0"/>
              <a:t> в университет-партньор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Присъствено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онлайн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обучение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Работа</a:t>
            </a:r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Безплатен старт</a:t>
            </a:r>
            <a:r>
              <a:rPr lang="en-US" dirty="0" smtClean="0"/>
              <a:t> </a:t>
            </a:r>
            <a:r>
              <a:rPr lang="bg-BG" dirty="0" smtClean="0"/>
              <a:t>– всеки месец нов курс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Добре дошли в</a:t>
            </a:r>
            <a:r>
              <a:rPr lang="en-US" dirty="0" smtClean="0"/>
              <a:t> </a:t>
            </a:r>
            <a:r>
              <a:rPr lang="bg-BG" noProof="1" smtClean="0"/>
              <a:t>СофтУни</a:t>
            </a:r>
            <a:endParaRPr lang="en-US" noProof="1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925" y="4392283"/>
            <a:ext cx="2392924" cy="19037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351212" y="838200"/>
            <a:ext cx="5334000" cy="12308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Programming Basics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Учебен план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31996" y="3174116"/>
            <a:ext cx="6096000" cy="1840946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Technologies </a:t>
            </a:r>
            <a:r>
              <a:rPr lang="en-US" sz="2800" dirty="0" smtClean="0">
                <a:solidFill>
                  <a:prstClr val="black"/>
                </a:solidFill>
              </a:rPr>
              <a:t>Module</a:t>
            </a:r>
            <a:endParaRPr lang="bg-BG" sz="2800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0337" y="3230180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4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7788" y="4179528"/>
            <a:ext cx="1001375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+ </a:t>
            </a:r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8306" y="4177580"/>
            <a:ext cx="1674505" cy="7639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</a:t>
            </a:r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Fundamentals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35622" y="1498643"/>
            <a:ext cx="5097190" cy="4180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for </a:t>
            </a:r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beginners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31252" y="4179528"/>
            <a:ext cx="106467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+ MySQL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10761" y="4179527"/>
            <a:ext cx="76200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Web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77934" y="4179527"/>
            <a:ext cx="79585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Web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83527" y="838200"/>
            <a:ext cx="30168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bg-BG" sz="1800" dirty="0" smtClean="0">
                <a:solidFill>
                  <a:prstClr val="white"/>
                </a:solidFill>
              </a:rPr>
              <a:t>3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71174" y="3174116"/>
            <a:ext cx="75693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prstClr val="white"/>
                </a:solidFill>
              </a:rPr>
              <a:t>6 + 12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8815" y="954627"/>
            <a:ext cx="2228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Безплатен</a:t>
            </a:r>
          </a:p>
          <a:p>
            <a:r>
              <a:rPr lang="bg-BG" sz="2600" dirty="0" smtClean="0">
                <a:solidFill>
                  <a:prstClr val="white"/>
                </a:solidFill>
              </a:rPr>
              <a:t>входящ модул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8815" y="3375840"/>
            <a:ext cx="24513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Ориентационен</a:t>
            </a:r>
          </a:p>
          <a:p>
            <a:r>
              <a:rPr lang="bg-BG" sz="2600" dirty="0" smtClean="0">
                <a:solidFill>
                  <a:prstClr val="white"/>
                </a:solidFill>
              </a:rPr>
              <a:t>модул</a:t>
            </a:r>
            <a:endParaRPr lang="en-US" sz="2600" dirty="0">
              <a:solidFill>
                <a:prstClr val="white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971800"/>
            <a:ext cx="12188825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1816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027996" y="4642724"/>
            <a:ext cx="29338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Избор на професия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51212" y="5892539"/>
            <a:ext cx="5334000" cy="602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Professional Qualification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8815" y="5446263"/>
            <a:ext cx="2600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Основни модули</a:t>
            </a:r>
          </a:p>
          <a:p>
            <a:r>
              <a:rPr lang="bg-BG" sz="2600" dirty="0" smtClean="0">
                <a:solidFill>
                  <a:prstClr val="white"/>
                </a:solidFill>
              </a:rPr>
              <a:t>за професии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40337" y="1128762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FBEEC9">
                    <a:lumMod val="75000"/>
                  </a:srgbClr>
                </a:solidFill>
              </a:rPr>
              <a:t>2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</a:t>
            </a:r>
            <a:r>
              <a:rPr lang="en-US" sz="2600" dirty="0" smtClean="0">
                <a:solidFill>
                  <a:srgbClr val="FBEEC9">
                    <a:lumMod val="75000"/>
                  </a:srgbClr>
                </a:solidFill>
              </a:rPr>
              <a:t>a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901114" y="5474255"/>
            <a:ext cx="19062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8-24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979996" y="2079248"/>
            <a:ext cx="0" cy="1105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2"/>
          </p:cNvCxnSpPr>
          <p:nvPr/>
        </p:nvCxnSpPr>
        <p:spPr>
          <a:xfrm>
            <a:off x="5979996" y="5015062"/>
            <a:ext cx="457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2"/>
          </p:cNvCxnSpPr>
          <p:nvPr/>
        </p:nvCxnSpPr>
        <p:spPr>
          <a:xfrm>
            <a:off x="5979996" y="5015062"/>
            <a:ext cx="1600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2"/>
          </p:cNvCxnSpPr>
          <p:nvPr/>
        </p:nvCxnSpPr>
        <p:spPr>
          <a:xfrm flipH="1">
            <a:off x="4074996" y="5015062"/>
            <a:ext cx="1905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2"/>
          </p:cNvCxnSpPr>
          <p:nvPr/>
        </p:nvCxnSpPr>
        <p:spPr>
          <a:xfrm flipH="1">
            <a:off x="5217996" y="5015062"/>
            <a:ext cx="762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7" grpId="0" animBg="1"/>
      <p:bldP spid="8" grpId="0"/>
      <p:bldP spid="10" grpId="0" animBg="1"/>
      <p:bldP spid="39" grpId="0" animBg="1"/>
      <p:bldP spid="43" grpId="0" animBg="1"/>
      <p:bldP spid="48" grpId="0" animBg="1"/>
      <p:bldP spid="49" grpId="0" animBg="1"/>
      <p:bldP spid="50" grpId="0" animBg="1"/>
      <p:bldP spid="52" grpId="0" animBg="1"/>
      <p:bldP spid="54" grpId="0" animBg="1"/>
      <p:bldP spid="55" grpId="0"/>
      <p:bldP spid="56" grpId="0"/>
      <p:bldP spid="76" grpId="0"/>
      <p:bldP spid="81" grpId="0" animBg="1"/>
      <p:bldP spid="82" grpId="0"/>
      <p:bldP spid="83" grpId="0"/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Професии</a:t>
            </a:r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C# Web Developer</a:t>
            </a:r>
            <a:endParaRPr lang="bg-BG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Java </a:t>
            </a:r>
            <a:r>
              <a:rPr lang="en-US" dirty="0"/>
              <a:t>Web </a:t>
            </a:r>
            <a:r>
              <a:rPr lang="en-US" dirty="0" smtClean="0"/>
              <a:t>Developer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JavaScript </a:t>
            </a:r>
            <a:r>
              <a:rPr lang="en-US" dirty="0"/>
              <a:t>Developer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PHP Developer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bg-BG" dirty="0" smtClean="0"/>
              <a:t>На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softuni.bg/curriculum</a:t>
            </a:r>
            <a:r>
              <a:rPr lang="bg-BG" dirty="0" smtClean="0"/>
              <a:t> можете да разгледате подробности за всяка професия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1" y="990601"/>
            <a:ext cx="11768223" cy="5730876"/>
          </a:xfrm>
        </p:spPr>
        <p:txBody>
          <a:bodyPr>
            <a:normAutofit fontScale="77500" lnSpcReduction="20000"/>
          </a:bodyPr>
          <a:lstStyle/>
          <a:p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</a:rPr>
              <a:t>СофтУни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сертификати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Всеки курс преминат с успех над 5.00 дава пълният брой кредити</a:t>
            </a:r>
          </a:p>
          <a:p>
            <a:pPr lvl="1"/>
            <a:r>
              <a:rPr lang="bg-BG" sz="2800" dirty="0" smtClean="0"/>
              <a:t>За успех от 3 до 5 се кредитите скалират. </a:t>
            </a:r>
            <a:r>
              <a:rPr lang="bg-BG" sz="2800" b="1" dirty="0" smtClean="0"/>
              <a:t>Пример:</a:t>
            </a:r>
            <a:r>
              <a:rPr lang="bg-BG" sz="2800" dirty="0" smtClean="0"/>
              <a:t> от 3.00 до 3.99 -&gt; 1/3; от 4.00 до 4.99 -&gt; 2/3; от 5.00 до 6.00 -&gt; 3/3</a:t>
            </a:r>
            <a:endParaRPr lang="en-US" sz="2800" dirty="0" smtClean="0"/>
          </a:p>
          <a:p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Диплома за професия</a:t>
            </a:r>
            <a:r>
              <a:rPr lang="en-US" dirty="0" smtClean="0"/>
              <a:t> </a:t>
            </a:r>
            <a:r>
              <a:rPr lang="bg-BG" dirty="0" smtClean="0"/>
              <a:t>от </a:t>
            </a:r>
            <a:r>
              <a:rPr lang="bg-BG" noProof="1" smtClean="0"/>
              <a:t>СофтУни</a:t>
            </a:r>
          </a:p>
          <a:p>
            <a:pPr lvl="1"/>
            <a:r>
              <a:rPr lang="en-US" dirty="0" smtClean="0"/>
              <a:t>JavaScript Developer: &gt;</a:t>
            </a:r>
            <a:r>
              <a:rPr lang="bg-BG" dirty="0" smtClean="0"/>
              <a:t>8</a:t>
            </a:r>
            <a:r>
              <a:rPr lang="en-US" dirty="0" smtClean="0"/>
              <a:t>0 </a:t>
            </a:r>
            <a:r>
              <a:rPr lang="bg-BG" dirty="0" smtClean="0"/>
              <a:t>кредита</a:t>
            </a:r>
            <a:endParaRPr lang="en-US" dirty="0" smtClean="0"/>
          </a:p>
          <a:p>
            <a:pPr lvl="1"/>
            <a:r>
              <a:rPr lang="en-US" dirty="0" smtClean="0"/>
              <a:t>PHP Developer</a:t>
            </a:r>
            <a:r>
              <a:rPr lang="en-US" dirty="0"/>
              <a:t>: </a:t>
            </a:r>
            <a:r>
              <a:rPr lang="en-US" dirty="0" smtClean="0"/>
              <a:t>&gt;80 </a:t>
            </a:r>
            <a:r>
              <a:rPr lang="bg-BG" dirty="0" smtClean="0"/>
              <a:t>кредита</a:t>
            </a:r>
            <a:endParaRPr lang="en-US" dirty="0" smtClean="0"/>
          </a:p>
          <a:p>
            <a:pPr lvl="1"/>
            <a:r>
              <a:rPr lang="en-US" dirty="0" smtClean="0"/>
              <a:t>C# Web Developer</a:t>
            </a:r>
            <a:r>
              <a:rPr lang="en-US" dirty="0"/>
              <a:t>: &gt;</a:t>
            </a:r>
            <a:r>
              <a:rPr lang="en-US" dirty="0" smtClean="0"/>
              <a:t>1</a:t>
            </a:r>
            <a:r>
              <a:rPr lang="bg-BG" dirty="0" smtClean="0"/>
              <a:t>5</a:t>
            </a:r>
            <a:r>
              <a:rPr lang="en-US" dirty="0" smtClean="0"/>
              <a:t>0 </a:t>
            </a:r>
            <a:r>
              <a:rPr lang="bg-BG" dirty="0" smtClean="0"/>
              <a:t>кредита</a:t>
            </a:r>
            <a:endParaRPr lang="en-US" dirty="0" smtClean="0"/>
          </a:p>
          <a:p>
            <a:pPr lvl="1"/>
            <a:r>
              <a:rPr lang="en-US" dirty="0" smtClean="0"/>
              <a:t>Java Web Developer</a:t>
            </a:r>
            <a:r>
              <a:rPr lang="en-US" dirty="0"/>
              <a:t>: &gt;</a:t>
            </a:r>
            <a:r>
              <a:rPr lang="en-US" dirty="0" smtClean="0"/>
              <a:t>1</a:t>
            </a:r>
            <a:r>
              <a:rPr lang="bg-BG" dirty="0" smtClean="0"/>
              <a:t>5</a:t>
            </a:r>
            <a:r>
              <a:rPr lang="en-US" dirty="0" smtClean="0"/>
              <a:t>0 </a:t>
            </a:r>
            <a:r>
              <a:rPr lang="bg-BG" dirty="0"/>
              <a:t>кредита</a:t>
            </a:r>
            <a:endParaRPr lang="en-US" dirty="0" smtClean="0"/>
          </a:p>
          <a:p>
            <a:r>
              <a:rPr lang="bg-BG" dirty="0" smtClean="0"/>
              <a:t>Диплома за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висше образование </a:t>
            </a:r>
            <a:r>
              <a:rPr lang="bg-BG" dirty="0" smtClean="0"/>
              <a:t>(бакалавърска степен)</a:t>
            </a:r>
          </a:p>
          <a:p>
            <a:pPr lvl="1"/>
            <a:r>
              <a:rPr lang="bg-BG" dirty="0" smtClean="0"/>
              <a:t>От </a:t>
            </a:r>
            <a:r>
              <a:rPr lang="bg-BG" dirty="0" smtClean="0">
                <a:hlinkClick r:id="rId2"/>
              </a:rPr>
              <a:t>университети-партньори</a:t>
            </a:r>
            <a:r>
              <a:rPr lang="bg-BG" dirty="0" smtClean="0"/>
              <a:t> (МТМ колеж, ВСУ, БСУ)</a:t>
            </a:r>
          </a:p>
          <a:p>
            <a:pPr lvl="1"/>
            <a:r>
              <a:rPr lang="bg-BG" dirty="0" smtClean="0"/>
              <a:t>2 години @ </a:t>
            </a:r>
            <a:r>
              <a:rPr lang="bg-BG" noProof="1" smtClean="0"/>
              <a:t>СофтУни</a:t>
            </a:r>
            <a:r>
              <a:rPr lang="bg-BG" dirty="0" smtClean="0"/>
              <a:t> + 1-2 години @ университет-партньор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Дипломи и сертификати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noProof="1" smtClean="0"/>
              <a:t>СофтУни</a:t>
            </a:r>
            <a:r>
              <a:rPr lang="bg-BG" dirty="0" smtClean="0"/>
              <a:t> помага на студентите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да започнат работа</a:t>
            </a:r>
          </a:p>
          <a:p>
            <a:pPr lvl="1">
              <a:lnSpc>
                <a:spcPct val="120000"/>
              </a:lnSpc>
            </a:pPr>
            <a:r>
              <a:rPr lang="bg-BG" dirty="0" smtClean="0"/>
              <a:t>Договори с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70+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наемане на студенти от </a:t>
            </a:r>
            <a:r>
              <a:rPr lang="bg-BG" noProof="1" smtClean="0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dirty="0" smtClean="0"/>
              <a:t>Най-силните студенти имат възможност за стаж в СофтУни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Топ студентите</a:t>
            </a:r>
            <a:r>
              <a:rPr lang="bg-BG" dirty="0" smtClean="0"/>
              <a:t> избират между много работодатели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bg-BG" dirty="0" smtClean="0"/>
              <a:t>Не обещаваме работа за студентите със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слаби резултати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за завършилите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Софтуерен университет (СофтУни)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3051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295400"/>
            <a:ext cx="9429532" cy="4953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 smtClean="0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6482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381</Words>
  <Application>Microsoft Office PowerPoint</Application>
  <PresentationFormat>Custom</PresentationFormat>
  <Paragraphs>85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Wingdings</vt:lpstr>
      <vt:lpstr>Wingdings 2</vt:lpstr>
      <vt:lpstr>1_SoftUni 16x9</vt:lpstr>
      <vt:lpstr>SoftUni 16x9</vt:lpstr>
      <vt:lpstr>2_SoftUni 16x9</vt:lpstr>
      <vt:lpstr>Софтуерен университет</vt:lpstr>
      <vt:lpstr>Have a Question?</vt:lpstr>
      <vt:lpstr>Добре дошли в СофтУни</vt:lpstr>
      <vt:lpstr>Учебен план</vt:lpstr>
      <vt:lpstr>Професии</vt:lpstr>
      <vt:lpstr>Дипломи и сертификати</vt:lpstr>
      <vt:lpstr>Работа за завършилите</vt:lpstr>
      <vt:lpstr>Софтуерен университет (СофтУни)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2017-06-30T19:23:34Z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