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274" r:id="rId3"/>
    <p:sldId id="459" r:id="rId4"/>
    <p:sldId id="465" r:id="rId5"/>
    <p:sldId id="420" r:id="rId6"/>
    <p:sldId id="415" r:id="rId7"/>
    <p:sldId id="466" r:id="rId8"/>
    <p:sldId id="467" r:id="rId9"/>
    <p:sldId id="426" r:id="rId10"/>
    <p:sldId id="468" r:id="rId11"/>
    <p:sldId id="469" r:id="rId12"/>
    <p:sldId id="460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8" r:id="rId21"/>
    <p:sldId id="477" r:id="rId22"/>
    <p:sldId id="479" r:id="rId23"/>
    <p:sldId id="453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56" r:id="rId37"/>
    <p:sldId id="492" r:id="rId38"/>
    <p:sldId id="493" r:id="rId39"/>
    <p:sldId id="457" r:id="rId40"/>
    <p:sldId id="494" r:id="rId41"/>
    <p:sldId id="422" r:id="rId42"/>
    <p:sldId id="423" r:id="rId43"/>
    <p:sldId id="443" r:id="rId44"/>
    <p:sldId id="446" r:id="rId45"/>
    <p:sldId id="447" r:id="rId46"/>
    <p:sldId id="444" r:id="rId47"/>
    <p:sldId id="448" r:id="rId48"/>
    <p:sldId id="449" r:id="rId49"/>
    <p:sldId id="349" r:id="rId50"/>
    <p:sldId id="495" r:id="rId51"/>
    <p:sldId id="458" r:id="rId52"/>
    <p:sldId id="413" r:id="rId53"/>
    <p:sldId id="414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465"/>
            <p14:sldId id="420"/>
            <p14:sldId id="415"/>
            <p14:sldId id="466"/>
            <p14:sldId id="467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70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witch-case" id="{B4646D63-E83B-470A-A934-5AC260B1B0A5}">
          <p14:sldIdLst>
            <p14:sldId id="489"/>
            <p14:sldId id="490"/>
            <p14:sldId id="491"/>
            <p14:sldId id="456"/>
            <p14:sldId id="492"/>
            <p14:sldId id="493"/>
            <p14:sldId id="457"/>
            <p14:sldId id="494"/>
            <p14:sldId id="422"/>
            <p14:sldId id="423"/>
            <p14:sldId id="443"/>
            <p14:sldId id="446"/>
            <p14:sldId id="447"/>
            <p14:sldId id="444"/>
            <p14:sldId id="448"/>
            <p14:sldId id="449"/>
            <p14:sldId id="349"/>
            <p14:sldId id="495"/>
            <p14:sldId id="458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3" autoAdjust="0"/>
    <p:restoredTop sz="94533" autoAdjust="0"/>
  </p:normalViewPr>
  <p:slideViewPr>
    <p:cSldViewPr>
      <p:cViewPr varScale="1">
        <p:scale>
          <a:sx n="88" d="100"/>
          <a:sy n="88" d="100"/>
        </p:scale>
        <p:origin x="32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21-Jul-17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21-Jul-17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5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1" y="3586025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3812" y="3175610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0041" y="3176525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42218" y="3197719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695" y="3206400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49470" y="3177060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40616" y="3175610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A0C489-34B3-43B8-87FB-CE42A261CECE}"/>
              </a:ext>
            </a:extLst>
          </p:cNvPr>
          <p:cNvSpPr/>
          <p:nvPr/>
        </p:nvSpPr>
        <p:spPr>
          <a:xfrm>
            <a:off x="2796192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CAA61-4B18-40EE-85DE-1642EDDADCB8}"/>
              </a:ext>
            </a:extLst>
          </p:cNvPr>
          <p:cNvSpPr/>
          <p:nvPr/>
        </p:nvSpPr>
        <p:spPr>
          <a:xfrm>
            <a:off x="6365339" y="3739156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1CAEA1-095F-4BB3-BDB5-8A77CD051BE2}"/>
              </a:ext>
            </a:extLst>
          </p:cNvPr>
          <p:cNvSpPr/>
          <p:nvPr/>
        </p:nvSpPr>
        <p:spPr>
          <a:xfrm>
            <a:off x="9399556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199" y="12954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Console.ReadLine();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"Sofia")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(productName == "coffee") quanity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finish the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checks for all the products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other towns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568599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412181"/>
            <a:ext cx="9296398" cy="692873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pic>
        <p:nvPicPr>
          <p:cNvPr id="22" name="Picture 21" descr="http://softuni.bg" title="SoftUni Code Wizard">
            <a:extLst>
              <a:ext uri="{FF2B5EF4-FFF2-40B4-BE49-F238E27FC236}">
                <a16:creationId xmlns:a16="http://schemas.microsoft.com/office/drawing/2014/main" id="{7B265FCB-54E6-4D8B-A49C-C427B5EA3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4" y="1876211"/>
            <a:ext cx="2133598" cy="2341486"/>
          </a:xfrm>
          <a:prstGeom prst="rect">
            <a:avLst/>
          </a:prstGeom>
        </p:spPr>
      </p:pic>
      <p:sp>
        <p:nvSpPr>
          <p:cNvPr id="23" name="AutoShape 7">
            <a:extLst>
              <a:ext uri="{FF2B5EF4-FFF2-40B4-BE49-F238E27FC236}">
                <a16:creationId xmlns:a16="http://schemas.microsoft.com/office/drawing/2014/main" id="{97EABCF0-A7FD-4255-B632-5F29AED6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1483230"/>
            <a:ext cx="1930033" cy="785962"/>
          </a:xfrm>
          <a:prstGeom prst="wedgeRoundRectCallout">
            <a:avLst>
              <a:gd name="adj1" fmla="val -72318"/>
              <a:gd name="adj2" fmla="val 545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&amp;&amp;,  || , 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Вярност на двете условия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491025" y="5492555"/>
            <a:ext cx="28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Вярност на </a:t>
            </a:r>
          </a:p>
          <a:p>
            <a:pPr algn="ctr"/>
            <a:r>
              <a:rPr lang="bg-BG" dirty="0"/>
              <a:t>едното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 другото </a:t>
            </a:r>
          </a:p>
          <a:p>
            <a:pPr algn="ctr"/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Отрицание на условие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386259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151812" y="198172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8243" y="1600200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double.Parse(Console.ReadLine());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 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Read the coordinates of the points 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Cosnole.WriteLine("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8681654" y="18288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24400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word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== "Demo")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1339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2870" y="5816674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23688" y="59373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80587" y="5814247"/>
            <a:ext cx="920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59710" y="5814247"/>
            <a:ext cx="146303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828094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93EDC-5198-4A24-88D3-2E8E097B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656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C1E7F-74D3-4010-98FC-1F6B51D1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569" y="5814247"/>
            <a:ext cx="182152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964B6846-110F-4D21-9ED4-BE49DC94953A}"/>
              </a:ext>
            </a:extLst>
          </p:cNvPr>
          <p:cNvSpPr/>
          <p:nvPr/>
        </p:nvSpPr>
        <p:spPr>
          <a:xfrm>
            <a:off x="5753558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623" y="914400"/>
            <a:ext cx="11506200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kiwi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cherry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cucumber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food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pepper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Console.Writeline("unknown");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28" y="4276841"/>
            <a:ext cx="1077718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&gt;= 100 &amp;&amp; a &lt;= 200)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a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019" y="4506455"/>
            <a:ext cx="11285610" cy="14888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isValid)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7847012" y="147661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 </a:t>
            </a:r>
          </a:p>
          <a:p>
            <a:pPr lvl="1"/>
            <a:r>
              <a:rPr lang="bg-BG" sz="2800" dirty="0"/>
              <a:t>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sz="2800" dirty="0"/>
          </a:p>
          <a:p>
            <a:pPr lvl="1"/>
            <a:r>
              <a:rPr lang="bg-BG" sz="2800" dirty="0"/>
              <a:t>Извежда дали точката е: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400" dirty="0"/>
              <a:t>от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Border</a:t>
            </a:r>
            <a:r>
              <a:rPr lang="en-US" sz="2400" dirty="0"/>
              <a:t>")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400" dirty="0"/>
              <a:t>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Inside/Outside</a:t>
            </a:r>
            <a:r>
              <a:rPr lang="en-US" sz="24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2800" dirty="0"/>
              <a:t>Примерен</a:t>
            </a:r>
            <a:br>
              <a:rPr lang="bg-BG" sz="2800" dirty="0"/>
            </a:br>
            <a:r>
              <a:rPr lang="bg-BG" sz="2800" dirty="0"/>
              <a:t>вход и изход:</a:t>
            </a:r>
            <a:endParaRPr lang="en-US" sz="2800" dirty="0"/>
          </a:p>
          <a:p>
            <a:pPr marL="682634" lvl="2" indent="0">
              <a:buNone/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056" y="4289932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73115" y="4289932"/>
            <a:ext cx="1676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92393" y="504764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74" y="1447800"/>
            <a:ext cx="3096676" cy="2404934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53320" y="4289932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5143" y="4289932"/>
            <a:ext cx="12668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50128" y="507262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93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Точка лежи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sz="2800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400" dirty="0"/>
              <a:t> или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2778674"/>
            <a:ext cx="10515598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Inside/Outside");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2971982"/>
            <a:ext cx="3393629" cy="2645991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8660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потребителски вход:</a:t>
            </a:r>
          </a:p>
          <a:p>
            <a:pPr lvl="2"/>
            <a:r>
              <a:rPr lang="bg-BG" sz="2800" dirty="0"/>
              <a:t>Продукт</a:t>
            </a:r>
          </a:p>
          <a:p>
            <a:pPr lvl="2"/>
            <a:r>
              <a:rPr lang="bg-BG" sz="2800" dirty="0"/>
              <a:t>Ден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Извежда сумата, която трябва да се заплати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деня и продукта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424" y="5190696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48736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217813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54643"/>
            <a:ext cx="113538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9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endParaRPr lang="bg-BG" sz="29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bg-BG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bg-BG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десетично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 проверки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dirty="0"/>
              <a:t>Switch-case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0412" y="1635931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7.5%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13%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1812" y="5257800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43118" y="5254388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47294" y="55731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5821" y="1151121"/>
            <a:ext cx="10944000" cy="46597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Console.WriteLine("{0:f2}",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6" name="Picture 5" descr="http://softuni.bg" title="SoftUni Code Wizard">
            <a:extLst>
              <a:ext uri="{FF2B5EF4-FFF2-40B4-BE49-F238E27FC236}">
                <a16:creationId xmlns:a16="http://schemas.microsoft.com/office/drawing/2014/main" id="{1EB40AA1-C9D0-46A6-9004-D117414B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2" y="1728706"/>
            <a:ext cx="2133598" cy="2341486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AC50EC66-6928-4EEF-9BCA-F00AB295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59" y="1200133"/>
            <a:ext cx="1961554" cy="139642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(…)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 …?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656013" y="1874716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13" y="2409360"/>
            <a:ext cx="2286000" cy="1396426"/>
          </a:xfrm>
          <a:prstGeom prst="wedgeRoundRectCallout">
            <a:avLst>
              <a:gd name="adj1" fmla="val 83795"/>
              <a:gd name="adj2" fmla="val -5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switch-case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33" y="2027036"/>
            <a:ext cx="2286000" cy="1396426"/>
          </a:xfrm>
          <a:prstGeom prst="wedgeRoundRectCallout">
            <a:avLst>
              <a:gd name="adj1" fmla="val -68659"/>
              <a:gd name="adj2" fmla="val 92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 условия  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029267" y="2362200"/>
            <a:ext cx="2102070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36" y="4135317"/>
            <a:ext cx="3276600" cy="1301021"/>
          </a:xfrm>
          <a:prstGeom prst="wedgeRoundRectCallout">
            <a:avLst>
              <a:gd name="adj1" fmla="val -70546"/>
              <a:gd name="adj2" fmla="val 352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Код, който ще се изпълни, ако няма дефинирано условие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037012" y="4604170"/>
            <a:ext cx="1976737" cy="113125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(1…7)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"Error!"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42989-7416-427F-AAB4-62437175F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972" y="4512132"/>
            <a:ext cx="1295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Monday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CED7B-B963-40CF-8EFD-ABB585F5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78" y="45087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06DF8F33-BAC3-486E-BDA0-0082CD82057E}"/>
              </a:ext>
            </a:extLst>
          </p:cNvPr>
          <p:cNvSpPr/>
          <p:nvPr/>
        </p:nvSpPr>
        <p:spPr>
          <a:xfrm>
            <a:off x="2919454" y="482746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57AF4B-2F12-48A3-A961-811B93CB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506" y="5704996"/>
            <a:ext cx="173277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Thursday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7C465-2064-468E-B146-AE8387E1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5701584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B2D39940-DDE1-48EA-8B5B-4FC71BC332F0}"/>
              </a:ext>
            </a:extLst>
          </p:cNvPr>
          <p:cNvSpPr/>
          <p:nvPr/>
        </p:nvSpPr>
        <p:spPr>
          <a:xfrm>
            <a:off x="2897988" y="602032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67511" y="17526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switch-case, </a:t>
            </a:r>
            <a:r>
              <a:rPr lang="bg-BG" sz="3000" dirty="0"/>
              <a:t>можем да изпълняваме един и същ код за 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198812" y="2103198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3586815" y="2667000"/>
            <a:ext cx="2102070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98" y="1752600"/>
            <a:ext cx="2994110" cy="1553301"/>
          </a:xfrm>
          <a:prstGeom prst="wedgeRoundRectCallout">
            <a:avLst>
              <a:gd name="adj1" fmla="val -68659"/>
              <a:gd name="adj2" fmla="val 92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 дума </a:t>
            </a:r>
            <a:r>
              <a:rPr lang="en-US" sz="3000" dirty="0"/>
              <a:t>(</a:t>
            </a:r>
            <a:r>
              <a:rPr lang="bg-BG" sz="3000" dirty="0"/>
              <a:t>животно</a:t>
            </a:r>
            <a:r>
              <a:rPr lang="en-US" sz="3000" dirty="0"/>
              <a:t>)</a:t>
            </a:r>
          </a:p>
          <a:p>
            <a:pPr lvl="2"/>
            <a:r>
              <a:rPr lang="bg-BG" sz="2800" dirty="0"/>
              <a:t>Възможен вход: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"dog"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"crocodile"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"tortoise"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"snake": </a:t>
            </a:r>
            <a:endParaRPr lang="bg-BG" sz="2800" dirty="0"/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400" dirty="0"/>
              <a:t>Бозайник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mammal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Влечуго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reptile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Други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sz="2400" dirty="0"/>
              <a:t>"</a:t>
            </a:r>
          </a:p>
          <a:p>
            <a:r>
              <a:rPr lang="bg-BG" sz="28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15011-B621-45E1-A6DB-BFDA2034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601" y="5898525"/>
            <a:ext cx="1295400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mammal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D00C6-C169-4D4C-AD18-ADB20738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5898525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dog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55CCAA47-3946-450E-B499-C47FA0E5AF43}"/>
              </a:ext>
            </a:extLst>
          </p:cNvPr>
          <p:cNvSpPr/>
          <p:nvPr/>
        </p:nvSpPr>
        <p:spPr>
          <a:xfrm>
            <a:off x="2305059" y="6022334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D6B4D-B904-47EC-90A2-6B945C5D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039" y="5898525"/>
            <a:ext cx="150841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unknown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8AFB3-978C-4ED5-A72E-4E09C419F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650" y="5898525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car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014ADF2A-FA74-4941-BA67-4ECF3EB6A862}"/>
              </a:ext>
            </a:extLst>
          </p:cNvPr>
          <p:cNvSpPr/>
          <p:nvPr/>
        </p:nvSpPr>
        <p:spPr>
          <a:xfrm>
            <a:off x="6024497" y="6022334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967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</a:t>
            </a:r>
            <a:r>
              <a:rPr lang="bg-BG" dirty="0"/>
              <a:t>случаи </a:t>
            </a:r>
            <a:r>
              <a:rPr lang="bg-BG" dirty="0" smtClean="0"/>
              <a:t>в</a:t>
            </a:r>
            <a:r>
              <a:rPr lang="en-US" dirty="0" smtClean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38042" y="1524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154941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2427107" y="2227036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64" y="1976101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2; -3; 12; 3; 8; 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this.numericUpDownY.Value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Switch-case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752600"/>
            <a:ext cx="32004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/>
              <a:t>Само при изпълнение на първото условие се преминава към вложената проверка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7717" y="1752600"/>
            <a:ext cx="9983788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 {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("condition1 valid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5412" y="1600200"/>
            <a:ext cx="4724399" cy="600270"/>
          </a:xfrm>
          <a:prstGeom prst="wedgeRoundRectCallout">
            <a:avLst>
              <a:gd name="adj1" fmla="val 32713"/>
              <a:gd name="adj2" fmla="val 1486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0D340D-646A-420F-B2A8-459E18E70EE1}"/>
              </a:ext>
            </a:extLst>
          </p:cNvPr>
          <p:cNvSpPr/>
          <p:nvPr/>
        </p:nvSpPr>
        <p:spPr>
          <a:xfrm>
            <a:off x="1193700" y="2801949"/>
            <a:ext cx="9191823" cy="211763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0" y="975883"/>
            <a:ext cx="1132985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въведеното,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4152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38014" y="5498534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07530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08612" y="5486400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11B7E4F-124B-4711-8422-6143EC966B7F}"/>
              </a:ext>
            </a:extLst>
          </p:cNvPr>
          <p:cNvSpPr/>
          <p:nvPr/>
        </p:nvSpPr>
        <p:spPr>
          <a:xfrm>
            <a:off x="2428844" y="5828472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67F42F2-67B8-4696-93ED-3A17F3EA5FE9}"/>
              </a:ext>
            </a:extLst>
          </p:cNvPr>
          <p:cNvSpPr/>
          <p:nvPr/>
        </p:nvSpPr>
        <p:spPr>
          <a:xfrm>
            <a:off x="5094161" y="5798408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391478" y="1162326"/>
            <a:ext cx="2698205" cy="1091077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age</a:t>
            </a:r>
          </a:p>
          <a:p>
            <a:pPr algn="ctr"/>
            <a:r>
              <a:rPr lang="en-US" dirty="0"/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>
            <a:off x="5740139" y="2431543"/>
            <a:ext cx="0" cy="387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4016534" y="2937824"/>
            <a:ext cx="3447209" cy="75346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097467" y="3611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495608" y="4375711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1927913" y="492585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3978868" y="4893044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811980" y="5639027"/>
            <a:ext cx="2158232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"Miss"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812094" y="5647221"/>
            <a:ext cx="2053718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Ms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386307" y="3727023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205208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3965691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508012" y="3640670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320419" y="4460827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6915930" y="4946247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102369" y="5003336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027972" y="5639026"/>
            <a:ext cx="2581040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768855" y="5639026"/>
            <a:ext cx="2100400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Mr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467331" y="3801200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171982" y="5086305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064345" y="5097582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 smtClean="0"/>
              <a:t>Количество</a:t>
            </a:r>
            <a:endParaRPr lang="bg-BG" sz="2600" dirty="0"/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2547" y="4653283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2619</Words>
  <Application>Microsoft Office PowerPoint</Application>
  <PresentationFormat>Custom</PresentationFormat>
  <Paragraphs>641</Paragraphs>
  <Slides>52</Slides>
  <Notes>7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Решение: Обръщение според възраст и пол</vt:lpstr>
      <vt:lpstr>Квартално магазинче – условие</vt:lpstr>
      <vt:lpstr>Квартално магазинче – условие (2)</vt:lpstr>
      <vt:lpstr>Решение: Обръщение според възраст и пол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Точка върху страна на правоъгълник - условие</vt:lpstr>
      <vt:lpstr>Точка върху страна на правоъгълник - решение</vt:lpstr>
      <vt:lpstr>Опростяване на логически условия</vt:lpstr>
      <vt:lpstr>Магазин за плодове – условие</vt:lpstr>
      <vt:lpstr>Магазин за плодове –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Множество случаи в switch-case</vt:lpstr>
      <vt:lpstr>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Какво научихме днес? (2)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2017-07-21T16:59:16Z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