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6"/>
  </p:notesMasterIdLst>
  <p:handoutMasterIdLst>
    <p:handoutMasterId r:id="rId47"/>
  </p:handoutMasterIdLst>
  <p:sldIdLst>
    <p:sldId id="274" r:id="rId3"/>
    <p:sldId id="459" r:id="rId4"/>
    <p:sldId id="276" r:id="rId5"/>
    <p:sldId id="463" r:id="rId6"/>
    <p:sldId id="433" r:id="rId7"/>
    <p:sldId id="429" r:id="rId8"/>
    <p:sldId id="434" r:id="rId9"/>
    <p:sldId id="460" r:id="rId10"/>
    <p:sldId id="430" r:id="rId11"/>
    <p:sldId id="461" r:id="rId12"/>
    <p:sldId id="436" r:id="rId13"/>
    <p:sldId id="462" r:id="rId14"/>
    <p:sldId id="438" r:id="rId15"/>
    <p:sldId id="439" r:id="rId16"/>
    <p:sldId id="437" r:id="rId17"/>
    <p:sldId id="420" r:id="rId18"/>
    <p:sldId id="418" r:id="rId19"/>
    <p:sldId id="465" r:id="rId20"/>
    <p:sldId id="464" r:id="rId21"/>
    <p:sldId id="428" r:id="rId22"/>
    <p:sldId id="442" r:id="rId23"/>
    <p:sldId id="443" r:id="rId24"/>
    <p:sldId id="444" r:id="rId25"/>
    <p:sldId id="451" r:id="rId26"/>
    <p:sldId id="445" r:id="rId27"/>
    <p:sldId id="446" r:id="rId28"/>
    <p:sldId id="440" r:id="rId29"/>
    <p:sldId id="441" r:id="rId30"/>
    <p:sldId id="448" r:id="rId31"/>
    <p:sldId id="449" r:id="rId32"/>
    <p:sldId id="447" r:id="rId33"/>
    <p:sldId id="452" r:id="rId34"/>
    <p:sldId id="453" r:id="rId35"/>
    <p:sldId id="454" r:id="rId36"/>
    <p:sldId id="455" r:id="rId37"/>
    <p:sldId id="457" r:id="rId38"/>
    <p:sldId id="456" r:id="rId39"/>
    <p:sldId id="458" r:id="rId40"/>
    <p:sldId id="427" r:id="rId41"/>
    <p:sldId id="466" r:id="rId42"/>
    <p:sldId id="412" r:id="rId43"/>
    <p:sldId id="413" r:id="rId44"/>
    <p:sldId id="414" r:id="rId4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ъдържание" id="{3945E96E-F480-4331-9394-86E31A8B1813}">
          <p14:sldIdLst>
            <p14:sldId id="274"/>
            <p14:sldId id="459"/>
            <p14:sldId id="276"/>
          </p14:sldIdLst>
        </p14:section>
        <p14:section name="Вложени цикли" id="{23A26ADD-0B40-4AA1-8A51-8FE6BA9801CD}">
          <p14:sldIdLst>
            <p14:sldId id="463"/>
            <p14:sldId id="433"/>
            <p14:sldId id="429"/>
            <p14:sldId id="434"/>
            <p14:sldId id="460"/>
            <p14:sldId id="430"/>
            <p14:sldId id="461"/>
            <p14:sldId id="436"/>
            <p14:sldId id="462"/>
            <p14:sldId id="438"/>
            <p14:sldId id="439"/>
            <p14:sldId id="437"/>
          </p14:sldIdLst>
        </p14:section>
        <p14:section name="Създаване на текст" id="{B7FC1CB0-95F3-4234-BB04-77DEB5C79609}">
          <p14:sldIdLst>
            <p14:sldId id="420"/>
            <p14:sldId id="418"/>
            <p14:sldId id="465"/>
            <p14:sldId id="464"/>
            <p14:sldId id="428"/>
          </p14:sldIdLst>
        </p14:section>
        <p14:section name="Чертане на по-сложни фигури" id="{421E7229-0DC1-47F4-87FE-B3C522E5EF8B}">
          <p14:sldIdLst>
            <p14:sldId id="442"/>
            <p14:sldId id="443"/>
            <p14:sldId id="444"/>
            <p14:sldId id="451"/>
            <p14:sldId id="445"/>
            <p14:sldId id="446"/>
            <p14:sldId id="440"/>
            <p14:sldId id="441"/>
            <p14:sldId id="448"/>
          </p14:sldIdLst>
        </p14:section>
        <p14:section name="Уеб приложение" id="{B5FC16BF-B2A2-4FB7-B135-23B0DBB1BB0B}">
          <p14:sldIdLst>
            <p14:sldId id="449"/>
            <p14:sldId id="447"/>
            <p14:sldId id="452"/>
            <p14:sldId id="453"/>
            <p14:sldId id="454"/>
            <p14:sldId id="455"/>
            <p14:sldId id="457"/>
            <p14:sldId id="456"/>
            <p14:sldId id="458"/>
          </p14:sldIdLst>
        </p14:section>
        <p14:section name="Заключение" id="{FFEAA6F4-FA03-4E92-BD11-E02C4B240B41}">
          <p14:sldIdLst>
            <p14:sldId id="427"/>
            <p14:sldId id="466"/>
            <p14:sldId id="412"/>
            <p14:sldId id="413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9" autoAdjust="0"/>
    <p:restoredTop sz="94533" autoAdjust="0"/>
  </p:normalViewPr>
  <p:slideViewPr>
    <p:cSldViewPr>
      <p:cViewPr varScale="1">
        <p:scale>
          <a:sx n="88" d="100"/>
          <a:sy n="88" d="100"/>
        </p:scale>
        <p:origin x="370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04-Aug-17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04-Aug-17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6479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09344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00812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57361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57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04-Aug-17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04-Aug-17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judge.softuni.bg/Contests/Practice/Index/155#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judge.softuni.bg/Contests/Practice/Index/155#1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programming-basics/" TargetMode="External"/><Relationship Id="rId7" Type="http://schemas.openxmlformats.org/officeDocument/2006/relationships/image" Target="../media/image29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://www.telenor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39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37.png"/><Relationship Id="rId1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judge.softuni.bg/Contests/Practice/Index/155#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2" y="685800"/>
            <a:ext cx="82150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Чертане с цикли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2" y="1861402"/>
            <a:ext cx="8215099" cy="701700"/>
          </a:xfrm>
        </p:spPr>
        <p:txBody>
          <a:bodyPr>
            <a:normAutofit/>
          </a:bodyPr>
          <a:lstStyle/>
          <a:p>
            <a:r>
              <a:rPr lang="bg-BG" dirty="0" smtClean="0"/>
              <a:t>Чертане на фигурки на конзолата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7011" y="3505200"/>
            <a:ext cx="2405705" cy="26401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849425" y="3385787"/>
            <a:ext cx="1473481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Р</a:t>
            </a:r>
            <a:r>
              <a:rPr lang="bg-BG" b="1" spc="5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исуване</a:t>
            </a: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/>
            </a:r>
            <a:b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с цикли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grpSp>
        <p:nvGrpSpPr>
          <p:cNvPr id="2" name="Group 1"/>
          <p:cNvGrpSpPr/>
          <p:nvPr/>
        </p:nvGrpSpPr>
        <p:grpSpPr>
          <a:xfrm>
            <a:off x="7558417" y="2590216"/>
            <a:ext cx="4173548" cy="3618333"/>
            <a:chOff x="7340506" y="2293756"/>
            <a:chExt cx="4594703" cy="39147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26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34963" y="2293756"/>
              <a:ext cx="2300246" cy="2095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Квадратна </a:t>
            </a:r>
            <a:r>
              <a:rPr lang="bg-BG" dirty="0"/>
              <a:t>рамка – решение 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3715" y="1371600"/>
            <a:ext cx="11301394" cy="40195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top row: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("+");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n-2;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 -");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+");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row = 0; row &lt; n - 2; row++)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TODO: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 rows: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- - - |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bottom row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- -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15059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34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Ромбче от звездички – условие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Да се начертае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ромбче от звездички </a:t>
            </a:r>
            <a:r>
              <a:rPr lang="bg-BG" dirty="0" smtClean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337549" y="1994469"/>
            <a:ext cx="1450975" cy="3893374"/>
            <a:chOff x="912811" y="1997172"/>
            <a:chExt cx="1450975" cy="389337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912811" y="3396068"/>
              <a:ext cx="1450975" cy="249447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72000" rIns="180000" bIns="72000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*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* *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 * *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 *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*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912811" y="1997172"/>
              <a:ext cx="1450975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3</a:t>
              </a:r>
              <a:endPara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1484311" y="2827492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760412" y="61404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#5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367336" y="1989611"/>
            <a:ext cx="1450975" cy="2946324"/>
            <a:chOff x="912811" y="1997172"/>
            <a:chExt cx="1450975" cy="2946324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912811" y="3396068"/>
              <a:ext cx="1450975" cy="154742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72000" rIns="180000" bIns="72000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* 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* * 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912811" y="1997172"/>
              <a:ext cx="1450975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1484311" y="2827492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93948" y="1989611"/>
            <a:ext cx="1450975" cy="1896589"/>
            <a:chOff x="912811" y="1997172"/>
            <a:chExt cx="1450975" cy="1896589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912811" y="3396068"/>
              <a:ext cx="1450975" cy="49769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72000" rIns="180000" bIns="72000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*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912811" y="1997172"/>
              <a:ext cx="1450975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1484311" y="2827492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72313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Ромбче от звездички – решение 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8012" y="914400"/>
            <a:ext cx="10820400" cy="54137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row = 1; row &lt;= n; row++)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col = 1; col &lt;= n-row; col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Console.Write("*");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col = 1; col &lt; row; col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down side of the rhomb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4212" y="632819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6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Напишете програма, която въвежда число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 (1 ≤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smtClean="0"/>
              <a:t> ≤ 100)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печата коледна елха </a:t>
            </a:r>
            <a:r>
              <a:rPr lang="bg-BG" dirty="0" smtClean="0"/>
              <a:t>с размер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 smtClean="0"/>
              <a:t> като в примерите по-долу: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Коледна елха</a:t>
            </a:r>
            <a:r>
              <a:rPr lang="en-US" dirty="0" smtClean="0"/>
              <a:t> – </a:t>
            </a:r>
            <a:r>
              <a:rPr lang="bg-BG" dirty="0" smtClean="0"/>
              <a:t>условие 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35991" y="2667000"/>
            <a:ext cx="14478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2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40990" y="2667000"/>
            <a:ext cx="1752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061531" y="2668487"/>
            <a:ext cx="2443081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4212" y="2667000"/>
            <a:ext cx="1117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461791" y="2667000"/>
            <a:ext cx="2088000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3724" y="6049028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judge.softuni.bg/Contests/Practice/Index/155#6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6782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Коледна </a:t>
            </a:r>
            <a:r>
              <a:rPr lang="bg-BG" dirty="0" smtClean="0"/>
              <a:t>елха 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31310"/>
            <a:ext cx="10667998" cy="51183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&lt;= n; i++)</a:t>
            </a: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string('*', i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string(' ',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i);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61412" y="3763196"/>
            <a:ext cx="2443081" cy="23802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</p:spTree>
    <p:extLst>
      <p:ext uri="{BB962C8B-B14F-4D97-AF65-F5344CB8AC3E}">
        <p14:creationId xmlns:p14="http://schemas.microsoft.com/office/powerpoint/2010/main" val="254142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прости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2340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 smtClean="0"/>
              <a:t>Създаване на текст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 smtClean="0"/>
              <a:t>Използване на </a:t>
            </a:r>
            <a:r>
              <a:rPr lang="en-US" b="1" dirty="0" smtClean="0">
                <a:latin typeface="Consolas" panose="020B0609020204030204" pitchFamily="49" charset="0"/>
              </a:rPr>
              <a:t>new string()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1" y="1143000"/>
            <a:ext cx="6061711" cy="3276600"/>
          </a:xfrm>
          <a:prstGeom prst="rect">
            <a:avLst/>
          </a:prstGeom>
          <a:effectLst>
            <a:glow rad="101600">
              <a:schemeClr val="bg1">
                <a:alpha val="40000"/>
              </a:schemeClr>
            </a:glow>
            <a:outerShdw blurRad="101600" dist="50800" dir="5400000" algn="ctr" rotWithShape="0">
              <a:srgbClr val="000000">
                <a:alpha val="43137"/>
              </a:srgbClr>
            </a:outerShdw>
            <a:softEdge rad="114300"/>
          </a:effectLst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Понякога в програмирането ни се налага да създадем </a:t>
            </a:r>
            <a:r>
              <a:rPr lang="bg-BG" sz="3200" dirty="0" smtClean="0">
                <a:solidFill>
                  <a:schemeClr val="tx2">
                    <a:lumMod val="50000"/>
                  </a:schemeClr>
                </a:solidFill>
              </a:rPr>
              <a:t>текст</a:t>
            </a:r>
            <a:r>
              <a:rPr lang="bg-BG" sz="3200" dirty="0" smtClean="0"/>
              <a:t> съдържащ </a:t>
            </a:r>
            <a:r>
              <a:rPr lang="bg-BG" sz="3200" dirty="0" smtClean="0">
                <a:solidFill>
                  <a:schemeClr val="tx2">
                    <a:lumMod val="50000"/>
                  </a:schemeClr>
                </a:solidFill>
              </a:rPr>
              <a:t>определен брой еднакви символи</a:t>
            </a:r>
            <a:endParaRPr lang="bg-BG" sz="3000" dirty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bg-BG" sz="3000" dirty="0" smtClean="0"/>
              <a:t>Рисуване на фигури на кознолата</a:t>
            </a:r>
            <a:endParaRPr lang="bg-BG" sz="3000" dirty="0"/>
          </a:p>
          <a:p>
            <a:pPr marL="530341" indent="-457200">
              <a:lnSpc>
                <a:spcPct val="110000"/>
              </a:lnSpc>
            </a:pPr>
            <a:r>
              <a:rPr lang="bg-BG" sz="3200" dirty="0" smtClean="0"/>
              <a:t>За целта използваме </a:t>
            </a:r>
            <a:r>
              <a:rPr lang="en-US" sz="3200" dirty="0" smtClean="0"/>
              <a:t>-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new string(char, count);</a:t>
            </a:r>
          </a:p>
          <a:p>
            <a:pPr marL="835087" lvl="1" indent="-457200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new string </a:t>
            </a:r>
            <a:r>
              <a:rPr lang="en-US" dirty="0" smtClean="0"/>
              <a:t>–</a:t>
            </a:r>
            <a:r>
              <a:rPr lang="bg-BG" dirty="0" smtClean="0"/>
              <a:t> команда за нов текст(низ)</a:t>
            </a:r>
          </a:p>
          <a:p>
            <a:pPr marL="835087" lvl="1" indent="-457200"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char </a:t>
            </a:r>
            <a:r>
              <a:rPr lang="en-US" dirty="0" smtClean="0"/>
              <a:t>– </a:t>
            </a:r>
            <a:r>
              <a:rPr lang="bg-BG" dirty="0" smtClean="0"/>
              <a:t>символът, от който ще се състои текстът</a:t>
            </a:r>
          </a:p>
          <a:p>
            <a:pPr marL="835087" lvl="1" indent="-457200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count</a:t>
            </a:r>
            <a:r>
              <a:rPr lang="en-US" dirty="0" smtClean="0"/>
              <a:t> – </a:t>
            </a:r>
            <a:r>
              <a:rPr lang="bg-BG" dirty="0" smtClean="0"/>
              <a:t>дължината на текста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Създаване на текст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/>
              <a:t>Командата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new string(char, count)</a:t>
            </a:r>
            <a:r>
              <a:rPr lang="bg-BG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dirty="0"/>
              <a:t>връща </a:t>
            </a:r>
            <a:r>
              <a:rPr lang="bg-BG" dirty="0">
                <a:solidFill>
                  <a:schemeClr val="tx2">
                    <a:lumMod val="50000"/>
                  </a:schemeClr>
                </a:solidFill>
              </a:rPr>
              <a:t>текст</a:t>
            </a:r>
            <a:r>
              <a:rPr lang="bg-BG" dirty="0"/>
              <a:t>(низ</a:t>
            </a:r>
            <a:r>
              <a:rPr lang="bg-BG" dirty="0" smtClean="0"/>
              <a:t>)</a:t>
            </a:r>
          </a:p>
          <a:p>
            <a:pPr>
              <a:lnSpc>
                <a:spcPct val="110000"/>
              </a:lnSpc>
            </a:pPr>
            <a:endParaRPr lang="bg-BG" dirty="0" smtClean="0"/>
          </a:p>
          <a:p>
            <a:pPr>
              <a:lnSpc>
                <a:spcPct val="110000"/>
              </a:lnSpc>
            </a:pPr>
            <a:endParaRPr lang="bg-BG" dirty="0" smtClean="0"/>
          </a:p>
          <a:p>
            <a:pPr>
              <a:lnSpc>
                <a:spcPct val="110000"/>
              </a:lnSpc>
            </a:pPr>
            <a:r>
              <a:rPr lang="bg-BG" dirty="0" smtClean="0"/>
              <a:t>Можем да използваме стойности прочетени от кознолата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Създаване на текст (2)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12" y="1947712"/>
            <a:ext cx="11506200" cy="7201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400" noProof="1"/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new string('*', 10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"**********"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97504" y="4191000"/>
            <a:ext cx="11511907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char.Parse(Console.ReadLine());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'@'</a:t>
            </a:r>
            <a:endParaRPr lang="en-US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timesToRepeat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int.Parse(Console.ReadLine());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 8</a:t>
            </a:r>
            <a:endParaRPr lang="en-US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new string(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timesToRepeat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"@@@@@@@@"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51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начертае на конзолата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 от 10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1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0 звездички</a:t>
            </a:r>
            <a:r>
              <a:rPr lang="bg-BG" sz="3200" dirty="0" smtClean="0"/>
              <a:t>:</a:t>
            </a:r>
            <a:endParaRPr lang="en-US" sz="3200" dirty="0" smtClean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 smtClean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bg-BG" sz="3200" dirty="0" smtClean="0"/>
              <a:t>Как работи примерът?</a:t>
            </a:r>
          </a:p>
          <a:p>
            <a:pPr lvl="1">
              <a:lnSpc>
                <a:spcPct val="110000"/>
              </a:lnSpc>
            </a:pPr>
            <a:r>
              <a:rPr lang="bg-BG" sz="3000" dirty="0" smtClean="0"/>
              <a:t>10 пъти печата низ, който се състои от 10 на брой звездички</a:t>
            </a:r>
            <a:endParaRPr lang="en-US" sz="3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Правоъгълник от 10 </a:t>
            </a:r>
            <a:r>
              <a:rPr lang="en-US" dirty="0" smtClean="0"/>
              <a:t>x</a:t>
            </a:r>
            <a:r>
              <a:rPr lang="bg-BG" dirty="0" smtClean="0"/>
              <a:t> 10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6614" y="2057400"/>
            <a:ext cx="10515598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string('*', 10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762" y="1845352"/>
            <a:ext cx="2065620" cy="329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1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12344321</a:t>
            </a:r>
            <a:endParaRPr lang="bg-BG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начертае на конзолата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 от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 smtClean="0"/>
              <a:t>:</a:t>
            </a:r>
            <a:endParaRPr lang="en-US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Правоъгълник от </a:t>
            </a:r>
            <a:r>
              <a:rPr lang="en-US" dirty="0" smtClean="0"/>
              <a:t>N</a:t>
            </a:r>
            <a:r>
              <a:rPr lang="bg-BG" dirty="0" smtClean="0"/>
              <a:t> </a:t>
            </a:r>
            <a:r>
              <a:rPr lang="en-US" dirty="0" smtClean="0"/>
              <a:t>x</a:t>
            </a:r>
            <a:r>
              <a:rPr lang="bg-BG" dirty="0" smtClean="0"/>
              <a:t> </a:t>
            </a:r>
            <a:r>
              <a:rPr lang="en-US" dirty="0" smtClean="0"/>
              <a:t>N</a:t>
            </a:r>
            <a:r>
              <a:rPr lang="bg-BG" dirty="0" smtClean="0"/>
              <a:t>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4" y="2130240"/>
            <a:ext cx="10667998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string('*', n</a:t>
            </a:r>
            <a:r>
              <a:rPr lang="bg-BG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58629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12" y="3426905"/>
            <a:ext cx="4786200" cy="203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0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 smtClean="0"/>
              <a:t>Работа с вложени цикли и проверки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48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цяло число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 smtClean="0"/>
              <a:t> (3 ≤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 smtClean="0"/>
              <a:t> ≤ </a:t>
            </a:r>
            <a:r>
              <a:rPr lang="bg-BG" sz="3200" dirty="0" smtClean="0"/>
              <a:t>100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печата слънчеви очила </a:t>
            </a:r>
            <a:r>
              <a:rPr lang="bg-BG" sz="3200" dirty="0" smtClean="0"/>
              <a:t>с размер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5*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en-US" sz="3200" dirty="0" smtClean="0"/>
              <a:t>x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/>
              <a:t> като в примерите: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</a:t>
            </a:r>
            <a:r>
              <a:rPr lang="bg-BG" dirty="0" smtClean="0"/>
              <a:t>очила – условие 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93812" y="3359507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72208" y="3359504"/>
            <a:ext cx="4741804" cy="21268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5943600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judge.softuni.bg/Contests/Practice/Index/155#7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93812" y="2661314"/>
            <a:ext cx="3581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772208" y="2661311"/>
            <a:ext cx="47418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75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</a:t>
            </a:r>
            <a:r>
              <a:rPr lang="bg-BG" dirty="0" smtClean="0"/>
              <a:t>очила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1812" y="990600"/>
            <a:ext cx="10667998" cy="53272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top part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spcBef>
                <a:spcPts val="1200"/>
              </a:spcBef>
            </a:pP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- 2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  <a:b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middle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part</a:t>
            </a:r>
            <a:endParaRPr lang="nn-NO" sz="2600" b="1" noProof="1" smtClean="0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 smtClean="0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bottom part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42212" y="3048000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131814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</a:t>
            </a:r>
            <a:r>
              <a:rPr lang="bg-BG" dirty="0" smtClean="0"/>
              <a:t>очила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43621"/>
            <a:ext cx="10667998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middle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part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 - 2; i++)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 == (n-1) / 2 - 1)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Console.Write(new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string('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n));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nn-NO" sz="2600" b="1" noProof="1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 ', n));</a:t>
            </a:r>
          </a:p>
          <a:p>
            <a:pPr>
              <a:spcBef>
                <a:spcPts val="1200"/>
              </a:spcBef>
            </a:pP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  <a:endParaRPr lang="nn-NO" sz="2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79775" y="1508208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3248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494799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число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 smtClean="0"/>
              <a:t> (</a:t>
            </a:r>
            <a:r>
              <a:rPr lang="bg-BG" sz="3200" dirty="0" smtClean="0"/>
              <a:t>2</a:t>
            </a:r>
            <a:r>
              <a:rPr lang="en-US" sz="3200" dirty="0" smtClean="0"/>
              <a:t> ≤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 smtClean="0"/>
              <a:t> ≤ </a:t>
            </a:r>
            <a:r>
              <a:rPr lang="bg-BG" sz="3200" dirty="0" smtClean="0"/>
              <a:t>100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печата къщичка </a:t>
            </a:r>
            <a:r>
              <a:rPr lang="bg-BG" sz="3200" dirty="0" smtClean="0"/>
              <a:t>с размер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x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Къщичка – условие 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56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61412" y="1993590"/>
            <a:ext cx="2608204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6031045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judge.softuni.bg/Contests/Practice/Index/155#8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656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4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761412" y="1295400"/>
            <a:ext cx="26082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8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993706" y="3229250"/>
            <a:ext cx="1905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993706" y="2531057"/>
            <a:ext cx="1905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370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|*|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370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61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Къщичка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1812" y="945295"/>
            <a:ext cx="10943998" cy="557342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 = 1;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 % 2 == 0) stars++;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(n+1) / 2; i++)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2600" b="1" noProof="1" smtClean="0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bg-BG" sz="2600" b="1" i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Draw the roof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padding =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 - stars) / 2)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Console.Write(new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('-',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padding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Console.Write(new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string('*', stars));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Console.WriteLine(new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string('-',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padding);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stars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stars + 2;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 n / 2; i++)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house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body: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371012" y="2854656"/>
            <a:ext cx="19050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</p:txBody>
      </p:sp>
    </p:spTree>
    <p:extLst>
      <p:ext uri="{BB962C8B-B14F-4D97-AF65-F5344CB8AC3E}">
        <p14:creationId xmlns:p14="http://schemas.microsoft.com/office/powerpoint/2010/main" val="129667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986807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цяло число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 smtClean="0"/>
              <a:t> (1 ≤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 smtClean="0"/>
              <a:t> ≤ </a:t>
            </a:r>
            <a:r>
              <a:rPr lang="bg-BG" sz="3200" dirty="0" smtClean="0"/>
              <a:t>100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печата диамант </a:t>
            </a:r>
            <a:r>
              <a:rPr lang="bg-BG" sz="3200" dirty="0" smtClean="0"/>
              <a:t>с размер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Диамант - условие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60612" y="3216861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599612" y="2462521"/>
            <a:ext cx="18288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5967140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judge.softuni.bg/Contests/Practice/Index/155#9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3606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9599612" y="1764329"/>
            <a:ext cx="18288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713412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713412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84212" y="3216861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842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89063" y="5020704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89063" y="4322511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037012" y="3229740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037012" y="2531547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7635816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7635816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6404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Диамант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847349"/>
            <a:ext cx="10667998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leftRight </a:t>
            </a:r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(n - 1) / 2;</a:t>
            </a:r>
          </a:p>
          <a:p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(n-1) / 2; i++)</a:t>
            </a:r>
          </a:p>
          <a:p>
            <a:r>
              <a:rPr lang="en-US" sz="22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endParaRPr lang="bg-BG" sz="2200" b="1" noProof="1" smtClean="0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bg-BG" sz="2200" b="1" i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i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top part</a:t>
            </a:r>
            <a:endParaRPr lang="en-US" sz="22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2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string('-', </a:t>
            </a:r>
            <a:r>
              <a:rPr lang="en-US" sz="22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leftRight));</a:t>
            </a:r>
            <a:endParaRPr lang="en-US" sz="22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2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Console.Write("*");</a:t>
            </a:r>
          </a:p>
          <a:p>
            <a:r>
              <a:rPr lang="en-US" sz="22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 </a:t>
            </a:r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 - 2 * </a:t>
            </a:r>
            <a:r>
              <a:rPr lang="en-US" sz="22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leftRight </a:t>
            </a:r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- 2;</a:t>
            </a:r>
          </a:p>
          <a:p>
            <a:r>
              <a:rPr lang="en-US" sz="22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2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 </a:t>
            </a:r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0)</a:t>
            </a:r>
          </a:p>
          <a:p>
            <a:r>
              <a:rPr lang="en-US" sz="22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2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string('-', </a:t>
            </a:r>
            <a:r>
              <a:rPr lang="en-US" sz="22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mid));</a:t>
            </a:r>
            <a:endParaRPr lang="en-US" sz="22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2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Console.Write("*");</a:t>
            </a:r>
          </a:p>
          <a:p>
            <a:r>
              <a:rPr lang="en-US" sz="22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2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Console.WriteLine(new string('-', </a:t>
            </a:r>
            <a:r>
              <a:rPr lang="en-US" sz="22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leftRight));</a:t>
            </a:r>
            <a:endParaRPr lang="en-US" sz="22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2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leftRight-</a:t>
            </a:r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-;</a:t>
            </a:r>
          </a:p>
          <a:p>
            <a:r>
              <a:rPr lang="en-US" sz="22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2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sz="2200" b="1" i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2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2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Draw the </a:t>
            </a:r>
            <a:r>
              <a:rPr lang="en-US" sz="22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bottom part</a:t>
            </a:r>
            <a:endParaRPr lang="en-US" sz="22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92854" y="3175716"/>
            <a:ext cx="1949700" cy="19297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92854" y="1447800"/>
            <a:ext cx="1949700" cy="14379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02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17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7808997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/>
              <a:t>Вложени цикли</a:t>
            </a:r>
            <a:endParaRPr lang="en-US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Създаване на </a:t>
            </a:r>
            <a:r>
              <a:rPr lang="bg-BG" dirty="0">
                <a:solidFill>
                  <a:schemeClr val="tx2">
                    <a:lumMod val="50000"/>
                  </a:schemeClr>
                </a:solidFill>
              </a:rPr>
              <a:t>текст</a:t>
            </a:r>
            <a:r>
              <a:rPr lang="bg-BG" dirty="0"/>
              <a:t> съдържащ определен </a:t>
            </a:r>
            <a:r>
              <a:rPr lang="bg-BG" dirty="0">
                <a:solidFill>
                  <a:schemeClr val="tx2">
                    <a:lumMod val="50000"/>
                  </a:schemeClr>
                </a:solidFill>
              </a:rPr>
              <a:t>брой</a:t>
            </a:r>
            <a:r>
              <a:rPr lang="bg-BG" dirty="0"/>
              <a:t> еднакви </a:t>
            </a:r>
            <a:r>
              <a:rPr lang="bg-BG" dirty="0" smtClean="0">
                <a:solidFill>
                  <a:schemeClr val="tx2">
                    <a:lumMod val="50000"/>
                  </a:schemeClr>
                </a:solidFill>
              </a:rPr>
              <a:t>символи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Чертане на </a:t>
            </a:r>
            <a:r>
              <a:rPr lang="bg-BG" dirty="0" smtClean="0"/>
              <a:t>фигури</a:t>
            </a:r>
          </a:p>
          <a:p>
            <a:pPr marL="819096" lvl="1" indent="-514350">
              <a:lnSpc>
                <a:spcPct val="110000"/>
              </a:lnSpc>
            </a:pPr>
            <a:r>
              <a:rPr lang="bg-BG" sz="3400" dirty="0"/>
              <a:t>С</a:t>
            </a:r>
            <a:r>
              <a:rPr lang="bg-BG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sz="3400" dirty="0">
                <a:solidFill>
                  <a:schemeClr val="tx2">
                    <a:lumMod val="50000"/>
                  </a:schemeClr>
                </a:solidFill>
              </a:rPr>
              <a:t>вложени</a:t>
            </a:r>
            <a:r>
              <a:rPr lang="bg-BG" sz="3400" dirty="0"/>
              <a:t> </a:t>
            </a:r>
            <a:r>
              <a:rPr lang="en-US" sz="3400" dirty="0"/>
              <a:t>for-</a:t>
            </a:r>
            <a:r>
              <a:rPr lang="bg-BG" sz="3400" dirty="0"/>
              <a:t>цикли</a:t>
            </a:r>
          </a:p>
          <a:p>
            <a:pPr marL="819096" lvl="1" indent="-514350">
              <a:lnSpc>
                <a:spcPct val="110000"/>
              </a:lnSpc>
            </a:pPr>
            <a:r>
              <a:rPr lang="bg-BG" sz="3400" dirty="0"/>
              <a:t>С</a:t>
            </a:r>
            <a:r>
              <a:rPr lang="bg-BG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400" dirty="0">
                <a:solidFill>
                  <a:schemeClr val="tx2">
                    <a:lumMod val="50000"/>
                  </a:schemeClr>
                </a:solidFill>
              </a:rPr>
              <a:t>new string()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222" y="1423766"/>
            <a:ext cx="3800782" cy="490083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656129" y="1118195"/>
            <a:ext cx="2153283" cy="1787997"/>
            <a:chOff x="7340506" y="2208490"/>
            <a:chExt cx="4523032" cy="400006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90745" y="2208490"/>
              <a:ext cx="2172793" cy="2172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85022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обекти в уеб среда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33282"/>
            <a:ext cx="10363200" cy="719034"/>
          </a:xfrm>
        </p:spPr>
        <p:txBody>
          <a:bodyPr/>
          <a:lstStyle/>
          <a:p>
            <a:r>
              <a:rPr lang="en-US" dirty="0" smtClean="0"/>
              <a:t>ASP.NET MVC </a:t>
            </a:r>
            <a:r>
              <a:rPr lang="bg-BG" dirty="0" smtClean="0"/>
              <a:t>приложение за чертане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12" y="785122"/>
            <a:ext cx="7162800" cy="379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9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разработи </a:t>
            </a:r>
            <a:r>
              <a:rPr lang="en-US" dirty="0" smtClean="0"/>
              <a:t>ASP.NET MVC </a:t>
            </a:r>
            <a:r>
              <a:rPr lang="bg-BG" dirty="0" smtClean="0"/>
              <a:t>уеб приложение 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визуализация на рейтинг</a:t>
            </a:r>
            <a:r>
              <a:rPr lang="bg-BG" dirty="0" smtClean="0"/>
              <a:t> (число от 0 до 100)</a:t>
            </a:r>
          </a:p>
          <a:p>
            <a:pPr lvl="1"/>
            <a:r>
              <a:rPr lang="bg-BG" dirty="0" smtClean="0"/>
              <a:t>Чертаят се от 1 до </a:t>
            </a:r>
            <a:r>
              <a:rPr lang="en-US" dirty="0" smtClean="0"/>
              <a:t>10</a:t>
            </a:r>
            <a:r>
              <a:rPr lang="bg-BG" dirty="0" smtClean="0"/>
              <a:t> звездички (с половинки)</a:t>
            </a:r>
            <a:endParaRPr lang="en-US" dirty="0" smtClean="0"/>
          </a:p>
          <a:p>
            <a:pPr lvl="1"/>
            <a:r>
              <a:rPr lang="bg-BG" dirty="0" smtClean="0"/>
              <a:t>Звездичките да се генерират с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/>
              <a:t>-</a:t>
            </a:r>
            <a:r>
              <a:rPr lang="bg-BG" dirty="0" smtClean="0"/>
              <a:t>цикъл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Визуализация на рейтинг в уеб</a:t>
            </a:r>
            <a:r>
              <a:rPr lang="en-US" dirty="0" smtClean="0"/>
              <a:t> </a:t>
            </a:r>
            <a:r>
              <a:rPr lang="bg-BG" dirty="0" smtClean="0"/>
              <a:t>среда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236" y="4000384"/>
            <a:ext cx="7347176" cy="2248016"/>
          </a:xfrm>
          <a:prstGeom prst="roundRect">
            <a:avLst>
              <a:gd name="adj" fmla="val 2683"/>
            </a:avLst>
          </a:prstGeom>
        </p:spPr>
      </p:pic>
    </p:spTree>
    <p:extLst>
      <p:ext uri="{BB962C8B-B14F-4D97-AF65-F5344CB8AC3E}">
        <p14:creationId xmlns:p14="http://schemas.microsoft.com/office/powerpoint/2010/main" val="318196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уеб приложение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44" y="1261154"/>
            <a:ext cx="9110138" cy="513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8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Избор на тип уеб приложение: </a:t>
            </a:r>
            <a:r>
              <a:rPr lang="en-US" dirty="0" smtClean="0"/>
              <a:t>MVC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612" y="1169366"/>
            <a:ext cx="6705600" cy="522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2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изглед (</a:t>
            </a:r>
            <a:r>
              <a:rPr lang="en-US" dirty="0" smtClean="0"/>
              <a:t>view)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4" y="1161276"/>
            <a:ext cx="8534398" cy="526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6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bg-BG" dirty="0" smtClean="0"/>
              <a:t>действие (</a:t>
            </a:r>
            <a:r>
              <a:rPr lang="en-US" dirty="0" smtClean="0"/>
              <a:t>action)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2" y="1104532"/>
            <a:ext cx="8686800" cy="535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1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3465599" cy="5570355"/>
          </a:xfrm>
        </p:spPr>
        <p:txBody>
          <a:bodyPr>
            <a:normAutofit/>
          </a:bodyPr>
          <a:lstStyle/>
          <a:p>
            <a:r>
              <a:rPr lang="bg-BG" sz="3000" dirty="0" smtClean="0"/>
              <a:t>Направете </a:t>
            </a:r>
            <a:r>
              <a:rPr lang="en-US" sz="3000" dirty="0" smtClean="0"/>
              <a:t>folder "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images</a:t>
            </a:r>
            <a:r>
              <a:rPr lang="en-US" sz="3000" dirty="0" smtClean="0"/>
              <a:t>"</a:t>
            </a:r>
            <a:r>
              <a:rPr lang="bg-BG" sz="3000" dirty="0" smtClean="0"/>
              <a:t> в проекта</a:t>
            </a:r>
            <a:endParaRPr lang="en-US" sz="3000" dirty="0" smtClean="0"/>
          </a:p>
          <a:p>
            <a:r>
              <a:rPr lang="en-US" sz="3000" dirty="0" smtClean="0"/>
              <a:t>K</a:t>
            </a:r>
            <a:r>
              <a:rPr lang="bg-BG" sz="3000" dirty="0" smtClean="0"/>
              <a:t>опирайте картинките със звездичките в него с </a:t>
            </a:r>
            <a:r>
              <a:rPr lang="en-US" sz="3000" dirty="0" smtClean="0"/>
              <a:t>copy / paste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Добавяне на картинките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408" y="1447800"/>
            <a:ext cx="7678222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1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Стартирайте приложението с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[Ctrl+F5]</a:t>
            </a:r>
            <a:r>
              <a:rPr lang="bg-BG" dirty="0" smtClean="0"/>
              <a:t> и го тествайте: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Стартиране и тестване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1" y="2057400"/>
            <a:ext cx="7924802" cy="419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5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08660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12813" y="4885022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рейтинги в уеб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814" y="1025830"/>
            <a:ext cx="6553198" cy="346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Можем създаваме текст с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new string(char, count)</a:t>
            </a:r>
            <a:r>
              <a:rPr lang="bg-BG" sz="3200" dirty="0" smtClean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282" y="4239320"/>
            <a:ext cx="3413263" cy="253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6412" y="5031686"/>
            <a:ext cx="1926608" cy="1427116"/>
          </a:xfrm>
          <a:prstGeom prst="rect">
            <a:avLst/>
          </a:prstGeom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60961" y="1767185"/>
            <a:ext cx="11511907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char.Parse(Console.ReadLine());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'@'</a:t>
            </a:r>
            <a:endParaRPr lang="en-US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timesToRepeat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int.Parse(Console.ReadLine());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 8</a:t>
            </a:r>
            <a:endParaRPr lang="en-US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new string(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timesToRepeat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"@@@@@@@@"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2452"/>
            <a:ext cx="10363200" cy="820600"/>
          </a:xfrm>
        </p:spPr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3" name="Групиране 2"/>
          <p:cNvGrpSpPr/>
          <p:nvPr/>
        </p:nvGrpSpPr>
        <p:grpSpPr>
          <a:xfrm>
            <a:off x="4341812" y="1676400"/>
            <a:ext cx="3200400" cy="3200400"/>
            <a:chOff x="4341812" y="1676400"/>
            <a:chExt cx="3200400" cy="32004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A71E545-2B52-4080-A715-95F21F294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1812" y="1676400"/>
              <a:ext cx="3200400" cy="32004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DC531E6-FC52-49F8-A403-94A8FE84E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13280">
              <a:off x="5027612" y="2362200"/>
              <a:ext cx="1828800" cy="182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068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Можем да чертаем фигури с</a:t>
            </a:r>
            <a:r>
              <a:rPr lang="en-US" sz="3200" dirty="0" smtClean="0"/>
              <a:t> </a:t>
            </a:r>
            <a:r>
              <a:rPr lang="bg-BG" sz="3200" dirty="0" smtClean="0"/>
              <a:t>вложени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 smtClean="0"/>
              <a:t>-</a:t>
            </a:r>
            <a:r>
              <a:rPr lang="bg-BG" sz="3200" dirty="0" smtClean="0"/>
              <a:t>цикли: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научихме днес? (2)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349" y="3106618"/>
            <a:ext cx="3413263" cy="253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897082"/>
            <a:ext cx="6885636" cy="4242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r++)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c++)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804" y="2104237"/>
            <a:ext cx="1926608" cy="1427116"/>
          </a:xfrm>
          <a:prstGeom prst="rect">
            <a:avLst/>
          </a:prstGeom>
        </p:spPr>
      </p:pic>
      <p:pic>
        <p:nvPicPr>
          <p:cNvPr id="11" name="Picture 2" descr="https://cdn4.iconfinder.com/data/icons/STROKE/text/png/400/color_fil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3243" flipH="1">
            <a:off x="7983545" y="1793075"/>
            <a:ext cx="1688659" cy="158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8332" y="4547316"/>
            <a:ext cx="1816764" cy="182929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4056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Чертане с цикли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6" name="Picture 25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7" name="Picture 26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8" name="Picture 27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9" name="Picture 28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98755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 smtClean="0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257800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Цикъл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съдържащ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 себе си </a:t>
            </a:r>
            <a:r>
              <a:rPr lang="bg-BG" dirty="0"/>
              <a:t>друг цикъл</a:t>
            </a:r>
          </a:p>
          <a:p>
            <a:pPr lvl="1"/>
            <a:r>
              <a:rPr lang="bg-BG" dirty="0" smtClean="0"/>
              <a:t>Двата цикъла итерират различни променливи</a:t>
            </a:r>
          </a:p>
          <a:p>
            <a:r>
              <a:rPr lang="bg-BG" dirty="0" smtClean="0"/>
              <a:t>Пример: външен цикъл </a:t>
            </a:r>
            <a:r>
              <a:rPr lang="en-US" dirty="0" smtClean="0"/>
              <a:t>(</a:t>
            </a:r>
            <a:r>
              <a:rPr lang="bg-BG" dirty="0" smtClean="0"/>
              <a:t>по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row</a:t>
            </a:r>
            <a:r>
              <a:rPr lang="en-US" dirty="0" smtClean="0"/>
              <a:t>)</a:t>
            </a:r>
            <a:r>
              <a:rPr lang="bg-BG" dirty="0" smtClean="0"/>
              <a:t> и вътрешен цикъл</a:t>
            </a:r>
            <a:r>
              <a:rPr lang="en-US" dirty="0" smtClean="0"/>
              <a:t> </a:t>
            </a:r>
            <a:r>
              <a:rPr lang="bg-BG" dirty="0" smtClean="0"/>
              <a:t>(по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Вложени цикли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27212" y="4696894"/>
            <a:ext cx="3886200" cy="49218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2625" y="3213076"/>
            <a:ext cx="10820398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row++)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&lt;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col++){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Console.Write("*");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882021" y="3134495"/>
            <a:ext cx="4113213" cy="1041829"/>
          </a:xfrm>
          <a:prstGeom prst="wedgeRoundRectCallout">
            <a:avLst>
              <a:gd name="adj1" fmla="val -60428"/>
              <a:gd name="adj2" fmla="val -156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външния цикъл се повтаря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366112" y="5728765"/>
            <a:ext cx="4800600" cy="1041829"/>
          </a:xfrm>
          <a:prstGeom prst="wedgeRoundRectCallout">
            <a:avLst>
              <a:gd name="adj1" fmla="val -28952"/>
              <a:gd name="adj2" fmla="val -579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вътрешния цикъл се повтаря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A98395-F45C-4B28-9263-4B3F0FFD2E4B}"/>
              </a:ext>
            </a:extLst>
          </p:cNvPr>
          <p:cNvSpPr/>
          <p:nvPr/>
        </p:nvSpPr>
        <p:spPr>
          <a:xfrm>
            <a:off x="1168430" y="4176327"/>
            <a:ext cx="7239000" cy="1497030"/>
          </a:xfrm>
          <a:prstGeom prst="rect">
            <a:avLst/>
          </a:prstGeom>
          <a:noFill/>
          <a:ln w="381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40949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8" grpId="0" animBg="1"/>
      <p:bldP spid="10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Квадрат от звездички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начертае на конзолата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квадрат от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 smtClean="0"/>
              <a:t>:</a:t>
            </a:r>
            <a:endParaRPr lang="en-US" sz="3200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2057400"/>
            <a:ext cx="10667998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c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147" y="2873992"/>
            <a:ext cx="471747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4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Триъгълник от долари</a:t>
            </a:r>
            <a:r>
              <a:rPr lang="en-US" dirty="0" smtClean="0"/>
              <a:t> – </a:t>
            </a:r>
            <a:r>
              <a:rPr lang="bg-BG" dirty="0" smtClean="0"/>
              <a:t>условие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Да се начертае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триъгълник от долари </a:t>
            </a:r>
            <a:r>
              <a:rPr lang="bg-BG" dirty="0" smtClean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99683" y="2057400"/>
            <a:ext cx="2133598" cy="3857388"/>
            <a:chOff x="760414" y="2057400"/>
            <a:chExt cx="2133598" cy="385738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760414" y="3326799"/>
              <a:ext cx="2133598" cy="258798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 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 $ 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 $ $ $</a:t>
              </a:r>
              <a:endPara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760414" y="2057400"/>
              <a:ext cx="21335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5</a:t>
              </a:r>
              <a:endPara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" name="Down Arrow 2"/>
            <p:cNvSpPr/>
            <p:nvPr/>
          </p:nvSpPr>
          <p:spPr>
            <a:xfrm>
              <a:off x="1674812" y="2832558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9" name="Rectangle 8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#3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656949" y="2057400"/>
            <a:ext cx="2133598" cy="3383412"/>
            <a:chOff x="760414" y="2057400"/>
            <a:chExt cx="2133598" cy="3383412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760414" y="3326799"/>
              <a:ext cx="2133598" cy="21140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 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 $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</a:t>
              </a:r>
              <a:endPara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760414" y="2057400"/>
              <a:ext cx="21335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4</a:t>
              </a:r>
              <a:endPara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1674812" y="2832558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26092" y="2059757"/>
            <a:ext cx="2133598" cy="2435460"/>
            <a:chOff x="760414" y="2057400"/>
            <a:chExt cx="2133598" cy="2435460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60414" y="3326799"/>
              <a:ext cx="2133598" cy="116606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</a:t>
              </a:r>
              <a:endPara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60414" y="2057400"/>
              <a:ext cx="21335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2</a:t>
              </a:r>
              <a:endPara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1674812" y="2832558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50620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Триъгълник от долари – решение 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6212" y="1066800"/>
            <a:ext cx="108204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row++)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&lt;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94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/>
          <a:lstStyle/>
          <a:p>
            <a:r>
              <a:rPr lang="bg-BG" dirty="0" smtClean="0"/>
              <a:t>Да се начертае на конзолата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квадратна рамка </a:t>
            </a:r>
            <a:r>
              <a:rPr lang="bg-BG" dirty="0" smtClean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Квадратна рамка</a:t>
            </a:r>
            <a:r>
              <a:rPr lang="en-US" dirty="0"/>
              <a:t> – </a:t>
            </a:r>
            <a:r>
              <a:rPr lang="bg-BG" dirty="0"/>
              <a:t>условие 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541420" y="1909317"/>
            <a:ext cx="2133598" cy="3999370"/>
            <a:chOff x="684212" y="1953904"/>
            <a:chExt cx="2133598" cy="399937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84212" y="3365285"/>
              <a:ext cx="2133597" cy="258798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- - - +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 - - - |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 - - - |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 - - - |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- - - +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84212" y="1953904"/>
              <a:ext cx="21335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5</a:t>
              </a:r>
              <a:endPara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Down Arrow 6"/>
            <p:cNvSpPr/>
            <p:nvPr/>
          </p:nvSpPr>
          <p:spPr>
            <a:xfrm>
              <a:off x="1598609" y="2797206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9" name="Rectangle 8"/>
          <p:cNvSpPr/>
          <p:nvPr/>
        </p:nvSpPr>
        <p:spPr>
          <a:xfrm>
            <a:off x="760412" y="615059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#4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026025" y="1909317"/>
            <a:ext cx="2133598" cy="3525394"/>
            <a:chOff x="684212" y="1953904"/>
            <a:chExt cx="2133598" cy="3525394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84212" y="3365285"/>
              <a:ext cx="2133597" cy="21140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 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 +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 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 |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 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</a:t>
              </a:r>
              <a:endPara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- 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 +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684212" y="1953904"/>
              <a:ext cx="21335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4</a:t>
              </a:r>
              <a:endPara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1598609" y="2797206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510629" y="1906927"/>
            <a:ext cx="2133598" cy="3051418"/>
            <a:chOff x="684212" y="1953904"/>
            <a:chExt cx="2133598" cy="3051418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84212" y="3365285"/>
              <a:ext cx="2133597" cy="16400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 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 |</a:t>
              </a:r>
              <a:endPara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- 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84212" y="1953904"/>
              <a:ext cx="21335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3</a:t>
              </a:r>
              <a:endPara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1598609" y="2797206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36889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2237</Words>
  <Application>Microsoft Office PowerPoint</Application>
  <PresentationFormat>Custom</PresentationFormat>
  <Paragraphs>502</Paragraphs>
  <Slides>43</Slides>
  <Notes>11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Wingdings</vt:lpstr>
      <vt:lpstr>Wingdings 2</vt:lpstr>
      <vt:lpstr>SoftUni 16x9</vt:lpstr>
      <vt:lpstr>Чертане с цикли</vt:lpstr>
      <vt:lpstr>Have a Question?</vt:lpstr>
      <vt:lpstr>Съдържание</vt:lpstr>
      <vt:lpstr>Вложени цикли</vt:lpstr>
      <vt:lpstr>Вложени цикли</vt:lpstr>
      <vt:lpstr>Квадрат от звездички</vt:lpstr>
      <vt:lpstr>Триъгълник от долари – условие </vt:lpstr>
      <vt:lpstr>Триъгълник от долари – решение </vt:lpstr>
      <vt:lpstr>Квадратна рамка – условие </vt:lpstr>
      <vt:lpstr>Квадратна рамка – решение </vt:lpstr>
      <vt:lpstr>Ромбче от звездички – условие </vt:lpstr>
      <vt:lpstr>Ромбче от звездички – решение </vt:lpstr>
      <vt:lpstr>Коледна елха – условие </vt:lpstr>
      <vt:lpstr>Коледна елха – решение</vt:lpstr>
      <vt:lpstr>Чертане на прости фигури</vt:lpstr>
      <vt:lpstr>Създаване на текст</vt:lpstr>
      <vt:lpstr>Създаване на текст</vt:lpstr>
      <vt:lpstr>Създаване на текст (2)</vt:lpstr>
      <vt:lpstr>Правоъгълник от 10 x 10 звездички</vt:lpstr>
      <vt:lpstr>Правоъгълник от N x N звездички</vt:lpstr>
      <vt:lpstr>Чертане на по-сложни фигури</vt:lpstr>
      <vt:lpstr>Слънчеви очила – условие </vt:lpstr>
      <vt:lpstr>Слънчеви очила – решение</vt:lpstr>
      <vt:lpstr>Слънчеви очила – решение (2)</vt:lpstr>
      <vt:lpstr>Къщичка – условие </vt:lpstr>
      <vt:lpstr>Къщичка – решение</vt:lpstr>
      <vt:lpstr>Диамант - условие</vt:lpstr>
      <vt:lpstr>Диамант – решение</vt:lpstr>
      <vt:lpstr>Чертане на по-сложни фигури</vt:lpstr>
      <vt:lpstr>Чертане на обекти в уеб среда</vt:lpstr>
      <vt:lpstr>Визуализация на рейтинг в уеб среда</vt:lpstr>
      <vt:lpstr>Създаване на уеб приложение</vt:lpstr>
      <vt:lpstr>Избор на тип уеб приложение: MVC</vt:lpstr>
      <vt:lpstr>Създаване на изглед (view)</vt:lpstr>
      <vt:lpstr>Създаване на действие (action)</vt:lpstr>
      <vt:lpstr>Добавяне на картинките</vt:lpstr>
      <vt:lpstr>Стартиране и тестване</vt:lpstr>
      <vt:lpstr>Чертане на рейтинги в уеб</vt:lpstr>
      <vt:lpstr>Какво научихме днес?</vt:lpstr>
      <vt:lpstr>Какво научихме днес? (2)</vt:lpstr>
      <vt:lpstr>Чертане с цикли</vt:lpstr>
      <vt:lpstr>Лиценз</vt:lpstr>
      <vt:lpstr>Безплатни 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2017-08-04T17:16:52Z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