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93" r:id="rId3"/>
    <p:sldId id="397" r:id="rId4"/>
    <p:sldId id="394" r:id="rId5"/>
    <p:sldId id="353" r:id="rId6"/>
    <p:sldId id="390" r:id="rId7"/>
    <p:sldId id="341" r:id="rId8"/>
    <p:sldId id="268" r:id="rId9"/>
    <p:sldId id="400" r:id="rId10"/>
    <p:sldId id="399" r:id="rId11"/>
    <p:sldId id="275" r:id="rId12"/>
    <p:sldId id="337" r:id="rId13"/>
    <p:sldId id="338" r:id="rId14"/>
    <p:sldId id="340" r:id="rId15"/>
    <p:sldId id="339" r:id="rId16"/>
    <p:sldId id="302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9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2:57:58.514"/>
    </inkml:context>
    <inkml:brush xml:id="br0">
      <inkml:brushProperty name="width" value="0.05" units="cm"/>
      <inkml:brushProperty name="height" value="0.05" units="cm"/>
      <inkml:brushProperty name="color" value="#002060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2:57:58.515"/>
    </inkml:context>
    <inkml:brush xml:id="br0">
      <inkml:brushProperty name="width" value="0.05" units="cm"/>
      <inkml:brushProperty name="height" value="0.05" units="cm"/>
      <inkml:brushProperty name="color" value="#002060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2:58:1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2:58:19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3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8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1C0A-EA86-45AF-AFE1-D4718894153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0.png"/><Relationship Id="rId5" Type="http://schemas.openxmlformats.org/officeDocument/2006/relationships/image" Target="../media/image50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customXml" Target="../ink/ink2.xml"/><Relationship Id="rId1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openxmlformats.org/officeDocument/2006/relationships/image" Target="../media/image9.e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Ivan\Desktop\log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mooc.oreluniver.ru/static/osu-theme/images/logo.01f9bf684c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2232248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cs typeface="Arial" panose="020B0604020202020204" pitchFamily="34" charset="0"/>
              </a:rPr>
              <a:t>Автоматизированная диагностика </a:t>
            </a:r>
            <a:r>
              <a:rPr lang="ru-RU" sz="2000" dirty="0" err="1">
                <a:cs typeface="Arial" panose="020B0604020202020204" pitchFamily="34" charset="0"/>
              </a:rPr>
              <a:t>триботронных</a:t>
            </a:r>
            <a:r>
              <a:rPr lang="ru-RU" sz="2000" dirty="0">
                <a:cs typeface="Arial" panose="020B0604020202020204" pitchFamily="34" charset="0"/>
              </a:rPr>
              <a:t> систем с использованием методов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9490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Ivan\Desktop\log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mooc.oreluniver.ru/static/osu-theme/images/logo.01f9bf684c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2232248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cs typeface="Arial" panose="020B0604020202020204" pitchFamily="34" charset="0"/>
              </a:rPr>
              <a:t>Опубликованный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4162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Ivan\Desktop\logotype.png">
            <a:extLst>
              <a:ext uri="{FF2B5EF4-FFF2-40B4-BE49-F238E27FC236}">
                <a16:creationId xmlns:a16="http://schemas.microsoft.com/office/drawing/2014/main" id="{A9200543-2815-47B3-B6A9-F54EA1B0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1D30DAD0-3D41-44FB-9CB9-3DC2F03F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7140" y="1448365"/>
            <a:ext cx="3656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Язык программирования</a:t>
            </a:r>
            <a:r>
              <a:rPr lang="en-US" sz="1400" dirty="0">
                <a:latin typeface="Ubuntu" panose="020B0504030602030204" pitchFamily="34" charset="0"/>
              </a:rPr>
              <a:t> – Python 3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Библиотека для построения и</a:t>
            </a:r>
          </a:p>
          <a:p>
            <a:r>
              <a:rPr lang="ru-RU" sz="1400" dirty="0">
                <a:latin typeface="Ubuntu" panose="020B0504030602030204" pitchFamily="34" charset="0"/>
              </a:rPr>
              <a:t>обучения модели –</a:t>
            </a:r>
            <a:r>
              <a:rPr lang="en-US" sz="1400" dirty="0">
                <a:latin typeface="Ubuntu" panose="020B0504030602030204" pitchFamily="34" charset="0"/>
              </a:rPr>
              <a:t> </a:t>
            </a:r>
            <a:r>
              <a:rPr lang="en-US" sz="1400" dirty="0" err="1">
                <a:latin typeface="Ubuntu" panose="020B0504030602030204" pitchFamily="34" charset="0"/>
              </a:rPr>
              <a:t>Keras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Библиотека для визуализации – </a:t>
            </a:r>
            <a:r>
              <a:rPr lang="en-US" sz="1400" dirty="0">
                <a:latin typeface="Ubuntu" panose="020B0504030602030204" pitchFamily="34" charset="0"/>
              </a:rPr>
              <a:t>Matplotlib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Метрика для оценки – </a:t>
            </a:r>
            <a:r>
              <a:rPr lang="en-US" sz="1400" dirty="0">
                <a:latin typeface="Ubuntu" panose="020B0504030602030204" pitchFamily="34" charset="0"/>
              </a:rPr>
              <a:t>accuracy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Количество эпох – 200;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Активация скрытых слоя – </a:t>
            </a:r>
            <a:r>
              <a:rPr lang="en-US" sz="1400" dirty="0" err="1">
                <a:latin typeface="Ubuntu" panose="020B0504030602030204" pitchFamily="34" charset="0"/>
              </a:rPr>
              <a:t>Relu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Активация выходного слоя – </a:t>
            </a:r>
            <a:r>
              <a:rPr lang="en-US" sz="1400" dirty="0" err="1">
                <a:latin typeface="Ubuntu" panose="020B0504030602030204" pitchFamily="34" charset="0"/>
              </a:rPr>
              <a:t>Softmax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Оптимизатор – </a:t>
            </a:r>
            <a:r>
              <a:rPr lang="en-US" sz="1400" dirty="0">
                <a:latin typeface="Ubuntu" panose="020B0504030602030204" pitchFamily="34" charset="0"/>
              </a:rPr>
              <a:t>Adam;</a:t>
            </a:r>
          </a:p>
          <a:p>
            <a:r>
              <a:rPr lang="ru-RU" sz="1400" dirty="0">
                <a:latin typeface="Ubuntu" panose="020B0504030602030204" pitchFamily="34" charset="0"/>
              </a:rPr>
              <a:t>Функция потерь – </a:t>
            </a:r>
            <a:r>
              <a:rPr lang="en-US" sz="1400" dirty="0" err="1">
                <a:latin typeface="Ubuntu" panose="020B0504030602030204" pitchFamily="34" charset="0"/>
              </a:rPr>
              <a:t>CrossEntropyLoss</a:t>
            </a:r>
            <a:r>
              <a:rPr lang="ru-RU" sz="1400" dirty="0">
                <a:latin typeface="Ubuntu" panose="020B0504030602030204" pitchFamily="34" charset="0"/>
              </a:rPr>
              <a:t>;</a:t>
            </a:r>
          </a:p>
          <a:p>
            <a:r>
              <a:rPr lang="ru-RU" sz="1400" dirty="0">
                <a:latin typeface="Ubuntu" panose="020B0504030602030204" pitchFamily="34" charset="0"/>
              </a:rPr>
              <a:t>Регуляризация – </a:t>
            </a:r>
            <a:r>
              <a:rPr lang="en-US" sz="1400" dirty="0">
                <a:latin typeface="Ubuntu" panose="020B0504030602030204" pitchFamily="34" charset="0"/>
              </a:rPr>
              <a:t>L2 </a:t>
            </a:r>
            <a:r>
              <a:rPr lang="ru-RU" sz="1400" dirty="0">
                <a:latin typeface="Ubuntu" panose="020B0504030602030204" pitchFamily="34" charset="0"/>
              </a:rPr>
              <a:t>мера.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2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Архитектура нейросети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6B8F33-807E-4779-988A-7ECECFB227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" y="978481"/>
            <a:ext cx="5362890" cy="34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Ivan\Desktop\logotype.png">
            <a:extLst>
              <a:ext uri="{FF2B5EF4-FFF2-40B4-BE49-F238E27FC236}">
                <a16:creationId xmlns:a16="http://schemas.microsoft.com/office/drawing/2014/main" id="{BF87F5A8-685E-4520-9567-F7D7644C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3565FB03-3CA2-40AB-B9DF-820E6254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Обучение нейросети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5826" y="746576"/>
            <a:ext cx="3663182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u="sng" dirty="0">
                <a:latin typeface="Ubuntu" panose="020B0504030602030204" pitchFamily="34" charset="0"/>
              </a:rPr>
              <a:t>Валидация для поиска </a:t>
            </a:r>
            <a:r>
              <a:rPr lang="ru-RU" sz="1400" u="sng" dirty="0" err="1">
                <a:latin typeface="Ubuntu" panose="020B0504030602030204" pitchFamily="34" charset="0"/>
              </a:rPr>
              <a:t>гиперпараметров</a:t>
            </a:r>
            <a:endParaRPr lang="en-US" sz="1400" u="sng" dirty="0">
              <a:latin typeface="Ubuntu" panose="020B0504030602030204" pitchFamily="34" charset="0"/>
            </a:endParaRPr>
          </a:p>
          <a:p>
            <a:pPr algn="ctr"/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Коэффициент регуляризации –</a:t>
            </a:r>
          </a:p>
          <a:p>
            <a:r>
              <a:rPr lang="fr-FR" sz="1400" dirty="0">
                <a:latin typeface="Ubuntu" panose="020B0504030602030204" pitchFamily="34" charset="0"/>
              </a:rPr>
              <a:t>9</a:t>
            </a:r>
            <a:r>
              <a:rPr lang="ru-RU" sz="1400" dirty="0">
                <a:latin typeface="Ubuntu" panose="020B0504030602030204" pitchFamily="34" charset="0"/>
              </a:rPr>
              <a:t> случайных значений в диапазоне </a:t>
            </a:r>
            <a:r>
              <a:rPr lang="fr-FR" sz="1400" dirty="0">
                <a:latin typeface="Ubuntu" panose="020B0504030602030204" pitchFamily="34" charset="0"/>
              </a:rPr>
              <a:t> 1e-7</a:t>
            </a:r>
            <a:r>
              <a:rPr lang="ru-RU" sz="1400" dirty="0">
                <a:latin typeface="Ubuntu" panose="020B0504030602030204" pitchFamily="34" charset="0"/>
              </a:rPr>
              <a:t>:</a:t>
            </a:r>
            <a:r>
              <a:rPr lang="fr-FR" sz="1400" dirty="0">
                <a:latin typeface="Ubuntu" panose="020B0504030602030204" pitchFamily="34" charset="0"/>
              </a:rPr>
              <a:t>1e-1</a:t>
            </a:r>
            <a:endParaRPr lang="ru-RU" sz="1400" dirty="0">
              <a:latin typeface="Ubuntu" panose="020B0504030602030204" pitchFamily="34" charset="0"/>
            </a:endParaRPr>
          </a:p>
          <a:p>
            <a:endParaRPr lang="ru-RU" sz="5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Шаг обучения –</a:t>
            </a:r>
          </a:p>
          <a:p>
            <a:r>
              <a:rPr lang="fr-FR" sz="1400" dirty="0">
                <a:latin typeface="Ubuntu" panose="020B0504030602030204" pitchFamily="34" charset="0"/>
              </a:rPr>
              <a:t>9</a:t>
            </a:r>
            <a:r>
              <a:rPr lang="ru-RU" sz="1400" dirty="0">
                <a:latin typeface="Ubuntu" panose="020B0504030602030204" pitchFamily="34" charset="0"/>
              </a:rPr>
              <a:t> случайных значений в диапазоне </a:t>
            </a:r>
            <a:r>
              <a:rPr lang="fr-FR" sz="1400" dirty="0">
                <a:latin typeface="Ubuntu" panose="020B0504030602030204" pitchFamily="34" charset="0"/>
              </a:rPr>
              <a:t> 1e-</a:t>
            </a:r>
            <a:r>
              <a:rPr lang="ru-RU" sz="1400" dirty="0">
                <a:latin typeface="Ubuntu" panose="020B0504030602030204" pitchFamily="34" charset="0"/>
              </a:rPr>
              <a:t>4:5</a:t>
            </a:r>
            <a:r>
              <a:rPr lang="fr-FR" sz="1400" dirty="0">
                <a:latin typeface="Ubuntu" panose="020B0504030602030204" pitchFamily="34" charset="0"/>
              </a:rPr>
              <a:t>e-1</a:t>
            </a:r>
            <a:endParaRPr lang="ru-RU" sz="1400" dirty="0">
              <a:latin typeface="Ubuntu" panose="020B0504030602030204" pitchFamily="34" charset="0"/>
            </a:endParaRPr>
          </a:p>
          <a:p>
            <a:endParaRPr lang="fr-FR" sz="5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Количество нейронов полносвязных слоев</a:t>
            </a:r>
            <a:r>
              <a:rPr lang="en-US" sz="1400" dirty="0">
                <a:latin typeface="Ubuntu" panose="020B0504030602030204" pitchFamily="34" charset="0"/>
              </a:rPr>
              <a:t> –</a:t>
            </a:r>
            <a:endParaRPr lang="ru-RU" sz="1400" dirty="0">
              <a:latin typeface="Ubuntu" panose="020B0504030602030204" pitchFamily="34" charset="0"/>
            </a:endParaRPr>
          </a:p>
          <a:p>
            <a:r>
              <a:rPr lang="en-US" sz="1400" dirty="0">
                <a:latin typeface="Ubuntu" panose="020B0504030602030204" pitchFamily="34" charset="0"/>
              </a:rPr>
              <a:t>[16, 32, 64, 128]</a:t>
            </a:r>
            <a:endParaRPr lang="ru-RU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292080" y="754707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u="sng" dirty="0">
                <a:latin typeface="Ubuntu" panose="020B0504030602030204" pitchFamily="34" charset="0"/>
              </a:rPr>
              <a:t>Сохранение лучшего варианта нейросети по ошибке на валидации</a:t>
            </a:r>
          </a:p>
          <a:p>
            <a:pPr algn="ctr"/>
            <a:endParaRPr lang="ru-RU" sz="1400" u="sng" dirty="0">
              <a:latin typeface="Ubuntu" panose="020B0504030602030204" pitchFamily="34" charset="0"/>
            </a:endParaRPr>
          </a:p>
          <a:p>
            <a:pPr algn="ctr"/>
            <a:r>
              <a:rPr lang="ru-RU" sz="1400" u="sng" dirty="0">
                <a:latin typeface="Ubuntu" panose="020B0504030602030204" pitchFamily="34" charset="0"/>
              </a:rPr>
              <a:t>Ранняя остановка обучения после 25 эпох</a:t>
            </a:r>
          </a:p>
          <a:p>
            <a:pPr algn="ctr"/>
            <a:r>
              <a:rPr lang="ru-RU" sz="1400" u="sng" dirty="0">
                <a:latin typeface="Ubuntu" panose="020B0504030602030204" pitchFamily="34" charset="0"/>
              </a:rPr>
              <a:t>без улучшения ошибки на валидации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243F01-6AB6-42C2-A591-B31DEC729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71751"/>
            <a:ext cx="6364410" cy="217164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C72161C-5785-4FED-AA3C-CC34A78D16E0}"/>
              </a:ext>
            </a:extLst>
          </p:cNvPr>
          <p:cNvCxnSpPr>
            <a:cxnSpLocks/>
          </p:cNvCxnSpPr>
          <p:nvPr/>
        </p:nvCxnSpPr>
        <p:spPr>
          <a:xfrm flipV="1">
            <a:off x="3635896" y="283441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A8B1A3-E341-4F39-BA51-442DDBBB996E}"/>
              </a:ext>
            </a:extLst>
          </p:cNvPr>
          <p:cNvSpPr txBox="1"/>
          <p:nvPr/>
        </p:nvSpPr>
        <p:spPr>
          <a:xfrm>
            <a:off x="3240595" y="305043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 </a:t>
            </a:r>
            <a:r>
              <a:rPr lang="en-US" sz="1000" dirty="0" err="1"/>
              <a:t>val</a:t>
            </a:r>
            <a:r>
              <a:rPr lang="en-US" sz="1000" dirty="0"/>
              <a:t> loss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CCB0FA8-4737-4998-A2FF-53C626D2E6E2}"/>
              </a:ext>
            </a:extLst>
          </p:cNvPr>
          <p:cNvSpPr/>
          <p:nvPr/>
        </p:nvSpPr>
        <p:spPr>
          <a:xfrm>
            <a:off x="6948267" y="2859782"/>
            <a:ext cx="21602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Лучший </a:t>
            </a:r>
            <a:r>
              <a:rPr lang="ru-RU" sz="1400" dirty="0"/>
              <a:t>шаг обучения</a:t>
            </a:r>
            <a:r>
              <a:rPr lang="en-US" sz="1400" dirty="0"/>
              <a:t>: </a:t>
            </a:r>
            <a:endParaRPr lang="ru-RU" sz="1400" dirty="0"/>
          </a:p>
          <a:p>
            <a:r>
              <a:rPr lang="en-US" sz="1400" dirty="0"/>
              <a:t>0.04027</a:t>
            </a:r>
            <a:r>
              <a:rPr lang="ru-RU" sz="1400" dirty="0"/>
              <a:t>;</a:t>
            </a:r>
            <a:endParaRPr lang="en-US" sz="1400" dirty="0"/>
          </a:p>
          <a:p>
            <a:r>
              <a:rPr lang="ru-RU" sz="1400" dirty="0">
                <a:latin typeface="Ubuntu" panose="020B0504030602030204" pitchFamily="34" charset="0"/>
              </a:rPr>
              <a:t>Лучший коэффициент</a:t>
            </a:r>
          </a:p>
          <a:p>
            <a:r>
              <a:rPr lang="ru-RU" sz="1400" dirty="0">
                <a:latin typeface="Ubuntu" panose="020B0504030602030204" pitchFamily="34" charset="0"/>
              </a:rPr>
              <a:t>регуляризации </a:t>
            </a:r>
            <a:r>
              <a:rPr lang="en-US" sz="1400" dirty="0"/>
              <a:t>: </a:t>
            </a:r>
            <a:endParaRPr lang="ru-RU" sz="1400" dirty="0"/>
          </a:p>
          <a:p>
            <a:r>
              <a:rPr lang="en-US" sz="1400" dirty="0"/>
              <a:t>1.17411e-07</a:t>
            </a:r>
            <a:r>
              <a:rPr lang="ru-RU" sz="1400" dirty="0"/>
              <a:t>;</a:t>
            </a:r>
            <a:endParaRPr lang="en-US" sz="1400" dirty="0"/>
          </a:p>
          <a:p>
            <a:r>
              <a:rPr lang="ru-RU" sz="1400" dirty="0">
                <a:latin typeface="Ubuntu" panose="020B0504030602030204" pitchFamily="34" charset="0"/>
              </a:rPr>
              <a:t>Лучшее </a:t>
            </a:r>
            <a:r>
              <a:rPr lang="ru-RU" sz="1400" dirty="0"/>
              <a:t>кол-во нейронов</a:t>
            </a:r>
            <a:r>
              <a:rPr lang="en-US" sz="1400" dirty="0"/>
              <a:t>: </a:t>
            </a:r>
            <a:endParaRPr lang="ru-RU" sz="1400" dirty="0"/>
          </a:p>
          <a:p>
            <a:r>
              <a:rPr lang="en-US" sz="1400" dirty="0"/>
              <a:t>32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95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C:\Users\Ivan\Desktop\logotype.png">
            <a:extLst>
              <a:ext uri="{FF2B5EF4-FFF2-40B4-BE49-F238E27FC236}">
                <a16:creationId xmlns:a16="http://schemas.microsoft.com/office/drawing/2014/main" id="{1FC958A2-25A2-4FDE-A597-F8340BF0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232F1629-CD94-42D4-A6E3-B36AEEA6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Результаты обучения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8476" y="4228947"/>
            <a:ext cx="1831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Loss</a:t>
            </a:r>
            <a:r>
              <a:rPr lang="ru-RU" sz="1400" dirty="0">
                <a:latin typeface="+mj-lt"/>
              </a:rPr>
              <a:t> </a:t>
            </a:r>
            <a:r>
              <a:rPr lang="en-US" sz="1400" dirty="0"/>
              <a:t>train</a:t>
            </a:r>
            <a:r>
              <a:rPr lang="ru-RU" sz="1400" dirty="0"/>
              <a:t> = </a:t>
            </a:r>
            <a:r>
              <a:rPr lang="en-US" sz="1400" dirty="0">
                <a:latin typeface="+mj-lt"/>
              </a:rPr>
              <a:t> 0.0012</a:t>
            </a:r>
            <a:endParaRPr lang="ru-RU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Accuracy train = 100 %</a:t>
            </a:r>
            <a:endParaRPr lang="ru-RU" sz="14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655658" y="4228947"/>
            <a:ext cx="1832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Loss</a:t>
            </a:r>
            <a:r>
              <a:rPr lang="ru-RU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 =  0.0151</a:t>
            </a:r>
            <a:endParaRPr lang="ru-RU" sz="1400" dirty="0"/>
          </a:p>
          <a:p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 = </a:t>
            </a:r>
            <a:r>
              <a:rPr lang="en-US" sz="1400" dirty="0">
                <a:latin typeface="+mj-lt"/>
              </a:rPr>
              <a:t>97</a:t>
            </a:r>
            <a:r>
              <a:rPr lang="ru-RU" sz="1400" dirty="0">
                <a:latin typeface="+mj-lt"/>
              </a:rPr>
              <a:t>.3</a:t>
            </a:r>
            <a:r>
              <a:rPr lang="en-US" sz="1400" dirty="0">
                <a:latin typeface="+mj-lt"/>
              </a:rPr>
              <a:t>3 %</a:t>
            </a:r>
            <a:endParaRPr lang="ru-RU" sz="1400" dirty="0"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607927" y="4231771"/>
            <a:ext cx="1903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Loss test = 0.1052</a:t>
            </a:r>
            <a:endParaRPr lang="ru-RU" sz="1400" dirty="0"/>
          </a:p>
          <a:p>
            <a:r>
              <a:rPr lang="en-US" sz="1400" dirty="0"/>
              <a:t>Accuracy test = </a:t>
            </a:r>
            <a:r>
              <a:rPr lang="ru-RU" sz="1400" dirty="0">
                <a:latin typeface="+mj-lt"/>
              </a:rPr>
              <a:t>99.35 </a:t>
            </a:r>
            <a:r>
              <a:rPr lang="en-US" sz="1400" dirty="0">
                <a:latin typeface="+mj-lt"/>
              </a:rPr>
              <a:t>%</a:t>
            </a:r>
            <a:endParaRPr lang="ru-RU" sz="1400" dirty="0">
              <a:latin typeface="+mj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C43F160-2ACC-41F0-A1C6-2EACFC6F4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0" y="1059582"/>
            <a:ext cx="2685389" cy="275901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E9B7C91-E330-4693-920E-CF799C5D3B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00" y="1059582"/>
            <a:ext cx="2685389" cy="275901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CB53963-A09D-495B-8D85-6674E852B3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05" y="1059582"/>
            <a:ext cx="2685389" cy="2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2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Ivan\Desktop\logotype.png">
            <a:extLst>
              <a:ext uri="{FF2B5EF4-FFF2-40B4-BE49-F238E27FC236}">
                <a16:creationId xmlns:a16="http://schemas.microsoft.com/office/drawing/2014/main" id="{E282DF1F-80C8-4A1E-BE56-6225A03D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2CF4734F-20D0-486D-A65F-D4A46DC1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Онлайн тестирование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12" y="2039467"/>
            <a:ext cx="3382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Для каждого дефекта нейросеть 100 раз производит предсказание;</a:t>
            </a:r>
          </a:p>
          <a:p>
            <a:r>
              <a:rPr lang="ru-RU" sz="1400" dirty="0">
                <a:latin typeface="Ubuntu" panose="020B0504030602030204" pitchFamily="34" charset="0"/>
              </a:rPr>
              <a:t>Результат отображается на мониторе с помощью графического интерфейса;</a:t>
            </a:r>
          </a:p>
          <a:p>
            <a:r>
              <a:rPr lang="ru-RU" sz="1400" dirty="0">
                <a:latin typeface="Ubuntu" panose="020B0504030602030204" pitchFamily="34" charset="0"/>
              </a:rPr>
              <a:t>Среднее время на предсказание – 2.7 секунды.</a:t>
            </a:r>
          </a:p>
          <a:p>
            <a:endParaRPr lang="ru-RU" sz="1400" dirty="0">
              <a:latin typeface="Ubuntu" panose="020B0504030602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EFA8DF-AE28-4B0D-B11E-8B96463567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9411"/>
            <a:ext cx="4752528" cy="38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C:\Users\Ivan\Desktop\logotype.png">
            <a:extLst>
              <a:ext uri="{FF2B5EF4-FFF2-40B4-BE49-F238E27FC236}">
                <a16:creationId xmlns:a16="http://schemas.microsoft.com/office/drawing/2014/main" id="{674B808E-F1C3-48A2-B789-8A714B4C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B65D9932-FDA9-44AF-93D5-68D2052B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Результаты онлайн тестирования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3147814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Точность распознавания:</a:t>
            </a:r>
          </a:p>
          <a:p>
            <a:r>
              <a:rPr lang="ru-RU" sz="1400" dirty="0">
                <a:latin typeface="Ubuntu" panose="020B0504030602030204" pitchFamily="34" charset="0"/>
              </a:rPr>
              <a:t>Норма – 96 %;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Дисбаланс на 1 диске – 94 %;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Дисбаланс на 2 диске – 100 %;</a:t>
            </a:r>
          </a:p>
          <a:p>
            <a:r>
              <a:rPr lang="ru-RU" sz="1400" dirty="0">
                <a:latin typeface="Ubuntu" panose="020B0504030602030204" pitchFamily="34" charset="0"/>
              </a:rPr>
              <a:t>Дисбаланс на 1 и 2 диске – 100 %.</a:t>
            </a:r>
          </a:p>
          <a:p>
            <a:r>
              <a:rPr lang="ru-RU" sz="1400" dirty="0">
                <a:latin typeface="Ubuntu" panose="020B0504030602030204" pitchFamily="34" charset="0"/>
              </a:rPr>
              <a:t>Общая точность распознавания составляет – 97.5 %.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927889-00D1-4F13-B043-5C28E9FBF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00" y="915566"/>
            <a:ext cx="1969596" cy="13849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EF57FFC-E840-4B5E-961A-4589F3000D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5566"/>
            <a:ext cx="1977443" cy="138499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DB2DD36-01BA-4C7A-A856-88DFB2CA5C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19490"/>
            <a:ext cx="1973519" cy="138107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CB4992-2960-4E7D-9C7C-7CD8A7737C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15566"/>
            <a:ext cx="1977443" cy="138499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1CAC377-0A8A-4022-88ED-8491CC42E1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37" y="2372569"/>
            <a:ext cx="2287096" cy="23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2325346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Ubuntu" panose="020B0504030602030204" pitchFamily="34" charset="0"/>
                <a:cs typeface="Arial" panose="020B0604020202020204" pitchFamily="34" charset="0"/>
              </a:rPr>
              <a:t>Спасибо </a:t>
            </a:r>
            <a:r>
              <a:rPr lang="ru-RU" sz="2400">
                <a:latin typeface="Ubuntu" panose="020B0504030602030204" pitchFamily="34" charset="0"/>
                <a:cs typeface="Arial" panose="020B0604020202020204" pitchFamily="34" charset="0"/>
              </a:rPr>
              <a:t>за внимание !</a:t>
            </a:r>
            <a:endParaRPr lang="ru-RU" sz="24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mooc.oreluniver.ru/static/osu-theme/images/logo.01f9bf684cc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Ivan\Desktop\log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6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5AAC05A5-3895-43CB-896B-1BE1EE83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E1D67105-46F4-4011-A278-E46E5E5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 err="1">
                <a:latin typeface="Ubuntu" panose="020B0504030602030204" pitchFamily="34" charset="0"/>
                <a:cs typeface="Arial" panose="020B0604020202020204" pitchFamily="34" charset="0"/>
              </a:rPr>
              <a:t>Триботроника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2B494-9954-4261-9837-1B291CBF9171}"/>
              </a:ext>
            </a:extLst>
          </p:cNvPr>
          <p:cNvSpPr txBox="1"/>
          <p:nvPr/>
        </p:nvSpPr>
        <p:spPr>
          <a:xfrm>
            <a:off x="582443" y="1275606"/>
            <a:ext cx="41764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ru-RU" sz="1400" dirty="0">
                <a:latin typeface="Ubuntu" panose="020B0504030602030204" pitchFamily="34" charset="0"/>
              </a:rPr>
              <a:t>	</a:t>
            </a:r>
            <a:r>
              <a:rPr lang="ru-RU" sz="1400" dirty="0" err="1">
                <a:latin typeface="Ubuntu" panose="020B0504030602030204" pitchFamily="34" charset="0"/>
              </a:rPr>
              <a:t>Триботроника</a:t>
            </a:r>
            <a:r>
              <a:rPr lang="ru-RU" sz="1400" dirty="0">
                <a:latin typeface="Ubuntu" panose="020B0504030602030204" pitchFamily="34" charset="0"/>
              </a:rPr>
              <a:t> - область науки и техники, представляющая собой конвергенцию мехатроники и </a:t>
            </a:r>
            <a:r>
              <a:rPr lang="ru-RU" sz="1400" dirty="0" err="1">
                <a:latin typeface="Ubuntu" panose="020B0504030602030204" pitchFamily="34" charset="0"/>
              </a:rPr>
              <a:t>триботехники</a:t>
            </a:r>
            <a:r>
              <a:rPr lang="ru-RU" sz="1400" dirty="0">
                <a:latin typeface="Ubuntu" panose="020B0504030602030204" pitchFamily="34" charset="0"/>
              </a:rPr>
              <a:t>, связанная с интеграцией функций автоматизированной диагностики активного управления процессами в узлах жидкостного и других видов трения с использованием корректирующих механизмов различной физической природы, сенсорных устройств, микроконтроллеров и вычислительных процессоров, специальных методов и аппаратных средств автоматического управления.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46F74-1579-494A-8C74-9F9269A9A7CE}"/>
              </a:ext>
            </a:extLst>
          </p:cNvPr>
          <p:cNvSpPr txBox="1"/>
          <p:nvPr/>
        </p:nvSpPr>
        <p:spPr>
          <a:xfrm>
            <a:off x="4605897" y="3515843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Ubuntu" panose="020B0504030602030204" pitchFamily="34" charset="0"/>
              </a:rPr>
              <a:t>Схема </a:t>
            </a:r>
            <a:r>
              <a:rPr lang="ru-RU" sz="1400" dirty="0" err="1">
                <a:latin typeface="Ubuntu" panose="020B0504030602030204" pitchFamily="34" charset="0"/>
              </a:rPr>
              <a:t>триботронной</a:t>
            </a:r>
            <a:r>
              <a:rPr lang="ru-RU" sz="1400" dirty="0">
                <a:latin typeface="Ubuntu" panose="020B0504030602030204" pitchFamily="34" charset="0"/>
              </a:rPr>
              <a:t>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9D7FFA-3A40-404E-B23E-55AA09460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16" y="1128271"/>
            <a:ext cx="40100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5AAC05A5-3895-43CB-896B-1BE1EE83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E1D67105-46F4-4011-A278-E46E5E5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Классификация </a:t>
            </a:r>
            <a:r>
              <a:rPr lang="ru-RU" sz="2000" dirty="0" err="1">
                <a:latin typeface="Ubuntu" panose="020B0504030602030204" pitchFamily="34" charset="0"/>
                <a:cs typeface="Arial" panose="020B0604020202020204" pitchFamily="34" charset="0"/>
              </a:rPr>
              <a:t>триботронных</a:t>
            </a:r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 систем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E75FA5-0939-4FC4-A2E8-0AA6C51D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2" y="457782"/>
            <a:ext cx="4481176" cy="4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0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1FF4-75E0-4FDA-80B4-03DEB33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4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cs typeface="Arial" panose="020B0604020202020204" pitchFamily="34" charset="0"/>
              </a:rPr>
              <a:t>Автоматизированная диагностика</a:t>
            </a:r>
          </a:p>
        </p:txBody>
      </p:sp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C95E4F79-A557-411F-8CBC-FD99A62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CDFA1AE6-EABE-4B70-B0C3-1977BE23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1527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00C260-3A48-447C-9497-4B94350C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3668" y="568615"/>
            <a:ext cx="5976664" cy="39746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71467EE-570B-4C53-9FED-5358573B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359" y="4556332"/>
            <a:ext cx="48252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latin typeface="+mn-lt"/>
                <a:cs typeface="Times New Roman" panose="02020603050405020304" pitchFamily="18" charset="0"/>
              </a:rPr>
              <a:t>Схема программного обеспечения системы диагностики неисправностей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9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1FF4-75E0-4FDA-80B4-03DEB33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4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cs typeface="Arial" panose="020B0604020202020204" pitchFamily="34" charset="0"/>
              </a:rPr>
              <a:t>Основные задачи машинного обучения</a:t>
            </a:r>
          </a:p>
        </p:txBody>
      </p:sp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C95E4F79-A557-411F-8CBC-FD99A62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CDFA1AE6-EABE-4B70-B0C3-1977BE23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1527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27B9417B-BE2F-4FBB-92C8-C88ADF780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1" y="928839"/>
            <a:ext cx="4616617" cy="3303767"/>
          </a:xfrm>
          <a:prstGeom prst="rect">
            <a:avLst/>
          </a:prstGeom>
        </p:spPr>
      </p:pic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4B772E93-5794-44D3-ADC8-77F37D6B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2" y="1186244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без учителя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Unsupervised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1E60A94C-975C-4D99-939F-79B3B53E9001}"/>
              </a:ext>
            </a:extLst>
          </p:cNvPr>
          <p:cNvCxnSpPr>
            <a:cxnSpLocks/>
          </p:cNvCxnSpPr>
          <p:nvPr/>
        </p:nvCxnSpPr>
        <p:spPr>
          <a:xfrm flipV="1">
            <a:off x="1147869" y="1844355"/>
            <a:ext cx="0" cy="848929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EA5C28B3-DE27-4FF4-A4C7-FA86A107A436}"/>
              </a:ext>
            </a:extLst>
          </p:cNvPr>
          <p:cNvCxnSpPr>
            <a:cxnSpLocks/>
          </p:cNvCxnSpPr>
          <p:nvPr/>
        </p:nvCxnSpPr>
        <p:spPr>
          <a:xfrm>
            <a:off x="1147869" y="2692182"/>
            <a:ext cx="89569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809271F-23F3-4F31-A86D-CB4EFC847688}"/>
                  </a:ext>
                </a:extLst>
              </p:cNvPr>
              <p:cNvSpPr txBox="1"/>
              <p:nvPr/>
            </p:nvSpPr>
            <p:spPr>
              <a:xfrm>
                <a:off x="2043562" y="264743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809271F-23F3-4F31-A86D-CB4EFC84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562" y="2647436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7B8CD2F-470B-425F-8D9B-3C24B996841A}"/>
                  </a:ext>
                </a:extLst>
              </p:cNvPr>
              <p:cNvSpPr txBox="1"/>
              <p:nvPr/>
            </p:nvSpPr>
            <p:spPr>
              <a:xfrm>
                <a:off x="830968" y="175947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7B8CD2F-470B-425F-8D9B-3C24B996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8" y="1759476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Блок-схема: узел 152">
            <a:extLst>
              <a:ext uri="{FF2B5EF4-FFF2-40B4-BE49-F238E27FC236}">
                <a16:creationId xmlns:a16="http://schemas.microsoft.com/office/drawing/2014/main" id="{1AF74B9F-D65D-4626-AB1C-121CA6EA1A41}"/>
              </a:ext>
            </a:extLst>
          </p:cNvPr>
          <p:cNvSpPr/>
          <p:nvPr/>
        </p:nvSpPr>
        <p:spPr>
          <a:xfrm>
            <a:off x="1551845" y="1988350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Блок-схема: узел 153">
            <a:extLst>
              <a:ext uri="{FF2B5EF4-FFF2-40B4-BE49-F238E27FC236}">
                <a16:creationId xmlns:a16="http://schemas.microsoft.com/office/drawing/2014/main" id="{B7E74CB2-2958-4776-BFBA-315B663C55D1}"/>
              </a:ext>
            </a:extLst>
          </p:cNvPr>
          <p:cNvSpPr/>
          <p:nvPr/>
        </p:nvSpPr>
        <p:spPr>
          <a:xfrm>
            <a:off x="1704245" y="2054122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Блок-схема: узел 154">
            <a:extLst>
              <a:ext uri="{FF2B5EF4-FFF2-40B4-BE49-F238E27FC236}">
                <a16:creationId xmlns:a16="http://schemas.microsoft.com/office/drawing/2014/main" id="{F9881F44-003D-43DD-918C-A00FAB227566}"/>
              </a:ext>
            </a:extLst>
          </p:cNvPr>
          <p:cNvSpPr/>
          <p:nvPr/>
        </p:nvSpPr>
        <p:spPr>
          <a:xfrm>
            <a:off x="1598368" y="2169626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D8074C0E-2C60-4E3A-989A-E6C08C381619}"/>
              </a:ext>
            </a:extLst>
          </p:cNvPr>
          <p:cNvCxnSpPr>
            <a:cxnSpLocks/>
          </p:cNvCxnSpPr>
          <p:nvPr/>
        </p:nvCxnSpPr>
        <p:spPr>
          <a:xfrm flipV="1">
            <a:off x="1360699" y="2193005"/>
            <a:ext cx="7743" cy="50945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>
            <a:extLst>
              <a:ext uri="{FF2B5EF4-FFF2-40B4-BE49-F238E27FC236}">
                <a16:creationId xmlns:a16="http://schemas.microsoft.com/office/drawing/2014/main" id="{3C3BC753-4A94-4B41-AD1D-52B5A1CB5317}"/>
              </a:ext>
            </a:extLst>
          </p:cNvPr>
          <p:cNvCxnSpPr>
            <a:cxnSpLocks/>
          </p:cNvCxnSpPr>
          <p:nvPr/>
        </p:nvCxnSpPr>
        <p:spPr>
          <a:xfrm flipH="1" flipV="1">
            <a:off x="1121898" y="2193005"/>
            <a:ext cx="217615" cy="110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77DF685C-6E58-4C28-9F07-A865ABB77E28}"/>
              </a:ext>
            </a:extLst>
          </p:cNvPr>
          <p:cNvGrpSpPr/>
          <p:nvPr/>
        </p:nvGrpSpPr>
        <p:grpSpPr>
          <a:xfrm>
            <a:off x="1244244" y="2014255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AFAA6D7B-3626-46F4-A146-EB7565E5004E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91D0B2C-A966-4C09-8146-A150B81268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B00FD2A-83A2-4723-B662-7FD9885F6D5A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810120A2-5975-4261-B432-E3FB9114AB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FA64B354-3160-483D-A940-0FCF51FC632B}"/>
              </a:ext>
            </a:extLst>
          </p:cNvPr>
          <p:cNvCxnSpPr>
            <a:cxnSpLocks/>
          </p:cNvCxnSpPr>
          <p:nvPr/>
        </p:nvCxnSpPr>
        <p:spPr>
          <a:xfrm>
            <a:off x="1259478" y="1843253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Блок-схема: узел 161">
            <a:extLst>
              <a:ext uri="{FF2B5EF4-FFF2-40B4-BE49-F238E27FC236}">
                <a16:creationId xmlns:a16="http://schemas.microsoft.com/office/drawing/2014/main" id="{1572DAD5-398E-4463-AB08-AA7A96B9F3FE}"/>
              </a:ext>
            </a:extLst>
          </p:cNvPr>
          <p:cNvSpPr/>
          <p:nvPr/>
        </p:nvSpPr>
        <p:spPr>
          <a:xfrm>
            <a:off x="1227674" y="2325145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Блок-схема: узел 162">
            <a:extLst>
              <a:ext uri="{FF2B5EF4-FFF2-40B4-BE49-F238E27FC236}">
                <a16:creationId xmlns:a16="http://schemas.microsoft.com/office/drawing/2014/main" id="{B94AF5E6-D17C-4CB0-AF96-049B314FA2B3}"/>
              </a:ext>
            </a:extLst>
          </p:cNvPr>
          <p:cNvSpPr/>
          <p:nvPr/>
        </p:nvSpPr>
        <p:spPr>
          <a:xfrm>
            <a:off x="1288890" y="2470749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163">
            <a:extLst>
              <a:ext uri="{FF2B5EF4-FFF2-40B4-BE49-F238E27FC236}">
                <a16:creationId xmlns:a16="http://schemas.microsoft.com/office/drawing/2014/main" id="{47BC763A-3635-4378-BCA8-32CCB759D332}"/>
              </a:ext>
            </a:extLst>
          </p:cNvPr>
          <p:cNvSpPr/>
          <p:nvPr/>
        </p:nvSpPr>
        <p:spPr>
          <a:xfrm>
            <a:off x="1413806" y="2343145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Блок-схема: узел 164">
            <a:extLst>
              <a:ext uri="{FF2B5EF4-FFF2-40B4-BE49-F238E27FC236}">
                <a16:creationId xmlns:a16="http://schemas.microsoft.com/office/drawing/2014/main" id="{9803363B-00C4-4654-B247-E04E7C54C385}"/>
              </a:ext>
            </a:extLst>
          </p:cNvPr>
          <p:cNvSpPr/>
          <p:nvPr/>
        </p:nvSpPr>
        <p:spPr>
          <a:xfrm>
            <a:off x="1307702" y="2148547"/>
            <a:ext cx="122432" cy="11099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CE94FA8-449E-49FD-BEC4-341C869C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161" y="1186245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с учителем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4AFF1ADE-190F-4A71-B9D1-3017209A6C94}"/>
              </a:ext>
            </a:extLst>
          </p:cNvPr>
          <p:cNvCxnSpPr>
            <a:cxnSpLocks/>
          </p:cNvCxnSpPr>
          <p:nvPr/>
        </p:nvCxnSpPr>
        <p:spPr>
          <a:xfrm flipV="1">
            <a:off x="7325636" y="1849270"/>
            <a:ext cx="0" cy="848929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184028E0-6139-4993-BE35-A6718D5D2BB7}"/>
              </a:ext>
            </a:extLst>
          </p:cNvPr>
          <p:cNvCxnSpPr>
            <a:cxnSpLocks/>
          </p:cNvCxnSpPr>
          <p:nvPr/>
        </p:nvCxnSpPr>
        <p:spPr>
          <a:xfrm>
            <a:off x="7325636" y="2697097"/>
            <a:ext cx="89569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6573E4B-EA0F-48BB-BB0C-139ADED2E276}"/>
                  </a:ext>
                </a:extLst>
              </p:cNvPr>
              <p:cNvSpPr txBox="1"/>
              <p:nvPr/>
            </p:nvSpPr>
            <p:spPr>
              <a:xfrm>
                <a:off x="8221329" y="265235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6573E4B-EA0F-48BB-BB0C-139ADED2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29" y="2652351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9B4F4E7-00CF-48C8-B781-33A0F4852D0A}"/>
                  </a:ext>
                </a:extLst>
              </p:cNvPr>
              <p:cNvSpPr txBox="1"/>
              <p:nvPr/>
            </p:nvSpPr>
            <p:spPr>
              <a:xfrm>
                <a:off x="7008735" y="176439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9B4F4E7-00CF-48C8-B781-33A0F48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35" y="1764391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Знак умножения 170">
            <a:extLst>
              <a:ext uri="{FF2B5EF4-FFF2-40B4-BE49-F238E27FC236}">
                <a16:creationId xmlns:a16="http://schemas.microsoft.com/office/drawing/2014/main" id="{8097A72C-FB58-4E51-9D05-4CDDD5730ACD}"/>
              </a:ext>
            </a:extLst>
          </p:cNvPr>
          <p:cNvSpPr/>
          <p:nvPr/>
        </p:nvSpPr>
        <p:spPr>
          <a:xfrm>
            <a:off x="7357028" y="2303256"/>
            <a:ext cx="220184" cy="179715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Знак умножения 171">
            <a:extLst>
              <a:ext uri="{FF2B5EF4-FFF2-40B4-BE49-F238E27FC236}">
                <a16:creationId xmlns:a16="http://schemas.microsoft.com/office/drawing/2014/main" id="{5473F5F0-6110-4FF0-A06A-625028B72553}"/>
              </a:ext>
            </a:extLst>
          </p:cNvPr>
          <p:cNvSpPr/>
          <p:nvPr/>
        </p:nvSpPr>
        <p:spPr>
          <a:xfrm>
            <a:off x="7552559" y="2239993"/>
            <a:ext cx="220184" cy="179715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Знак умножения 172">
            <a:extLst>
              <a:ext uri="{FF2B5EF4-FFF2-40B4-BE49-F238E27FC236}">
                <a16:creationId xmlns:a16="http://schemas.microsoft.com/office/drawing/2014/main" id="{51C55A24-BC92-45FE-AA8B-D982BDBFB68A}"/>
              </a:ext>
            </a:extLst>
          </p:cNvPr>
          <p:cNvSpPr/>
          <p:nvPr/>
        </p:nvSpPr>
        <p:spPr>
          <a:xfrm>
            <a:off x="7509428" y="2429774"/>
            <a:ext cx="220184" cy="179715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Блок-схема: узел 173">
            <a:extLst>
              <a:ext uri="{FF2B5EF4-FFF2-40B4-BE49-F238E27FC236}">
                <a16:creationId xmlns:a16="http://schemas.microsoft.com/office/drawing/2014/main" id="{083BADE6-099E-4FF4-A910-7A4155C9D1D3}"/>
              </a:ext>
            </a:extLst>
          </p:cNvPr>
          <p:cNvSpPr/>
          <p:nvPr/>
        </p:nvSpPr>
        <p:spPr>
          <a:xfrm>
            <a:off x="7729612" y="1993265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Блок-схема: узел 174">
            <a:extLst>
              <a:ext uri="{FF2B5EF4-FFF2-40B4-BE49-F238E27FC236}">
                <a16:creationId xmlns:a16="http://schemas.microsoft.com/office/drawing/2014/main" id="{E8F0D758-70AD-4369-B98F-5C20E070339F}"/>
              </a:ext>
            </a:extLst>
          </p:cNvPr>
          <p:cNvSpPr/>
          <p:nvPr/>
        </p:nvSpPr>
        <p:spPr>
          <a:xfrm>
            <a:off x="7882012" y="20590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Блок-схема: узел 175">
            <a:extLst>
              <a:ext uri="{FF2B5EF4-FFF2-40B4-BE49-F238E27FC236}">
                <a16:creationId xmlns:a16="http://schemas.microsoft.com/office/drawing/2014/main" id="{13296EBF-4496-4EAE-A7CA-6102D7DCED04}"/>
              </a:ext>
            </a:extLst>
          </p:cNvPr>
          <p:cNvSpPr/>
          <p:nvPr/>
        </p:nvSpPr>
        <p:spPr>
          <a:xfrm>
            <a:off x="7776135" y="2174541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0C6D12BF-00AC-40E7-8042-625E08C15C90}"/>
              </a:ext>
            </a:extLst>
          </p:cNvPr>
          <p:cNvCxnSpPr>
            <a:cxnSpLocks/>
          </p:cNvCxnSpPr>
          <p:nvPr/>
        </p:nvCxnSpPr>
        <p:spPr>
          <a:xfrm flipV="1">
            <a:off x="7538466" y="2197920"/>
            <a:ext cx="7743" cy="50945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46AD125D-B387-49B6-B9E4-682B4B9A54D7}"/>
              </a:ext>
            </a:extLst>
          </p:cNvPr>
          <p:cNvCxnSpPr>
            <a:cxnSpLocks/>
          </p:cNvCxnSpPr>
          <p:nvPr/>
        </p:nvCxnSpPr>
        <p:spPr>
          <a:xfrm flipH="1" flipV="1">
            <a:off x="7299665" y="2197920"/>
            <a:ext cx="217615" cy="110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CB8417D0-7696-4427-B026-BD5A0767AE43}"/>
              </a:ext>
            </a:extLst>
          </p:cNvPr>
          <p:cNvGrpSpPr/>
          <p:nvPr/>
        </p:nvGrpSpPr>
        <p:grpSpPr>
          <a:xfrm>
            <a:off x="7422011" y="2019170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3824D5CA-FDFE-4FAE-AFBC-2B9AF2FA6770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9B8D178-D3C6-4E34-BF15-92669C8A13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623C3496-014C-4401-8A3F-605D3E536B1E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9936A8F-0143-41B0-B721-F3129200B84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98D0DA4-EFF9-4830-98C3-C553AA75D166}"/>
              </a:ext>
            </a:extLst>
          </p:cNvPr>
          <p:cNvCxnSpPr>
            <a:cxnSpLocks/>
          </p:cNvCxnSpPr>
          <p:nvPr/>
        </p:nvCxnSpPr>
        <p:spPr>
          <a:xfrm>
            <a:off x="7437245" y="1848168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Знак умножения 182">
            <a:extLst>
              <a:ext uri="{FF2B5EF4-FFF2-40B4-BE49-F238E27FC236}">
                <a16:creationId xmlns:a16="http://schemas.microsoft.com/office/drawing/2014/main" id="{864C9004-E7B3-4CB4-8496-740383094B27}"/>
              </a:ext>
            </a:extLst>
          </p:cNvPr>
          <p:cNvSpPr/>
          <p:nvPr/>
        </p:nvSpPr>
        <p:spPr>
          <a:xfrm>
            <a:off x="7437245" y="2120592"/>
            <a:ext cx="220184" cy="179715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3281029-09E5-410E-9ED4-8F28E0C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700" y="4369480"/>
            <a:ext cx="3630598" cy="615553"/>
          </a:xfrm>
          <a:prstGeom prst="rect">
            <a:avLst/>
          </a:prstGeom>
          <a:noFill/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с подкреплением</a:t>
            </a:r>
            <a:r>
              <a:rPr lang="ru-RU" altLang="ru-RU" b="1" dirty="0">
                <a:solidFill>
                  <a:srgbClr val="0070C0"/>
                </a:solidFill>
              </a:rPr>
              <a:t> </a:t>
            </a:r>
            <a:endParaRPr lang="en-US" altLang="ru-RU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Reinforcement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8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1FF4-75E0-4FDA-80B4-03DEB33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4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cs typeface="Arial" panose="020B0604020202020204" pitchFamily="34" charset="0"/>
              </a:rPr>
              <a:t>Многослойный перцептрон</a:t>
            </a:r>
          </a:p>
        </p:txBody>
      </p:sp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C95E4F79-A557-411F-8CBC-FD99A62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CDFA1AE6-EABE-4B70-B0C3-1977BE23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1527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824430-B965-46A5-A4E4-CAEF4331A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4" y="1040532"/>
            <a:ext cx="300482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973541-5246-4021-9BB9-8224CB6D0C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5" y="493218"/>
            <a:ext cx="2707360" cy="2542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25B8AF6-E3F2-4233-A36E-5AD884BBE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70716"/>
              </p:ext>
            </p:extLst>
          </p:nvPr>
        </p:nvGraphicFramePr>
        <p:xfrm>
          <a:off x="732841" y="3401909"/>
          <a:ext cx="1409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1409865" imgH="743067" progId="Equation.DSMT4">
                  <p:embed/>
                </p:oleObj>
              </mc:Choice>
              <mc:Fallback>
                <p:oleObj name="Equation" r:id="rId8" imgW="1409865" imgH="7430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2841" y="3401909"/>
                        <a:ext cx="140970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757AC81-13DB-4DD0-8EEE-35304B55B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19737"/>
              </p:ext>
            </p:extLst>
          </p:nvPr>
        </p:nvGraphicFramePr>
        <p:xfrm>
          <a:off x="293453" y="4443631"/>
          <a:ext cx="2343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0" imgW="2343415" imgH="495378" progId="Equation.DSMT4">
                  <p:embed/>
                </p:oleObj>
              </mc:Choice>
              <mc:Fallback>
                <p:oleObj name="Equation" r:id="rId10" imgW="2343415" imgH="4953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453" y="4443631"/>
                        <a:ext cx="23431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66FD63-325C-41CA-B617-0ABA49C579BA}"/>
              </a:ext>
            </a:extLst>
          </p:cNvPr>
          <p:cNvSpPr txBox="1"/>
          <p:nvPr/>
        </p:nvSpPr>
        <p:spPr>
          <a:xfrm>
            <a:off x="2073601" y="4322589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где 	</a:t>
            </a:r>
            <a:r>
              <a:rPr lang="en-US" sz="11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100" i="1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1 если </a:t>
            </a:r>
            <a:r>
              <a:rPr lang="en-US" sz="11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соответствует действительному классу,</a:t>
            </a:r>
          </a:p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иначе 0;</a:t>
            </a:r>
          </a:p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US" sz="1100" i="1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–значение нейрона;</a:t>
            </a:r>
          </a:p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размер выхода.</a:t>
            </a:r>
            <a:endParaRPr lang="ru-RU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960DC-B28F-4DBC-8B19-43FFAA2A3A57}"/>
              </a:ext>
            </a:extLst>
          </p:cNvPr>
          <p:cNvSpPr txBox="1"/>
          <p:nvPr/>
        </p:nvSpPr>
        <p:spPr>
          <a:xfrm>
            <a:off x="2073601" y="3573264"/>
            <a:ext cx="421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tabLst>
                <a:tab pos="719138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где 	</a:t>
            </a:r>
            <a:r>
              <a:rPr lang="en-US" sz="1100" b="0" cap="small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100" b="0" cap="small" spc="25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значения нейронов выходного слоя;</a:t>
            </a:r>
          </a:p>
          <a:p>
            <a:pPr indent="450215">
              <a:tabLst>
                <a:tab pos="719138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количество нейронов выходного слоя.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B77D4-11AD-4BCD-B3E9-E5FAFCB1BB2B}"/>
              </a:ext>
            </a:extLst>
          </p:cNvPr>
          <p:cNvSpPr txBox="1"/>
          <p:nvPr/>
        </p:nvSpPr>
        <p:spPr>
          <a:xfrm>
            <a:off x="443259" y="2479993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Модель нейрона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7F0C1-066B-4466-A9FD-1B2C59347BE3}"/>
              </a:ext>
            </a:extLst>
          </p:cNvPr>
          <p:cNvSpPr txBox="1"/>
          <p:nvPr/>
        </p:nvSpPr>
        <p:spPr>
          <a:xfrm>
            <a:off x="3491880" y="3028863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Модель нейрона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21233-DACA-4797-8EC2-F39C21C3A9A4}"/>
              </a:ext>
            </a:extLst>
          </p:cNvPr>
          <p:cNvSpPr txBox="1"/>
          <p:nvPr/>
        </p:nvSpPr>
        <p:spPr>
          <a:xfrm>
            <a:off x="6228184" y="3965317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Многослойный перцептрон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DB168-8E25-4C84-8A32-55081523A5A7}"/>
              </a:ext>
            </a:extLst>
          </p:cNvPr>
          <p:cNvSpPr txBox="1"/>
          <p:nvPr/>
        </p:nvSpPr>
        <p:spPr>
          <a:xfrm>
            <a:off x="64322" y="3157830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Активация выходного слоя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0EBA0-76EB-4875-91BF-93D823BD8A71}"/>
              </a:ext>
            </a:extLst>
          </p:cNvPr>
          <p:cNvSpPr txBox="1"/>
          <p:nvPr/>
        </p:nvSpPr>
        <p:spPr>
          <a:xfrm>
            <a:off x="35496" y="4168701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Функция потерь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0B8283-0734-4D6A-B6C9-2AA3577E72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38" y="768350"/>
            <a:ext cx="2202909" cy="35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5AAC05A5-3895-43CB-896B-1BE1EE83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E1D67105-46F4-4011-A278-E46E5E5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Эксперимент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435" y="3507854"/>
            <a:ext cx="2804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Ubuntu" panose="020B0504030602030204" pitchFamily="34" charset="0"/>
              </a:rPr>
              <a:t>Виды неисправностей</a:t>
            </a:r>
          </a:p>
          <a:p>
            <a:r>
              <a:rPr lang="ru-RU" sz="1400" dirty="0">
                <a:latin typeface="Ubuntu" panose="020B0504030602030204" pitchFamily="34" charset="0"/>
              </a:rPr>
              <a:t>1 – отсутствуют;</a:t>
            </a:r>
          </a:p>
          <a:p>
            <a:r>
              <a:rPr lang="ru-RU" sz="1400" dirty="0">
                <a:latin typeface="Ubuntu" panose="020B0504030602030204" pitchFamily="34" charset="0"/>
              </a:rPr>
              <a:t>2 – дисбаланс на 1 диске;</a:t>
            </a:r>
          </a:p>
          <a:p>
            <a:r>
              <a:rPr lang="ru-RU" sz="1400" dirty="0">
                <a:latin typeface="Ubuntu" panose="020B0504030602030204" pitchFamily="34" charset="0"/>
              </a:rPr>
              <a:t>3 – дисбаланс на 2 диске;</a:t>
            </a:r>
          </a:p>
          <a:p>
            <a:r>
              <a:rPr lang="ru-RU" sz="1400" dirty="0">
                <a:latin typeface="Ubuntu" panose="020B0504030602030204" pitchFamily="34" charset="0"/>
              </a:rPr>
              <a:t>4 – дисбаланс на двух дисках.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5" y="411510"/>
            <a:ext cx="35961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Ubuntu" panose="020B0504030602030204" pitchFamily="34" charset="0"/>
              </a:rPr>
              <a:t>- Опоры: подшипники 304 серии;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На роторе установлены диски с резьбовыми отверстиями для установки дисбаланса;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Частота вращения вала: 1200 об/мин;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Дисбаланс 750 г/мм;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Акселерометр: </a:t>
            </a:r>
            <a:r>
              <a:rPr lang="en-US" sz="1300" dirty="0">
                <a:latin typeface="Ubuntu" panose="020B0504030602030204" pitchFamily="34" charset="0"/>
              </a:rPr>
              <a:t>MEMS-</a:t>
            </a:r>
            <a:r>
              <a:rPr lang="ru-RU" sz="1300" dirty="0">
                <a:latin typeface="Ubuntu" panose="020B0504030602030204" pitchFamily="34" charset="0"/>
              </a:rPr>
              <a:t>акселерометр </a:t>
            </a:r>
            <a:r>
              <a:rPr lang="en-US" sz="1300" dirty="0">
                <a:latin typeface="Ubuntu" panose="020B0504030602030204" pitchFamily="34" charset="0"/>
              </a:rPr>
              <a:t>MPU6050</a:t>
            </a:r>
            <a:r>
              <a:rPr lang="ru-RU" sz="1300" dirty="0">
                <a:latin typeface="Ubuntu" panose="020B0504030602030204" pitchFamily="34" charset="0"/>
              </a:rPr>
              <a:t>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Датчик перемещения: </a:t>
            </a:r>
            <a:r>
              <a:rPr lang="en-US" sz="1300" dirty="0">
                <a:latin typeface="Ubuntu" panose="020B0504030602030204" pitchFamily="34" charset="0"/>
              </a:rPr>
              <a:t>IMA12-06BE1ZC0S</a:t>
            </a:r>
            <a:r>
              <a:rPr lang="ru-RU" sz="1300" dirty="0">
                <a:latin typeface="Ubuntu" panose="020B0504030602030204" pitchFamily="34" charset="0"/>
              </a:rPr>
              <a:t>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Частота дискретизации ~ 50 Гц;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- 6 опытов для каждого класса;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Время записи данных опыта – 1 мин;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56480D-779E-419A-896E-B978BDE03B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885570"/>
            <a:ext cx="5751368" cy="20624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E11361-A3F7-4588-9F3C-4443AFB42C2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13774" r="28977" b="15342"/>
          <a:stretch/>
        </p:blipFill>
        <p:spPr>
          <a:xfrm>
            <a:off x="2598667" y="688563"/>
            <a:ext cx="2016224" cy="16634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E1BBE6-9BDA-4B05-B5E5-004379F0F2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6315" r="42969" b="10629"/>
          <a:stretch/>
        </p:blipFill>
        <p:spPr>
          <a:xfrm>
            <a:off x="831785" y="1080769"/>
            <a:ext cx="1507689" cy="2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Ivan\Desktop\logotype.png">
            <a:extLst>
              <a:ext uri="{FF2B5EF4-FFF2-40B4-BE49-F238E27FC236}">
                <a16:creationId xmlns:a16="http://schemas.microsoft.com/office/drawing/2014/main" id="{2D47AE6C-00E0-4240-A06D-709B5758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570AF1A8-1CDC-4F37-AEA0-CE4CFAE8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5306" y="1986974"/>
            <a:ext cx="2980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Подготовка данных: Нормализация</a:t>
            </a:r>
          </a:p>
          <a:p>
            <a:r>
              <a:rPr lang="ru-RU" sz="1400" dirty="0">
                <a:latin typeface="Ubuntu" panose="020B0504030602030204" pitchFamily="34" charset="0"/>
              </a:rPr>
              <a:t>Обучение – 3480  примеров;</a:t>
            </a:r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Валидация – 2320  примеров;</a:t>
            </a:r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Тестирование – 1160  примеров;</a:t>
            </a:r>
          </a:p>
          <a:p>
            <a:r>
              <a:rPr lang="ru-RU" sz="1400" dirty="0">
                <a:latin typeface="Ubuntu" panose="020B0504030602030204" pitchFamily="34" charset="0"/>
              </a:rPr>
              <a:t>Размер примера – 100 измерений.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92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Набор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7D67A-6A76-4078-9332-0F1703364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131590"/>
            <a:ext cx="5145941" cy="35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Ivan\Desktop\logotype.png">
            <a:extLst>
              <a:ext uri="{FF2B5EF4-FFF2-40B4-BE49-F238E27FC236}">
                <a16:creationId xmlns:a16="http://schemas.microsoft.com/office/drawing/2014/main" id="{2D47AE6C-00E0-4240-A06D-709B5758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570AF1A8-1CDC-4F37-AEA0-CE4CFAE8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92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Обработка данных</a:t>
            </a:r>
          </a:p>
        </p:txBody>
      </p:sp>
      <p:pic>
        <p:nvPicPr>
          <p:cNvPr id="2050" name="Picture 2" descr="Что такое Google Colab?">
            <a:extLst>
              <a:ext uri="{FF2B5EF4-FFF2-40B4-BE49-F238E27FC236}">
                <a16:creationId xmlns:a16="http://schemas.microsoft.com/office/drawing/2014/main" id="{38F28A13-D473-479D-AE9B-84592130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1510"/>
            <a:ext cx="4199756" cy="18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PNG">
            <a:extLst>
              <a:ext uri="{FF2B5EF4-FFF2-40B4-BE49-F238E27FC236}">
                <a16:creationId xmlns:a16="http://schemas.microsoft.com/office/drawing/2014/main" id="{7A65A53E-BAC0-4AEF-8DDF-DF5BF007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" y="589496"/>
            <a:ext cx="4591022" cy="18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A5942A-5463-4761-90D0-3FBC25233B96}"/>
              </a:ext>
            </a:extLst>
          </p:cNvPr>
          <p:cNvSpPr txBox="1"/>
          <p:nvPr/>
        </p:nvSpPr>
        <p:spPr>
          <a:xfrm>
            <a:off x="4943686" y="2347790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" panose="020B0504030602030204" pitchFamily="34" charset="0"/>
              </a:rPr>
              <a:t>Google </a:t>
            </a:r>
            <a:r>
              <a:rPr lang="en-US" sz="1400" dirty="0" err="1">
                <a:latin typeface="Ubuntu" panose="020B0504030602030204" pitchFamily="34" charset="0"/>
              </a:rPr>
              <a:t>colab</a:t>
            </a:r>
            <a:r>
              <a:rPr lang="en-US" sz="1400" dirty="0">
                <a:latin typeface="Ubuntu" panose="020B0504030602030204" pitchFamily="34" charset="0"/>
              </a:rPr>
              <a:t> – </a:t>
            </a:r>
            <a:r>
              <a:rPr lang="ru-RU" sz="1400" dirty="0">
                <a:latin typeface="Ubuntu" panose="020B0504030602030204" pitchFamily="34" charset="0"/>
              </a:rPr>
              <a:t>бесплатная интерактивная облачная среда для работы с кодом на языке</a:t>
            </a:r>
            <a:r>
              <a:rPr lang="en-US" sz="1400" dirty="0">
                <a:latin typeface="Ubuntu" panose="020B0504030602030204" pitchFamily="34" charset="0"/>
              </a:rPr>
              <a:t> </a:t>
            </a:r>
            <a:r>
              <a:rPr lang="ru-RU" sz="1400" dirty="0">
                <a:latin typeface="Ubuntu" panose="020B0504030602030204" pitchFamily="34" charset="0"/>
              </a:rPr>
              <a:t>программирования </a:t>
            </a:r>
            <a:r>
              <a:rPr lang="en-US" sz="1400" dirty="0">
                <a:latin typeface="Ubuntu" panose="020B0504030602030204" pitchFamily="34" charset="0"/>
              </a:rPr>
              <a:t>Python3 </a:t>
            </a:r>
            <a:r>
              <a:rPr lang="ru-RU" sz="1400" dirty="0">
                <a:latin typeface="Ubuntu" panose="020B0504030602030204" pitchFamily="34" charset="0"/>
              </a:rPr>
              <a:t>от Google.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6B95B-D43A-4427-A589-E7733C340017}"/>
              </a:ext>
            </a:extLst>
          </p:cNvPr>
          <p:cNvSpPr txBox="1"/>
          <p:nvPr/>
        </p:nvSpPr>
        <p:spPr>
          <a:xfrm>
            <a:off x="411149" y="240915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Репозиторий с программой для обработки данных:</a:t>
            </a:r>
          </a:p>
          <a:p>
            <a:r>
              <a:rPr lang="en-US" sz="1400" dirty="0">
                <a:latin typeface="Ubuntu" panose="020B0504030602030204" pitchFamily="34" charset="0"/>
              </a:rPr>
              <a:t>https://github.com/chester-i-n/11MH-M.git</a:t>
            </a:r>
            <a:endParaRPr lang="ru-RU" sz="1400" dirty="0">
              <a:latin typeface="Ubuntu" panose="020B0504030602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41AE85-C912-4778-B7D5-2819B1E8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27794"/>
            <a:ext cx="5218326" cy="12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44CC6-3D3F-4554-AC19-C71FAFA4F42E}"/>
              </a:ext>
            </a:extLst>
          </p:cNvPr>
          <p:cNvSpPr txBox="1"/>
          <p:nvPr/>
        </p:nvSpPr>
        <p:spPr>
          <a:xfrm>
            <a:off x="2663788" y="451596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Библиотека для глубокого обучения:</a:t>
            </a:r>
          </a:p>
          <a:p>
            <a:r>
              <a:rPr lang="en-US" sz="1400" dirty="0">
                <a:latin typeface="Ubuntu" panose="020B0504030602030204" pitchFamily="34" charset="0"/>
              </a:rPr>
              <a:t>https://pytorch.org/</a:t>
            </a:r>
            <a:endParaRPr lang="ru-RU" sz="1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583</Words>
  <Application>Microsoft Office PowerPoint</Application>
  <PresentationFormat>Экран (16:9)</PresentationFormat>
  <Paragraphs>113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Times New Roman</vt:lpstr>
      <vt:lpstr>Ubuntu</vt:lpstr>
      <vt:lpstr>Тема Office</vt:lpstr>
      <vt:lpstr>Equation</vt:lpstr>
      <vt:lpstr>Презентация PowerPoint</vt:lpstr>
      <vt:lpstr>Триботроника</vt:lpstr>
      <vt:lpstr>Классификация триботронных систем</vt:lpstr>
      <vt:lpstr>Автоматизированная диагностика</vt:lpstr>
      <vt:lpstr>Основные задачи машинного обучения</vt:lpstr>
      <vt:lpstr>Многослойный перцептрон</vt:lpstr>
      <vt:lpstr>Эксперимент</vt:lpstr>
      <vt:lpstr>Набор данных</vt:lpstr>
      <vt:lpstr>Обработка данных</vt:lpstr>
      <vt:lpstr>Презентация PowerPoint</vt:lpstr>
      <vt:lpstr>Архитектура нейросети</vt:lpstr>
      <vt:lpstr>Презентация PowerPoint</vt:lpstr>
      <vt:lpstr>Презентация PowerPoint</vt:lpstr>
      <vt:lpstr>Онлайн тестирование</vt:lpstr>
      <vt:lpstr>Результаты онлайн тестирования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IMS</cp:lastModifiedBy>
  <cp:revision>141</cp:revision>
  <dcterms:created xsi:type="dcterms:W3CDTF">2020-05-09T15:17:50Z</dcterms:created>
  <dcterms:modified xsi:type="dcterms:W3CDTF">2022-04-27T12:12:30Z</dcterms:modified>
</cp:coreProperties>
</file>