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43891200" cy="32918400"/>
  <p:notesSz cx="6858000" cy="9144000"/>
  <p:defaultTextStyle>
    <a:defPPr>
      <a:defRPr lang="en-US"/>
    </a:defPPr>
    <a:lvl1pPr marL="0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1pPr>
    <a:lvl2pPr marL="1843194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2pPr>
    <a:lvl3pPr marL="3686388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3pPr>
    <a:lvl4pPr marL="5529582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4pPr>
    <a:lvl5pPr marL="7372775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5pPr>
    <a:lvl6pPr marL="9215969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6pPr>
    <a:lvl7pPr marL="11059163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7pPr>
    <a:lvl8pPr marL="12902357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8pPr>
    <a:lvl9pPr marL="14745551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48">
          <p15:clr>
            <a:srgbClr val="A4A3A4"/>
          </p15:clr>
        </p15:guide>
        <p15:guide id="2" orient="horz" pos="10368">
          <p15:clr>
            <a:srgbClr val="A4A3A4"/>
          </p15:clr>
        </p15:guide>
        <p15:guide id="3" pos="14127">
          <p15:clr>
            <a:srgbClr val="A4A3A4"/>
          </p15:clr>
        </p15:guide>
        <p15:guide id="4" pos="26338">
          <p15:clr>
            <a:srgbClr val="A4A3A4"/>
          </p15:clr>
        </p15:guide>
        <p15:guide id="5" pos="7743">
          <p15:clr>
            <a:srgbClr val="A4A3A4"/>
          </p15:clr>
        </p15:guide>
        <p15:guide id="6" pos="1217">
          <p15:clr>
            <a:srgbClr val="A4A3A4"/>
          </p15:clr>
        </p15:guide>
        <p15:guide id="7" pos="211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5529"/>
    <a:srgbClr val="004348"/>
    <a:srgbClr val="F1BDCF"/>
    <a:srgbClr val="8E9089"/>
    <a:srgbClr val="EBEBEB"/>
    <a:srgbClr val="212121"/>
    <a:srgbClr val="DC4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1"/>
    <p:restoredTop sz="94690"/>
  </p:normalViewPr>
  <p:slideViewPr>
    <p:cSldViewPr snapToGrid="0" snapToObjects="1">
      <p:cViewPr varScale="1">
        <p:scale>
          <a:sx n="19" d="100"/>
          <a:sy n="19" d="100"/>
        </p:scale>
        <p:origin x="1104" y="138"/>
      </p:cViewPr>
      <p:guideLst>
        <p:guide orient="horz" pos="13248"/>
        <p:guide orient="horz" pos="10368"/>
        <p:guide pos="14127"/>
        <p:guide pos="26338"/>
        <p:guide pos="7743"/>
        <p:guide pos="1217"/>
        <p:guide pos="211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Verdana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BBF67-3F34-7B4F-9D22-6C5AACED205D}" type="datetimeFigureOut">
              <a:rPr lang="en-US" smtClean="0">
                <a:latin typeface="Verdana Regular" charset="0"/>
              </a:rPr>
              <a:t>11/26/2024</a:t>
            </a:fld>
            <a:endParaRPr lang="en-US" dirty="0">
              <a:latin typeface="Verdana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Verdana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4DB99-E856-3648-B51B-50059185FFD2}" type="slidenum">
              <a:rPr lang="en-US" smtClean="0">
                <a:latin typeface="Verdana Regular" charset="0"/>
              </a:rPr>
              <a:t>‹#›</a:t>
            </a:fld>
            <a:endParaRPr lang="en-US" dirty="0">
              <a:latin typeface="Verdana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941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Verdana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Verdana Regular" charset="0"/>
              </a:defRPr>
            </a:lvl1pPr>
          </a:lstStyle>
          <a:p>
            <a:fld id="{9CF59EBC-EC05-6B4D-B166-DDFA6A1EDCB6}" type="datetimeFigureOut">
              <a:rPr lang="en-US" smtClean="0"/>
              <a:pPr/>
              <a:t>11/26/2024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Verdana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Verdana Regular" charset="0"/>
              </a:defRPr>
            </a:lvl1pPr>
          </a:lstStyle>
          <a:p>
            <a:fld id="{DD9D7D82-3AAB-FE4F-A8B8-55362074E5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5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1pPr>
    <a:lvl2pPr marL="1843194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2pPr>
    <a:lvl3pPr marL="3686388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3pPr>
    <a:lvl4pPr marL="5529582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4pPr>
    <a:lvl5pPr marL="7372775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5pPr>
    <a:lvl6pPr marL="9215969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11059163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12902357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14745551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931987" y="8919137"/>
            <a:ext cx="19381645" cy="17519487"/>
          </a:xfrm>
          <a:prstGeom prst="rect">
            <a:avLst/>
          </a:prstGeom>
        </p:spPr>
        <p:txBody>
          <a:bodyPr vert="horz"/>
          <a:lstStyle>
            <a:lvl1pPr>
              <a:defRPr sz="960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2429930" y="20092879"/>
            <a:ext cx="9080739" cy="10954304"/>
          </a:xfrm>
          <a:prstGeom prst="rect">
            <a:avLst/>
          </a:prstGeom>
        </p:spPr>
        <p:txBody>
          <a:bodyPr vert="horz"/>
          <a:lstStyle>
            <a:lvl1pPr>
              <a:defRPr sz="960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22429930" y="8919140"/>
            <a:ext cx="19381645" cy="10018964"/>
          </a:xfrm>
          <a:prstGeom prst="rect">
            <a:avLst/>
          </a:prstGeom>
        </p:spPr>
        <p:txBody>
          <a:bodyPr vert="horz"/>
          <a:lstStyle>
            <a:lvl1pPr>
              <a:defRPr sz="960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732758" y="1731788"/>
            <a:ext cx="42425683" cy="3049166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 Regular" charset="0"/>
            </a:endParaRPr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2280010" y="720448"/>
            <a:ext cx="30878431" cy="1828799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endParaRPr lang="en-US" sz="5400" b="1" i="0" cap="none" spc="170" dirty="0">
              <a:latin typeface="Impact" charset="0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906000" y="720448"/>
            <a:ext cx="33252441" cy="1828799"/>
          </a:xfrm>
          <a:prstGeom prst="rect">
            <a:avLst/>
          </a:prstGeom>
          <a:solidFill>
            <a:srgbClr val="F3B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 userDrawn="1"/>
        </p:nvSpPr>
        <p:spPr>
          <a:xfrm>
            <a:off x="12280010" y="758646"/>
            <a:ext cx="30878431" cy="179060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r>
              <a:rPr lang="en-US" sz="5400" cap="none" spc="520" baseline="0" dirty="0">
                <a:latin typeface="Impact" charset="0"/>
                <a:ea typeface="Impact" charset="0"/>
                <a:cs typeface="Impact" charset="0"/>
              </a:rPr>
              <a:t>Electrical Engineering and Computer Science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732759" y="720448"/>
            <a:ext cx="10353949" cy="182879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itle 1"/>
          <p:cNvSpPr txBox="1">
            <a:spLocks/>
          </p:cNvSpPr>
          <p:nvPr userDrawn="1"/>
        </p:nvSpPr>
        <p:spPr>
          <a:xfrm>
            <a:off x="1920240" y="758646"/>
            <a:ext cx="11897360" cy="179060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fontAlgn="ctr">
              <a:spcBef>
                <a:spcPts val="0"/>
              </a:spcBef>
            </a:pPr>
            <a:r>
              <a:rPr lang="en-US" sz="5400" spc="520" baseline="0" dirty="0">
                <a:latin typeface="Impact" charset="0"/>
                <a:ea typeface="Impact" charset="0"/>
                <a:cs typeface="Impact" charset="0"/>
              </a:rPr>
              <a:t>COLLEGE OF ENGINEERING</a:t>
            </a:r>
          </a:p>
        </p:txBody>
      </p:sp>
      <p:pic>
        <p:nvPicPr>
          <p:cNvPr id="4" name="Picture 3" descr="OSU_horizontal_2C_O_over_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020" y="28559364"/>
            <a:ext cx="7046629" cy="2247216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12280010" y="720448"/>
            <a:ext cx="30878431" cy="1828799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endParaRPr lang="en-US" sz="5400" b="1" i="0" cap="none" spc="170" dirty="0">
              <a:latin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73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2429930" y="9655781"/>
            <a:ext cx="19381645" cy="10018964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16"/>
          <p:cNvSpPr txBox="1">
            <a:spLocks/>
          </p:cNvSpPr>
          <p:nvPr/>
        </p:nvSpPr>
        <p:spPr>
          <a:xfrm>
            <a:off x="32393255" y="20691667"/>
            <a:ext cx="941832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E05529"/>
                </a:solidFill>
                <a:latin typeface="Verdana Regular" charset="0"/>
                <a:ea typeface="Verdana Regular" charset="0"/>
                <a:cs typeface="Verdana Regular" charset="0"/>
              </a:rPr>
              <a:t>Training with ML-Agents</a:t>
            </a:r>
          </a:p>
        </p:txBody>
      </p:sp>
      <p:sp>
        <p:nvSpPr>
          <p:cNvPr id="6" name="Text Placeholder 18"/>
          <p:cNvSpPr txBox="1">
            <a:spLocks/>
          </p:cNvSpPr>
          <p:nvPr/>
        </p:nvSpPr>
        <p:spPr>
          <a:xfrm>
            <a:off x="32393255" y="21658115"/>
            <a:ext cx="9418320" cy="8994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200" indent="-457200" algn="l" defTabSz="4389120" rtl="0" eaLnBrk="1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Font typeface="Arial" charset="0"/>
              <a:buChar char="•"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600"/>
              </a:spcAft>
            </a:pP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ML-Agents: A Unity package used for training game agents. We used the tool’s reinforcement learning/proximate policy optimization (PPO) capabilities to train an agent, the game’s paddle. (ML-Agents can also use imitation/behavioral cloning)</a:t>
            </a:r>
          </a:p>
          <a:p>
            <a:pPr>
              <a:spcAft>
                <a:spcPts val="2600"/>
              </a:spcAft>
            </a:pP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We used observations of the ball’s position to define rewards for the paddle agent based on:</a:t>
            </a:r>
          </a:p>
          <a:p>
            <a:pPr marL="118872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Paddle position/proximity to ball</a:t>
            </a:r>
          </a:p>
          <a:p>
            <a:pPr marL="118872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Paddle striking the ball</a:t>
            </a:r>
          </a:p>
          <a:p>
            <a:pPr marL="118872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Destroying a brick</a:t>
            </a:r>
          </a:p>
          <a:p>
            <a:pPr marL="118872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Destroying all of a level’s bricks</a:t>
            </a:r>
          </a:p>
          <a:p>
            <a:pPr marL="118872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Missing the ball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We set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hyperparameters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in the related YAML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config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for:</a:t>
            </a:r>
          </a:p>
          <a:p>
            <a:pPr marL="119221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Number of simulation steps</a:t>
            </a:r>
          </a:p>
          <a:p>
            <a:pPr marL="119221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How quickly the policy can evolve in simulation (epsilon)</a:t>
            </a:r>
          </a:p>
          <a:p>
            <a:pPr marL="0" indent="0">
              <a:lnSpc>
                <a:spcPts val="1300"/>
              </a:lnSpc>
              <a:spcAft>
                <a:spcPts val="2600"/>
              </a:spcAft>
              <a:buNone/>
            </a:pPr>
            <a:endParaRPr lang="en-US" dirty="0">
              <a:latin typeface="Verdana Regular" charset="0"/>
              <a:ea typeface="Verdana Regular" charset="0"/>
              <a:cs typeface="Verdana Regular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931990" y="5503233"/>
            <a:ext cx="24332692" cy="3800745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389120" rtl="0" eaLnBrk="1" latinLnBrk="0" hangingPunct="1">
              <a:lnSpc>
                <a:spcPts val="8640"/>
              </a:lnSpc>
              <a:spcBef>
                <a:spcPts val="4800"/>
              </a:spcBef>
              <a:buFont typeface="Arial" panose="020B0604020202020204" pitchFamily="34" charset="0"/>
              <a:buNone/>
              <a:defRPr sz="6600" b="0" i="0" kern="1200" spc="200" baseline="0">
                <a:solidFill>
                  <a:schemeClr val="tx1"/>
                </a:solidFill>
                <a:latin typeface="Rufina-Stencil-Regular"/>
                <a:ea typeface="+mn-ea"/>
                <a:cs typeface="Rufina-Stencil-Regular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dirty="0">
                <a:latin typeface="Georgia" charset="0"/>
                <a:ea typeface="Georgia" charset="0"/>
                <a:cs typeface="Georgia" charset="0"/>
              </a:rPr>
              <a:t>A clone of Atari’s Breakout developed with Unity and trained using ML-Agents</a:t>
            </a:r>
          </a:p>
        </p:txBody>
      </p:sp>
      <p:sp>
        <p:nvSpPr>
          <p:cNvPr id="8" name="Text Placeholder 16"/>
          <p:cNvSpPr txBox="1">
            <a:spLocks/>
          </p:cNvSpPr>
          <p:nvPr/>
        </p:nvSpPr>
        <p:spPr>
          <a:xfrm>
            <a:off x="12292013" y="27593400"/>
            <a:ext cx="941832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E05529"/>
                </a:solidFill>
                <a:latin typeface="Verdana Regular" charset="0"/>
                <a:ea typeface="Verdana Regular" charset="0"/>
                <a:cs typeface="Verdana Regular" charset="0"/>
              </a:rPr>
              <a:t>Breakout</a:t>
            </a:r>
          </a:p>
        </p:txBody>
      </p:sp>
      <p:sp>
        <p:nvSpPr>
          <p:cNvPr id="9" name="Text Placeholder 18"/>
          <p:cNvSpPr txBox="1">
            <a:spLocks/>
          </p:cNvSpPr>
          <p:nvPr/>
        </p:nvSpPr>
        <p:spPr>
          <a:xfrm>
            <a:off x="12292013" y="28559321"/>
            <a:ext cx="9418320" cy="21800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600"/>
              </a:spcAft>
            </a:pP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For this project, the team developed a brick-breaking game similar to Atari’s 1976 hit arcade game, </a:t>
            </a:r>
            <a:r>
              <a:rPr lang="en-US" i="1" dirty="0">
                <a:latin typeface="Verdana Regular" charset="0"/>
                <a:ea typeface="Verdana Regular" charset="0"/>
                <a:cs typeface="Verdana Regular" charset="0"/>
              </a:rPr>
              <a:t>Breakout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. We used Unity for design and scripting, and the game features a player vs. CPU mode, trained with Unity’s ML-Agent package and associated Python/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PyTorch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toolkit.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31989" y="3463917"/>
            <a:ext cx="20497941" cy="154267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tx2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r>
              <a:rPr lang="en-US" b="1" spc="100" dirty="0">
                <a:solidFill>
                  <a:srgbClr val="E05529"/>
                </a:solidFill>
                <a:latin typeface="Impact" charset="0"/>
                <a:ea typeface="Impact" charset="0"/>
                <a:cs typeface="Impact" charset="0"/>
              </a:rPr>
              <a:t>Machine learning breakout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3563027" y="5224157"/>
            <a:ext cx="25347611" cy="4592082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tx2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endParaRPr lang="en-US" spc="100" dirty="0">
              <a:solidFill>
                <a:srgbClr val="E05529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6459234" y="4072736"/>
            <a:ext cx="17276324" cy="4575722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tx2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r>
              <a:rPr lang="en-US" sz="5400" cap="none" spc="100" dirty="0">
                <a:solidFill>
                  <a:srgbClr val="E05529"/>
                </a:solidFill>
                <a:latin typeface="+mn-lt"/>
                <a:ea typeface="Impact" charset="0"/>
                <a:cs typeface="Impact" charset="0"/>
              </a:rPr>
              <a:t>Chester </a:t>
            </a:r>
            <a:r>
              <a:rPr lang="en-US" sz="5400" cap="none" spc="100" dirty="0" err="1">
                <a:solidFill>
                  <a:srgbClr val="E05529"/>
                </a:solidFill>
                <a:latin typeface="+mn-lt"/>
                <a:ea typeface="Impact" charset="0"/>
                <a:cs typeface="Impact" charset="0"/>
              </a:rPr>
              <a:t>Corpuz</a:t>
            </a:r>
            <a:r>
              <a:rPr lang="en-US" sz="5400" cap="none" spc="100" dirty="0">
                <a:solidFill>
                  <a:srgbClr val="E05529"/>
                </a:solidFill>
                <a:latin typeface="+mn-lt"/>
                <a:ea typeface="Impact" charset="0"/>
                <a:cs typeface="Impact" charset="0"/>
              </a:rPr>
              <a:t>  corpuzc@oregonstate.edu</a:t>
            </a:r>
          </a:p>
          <a:p>
            <a:r>
              <a:rPr lang="en-US" sz="5400" cap="none" spc="100" dirty="0">
                <a:solidFill>
                  <a:srgbClr val="E05529"/>
                </a:solidFill>
                <a:latin typeface="+mn-lt"/>
                <a:ea typeface="Impact" charset="0"/>
                <a:cs typeface="Impact" charset="0"/>
              </a:rPr>
              <a:t>Jason Ferrell  ferrelja@oregonstate.edu</a:t>
            </a:r>
          </a:p>
          <a:p>
            <a:r>
              <a:rPr lang="en-US" sz="5400" cap="none" spc="100" dirty="0">
                <a:solidFill>
                  <a:srgbClr val="E05529"/>
                </a:solidFill>
                <a:latin typeface="+mn-lt"/>
                <a:ea typeface="Impact" charset="0"/>
                <a:cs typeface="Impact" charset="0"/>
              </a:rPr>
              <a:t>Ben </a:t>
            </a:r>
            <a:r>
              <a:rPr lang="en-US" sz="5400" cap="none" spc="100" dirty="0" err="1">
                <a:solidFill>
                  <a:srgbClr val="E05529"/>
                </a:solidFill>
                <a:latin typeface="+mn-lt"/>
                <a:ea typeface="Impact" charset="0"/>
                <a:cs typeface="Impact" charset="0"/>
              </a:rPr>
              <a:t>Singeltary</a:t>
            </a:r>
            <a:r>
              <a:rPr lang="en-US" sz="5400" cap="none" spc="100" dirty="0">
                <a:solidFill>
                  <a:srgbClr val="E05529"/>
                </a:solidFill>
                <a:latin typeface="+mn-lt"/>
                <a:ea typeface="Impact" charset="0"/>
                <a:cs typeface="Impact" charset="0"/>
              </a:rPr>
              <a:t> singeltb@oregonstate.edu</a:t>
            </a:r>
          </a:p>
          <a:p>
            <a:r>
              <a:rPr lang="en-US" sz="5400" cap="none" spc="100" dirty="0">
                <a:solidFill>
                  <a:srgbClr val="E05529"/>
                </a:solidFill>
                <a:latin typeface="+mn-lt"/>
                <a:ea typeface="Impact" charset="0"/>
                <a:cs typeface="Impact" charset="0"/>
              </a:rPr>
              <a:t>Joel </a:t>
            </a:r>
            <a:r>
              <a:rPr lang="en-US" sz="5400" cap="none" spc="100" dirty="0" err="1">
                <a:solidFill>
                  <a:srgbClr val="E05529"/>
                </a:solidFill>
                <a:latin typeface="+mn-lt"/>
                <a:ea typeface="Impact" charset="0"/>
                <a:cs typeface="Impact" charset="0"/>
              </a:rPr>
              <a:t>Vrieze</a:t>
            </a:r>
            <a:r>
              <a:rPr lang="en-US" sz="5400" cap="none" spc="100" dirty="0">
                <a:solidFill>
                  <a:srgbClr val="E05529"/>
                </a:solidFill>
                <a:latin typeface="+mn-lt"/>
                <a:ea typeface="Impact" charset="0"/>
                <a:cs typeface="Impact" charset="0"/>
              </a:rPr>
              <a:t> vriezej@oregonstate.edu</a:t>
            </a:r>
          </a:p>
          <a:p>
            <a:endParaRPr lang="en-US" sz="5400" cap="none" spc="100" dirty="0">
              <a:solidFill>
                <a:srgbClr val="E05529"/>
              </a:solidFill>
              <a:latin typeface="+mn-lt"/>
              <a:ea typeface="Impact" charset="0"/>
              <a:cs typeface="Impact" charset="0"/>
            </a:endParaRPr>
          </a:p>
          <a:p>
            <a:r>
              <a:rPr lang="en-US" sz="5400" cap="none" spc="100" dirty="0">
                <a:solidFill>
                  <a:srgbClr val="E05529"/>
                </a:solidFill>
                <a:latin typeface="+mn-lt"/>
                <a:ea typeface="Impact" charset="0"/>
                <a:cs typeface="Impact" charset="0"/>
              </a:rPr>
              <a:t>https://github.com/chesterrc/ML-Breakout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D2F7A4-D97B-9216-E7B3-A92830DB9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223" y="9268319"/>
            <a:ext cx="16683178" cy="171266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E10440-915A-6FF3-BCCC-3B7419869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5960" y="9595401"/>
            <a:ext cx="20214590" cy="101397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FDF9A2C-BF9C-5B91-132A-6585EE25F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3499" y="21597659"/>
            <a:ext cx="9753600" cy="7439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5021639"/>
      </p:ext>
    </p:extLst>
  </p:cSld>
  <p:clrMapOvr>
    <a:masterClrMapping/>
  </p:clrMapOvr>
</p:sld>
</file>

<file path=ppt/theme/theme1.xml><?xml version="1.0" encoding="utf-8"?>
<a:theme xmlns:a="http://schemas.openxmlformats.org/drawingml/2006/main" name="research_poster_template-48x36">
  <a:themeElements>
    <a:clrScheme name="OSU COE">
      <a:dk1>
        <a:sysClr val="windowText" lastClr="000000"/>
      </a:dk1>
      <a:lt1>
        <a:sysClr val="window" lastClr="FFFFFF"/>
      </a:lt1>
      <a:dk2>
        <a:srgbClr val="D63F20"/>
      </a:dk2>
      <a:lt2>
        <a:srgbClr val="B1B2B1"/>
      </a:lt2>
      <a:accent1>
        <a:srgbClr val="7D7819"/>
      </a:accent1>
      <a:accent2>
        <a:srgbClr val="004760"/>
      </a:accent2>
      <a:accent3>
        <a:srgbClr val="EFB31D"/>
      </a:accent3>
      <a:accent4>
        <a:srgbClr val="002F32"/>
      </a:accent4>
      <a:accent5>
        <a:srgbClr val="00747E"/>
      </a:accent5>
      <a:accent6>
        <a:srgbClr val="777877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search_poster_template-48x36" id="{0FFAA6C9-1816-164A-913C-442D436FEA80}" vid="{D21D638B-596F-CB49-840C-9C72AB38A7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1000</TotalTime>
  <Words>215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Georgia</vt:lpstr>
      <vt:lpstr>Impact</vt:lpstr>
      <vt:lpstr>Verdana</vt:lpstr>
      <vt:lpstr>Verdana Regular</vt:lpstr>
      <vt:lpstr>research_poster_template-48x36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Jason Ferrell</cp:lastModifiedBy>
  <cp:revision>61</cp:revision>
  <dcterms:created xsi:type="dcterms:W3CDTF">2017-04-19T21:01:26Z</dcterms:created>
  <dcterms:modified xsi:type="dcterms:W3CDTF">2024-11-26T16:47:42Z</dcterms:modified>
</cp:coreProperties>
</file>