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58" r:id="rId5"/>
    <p:sldId id="257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2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618" y="72"/>
      </p:cViewPr>
      <p:guideLst>
        <p:guide orient="horz" pos="2192"/>
        <p:guide pos="2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开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9735" y="805180"/>
            <a:ext cx="4294505" cy="443230"/>
          </a:xfrm>
        </p:spPr>
        <p:txBody>
          <a:bodyPr anchor="b"/>
          <a:lstStyle>
            <a:lvl1pPr algn="ctr">
              <a:defRPr sz="4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err="1"/>
              <a:t>Redis</a:t>
            </a:r>
            <a:r>
              <a:rPr lang="zh-CN" altLang="en-US" dirty="0"/>
              <a:t>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9735" y="1443355"/>
            <a:ext cx="4914265" cy="1655445"/>
          </a:xfrm>
        </p:spPr>
        <p:txBody>
          <a:bodyPr numCol="1"/>
          <a:lstStyle>
            <a:lvl1pPr marL="0" indent="0" algn="l">
              <a:buFont typeface="Arial" panose="020B0604020202020204" pitchFamily="34" charset="0"/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内容版式（标题、内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2686050" y="142493"/>
            <a:ext cx="5770712" cy="429008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/>
              <a:t>插入章节标题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8649" y="584912"/>
            <a:ext cx="7828112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buFont typeface="Wingdings" panose="05000000000000000000" pitchFamily="2" charset="2"/>
              <a:buNone/>
              <a:defRPr sz="1800" b="1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插入知识点小标题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628649" y="1256849"/>
            <a:ext cx="7828112" cy="5044467"/>
          </a:xfrm>
        </p:spPr>
        <p:txBody>
          <a:bodyPr/>
          <a:lstStyle>
            <a:lvl1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 sz="1500" b="1">
                <a:solidFill>
                  <a:srgbClr val="C00000"/>
                </a:solidFill>
              </a:defRPr>
            </a:lvl1pPr>
            <a:lvl2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 sz="135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 sz="135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 sz="1350">
                <a:solidFill>
                  <a:schemeClr val="tx1"/>
                </a:solidFill>
              </a:defRPr>
            </a:lvl5pPr>
            <a:lvl6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>
                <a:latin typeface="微软雅黑" panose="020B0503020204020204" charset="-122"/>
                <a:ea typeface="微软雅黑" panose="020B0503020204020204" charset="-122"/>
              </a:defRPr>
            </a:lvl6pPr>
            <a:lvl7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>
                <a:latin typeface="微软雅黑" panose="020B0503020204020204" charset="-122"/>
                <a:ea typeface="微软雅黑" panose="020B0503020204020204" charset="-122"/>
              </a:defRPr>
            </a:lvl7pPr>
            <a:lvl8pPr>
              <a:lnSpc>
                <a:spcPct val="150000"/>
              </a:lnSpc>
              <a:spcBef>
                <a:spcPts val="375"/>
              </a:spcBef>
              <a:spcAft>
                <a:spcPts val="500"/>
              </a:spcAft>
              <a:defRPr>
                <a:latin typeface="微软雅黑" panose="020B0503020204020204" charset="-122"/>
                <a:ea typeface="微软雅黑" panose="020B0503020204020204" charset="-122"/>
              </a:defRPr>
            </a:lvl8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6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7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8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冒泡排序思路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kumimoji="1" lang="zh-CN" altLang="en-US" sz="2000" dirty="0"/>
              <a:t>首先，列表每两个相邻的数，如果前边的比后边的大，那么交换这两个数</a:t>
            </a:r>
            <a:r>
              <a:rPr kumimoji="1" lang="en-US" altLang="zh-CN" sz="2000" dirty="0"/>
              <a:t>……</a:t>
            </a:r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sz="2000" dirty="0"/>
              <a:t>会发生什么？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8" name="矩形 7"/>
          <p:cNvSpPr/>
          <p:nvPr/>
        </p:nvSpPr>
        <p:spPr>
          <a:xfrm rot="16200000">
            <a:off x="7734054" y="4769429"/>
            <a:ext cx="351529" cy="362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7734054" y="4412916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7734054" y="406774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 rot="16200000">
            <a:off x="7734054" y="371122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 rot="16200000">
            <a:off x="7734054" y="335471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 rot="16200000">
            <a:off x="7734054" y="299820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 rot="16200000">
            <a:off x="7734054" y="2641689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16200000">
            <a:off x="7734055" y="229651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 rot="16200000">
            <a:off x="7734055" y="194000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 rot="16200000">
            <a:off x="6852609" y="3354715"/>
            <a:ext cx="3180956" cy="362888"/>
            <a:chOff x="646360" y="1577109"/>
            <a:chExt cx="3180956" cy="362888"/>
          </a:xfrm>
          <a:noFill/>
        </p:grpSpPr>
        <p:sp>
          <p:nvSpPr>
            <p:cNvPr id="28" name="矩形 27"/>
            <p:cNvSpPr/>
            <p:nvPr/>
          </p:nvSpPr>
          <p:spPr>
            <a:xfrm>
              <a:off x="646360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0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2873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1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8047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2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61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3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61075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4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17587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5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74100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6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7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8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7059426" y="4945545"/>
            <a:ext cx="566928" cy="91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15 " pathEditMode="relative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3.33333E-6 0.05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046 L -5.55556E-7 -0.1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185 " pathEditMode="relative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-0.00087 -0.1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2.22222E-6 0.051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0139 L -5.55556E-7 -0.15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3.33333E-6 0.052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5417 L -2.22222E-6 -0.2062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0.0033 -0.21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132 L 0.0033 -0.2620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0035 -0.05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2.22222E-6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6204 L 0.00399 -0.313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31389 L 0.00261 -0.3638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" pathEditMode="relative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3.33333E-6 0.0520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36389 L 2.22222E-6 -7.40741E-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185 L -3.33333E-6 -3.703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6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5116 L -5.55556E-7 0.102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278 L 1.11111E-6 -4.44444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4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208 L -5.55556E-7 0.103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 L 0.0033 -0.213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0625 L -5.55556E-7 -0.258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209 L -5.55556E-7 0.1039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132 L 0.0033 -0.2620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6204 L 0.00399 -0.3138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162 L -5.55556E-7 -0.1023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5209 L -5.55556E-7 0.1023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31389 L 3.33333E-6 -4.81481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8 -0.05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-2.22222E-6 -0.0504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47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486 L -5.55556E-7 0.154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2.22222E-6 -0.0520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4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0393 L -5.55556E-7 0.15602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0.0033 -0.213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132 L 0.0033 -0.2620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581 L -5.55556E-7 -0.3101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0278 L -5.55556E-7 0.1544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6204 L -2.22222E-6 -7.40741E-7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231 L -5.55556E-7 0.05093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551 L -5.55556E-7 0.2062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4954 L -5.55556E-7 -0.1023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5602 L -5.55556E-7 0.20787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 L 0.0033 -0.2132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5209 L -5.55556E-7 -0.10393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70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544 L -5.55556E-7 0.206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132 L 2.22222E-6 2.22222E-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8 -0.05092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116 L -4.44444E-6 1.48148E-6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16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0879 L -5.55556E-7 0.25834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-0.00087 -0.10185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0231 L -5.55556E-7 -0.1544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62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0625 L -5.55556E-7 0.25833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-2.22222E-6 -4.81481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20625 L -5.55556E-7 0.1544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69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903 L -5.55556E-7 0.31019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0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2.22222E-6 -0.0518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833 L -5.55556E-7 0.31018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3.33333E-6 -7.40741E-7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551 L -5.55556E-7 0.10393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1111 L -5.55556E-7 0.36065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0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2.22222E-6 -7.40741E-7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1018 L -5.55556E-7 0.25834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69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6134 L -5.55556E-7 0.4125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8" grpId="2" bldLvl="0" animBg="1"/>
      <p:bldP spid="8" grpId="3" bldLvl="0" animBg="1"/>
      <p:bldP spid="8" grpId="4" bldLvl="0" animBg="1"/>
      <p:bldP spid="8" grpId="5" bldLvl="0" animBg="1"/>
      <p:bldP spid="8" grpId="6" bldLvl="0" animBg="1"/>
      <p:bldP spid="9" grpId="0" bldLvl="0" animBg="1"/>
      <p:bldP spid="9" grpId="1" bldLvl="0" animBg="1"/>
      <p:bldP spid="9" grpId="2" bldLvl="0" animBg="1"/>
      <p:bldP spid="9" grpId="3" bldLvl="0" animBg="1"/>
      <p:bldP spid="9" grpId="4" bldLvl="0" animBg="1"/>
      <p:bldP spid="9" grpId="5" bldLvl="0" animBg="1"/>
      <p:bldP spid="10" grpId="0" bldLvl="0" animBg="1"/>
      <p:bldP spid="10" grpId="1" bldLvl="0" animBg="1"/>
      <p:bldP spid="10" grpId="2" bldLvl="0" animBg="1"/>
      <p:bldP spid="10" grpId="3" bldLvl="0" animBg="1"/>
      <p:bldP spid="10" grpId="4" bldLvl="0" animBg="1"/>
      <p:bldP spid="10" grpId="5" bldLvl="0" animBg="1"/>
      <p:bldP spid="11" grpId="0" bldLvl="0" animBg="1"/>
      <p:bldP spid="11" grpId="1" bldLvl="0" animBg="1"/>
      <p:bldP spid="11" grpId="2" bldLvl="0" animBg="1"/>
      <p:bldP spid="11" grpId="3" bldLvl="0" animBg="1"/>
      <p:bldP spid="11" grpId="4" bldLvl="0" animBg="1"/>
      <p:bldP spid="12" grpId="0" bldLvl="0" animBg="1"/>
      <p:bldP spid="12" grpId="1" bldLvl="0" animBg="1"/>
      <p:bldP spid="12" grpId="2" bldLvl="0" animBg="1"/>
      <p:bldP spid="12" grpId="3" bldLvl="0" animBg="1"/>
      <p:bldP spid="12" grpId="4" bldLvl="0" animBg="1"/>
      <p:bldP spid="12" grpId="5" bldLvl="0" animBg="1"/>
      <p:bldP spid="12" grpId="6" bldLvl="0" animBg="1"/>
      <p:bldP spid="13" grpId="0" bldLvl="0" animBg="1"/>
      <p:bldP spid="13" grpId="1" bldLvl="0" animBg="1"/>
      <p:bldP spid="13" grpId="2" bldLvl="0" animBg="1"/>
      <p:bldP spid="14" grpId="0" bldLvl="0" animBg="1"/>
      <p:bldP spid="14" grpId="1" bldLvl="0" animBg="1"/>
      <p:bldP spid="14" grpId="2" bldLvl="0" animBg="1"/>
      <p:bldP spid="14" grpId="3" bldLvl="0" animBg="1"/>
      <p:bldP spid="14" grpId="4" bldLvl="0" animBg="1"/>
      <p:bldP spid="14" grpId="5" bldLvl="0" animBg="1"/>
      <p:bldP spid="14" grpId="6" bldLvl="0" animBg="1"/>
      <p:bldP spid="14" grpId="7" bldLvl="0" animBg="1"/>
      <p:bldP spid="15" grpId="0" bldLvl="0" animBg="1"/>
      <p:bldP spid="15" grpId="1" bldLvl="0" animBg="1"/>
      <p:bldP spid="16" grpId="0" bldLvl="0" animBg="1"/>
      <p:bldP spid="16" grpId="1" bldLvl="0" animBg="1"/>
      <p:bldP spid="16" grpId="2" bldLvl="0" animBg="1"/>
      <p:bldP spid="16" grpId="3" bldLvl="0" animBg="1"/>
      <p:bldP spid="16" grpId="4" bldLvl="0" animBg="1"/>
      <p:bldP spid="16" grpId="5" bldLvl="0" animBg="1"/>
      <p:bldP spid="16" grpId="6" bldLvl="0" animBg="1"/>
      <p:bldP spid="16" grpId="7" bldLvl="0" animBg="1"/>
      <p:bldP spid="16" grpId="8" bldLvl="0" animBg="1"/>
      <p:bldP spid="37" grpId="0" bldLvl="0" animBg="1"/>
      <p:bldP spid="37" grpId="1" bldLvl="0" animBg="1"/>
      <p:bldP spid="37" grpId="2" bldLvl="0" animBg="1"/>
      <p:bldP spid="37" grpId="3" bldLvl="0" animBg="1"/>
      <p:bldP spid="37" grpId="4" bldLvl="0" animBg="1"/>
      <p:bldP spid="37" grpId="5" bldLvl="0" animBg="1"/>
      <p:bldP spid="37" grpId="6" bldLvl="0" animBg="1"/>
      <p:bldP spid="37" grpId="7" bldLvl="0" animBg="1"/>
      <p:bldP spid="37" grpId="8" bldLvl="0" animBg="1"/>
      <p:bldP spid="37" grpId="9" bldLvl="0" animBg="1"/>
      <p:bldP spid="37" grpId="10" bldLvl="0" animBg="1"/>
      <p:bldP spid="37" grpId="11" bldLvl="0" animBg="1"/>
      <p:bldP spid="37" grpId="12" bldLvl="0" animBg="1"/>
      <p:bldP spid="37" grpId="13" bldLvl="0" animBg="1"/>
      <p:bldP spid="37" grpId="14" bldLvl="0" animBg="1"/>
      <p:bldP spid="37" grpId="15" bldLvl="0" animBg="1"/>
      <p:bldP spid="37" grpId="16" bldLvl="0" animBg="1"/>
      <p:bldP spid="37" grpId="17" bldLvl="0" animBg="1"/>
      <p:bldP spid="37" grpId="18" bldLvl="0" animBg="1"/>
      <p:bldP spid="37" grpId="19" bldLvl="0" animBg="1"/>
      <p:bldP spid="37" grpId="20" bldLvl="0" animBg="1"/>
      <p:bldP spid="37" grpId="21" bldLvl="0" animBg="1"/>
      <p:bldP spid="37" grpId="22" bldLvl="0" animBg="1"/>
      <p:bldP spid="37" grpId="23" bldLvl="0" animBg="1"/>
      <p:bldP spid="37" grpId="24" bldLvl="0" animBg="1"/>
      <p:bldP spid="37" grpId="25" bldLvl="0" animBg="1"/>
      <p:bldP spid="37" grpId="26" bldLvl="0" animBg="1"/>
      <p:bldP spid="37" grpId="27" bldLvl="0" animBg="1"/>
      <p:bldP spid="37" grpId="28" bldLvl="0" animBg="1"/>
      <p:bldP spid="37" grpId="29" bldLvl="0" animBg="1"/>
      <p:bldP spid="37" grpId="30" bldLvl="0" animBg="1"/>
      <p:bldP spid="37" grpId="31" bldLvl="0" animBg="1"/>
      <p:bldP spid="37" grpId="32" bldLvl="0" animBg="1"/>
      <p:bldP spid="37" grpId="33" bldLvl="0" animBg="1"/>
      <p:bldP spid="37" grpId="34" bldLvl="0" animBg="1"/>
      <p:bldP spid="37" grpId="35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特殊且常用的树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二叉树：度不超过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的树（节点最多有两个叉）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 l="15713" t="13342" r="23012" b="15508"/>
          <a:stretch>
            <a:fillRect/>
          </a:stretch>
        </p:blipFill>
        <p:spPr>
          <a:xfrm>
            <a:off x="5361551" y="1655179"/>
            <a:ext cx="3206187" cy="34608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两种特殊二叉树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满二叉树</a:t>
            </a:r>
            <a:endParaRPr kumimoji="1" lang="en-US" altLang="zh-CN" dirty="0"/>
          </a:p>
          <a:p>
            <a:r>
              <a:rPr kumimoji="1" lang="zh-CN" altLang="en-US" dirty="0"/>
              <a:t>完全二叉树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9107" y="1341438"/>
            <a:ext cx="5606568" cy="42480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二叉树的存储方式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4354766" cy="4967287"/>
          </a:xfrm>
        </p:spPr>
        <p:txBody>
          <a:bodyPr/>
          <a:lstStyle/>
          <a:p>
            <a:r>
              <a:rPr kumimoji="1" lang="zh-CN" altLang="en-US" sz="2000" dirty="0"/>
              <a:t>链式存储方式</a:t>
            </a:r>
            <a:endParaRPr kumimoji="1" lang="en-US" altLang="zh-CN" sz="2000" dirty="0"/>
          </a:p>
          <a:p>
            <a:r>
              <a:rPr kumimoji="1" lang="zh-CN" altLang="en-US" sz="2000" dirty="0">
                <a:solidFill>
                  <a:srgbClr val="FF0000"/>
                </a:solidFill>
              </a:rPr>
              <a:t>顺序存储方式（列表）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父节点和左孩子节点的编号下标有什么关系？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0-1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1-3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2-5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3-7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4-9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父节点和右孩子节点的编号下标有什么关系？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0-2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1-4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2-6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3-8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4-10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比如，我们要找根节点左孩子的左孩子</a:t>
            </a:r>
            <a:endParaRPr kumimoji="1"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12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>
            <a:off x="4904577" y="1645007"/>
            <a:ext cx="3482442" cy="2416490"/>
            <a:chOff x="2466107" y="2032894"/>
            <a:chExt cx="3482442" cy="2416490"/>
          </a:xfrm>
        </p:grpSpPr>
        <p:sp>
          <p:nvSpPr>
            <p:cNvPr id="8" name="椭圆 7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18" name="直线连接符 17"/>
            <p:cNvCxnSpPr>
              <a:stCxn id="24" idx="4"/>
              <a:endCxn id="20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4" idx="4"/>
              <a:endCxn id="26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3" idx="4"/>
              <a:endCxn id="25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18" idx="4"/>
              <a:endCxn id="24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8" idx="4"/>
              <a:endCxn id="23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19" idx="4"/>
              <a:endCxn id="22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9" idx="4"/>
              <a:endCxn id="21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7" idx="4"/>
              <a:endCxn id="18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7" idx="4"/>
              <a:endCxn id="19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4955098" y="4653988"/>
            <a:ext cx="3518066" cy="817404"/>
            <a:chOff x="4642581" y="4653988"/>
            <a:chExt cx="3518066" cy="817404"/>
          </a:xfrm>
        </p:grpSpPr>
        <p:sp>
          <p:nvSpPr>
            <p:cNvPr id="28" name="矩形 27"/>
            <p:cNvSpPr/>
            <p:nvPr/>
          </p:nvSpPr>
          <p:spPr>
            <a:xfrm>
              <a:off x="4642581" y="4653989"/>
              <a:ext cx="351529" cy="362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99094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44268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00782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57296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13808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770322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15496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472009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809118" y="4653988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42581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0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99094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1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44268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2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700782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3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57296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4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3808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5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70322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6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15496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7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72009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8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09118" y="5108504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9</a:t>
              </a:r>
              <a:endParaRPr kumimoji="1" lang="zh-CN" altLang="en-US" sz="12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72185" y="3244215"/>
            <a:ext cx="316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chemeClr val="accent2"/>
                </a:solidFill>
              </a:rPr>
              <a:t>i</a:t>
            </a:r>
            <a:r>
              <a:rPr kumimoji="1" lang="zh-CN" altLang="en-US" b="1" dirty="0">
                <a:solidFill>
                  <a:schemeClr val="accent2"/>
                </a:solidFill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-----&gt;</a:t>
            </a:r>
            <a:r>
              <a:rPr kumimoji="1" lang="zh-CN" altLang="en-US" b="1" dirty="0">
                <a:solidFill>
                  <a:schemeClr val="accent2"/>
                </a:solidFill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2i+1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2185" y="4739005"/>
            <a:ext cx="301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chemeClr val="accent2"/>
                </a:solidFill>
              </a:rPr>
              <a:t>i</a:t>
            </a:r>
            <a:r>
              <a:rPr kumimoji="1" lang="zh-CN" altLang="en-US" b="1" dirty="0">
                <a:solidFill>
                  <a:schemeClr val="accent2"/>
                </a:solidFill>
              </a:rPr>
              <a:t>  </a:t>
            </a:r>
            <a:r>
              <a:rPr kumimoji="1" lang="en-US" altLang="zh-CN" b="1" dirty="0">
                <a:solidFill>
                  <a:schemeClr val="accent2"/>
                </a:solidFill>
              </a:rPr>
              <a:t>----&gt; 2i+2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二叉树是度不超过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的树</a:t>
            </a:r>
            <a:endParaRPr kumimoji="1" lang="en-US" altLang="zh-CN" dirty="0"/>
          </a:p>
          <a:p>
            <a:r>
              <a:rPr kumimoji="1" lang="zh-CN" altLang="en-US" dirty="0"/>
              <a:t>满二叉树与</a:t>
            </a:r>
            <a:r>
              <a:rPr kumimoji="1" lang="zh-CN" altLang="en-US" dirty="0">
                <a:solidFill>
                  <a:schemeClr val="accent2"/>
                </a:solidFill>
              </a:rPr>
              <a:t>完全二叉树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/>
              <a:t>（完全）二叉树可以用列表来存储，通过规律可以从父亲找到孩子或从孩子找到父亲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大根堆：一棵完全二叉树，满足任一节点都比其孩子节点大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小根堆：一棵完全二叉树，满足任一节点都比其孩子节点小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15</a:t>
            </a:fld>
            <a:endParaRPr lang="en-US" altLang="zh-CN"/>
          </a:p>
        </p:txBody>
      </p:sp>
      <p:grpSp>
        <p:nvGrpSpPr>
          <p:cNvPr id="17" name="组 16"/>
          <p:cNvGrpSpPr/>
          <p:nvPr/>
        </p:nvGrpSpPr>
        <p:grpSpPr>
          <a:xfrm>
            <a:off x="831273" y="2126412"/>
            <a:ext cx="3482442" cy="2416490"/>
            <a:chOff x="2466107" y="2032894"/>
            <a:chExt cx="3482442" cy="2416490"/>
          </a:xfrm>
        </p:grpSpPr>
        <p:sp>
          <p:nvSpPr>
            <p:cNvPr id="7" name="椭圆 6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0" name="直线连接符 19"/>
            <p:cNvCxnSpPr>
              <a:stCxn id="14" idx="4"/>
              <a:endCxn id="10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4" idx="4"/>
              <a:endCxn id="16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3" idx="4"/>
              <a:endCxn id="15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8" idx="4"/>
              <a:endCxn id="14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8" idx="4"/>
              <a:endCxn id="13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>
              <a:stCxn id="9" idx="4"/>
              <a:endCxn id="12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9" idx="4"/>
              <a:endCxn id="11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7" idx="4"/>
              <a:endCxn id="8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>
              <a:stCxn id="7" idx="4"/>
              <a:endCxn id="9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31273" y="1484416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大根堆：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4811979" y="2126412"/>
            <a:ext cx="3482442" cy="2416490"/>
            <a:chOff x="2466107" y="2032894"/>
            <a:chExt cx="3482442" cy="2416490"/>
          </a:xfrm>
        </p:grpSpPr>
        <p:sp>
          <p:nvSpPr>
            <p:cNvPr id="29" name="椭圆 28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cxnSp>
          <p:nvCxnSpPr>
            <p:cNvPr id="44" name="直线连接符 43"/>
            <p:cNvCxnSpPr>
              <a:stCxn id="45" idx="4"/>
              <a:endCxn id="41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stCxn id="45" idx="4"/>
              <a:endCxn id="47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stCxn id="44" idx="4"/>
              <a:endCxn id="46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>
              <a:stCxn id="39" idx="4"/>
              <a:endCxn id="45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39" idx="4"/>
              <a:endCxn id="44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>
              <a:stCxn id="40" idx="4"/>
              <a:endCxn id="43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>
              <a:stCxn id="40" idx="4"/>
              <a:endCxn id="42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37" idx="4"/>
              <a:endCxn id="39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37" idx="4"/>
              <a:endCxn id="40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4811979" y="1484416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小根堆：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堆这个玩意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4675" y="1201946"/>
            <a:ext cx="494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假设：节点的左右子树都是堆，但自身</a:t>
            </a:r>
            <a:r>
              <a:rPr kumimoji="1" lang="zh-CN" altLang="en-US"/>
              <a:t>不是堆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41369" y="4470166"/>
            <a:ext cx="408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当根节点的左右子树都是堆时，可以通过一次向下的</a:t>
            </a:r>
            <a:r>
              <a:rPr kumimoji="1"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调整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来将其变换成一个堆。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3646 0.0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10573 -0.11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5121 -0.0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2934 -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46 0.06713 L -0.18611 0.293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10" grpId="0" bldLvl="0" animBg="1"/>
      <p:bldP spid="14" grpId="0" bldLvl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建立堆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得到堆顶元素，为最大元素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去掉堆顶，将堆最后一个元素放到堆顶，此时可通过一次调整重新使堆有序。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堆顶元素为第二大元素。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重复步骤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，直到堆变空。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6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80507" y="3423320"/>
            <a:ext cx="989612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93864" y="3408960"/>
            <a:ext cx="989612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84862" y="2811698"/>
            <a:ext cx="1434937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96832" y="2772298"/>
            <a:ext cx="1973287" cy="170580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95839" y="1947553"/>
            <a:ext cx="3623960" cy="2530551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3628 0.24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-0.09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8 0.24838 L -0.02917 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21441 0.0294 " pathEditMode="relative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-0.04531 -0.0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41 0.0294 L 0.04688 0.0888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-0.23194 0.01435 " pathEditMode="relative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5121 -0.0902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95 0.01435 L -0.05121 0.089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6232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9028 L 0.15694 -0.2025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0.08912 L 2.22222E-6 2.22222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32 0.05208 L -0.15694 0.2025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11" grpId="0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39" grpId="0" bldLvl="0" animBg="1"/>
      <p:bldP spid="39" grpId="1" bldLvl="0" animBg="1"/>
      <p:bldP spid="40" grpId="0" bldLvl="0" animBg="1"/>
      <p:bldP spid="40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挨个出数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20382 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8368 -0.29421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-0.27344 -0.182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0.10573 -0.113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23 L 0.05121 -0.0902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2205 -0.089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43 -0.18218 L -0.05121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-0.11435 L 0.26181 0.318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2.59259E-6 L 0.08368 -0.293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46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0.3875 -0.1747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0382 -0.1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5 -0.17477 L 0.18733 -0.1796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82 -0.11435 L 0.00122 0.32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18628 -0.29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-146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8 -0.29421 L -0.17084 -0.182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9028 L 0.15694 -0.2025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5122 -0.0902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 -0.18217 L 0.13177 -0.0907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4 -0.20347 L 0.21076 0.232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15052 -0.2025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-103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8 L -0.50764 -0.091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2 -0.09028 L 0.05451 -0.2025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-0.08981 L 0.02916 -0.1810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-0.09143 L -0.30746 -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0.20347 L 0.05955 0.230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04791 -0.20254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997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-0.40504 -0.0914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-0.18102 L 0.13489 -0.2932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0.09074 L 0.08055 -0.1810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4 -0.09143 L -0.102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29421 L 0.09097 0.1384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-3.33333E-6 L -0.04792 -0.2025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1037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0.2559 -0.0840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-0.17963 L 0.08368 -0.293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 -0.08403 L 0.0559 -0.0891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-0.00677 0.1354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46 0.00092 L -0.15052 -0.2025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1037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7 L -0.50764 -0.0914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-0.18102 L 0.18628 -0.2932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-0.09143 L -0.25625 -0.09028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8 -0.29421 L 0.04705 0.1354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-0.08889 L -0.04792 -0.20254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92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-0.40503 -0.0914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2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25 -0.09028 L -0.15052 -0.2025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4 -0.09143 L -0.15365 -0.0902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7 L -0.34097 0.22454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-0.09028 L -0.04792 -0.2025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8 L -0.29011 0.22338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0" grpId="2" bldLvl="0" animBg="1"/>
      <p:bldP spid="10" grpId="3" bldLvl="0" animBg="1"/>
      <p:bldP spid="10" grpId="4" bldLvl="0" animBg="1"/>
      <p:bldP spid="10" grpId="5" bldLvl="0" animBg="1"/>
      <p:bldP spid="11" grpId="0" bldLvl="0" animBg="1"/>
      <p:bldP spid="11" grpId="1" bldLvl="0" animBg="1"/>
      <p:bldP spid="11" grpId="2" bldLvl="0" animBg="1"/>
      <p:bldP spid="11" grpId="3" bldLvl="0" animBg="1"/>
      <p:bldP spid="11" grpId="4" bldLvl="0" animBg="1"/>
      <p:bldP spid="11" grpId="5" bldLvl="0" animBg="1"/>
      <p:bldP spid="11" grpId="6" bldLvl="0" animBg="1"/>
      <p:bldP spid="11" grpId="7" bldLvl="0" animBg="1"/>
      <p:bldP spid="12" grpId="0" bldLvl="0" animBg="1"/>
      <p:bldP spid="12" grpId="1" bldLvl="0" animBg="1"/>
      <p:bldP spid="12" grpId="2" bldLvl="0" animBg="1"/>
      <p:bldP spid="12" grpId="3" bldLvl="0" animBg="1"/>
      <p:bldP spid="12" grpId="4" bldLvl="0" animBg="1"/>
      <p:bldP spid="12" grpId="5" bldLvl="0" animBg="1"/>
      <p:bldP spid="12" grpId="6" bldLvl="0" animBg="1"/>
      <p:bldP spid="12" grpId="7" bldLvl="0" animBg="1"/>
      <p:bldP spid="12" grpId="8" bldLvl="0" animBg="1"/>
      <p:bldP spid="12" grpId="9" bldLvl="0" animBg="1"/>
      <p:bldP spid="12" grpId="10" bldLvl="0" animBg="1"/>
      <p:bldP spid="13" grpId="0" bldLvl="0" animBg="1"/>
      <p:bldP spid="13" grpId="1" bldLvl="0" animBg="1"/>
      <p:bldP spid="13" grpId="2" bldLvl="0" animBg="1"/>
      <p:bldP spid="14" grpId="0" bldLvl="0" animBg="1"/>
      <p:bldP spid="14" grpId="1" bldLvl="0" animBg="1"/>
      <p:bldP spid="14" grpId="2" bldLvl="0" animBg="1"/>
      <p:bldP spid="15" grpId="0" bldLvl="0" animBg="1"/>
      <p:bldP spid="15" grpId="1" bldLvl="0" animBg="1"/>
      <p:bldP spid="15" grpId="2" bldLvl="0" animBg="1"/>
      <p:bldP spid="15" grpId="3" bldLvl="0" animBg="1"/>
      <p:bldP spid="15" grpId="4" bldLvl="0" animBg="1"/>
      <p:bldP spid="15" grpId="5" bldLvl="0" animBg="1"/>
      <p:bldP spid="15" grpId="6" bldLvl="0" animBg="1"/>
      <p:bldP spid="15" grpId="7" bldLvl="0" animBg="1"/>
      <p:bldP spid="16" grpId="0" bldLvl="0" animBg="1"/>
      <p:bldP spid="16" grpId="1" bldLvl="0" animBg="1"/>
      <p:bldP spid="16" grpId="2" bldLvl="0" animBg="1"/>
      <p:bldP spid="16" grpId="3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插入排序思路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kumimoji="1" lang="zh-CN" altLang="en-US" sz="2000" dirty="0"/>
              <a:t>列表被分为有序区和无序区两个部分。最初有序区只有一个元素。</a:t>
            </a:r>
            <a:endParaRPr kumimoji="1" lang="en-US" altLang="zh-CN" sz="2000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sz="2000" dirty="0"/>
              <a:t>每次从无序区选择一个元素，插入到有序区的位置，直到无序区变空</a:t>
            </a:r>
            <a:r>
              <a:rPr kumimoji="1" lang="zh-CN" altLang="en-US" dirty="0"/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rcRect r="10007" b="11923"/>
          <a:stretch>
            <a:fillRect/>
          </a:stretch>
        </p:blipFill>
        <p:spPr>
          <a:xfrm>
            <a:off x="5710555" y="3536315"/>
            <a:ext cx="2541270" cy="21424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76085" y="3898724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32598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77772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4286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90800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47312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03826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49000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5513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1822 -0.1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 -0.12732 L 4.16667E-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64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8056 -0.127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03907 -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03767 -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-0.12732 L -0.07673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6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4149 -0.1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7 -3.7037E-6 L 0.07708 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12732 L -0.03907 -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641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026 -0.127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74 2.59259E-6 L -0.03767 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6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06 -1.85185E-6 L 0.07674 2.59259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2.59259E-6 L 1.94444E-6 1.85185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16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7.80626E-17 L 0.11562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12732 L -0.15468 -1.85185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638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03646 -0.127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2.59259E-6 L -0.11562 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7 2.59259E-6 L 2.77778E-6 -2.2222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4 4.07407E-6 L 0.1158 2.59259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3889 2.22222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63 -1.85185E-6 L 0.15468 2.5925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12732 L -0.19375 -4.0740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657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552 -0.1273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2.59259E-6 L -0.07795 -2.22222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3906 2.22222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15 2.59259E-6 L 0.15469 -4.0740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9 4.07407E-6 L 0.07795 2.59259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5.55112E-17 L 0.19375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-0.12731 L -0.19375 2.59259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622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11319 -0.1273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2 -0.12732 L -2.95987E-17 -2.22222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4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15226 -0.1273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3907 1.85185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26 -0.12732 L -0.03906 -2.22222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648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0" grpId="2" bldLvl="0" animBg="1"/>
      <p:bldP spid="10" grpId="3" bldLvl="0" animBg="1"/>
      <p:bldP spid="11" grpId="0" bldLvl="0" animBg="1"/>
      <p:bldP spid="11" grpId="1" bldLvl="0" animBg="1"/>
      <p:bldP spid="11" grpId="2" bldLvl="0" animBg="1"/>
      <p:bldP spid="11" grpId="3" bldLvl="0" animBg="1"/>
      <p:bldP spid="11" grpId="4" bldLvl="0" animBg="1"/>
      <p:bldP spid="11" grpId="5" bldLvl="0" animBg="1"/>
      <p:bldP spid="11" grpId="6" bldLvl="0" animBg="1"/>
      <p:bldP spid="12" grpId="0" bldLvl="0" animBg="1"/>
      <p:bldP spid="12" grpId="1" bldLvl="0" animBg="1"/>
      <p:bldP spid="12" grpId="2" bldLvl="0" animBg="1"/>
      <p:bldP spid="12" grpId="3" bldLvl="0" animBg="1"/>
      <p:bldP spid="12" grpId="4" bldLvl="0" animBg="1"/>
      <p:bldP spid="13" grpId="0" bldLvl="0" animBg="1"/>
      <p:bldP spid="13" grpId="1" bldLvl="0" animBg="1"/>
      <p:bldP spid="13" grpId="2" bldLvl="0" animBg="1"/>
      <p:bldP spid="13" grpId="3" bldLvl="0" animBg="1"/>
      <p:bldP spid="13" grpId="4" bldLvl="0" animBg="1"/>
      <p:bldP spid="14" grpId="0" bldLvl="0" animBg="1"/>
      <p:bldP spid="14" grpId="1" bldLvl="0" animBg="1"/>
      <p:bldP spid="14" grpId="2" bldLvl="0" animBg="1"/>
      <p:bldP spid="14" grpId="3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7" grpId="2" bldLvl="0" animBg="1"/>
      <p:bldP spid="18" grpId="0" bldLvl="0" animBg="1"/>
      <p:bldP spid="18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0652" y="1052515"/>
            <a:ext cx="3197085" cy="4967287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9600" y="1152227"/>
            <a:ext cx="60805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b="1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sift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low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high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low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*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b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tmp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high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high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and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 &lt;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b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tmp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*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b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else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break</a:t>
            </a:r>
            <a:b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tmp</a:t>
            </a:r>
            <a:endParaRPr lang="zh-CN" altLang="en-US" sz="1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521042"/>
            <a:ext cx="55544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b="1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heap_sort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1400" dirty="0" err="1">
                <a:solidFill>
                  <a:srgbClr val="8888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solidFill>
                  <a:srgbClr val="8888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//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sift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b="1" dirty="0" err="1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zh-CN" sz="1400" b="1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 dirty="0" err="1">
                <a:solidFill>
                  <a:srgbClr val="8888C6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):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 =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]</a:t>
            </a:r>
            <a:b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sift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data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zh-CN" sz="1400" dirty="0">
                <a:solidFill>
                  <a:srgbClr val="CC783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- </a:t>
            </a:r>
            <a:r>
              <a:rPr lang="en-US" altLang="zh-CN" sz="1400" dirty="0">
                <a:solidFill>
                  <a:srgbClr val="6897BB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lang="zh-CN" altLang="en-US" sz="1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813435" y="941070"/>
            <a:ext cx="3660775" cy="42926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选择排序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22" y="1775651"/>
            <a:ext cx="4128572" cy="369285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9735" y="805180"/>
            <a:ext cx="5323205" cy="443230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快速排序</a:t>
            </a:r>
            <a:r>
              <a:rPr kumimoji="1" lang="zh-CN" altLang="en-US" sz="2400" dirty="0"/>
              <a:t>：怎么写</a:t>
            </a:r>
            <a:r>
              <a:rPr kumimoji="1" lang="en-US" altLang="zh-CN" sz="2400" dirty="0"/>
              <a:t>partition</a:t>
            </a:r>
            <a:r>
              <a:rPr kumimoji="1" lang="zh-CN" altLang="en-US" sz="2400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7" name="组 26"/>
          <p:cNvGrpSpPr/>
          <p:nvPr/>
        </p:nvGrpSpPr>
        <p:grpSpPr>
          <a:xfrm>
            <a:off x="975208" y="1974018"/>
            <a:ext cx="3180957" cy="362887"/>
            <a:chOff x="646359" y="1577110"/>
            <a:chExt cx="3180957" cy="362887"/>
          </a:xfrm>
        </p:grpSpPr>
        <p:sp>
          <p:nvSpPr>
            <p:cNvPr id="28" name="矩形 2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980193" y="3725390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336706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81880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038394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394908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1420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07934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53108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809621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67" name="上箭头 66"/>
          <p:cNvSpPr/>
          <p:nvPr/>
        </p:nvSpPr>
        <p:spPr>
          <a:xfrm>
            <a:off x="3934854" y="4127841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上箭头 67"/>
          <p:cNvSpPr/>
          <p:nvPr/>
        </p:nvSpPr>
        <p:spPr>
          <a:xfrm>
            <a:off x="1103688" y="4121479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 46"/>
          <p:cNvGrpSpPr/>
          <p:nvPr/>
        </p:nvGrpSpPr>
        <p:grpSpPr>
          <a:xfrm>
            <a:off x="975243" y="5675641"/>
            <a:ext cx="3180957" cy="362887"/>
            <a:chOff x="646359" y="1577110"/>
            <a:chExt cx="3180957" cy="362887"/>
          </a:xfrm>
        </p:grpSpPr>
        <p:sp>
          <p:nvSpPr>
            <p:cNvPr id="48" name="矩形 4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106E-6 5.49745E-6 L -0.0495 -0.11892 " pathEditMode="relative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96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6 -3.24387E-6 L -0.0806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2.30912E-6 L -0.06357 -0.06177 C -0.07642 -0.07589 -0.09588 -0.08352 -0.1162 -0.08352 C -0.13948 -0.08352 -0.15789 -0.07589 -0.17092 -0.06177 L -0.23276 -2.30912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-4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03217E-6 L 0.03576 -1.0321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30912E-6 L 0.05211 0.05947 C 0.06288 0.07289 0.07886 0.08029 0.09589 0.08029 C 0.11499 0.08029 0.13028 0.07289 0.14105 0.05947 L 0.19247 -2.30912E-6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1" y="4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6 -0.00092 L -0.11777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30912E-6 L -0.04187 -0.05807 C -0.05038 -0.07126 -0.06341 -0.07843 -0.07695 -0.07843 C -0.09224 -0.07843 -0.10457 -0.07126 -0.11308 -0.05807 L -0.15408 -2.30912E-6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8" y="-3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-1.03217E-6 L 0.07516 -1.0321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6 -1.03217E-6 L 0.11387 -1.0321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30912E-6 L 0.02154 0.05322 C 0.02589 0.06525 0.03231 0.07196 0.03891 0.07196 C 0.04656 0.07196 0.05264 0.06525 0.05698 0.05322 L 0.07747 -2.30912E-6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" y="3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7 -0.00092 L -0.1565 -0.000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913E-6 -2.30912E-6 L -0.01025 -0.06316 C -0.01233 -0.07728 -0.01546 -0.08514 -0.01893 -0.08514 C -0.02258 -0.08514 -0.0257 -0.07728 -0.02779 -0.06316 L -0.03786 -2.30912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" y="-4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 -4.80778E-6 L 0.15495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-0.11901 L 0.15483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7" y="5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58" grpId="1" bldLvl="0" animBg="1"/>
      <p:bldP spid="59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7" grpId="0" bldLvl="0" animBg="1"/>
      <p:bldP spid="67" grpId="1" bldLvl="0" animBg="1"/>
      <p:bldP spid="67" grpId="2" bldLvl="0" animBg="1"/>
      <p:bldP spid="67" grpId="3" bldLvl="0" animBg="1"/>
      <p:bldP spid="67" grpId="4" bldLvl="0" animBg="1"/>
      <p:bldP spid="68" grpId="0" bldLvl="0" animBg="1"/>
      <p:bldP spid="68" grpId="1" bldLvl="0" animBg="1"/>
      <p:bldP spid="68" grpId="2" bldLvl="0" animBg="1"/>
      <p:bldP spid="68" grpId="3" bldLvl="0" animBg="1"/>
      <p:bldP spid="68" grpId="4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000" dirty="0"/>
              <a:t>归并排序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5360" y="4518660"/>
            <a:ext cx="7212330" cy="165544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kumimoji="1" lang="zh-CN" altLang="en-US" sz="2400" dirty="0"/>
              <a:t>假设现在的列表分两段有序，如何将其合成为一个有序</a:t>
            </a:r>
            <a:endParaRPr kumimoji="1" lang="en-US" altLang="zh-CN" dirty="0"/>
          </a:p>
          <a:p>
            <a:pPr>
              <a:buFont typeface="Wingdings" panose="05000000000000000000" charset="0"/>
              <a:buChar char="Ø"/>
            </a:pPr>
            <a:r>
              <a:rPr kumimoji="1" lang="zh-CN" altLang="en-US" sz="2400" dirty="0"/>
              <a:t>这种操作称为一次</a:t>
            </a:r>
            <a:r>
              <a:rPr kumimoji="1" lang="zh-CN" altLang="en-US" sz="2400" dirty="0">
                <a:solidFill>
                  <a:srgbClr val="FF0000"/>
                </a:solidFill>
              </a:rPr>
              <a:t>归并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75208" y="1974018"/>
            <a:ext cx="351529" cy="36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24633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64662" y="1974016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2233" y="1974017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76095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25521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59182" y="197308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65703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14243" y="197354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/>
        </p:nvCxnSpPr>
        <p:spPr>
          <a:xfrm>
            <a:off x="2705145" y="1729563"/>
            <a:ext cx="0" cy="857693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1099943" y="2386714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2836968" y="2410112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8941 0.28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03698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3854 0.286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02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15208 0.2863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00023 L 0.07639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15225 0.286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39 0.00024 L 0.11406 -1.85185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11424 0.286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2.96296E-6 L 0.07639 -0.0004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11389 0.2863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4.44444E-6 L 0.15937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5191 0.2863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39 -0.00046 L 0.11441 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5244 0.2863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0.00116 L 0.15173 0.001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5313 0.2863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74 0.00116 L 0.18993 0.0034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 bldLvl="0" animBg="1"/>
      <p:bldP spid="22" grpId="1" bldLvl="0" animBg="1"/>
      <p:bldP spid="22" grpId="2" bldLvl="0" animBg="1"/>
      <p:bldP spid="22" grpId="3" bldLvl="0" animBg="1"/>
      <p:bldP spid="22" grpId="4" bldLvl="0" animBg="1"/>
      <p:bldP spid="22" grpId="5" bldLvl="0" animBg="1"/>
      <p:bldP spid="23" grpId="0" bldLvl="0" animBg="1"/>
      <p:bldP spid="23" grpId="1" bldLvl="0" animBg="1"/>
      <p:bldP spid="23" grpId="2" bldLvl="0" animBg="1"/>
      <p:bldP spid="23" grpId="3" bldLvl="0" animBg="1"/>
      <p:bldP spid="23" grpId="4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3200" dirty="0"/>
              <a:t>有了归并怎么用？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kumimoji="1" lang="zh-CN" altLang="en-US" sz="2000" dirty="0"/>
              <a:t>分解：将列表越分越小，直至分成一个元素。</a:t>
            </a:r>
            <a:endParaRPr kumimoji="1" lang="en-US" altLang="zh-CN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kumimoji="1" lang="zh-CN" altLang="en-US" sz="2000" dirty="0">
                <a:solidFill>
                  <a:srgbClr val="FF0000"/>
                </a:solidFill>
              </a:rPr>
              <a:t>一个元素是有序的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kumimoji="1" lang="zh-CN" altLang="en-US" sz="2000" dirty="0"/>
              <a:t>合并：将两个有序列表归并，列表越来越大。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" y="2840355"/>
            <a:ext cx="5133975" cy="3240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94" y="20320"/>
            <a:ext cx="6967433" cy="1143000"/>
          </a:xfrm>
        </p:spPr>
        <p:txBody>
          <a:bodyPr/>
          <a:lstStyle/>
          <a:p>
            <a:r>
              <a:rPr kumimoji="1" lang="zh-CN" altLang="en-US" dirty="0"/>
              <a:t>希尔排序（插入升级）思路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6"/>
            <a:ext cx="8001000" cy="2427284"/>
          </a:xfrm>
        </p:spPr>
        <p:txBody>
          <a:bodyPr/>
          <a:lstStyle/>
          <a:p>
            <a:r>
              <a:rPr kumimoji="1" lang="zh-CN" altLang="en-US" sz="2000" dirty="0"/>
              <a:t>希尔排序是一种分组插入排序算法。</a:t>
            </a:r>
            <a:endParaRPr kumimoji="1" lang="en-US" altLang="zh-CN" sz="2000" dirty="0"/>
          </a:p>
          <a:p>
            <a:r>
              <a:rPr kumimoji="1" lang="zh-CN" altLang="en-US" sz="2000" dirty="0"/>
              <a:t>首先取一个整数</a:t>
            </a:r>
            <a:r>
              <a:rPr kumimoji="1" lang="en-US" altLang="zh-CN" sz="2000" dirty="0"/>
              <a:t>d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=n/2</a:t>
            </a:r>
            <a:r>
              <a:rPr kumimoji="1" lang="zh-CN" altLang="en-US" sz="2000" dirty="0"/>
              <a:t>，将元素分为</a:t>
            </a:r>
            <a:r>
              <a:rPr kumimoji="1" lang="en-US" altLang="zh-CN" sz="2000" dirty="0"/>
              <a:t>d1</a:t>
            </a:r>
            <a:r>
              <a:rPr kumimoji="1" lang="zh-CN" altLang="en-US" sz="2000" dirty="0"/>
              <a:t>个组，每组相邻量元素之间距离为</a:t>
            </a:r>
            <a:r>
              <a:rPr kumimoji="1" lang="en-US" altLang="zh-CN" sz="2000" dirty="0"/>
              <a:t>d1</a:t>
            </a:r>
            <a:r>
              <a:rPr kumimoji="1" lang="zh-CN" altLang="en-US" sz="2000" dirty="0"/>
              <a:t>，在各组内进行直接插入排序；</a:t>
            </a:r>
            <a:endParaRPr kumimoji="1" lang="en-US" altLang="zh-CN" sz="2000" dirty="0"/>
          </a:p>
          <a:p>
            <a:r>
              <a:rPr kumimoji="1" lang="zh-CN" altLang="en-US" sz="2000" dirty="0"/>
              <a:t>取第二个整数</a:t>
            </a:r>
            <a:r>
              <a:rPr kumimoji="1" lang="en-US" altLang="zh-CN" sz="2000" dirty="0"/>
              <a:t>d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=d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/2</a:t>
            </a:r>
            <a:r>
              <a:rPr kumimoji="1" lang="zh-CN" altLang="en-US" sz="2000" dirty="0"/>
              <a:t>，重复上述分组排序过程，直到</a:t>
            </a:r>
            <a:r>
              <a:rPr kumimoji="1" lang="en-US" altLang="zh-CN" sz="2000" dirty="0"/>
              <a:t>d</a:t>
            </a:r>
            <a:r>
              <a:rPr kumimoji="1" lang="en-US" altLang="zh-CN" sz="2000" baseline="-25000" dirty="0"/>
              <a:t>i</a:t>
            </a:r>
            <a:r>
              <a:rPr kumimoji="1" lang="en-US" altLang="zh-CN" sz="2000" dirty="0"/>
              <a:t>=1</a:t>
            </a:r>
            <a:r>
              <a:rPr kumimoji="1" lang="zh-CN" altLang="en-US" sz="2000" dirty="0"/>
              <a:t>，即所有元素在同一组内进行直接插入排序。</a:t>
            </a:r>
            <a:endParaRPr kumimoji="1" lang="en-US" altLang="zh-CN" sz="2000" dirty="0"/>
          </a:p>
          <a:p>
            <a:r>
              <a:rPr kumimoji="1" lang="zh-CN" altLang="en-US" sz="2000" dirty="0"/>
              <a:t>希尔排序每趟并不使某些元素有序，而是使整体数据越来越接近有序；最后一趟排序使得所有数据有序。</a:t>
            </a:r>
          </a:p>
        </p:txBody>
      </p:sp>
      <p:sp>
        <p:nvSpPr>
          <p:cNvPr id="8" name="矩形 7"/>
          <p:cNvSpPr/>
          <p:nvPr/>
        </p:nvSpPr>
        <p:spPr>
          <a:xfrm>
            <a:off x="2734733" y="3655954"/>
            <a:ext cx="351529" cy="36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91246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36420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92934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49448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05960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62474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07648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64161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6739" y="3655954"/>
            <a:ext cx="6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d=4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1754" y="3649509"/>
            <a:ext cx="6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d=2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6769" y="3662399"/>
            <a:ext cx="6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d=1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074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07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1.94444E-6 0.13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0.209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2071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15452 -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5486 -7.40741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431 L -0.15451 0.07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57 L 0.15469 0.074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-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3935 L 0.15607 0.141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13935 L -0.15608 0.139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0.0757 L -0.15469 -7.40741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0.07431 L 0.15469 -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8 0.13935 L -0.15608 -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7 0.13935 L 0.15607 -7.40741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0903 L 2.22222E-6 -7.40741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0718 L 4.72222E-6 -7.40741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-7.40741E-7 L -0.15469 0.075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0.073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7.40741E-7 L 0.15469 0.074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0738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-0.00023 L -0.07813 -7.40741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8 -7.40741E-7 L -0.23247 -0.000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86 -7.40741E-7 L 0.23281 -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7 -7.40741E-7 L 0.07812 -7.40741E-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0.0757 L -0.15469 -7.40741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384 L 2.22222E-6 -7.40741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0.07431 L 0.15469 -7.40741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7384 L 4.72222E-6 -7.40741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47 -0.00023 L -0.19358 -7.40741E-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4.44444E-6 L -0.1934 -0.0002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7.40741E-7 L 0.03906 -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3.33333E-6 L 0.15469 -7.40741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-4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7795 4.44444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7.40741E-7 L 0.19358 -7.40741E-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0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0.03888 -7.40741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6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89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9" grpId="3" bldLvl="0" animBg="1"/>
      <p:bldP spid="9" grpId="4" bldLvl="0" animBg="1"/>
      <p:bldP spid="9" grpId="5" bldLvl="0" animBg="1"/>
      <p:bldP spid="10" grpId="0" bldLvl="0" animBg="1"/>
      <p:bldP spid="10" grpId="1" bldLvl="0" animBg="1"/>
      <p:bldP spid="10" grpId="2" bldLvl="0" animBg="1"/>
      <p:bldP spid="10" grpId="3" bldLvl="0" animBg="1"/>
      <p:bldP spid="10" grpId="4" bldLvl="0" animBg="1"/>
      <p:bldP spid="11" grpId="0" bldLvl="0" animBg="1"/>
      <p:bldP spid="11" grpId="1" bldLvl="0" animBg="1"/>
      <p:bldP spid="11" grpId="2" bldLvl="0" animBg="1"/>
      <p:bldP spid="11" grpId="3" bldLvl="0" animBg="1"/>
      <p:bldP spid="11" grpId="4" bldLvl="0" animBg="1"/>
      <p:bldP spid="12" grpId="0" bldLvl="0" animBg="1"/>
      <p:bldP spid="12" grpId="1" bldLvl="0" animBg="1"/>
      <p:bldP spid="13" grpId="0" bldLvl="0" animBg="1"/>
      <p:bldP spid="13" grpId="1" bldLvl="0" animBg="1"/>
      <p:bldP spid="13" grpId="2" bldLvl="0" animBg="1"/>
      <p:bldP spid="13" grpId="3" bldLvl="0" animBg="1"/>
      <p:bldP spid="13" grpId="4" bldLvl="0" animBg="1"/>
      <p:bldP spid="13" grpId="5" bldLvl="0" animBg="1"/>
      <p:bldP spid="14" grpId="0" bldLvl="0" animBg="1"/>
      <p:bldP spid="14" grpId="1" bldLvl="0" animBg="1"/>
      <p:bldP spid="14" grpId="2" bldLvl="0" animBg="1"/>
      <p:bldP spid="14" grpId="3" bldLvl="0" animBg="1"/>
      <p:bldP spid="14" grpId="4" bldLvl="0" animBg="1"/>
      <p:bldP spid="15" grpId="0" bldLvl="0" animBg="1"/>
      <p:bldP spid="15" grpId="1" bldLvl="0" animBg="1"/>
      <p:bldP spid="15" grpId="2" bldLvl="0" animBg="1"/>
      <p:bldP spid="15" grpId="3" bldLvl="0" animBg="1"/>
      <p:bldP spid="15" grpId="4" bldLvl="0" animBg="1"/>
      <p:bldP spid="16" grpId="0" bldLvl="0" animBg="1"/>
      <p:bldP spid="17" grpId="0"/>
      <p:bldP spid="17" grpId="1"/>
      <p:bldP spid="18" grpId="0"/>
      <p:bldP spid="18" grpId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390" y="194310"/>
            <a:ext cx="2583815" cy="1143000"/>
          </a:xfrm>
        </p:spPr>
        <p:txBody>
          <a:bodyPr/>
          <a:lstStyle/>
          <a:p>
            <a:r>
              <a:rPr kumimoji="1" lang="zh-CN" altLang="en-US" dirty="0"/>
              <a:t>二分查找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2658589" y="2635295"/>
            <a:ext cx="3180957" cy="362887"/>
            <a:chOff x="646359" y="1577110"/>
            <a:chExt cx="3180957" cy="362887"/>
          </a:xfrm>
        </p:grpSpPr>
        <p:sp>
          <p:nvSpPr>
            <p:cNvPr id="8" name="矩形 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2590800" y="3099306"/>
            <a:ext cx="487103" cy="829427"/>
            <a:chOff x="4894932" y="3528863"/>
            <a:chExt cx="487103" cy="829427"/>
          </a:xfrm>
        </p:grpSpPr>
        <p:sp>
          <p:nvSpPr>
            <p:cNvPr id="17" name="上箭头 16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94932" y="4050513"/>
              <a:ext cx="48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low</a:t>
              </a:r>
              <a:endParaRPr kumimoji="1" lang="zh-CN" altLang="en-US" sz="1400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420229" y="3089230"/>
            <a:ext cx="578391" cy="829427"/>
            <a:chOff x="4894932" y="3528863"/>
            <a:chExt cx="578391" cy="829427"/>
          </a:xfrm>
        </p:grpSpPr>
        <p:sp>
          <p:nvSpPr>
            <p:cNvPr id="22" name="上箭头 21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94932" y="4050513"/>
              <a:ext cx="578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high</a:t>
              </a:r>
              <a:endParaRPr kumimoji="1" lang="zh-CN" altLang="en-US" sz="1400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005514" y="3089230"/>
            <a:ext cx="529910" cy="829427"/>
            <a:chOff x="4894932" y="3528863"/>
            <a:chExt cx="529910" cy="829427"/>
          </a:xfrm>
        </p:grpSpPr>
        <p:sp>
          <p:nvSpPr>
            <p:cNvPr id="25" name="上箭头 24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mid</a:t>
              </a:r>
              <a:endParaRPr kumimoji="1" lang="zh-CN" altLang="en-US" sz="1400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9366" y="3099306"/>
            <a:ext cx="529910" cy="829427"/>
            <a:chOff x="4894932" y="3528863"/>
            <a:chExt cx="529910" cy="829427"/>
          </a:xfrm>
        </p:grpSpPr>
        <p:sp>
          <p:nvSpPr>
            <p:cNvPr id="28" name="上箭头 27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mid</a:t>
              </a:r>
              <a:endParaRPr kumimoji="1" lang="zh-CN" altLang="en-US" sz="1400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255350" y="3860539"/>
            <a:ext cx="529910" cy="829427"/>
            <a:chOff x="4894932" y="3528863"/>
            <a:chExt cx="529910" cy="829427"/>
          </a:xfrm>
        </p:grpSpPr>
        <p:sp>
          <p:nvSpPr>
            <p:cNvPr id="31" name="上箭头 30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mid</a:t>
              </a:r>
              <a:endParaRPr kumimoji="1" lang="zh-CN" altLang="en-US" sz="1400" dirty="0"/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4967287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kumimoji="1" lang="zh-CN" altLang="en-US" dirty="0"/>
              <a:t>使用二分查找来查找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19098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7413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堆排序前传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树与二叉树简介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/>
              <a:t>树是一种数据结构          比如：目录结构</a:t>
            </a:r>
            <a:endParaRPr kumimoji="1" lang="en-US" altLang="zh-CN" sz="2000" dirty="0"/>
          </a:p>
          <a:p>
            <a:r>
              <a:rPr kumimoji="1" lang="zh-CN" altLang="en-US" sz="2000" dirty="0"/>
              <a:t>树是一种可以递归定义的数据结构</a:t>
            </a:r>
            <a:endParaRPr kumimoji="1" lang="en-US" altLang="zh-CN" sz="2000" dirty="0"/>
          </a:p>
          <a:p>
            <a:r>
              <a:rPr kumimoji="1" lang="zh-CN" altLang="en-US" sz="2000" dirty="0"/>
              <a:t>树是由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个节点组成的集合：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</a:t>
            </a:r>
            <a:r>
              <a:rPr kumimoji="1" lang="en-US" altLang="zh-CN" sz="2000" dirty="0"/>
              <a:t>n=0</a:t>
            </a:r>
            <a:r>
              <a:rPr kumimoji="1" lang="zh-CN" altLang="en-US" sz="2000" dirty="0"/>
              <a:t>，那这是一棵空树；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</a:t>
            </a:r>
            <a:r>
              <a:rPr kumimoji="1" lang="en-US" altLang="zh-CN" sz="2000" dirty="0"/>
              <a:t>n&gt;0</a:t>
            </a:r>
            <a:r>
              <a:rPr kumimoji="1" lang="zh-CN" altLang="en-US" sz="2000" dirty="0"/>
              <a:t>，那存在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个节点作为树的根节点，其他节点可以分为</a:t>
            </a:r>
            <a:r>
              <a:rPr kumimoji="1" lang="en-US" altLang="zh-CN" sz="2000" dirty="0"/>
              <a:t>m</a:t>
            </a:r>
            <a:r>
              <a:rPr kumimoji="1" lang="zh-CN" altLang="en-US" sz="2000" dirty="0"/>
              <a:t>个集合，每个集合本身又是一棵树。</a:t>
            </a:r>
            <a:endParaRPr kumimoji="1" lang="en-US" altLang="zh-CN" sz="2000" dirty="0"/>
          </a:p>
          <a:p>
            <a:r>
              <a:rPr kumimoji="1" lang="zh-CN" altLang="en-US" sz="2000" dirty="0"/>
              <a:t>一些概念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根节点、叶子节点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树的深度（高度）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树的度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孩子节点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父节点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子树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2021年8月28日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1258" y="3410481"/>
            <a:ext cx="4914417" cy="260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f054a35-e9c5-4c52-a696-5c464b89c48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1099</Words>
  <Application>Microsoft Office PowerPoint</Application>
  <PresentationFormat>全屏显示(4:3)</PresentationFormat>
  <Paragraphs>284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微软雅黑</vt:lpstr>
      <vt:lpstr>Arial</vt:lpstr>
      <vt:lpstr>Consolas</vt:lpstr>
      <vt:lpstr>Wingdings</vt:lpstr>
      <vt:lpstr>默认设计模板</vt:lpstr>
      <vt:lpstr>冒泡排序思路</vt:lpstr>
      <vt:lpstr>插入排序思路</vt:lpstr>
      <vt:lpstr>PowerPoint 演示文稿</vt:lpstr>
      <vt:lpstr>快速排序：怎么写partition函数</vt:lpstr>
      <vt:lpstr>归并排序</vt:lpstr>
      <vt:lpstr>有了归并怎么用？</vt:lpstr>
      <vt:lpstr>希尔排序（插入升级）思路</vt:lpstr>
      <vt:lpstr>二分查找</vt:lpstr>
      <vt:lpstr>堆排序前传——树与二叉树简介</vt:lpstr>
      <vt:lpstr>特殊且常用的树——二叉树</vt:lpstr>
      <vt:lpstr>两种特殊二叉树</vt:lpstr>
      <vt:lpstr>二叉树的存储方式</vt:lpstr>
      <vt:lpstr>二叉树小结</vt:lpstr>
      <vt:lpstr>堆排序</vt:lpstr>
      <vt:lpstr>堆排序</vt:lpstr>
      <vt:lpstr>堆这个玩意…</vt:lpstr>
      <vt:lpstr>堆排序过程</vt:lpstr>
      <vt:lpstr>构造堆</vt:lpstr>
      <vt:lpstr>挨个出数</vt:lpstr>
      <vt:lpstr>堆排序代码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怎么写partition函数</dc:title>
  <dc:creator>Lenovo</dc:creator>
  <cp:lastModifiedBy>羊 驼</cp:lastModifiedBy>
  <cp:revision>15</cp:revision>
  <dcterms:created xsi:type="dcterms:W3CDTF">2018-10-09T09:44:00Z</dcterms:created>
  <dcterms:modified xsi:type="dcterms:W3CDTF">2021-08-28T14:27:59Z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