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50" d="100"/>
          <a:sy n="150" d="100"/>
        </p:scale>
        <p:origin x="55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atagenetics.com/blog/december32011/index.html" TargetMode="External"/><Relationship Id="rId2" Type="http://schemas.openxmlformats.org/officeDocument/2006/relationships/hyperlink" Target="http://www.datagenetics.com/blo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C626-5B7C-40A4-940C-CC9B601A54AF}"/>
              </a:ext>
            </a:extLst>
          </p:cNvPr>
          <p:cNvSpPr>
            <a:spLocks noGrp="1"/>
          </p:cNvSpPr>
          <p:nvPr>
            <p:ph type="ctrTitle"/>
          </p:nvPr>
        </p:nvSpPr>
        <p:spPr/>
        <p:txBody>
          <a:bodyPr/>
          <a:lstStyle/>
          <a:p>
            <a:r>
              <a:rPr lang="en-US" dirty="0">
                <a:latin typeface="Britannic Bold" panose="020B0903060703020204" pitchFamily="34" charset="0"/>
              </a:rPr>
              <a:t>Battleship</a:t>
            </a:r>
          </a:p>
        </p:txBody>
      </p:sp>
      <p:sp>
        <p:nvSpPr>
          <p:cNvPr id="3" name="Subtitle 2">
            <a:extLst>
              <a:ext uri="{FF2B5EF4-FFF2-40B4-BE49-F238E27FC236}">
                <a16:creationId xmlns:a16="http://schemas.microsoft.com/office/drawing/2014/main" id="{F1040013-9C77-443F-96EC-E5F68906714A}"/>
              </a:ext>
            </a:extLst>
          </p:cNvPr>
          <p:cNvSpPr>
            <a:spLocks noGrp="1"/>
          </p:cNvSpPr>
          <p:nvPr>
            <p:ph type="subTitle" idx="1"/>
          </p:nvPr>
        </p:nvSpPr>
        <p:spPr/>
        <p:txBody>
          <a:bodyPr/>
          <a:lstStyle/>
          <a:p>
            <a:r>
              <a:rPr lang="en-US" dirty="0"/>
              <a:t>Katelynn Call &amp; Cheston Gray</a:t>
            </a:r>
          </a:p>
        </p:txBody>
      </p:sp>
    </p:spTree>
    <p:extLst>
      <p:ext uri="{BB962C8B-B14F-4D97-AF65-F5344CB8AC3E}">
        <p14:creationId xmlns:p14="http://schemas.microsoft.com/office/powerpoint/2010/main" val="115285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0833D-DF07-42E7-BC07-D8CBBC852952}"/>
              </a:ext>
            </a:extLst>
          </p:cNvPr>
          <p:cNvPicPr>
            <a:picLocks noChangeAspect="1"/>
          </p:cNvPicPr>
          <p:nvPr/>
        </p:nvPicPr>
        <p:blipFill>
          <a:blip r:embed="rId3"/>
          <a:stretch>
            <a:fillRect/>
          </a:stretch>
        </p:blipFill>
        <p:spPr>
          <a:xfrm>
            <a:off x="5252627" y="0"/>
            <a:ext cx="5274184"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We’ve shot our first miss. It’s represented by a “0” on the board.</a:t>
            </a:r>
          </a:p>
          <a:p>
            <a:r>
              <a:rPr lang="en-US" sz="1600" dirty="0"/>
              <a:t>We can see that the number around the f7 shot dropped from an average of ~26 down to ~21.</a:t>
            </a:r>
          </a:p>
          <a:p>
            <a:r>
              <a:rPr lang="en-US" sz="1600" dirty="0"/>
              <a:t>The probability of squares that have already been targeted are irrelevant because ships can’t possibly be placed there. </a:t>
            </a:r>
          </a:p>
          <a:p>
            <a:r>
              <a:rPr lang="en-US" sz="1600" dirty="0"/>
              <a:t>Our next shot should probably be g5, because it’s the highest number on the board and is surround by high numbers as well. </a:t>
            </a:r>
          </a:p>
          <a:p>
            <a:r>
              <a:rPr lang="en-US" sz="1600" dirty="0"/>
              <a:t>g6 and e6 would also serve as decent targets.</a:t>
            </a:r>
          </a:p>
        </p:txBody>
      </p:sp>
    </p:spTree>
    <p:extLst>
      <p:ext uri="{BB962C8B-B14F-4D97-AF65-F5344CB8AC3E}">
        <p14:creationId xmlns:p14="http://schemas.microsoft.com/office/powerpoint/2010/main" val="73974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2FF95A-8F43-48EC-AB96-BC859915AFD5}"/>
              </a:ext>
            </a:extLst>
          </p:cNvPr>
          <p:cNvPicPr>
            <a:picLocks noChangeAspect="1"/>
          </p:cNvPicPr>
          <p:nvPr/>
        </p:nvPicPr>
        <p:blipFill>
          <a:blip r:embed="rId3"/>
          <a:stretch>
            <a:fillRect/>
          </a:stretch>
        </p:blipFill>
        <p:spPr>
          <a:xfrm>
            <a:off x="5252627" y="0"/>
            <a:ext cx="5303624"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Another miss – that’s okay</a:t>
            </a:r>
          </a:p>
          <a:p>
            <a:r>
              <a:rPr lang="en-US" sz="1600" dirty="0"/>
              <a:t>Keep aiming towards the concentration of higher numbers until we score another hit.</a:t>
            </a:r>
          </a:p>
          <a:p>
            <a:r>
              <a:rPr lang="en-US" sz="1600" dirty="0"/>
              <a:t>Once a hit is scored; hunt it down until the ship gets sunk</a:t>
            </a:r>
          </a:p>
          <a:p>
            <a:pPr marL="0" indent="0">
              <a:buNone/>
            </a:pPr>
            <a:endParaRPr lang="en-US" sz="1600" dirty="0"/>
          </a:p>
        </p:txBody>
      </p:sp>
    </p:spTree>
    <p:extLst>
      <p:ext uri="{BB962C8B-B14F-4D97-AF65-F5344CB8AC3E}">
        <p14:creationId xmlns:p14="http://schemas.microsoft.com/office/powerpoint/2010/main" val="70266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EF9AC-7A2A-44A5-8931-D994DED5444D}"/>
              </a:ext>
            </a:extLst>
          </p:cNvPr>
          <p:cNvPicPr>
            <a:picLocks noChangeAspect="1"/>
          </p:cNvPicPr>
          <p:nvPr/>
        </p:nvPicPr>
        <p:blipFill>
          <a:blip r:embed="rId3"/>
          <a:stretch>
            <a:fillRect/>
          </a:stretch>
        </p:blipFill>
        <p:spPr>
          <a:xfrm>
            <a:off x="5252627" y="0"/>
            <a:ext cx="4933335"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We’ve skipped ahead; three of the five ships have been sunk. We’re looking for the patrol boat (length 2) and the battleship (length 4).</a:t>
            </a:r>
          </a:p>
          <a:p>
            <a:r>
              <a:rPr lang="en-US" sz="1600" dirty="0"/>
              <a:t>We’ve got a lot of open water that could be hiding these two remaining ships; but the probability board gives us a pretty good idea of where to start. </a:t>
            </a:r>
          </a:p>
          <a:p>
            <a:pPr marL="0" indent="0">
              <a:buNone/>
            </a:pPr>
            <a:endParaRPr lang="en-US" sz="1600" dirty="0"/>
          </a:p>
        </p:txBody>
      </p:sp>
    </p:spTree>
    <p:extLst>
      <p:ext uri="{BB962C8B-B14F-4D97-AF65-F5344CB8AC3E}">
        <p14:creationId xmlns:p14="http://schemas.microsoft.com/office/powerpoint/2010/main" val="2975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9D454F-35BE-4BEF-8982-AB6F34CA55E1}"/>
              </a:ext>
            </a:extLst>
          </p:cNvPr>
          <p:cNvPicPr>
            <a:picLocks noChangeAspect="1"/>
          </p:cNvPicPr>
          <p:nvPr/>
        </p:nvPicPr>
        <p:blipFill>
          <a:blip r:embed="rId3"/>
          <a:stretch>
            <a:fillRect/>
          </a:stretch>
        </p:blipFill>
        <p:spPr>
          <a:xfrm>
            <a:off x="5252627" y="0"/>
            <a:ext cx="5291570"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We’ve scored a hit; lets finish it off and start looking for the last ship.</a:t>
            </a:r>
          </a:p>
          <a:p>
            <a:pPr marL="0" indent="0">
              <a:buNone/>
            </a:pPr>
            <a:endParaRPr lang="en-US" sz="1600" dirty="0"/>
          </a:p>
        </p:txBody>
      </p:sp>
    </p:spTree>
    <p:extLst>
      <p:ext uri="{BB962C8B-B14F-4D97-AF65-F5344CB8AC3E}">
        <p14:creationId xmlns:p14="http://schemas.microsoft.com/office/powerpoint/2010/main" val="351961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0D382-8FF9-4684-9286-8CEED0898F33}"/>
              </a:ext>
            </a:extLst>
          </p:cNvPr>
          <p:cNvPicPr>
            <a:picLocks noChangeAspect="1"/>
          </p:cNvPicPr>
          <p:nvPr/>
        </p:nvPicPr>
        <p:blipFill>
          <a:blip r:embed="rId3"/>
          <a:stretch>
            <a:fillRect/>
          </a:stretch>
        </p:blipFill>
        <p:spPr>
          <a:xfrm>
            <a:off x="5252627" y="0"/>
            <a:ext cx="4876002"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We’ve sunk the patrol boat! This is good news because it severely reduces the possible locations for the last possible ship to be. </a:t>
            </a:r>
          </a:p>
          <a:p>
            <a:pPr marL="0" indent="0">
              <a:buNone/>
            </a:pPr>
            <a:endParaRPr lang="en-US" sz="1600" dirty="0"/>
          </a:p>
        </p:txBody>
      </p:sp>
    </p:spTree>
    <p:extLst>
      <p:ext uri="{BB962C8B-B14F-4D97-AF65-F5344CB8AC3E}">
        <p14:creationId xmlns:p14="http://schemas.microsoft.com/office/powerpoint/2010/main" val="38492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EF8C6A-943E-405C-9282-32E73E0BA4AF}"/>
              </a:ext>
            </a:extLst>
          </p:cNvPr>
          <p:cNvPicPr>
            <a:picLocks noChangeAspect="1"/>
          </p:cNvPicPr>
          <p:nvPr/>
        </p:nvPicPr>
        <p:blipFill>
          <a:blip r:embed="rId3"/>
          <a:stretch>
            <a:fillRect/>
          </a:stretch>
        </p:blipFill>
        <p:spPr>
          <a:xfrm>
            <a:off x="5252627" y="0"/>
            <a:ext cx="4845170" cy="6858000"/>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We’ve scored a hit on the last ship. </a:t>
            </a:r>
          </a:p>
          <a:p>
            <a:r>
              <a:rPr lang="en-US" sz="1600" dirty="0"/>
              <a:t>Let's finish it off and get our final score.</a:t>
            </a:r>
          </a:p>
          <a:p>
            <a:pPr marL="0" indent="0">
              <a:buNone/>
            </a:pPr>
            <a:endParaRPr lang="en-US" sz="1600" dirty="0"/>
          </a:p>
        </p:txBody>
      </p:sp>
    </p:spTree>
    <p:extLst>
      <p:ext uri="{BB962C8B-B14F-4D97-AF65-F5344CB8AC3E}">
        <p14:creationId xmlns:p14="http://schemas.microsoft.com/office/powerpoint/2010/main" val="349188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Congratulations!</a:t>
            </a:r>
          </a:p>
          <a:p>
            <a:r>
              <a:rPr lang="en-US" sz="1600" dirty="0"/>
              <a:t>We’ve sunk all the ships!</a:t>
            </a:r>
          </a:p>
          <a:p>
            <a:r>
              <a:rPr lang="en-US" sz="1600" dirty="0"/>
              <a:t>It only took us 27 shots!</a:t>
            </a:r>
          </a:p>
          <a:p>
            <a:pPr marL="0" indent="0">
              <a:buNone/>
            </a:pPr>
            <a:endParaRPr lang="en-US" sz="1600" dirty="0"/>
          </a:p>
        </p:txBody>
      </p:sp>
      <p:pic>
        <p:nvPicPr>
          <p:cNvPr id="3" name="Picture 2">
            <a:extLst>
              <a:ext uri="{FF2B5EF4-FFF2-40B4-BE49-F238E27FC236}">
                <a16:creationId xmlns:a16="http://schemas.microsoft.com/office/drawing/2014/main" id="{3B02165A-7293-435D-820C-2FC473EECD93}"/>
              </a:ext>
            </a:extLst>
          </p:cNvPr>
          <p:cNvPicPr>
            <a:picLocks noChangeAspect="1"/>
          </p:cNvPicPr>
          <p:nvPr/>
        </p:nvPicPr>
        <p:blipFill>
          <a:blip r:embed="rId3"/>
          <a:stretch>
            <a:fillRect/>
          </a:stretch>
        </p:blipFill>
        <p:spPr>
          <a:xfrm>
            <a:off x="5570127" y="959272"/>
            <a:ext cx="4894673" cy="4939456"/>
          </a:xfrm>
          <a:prstGeom prst="rect">
            <a:avLst/>
          </a:prstGeom>
        </p:spPr>
      </p:pic>
    </p:spTree>
    <p:extLst>
      <p:ext uri="{BB962C8B-B14F-4D97-AF65-F5344CB8AC3E}">
        <p14:creationId xmlns:p14="http://schemas.microsoft.com/office/powerpoint/2010/main" val="272091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234539" y="152400"/>
            <a:ext cx="10131425" cy="1456267"/>
          </a:xfrm>
        </p:spPr>
        <p:txBody>
          <a:bodyPr/>
          <a:lstStyle/>
          <a:p>
            <a:r>
              <a:rPr lang="en-US" dirty="0"/>
              <a:t>Inspiration and works cited</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234539" y="1419102"/>
            <a:ext cx="10131425" cy="5286498"/>
          </a:xfrm>
        </p:spPr>
        <p:txBody>
          <a:bodyPr>
            <a:normAutofit/>
          </a:bodyPr>
          <a:lstStyle/>
          <a:p>
            <a:pPr marL="0" indent="0">
              <a:buNone/>
            </a:pPr>
            <a:r>
              <a:rPr lang="en-US" dirty="0"/>
              <a:t>The main inspiration for this project came from Cheston’s stupid competitive nature and wanting to let computers make smart decisions for him. (He’s really bad at making smart decisions.) After getting beat by his nephew over Christmas break in a game of battleship he’d had enough. </a:t>
            </a:r>
          </a:p>
          <a:p>
            <a:pPr marL="0" indent="0">
              <a:buNone/>
            </a:pPr>
            <a:endParaRPr lang="en-US" dirty="0"/>
          </a:p>
          <a:p>
            <a:pPr marL="0" indent="0">
              <a:buNone/>
            </a:pPr>
            <a:r>
              <a:rPr lang="en-US" dirty="0"/>
              <a:t>The statistics, math, and images used in this presentation came from </a:t>
            </a:r>
            <a:r>
              <a:rPr lang="en-US" dirty="0">
                <a:hlinkClick r:id="rId2"/>
              </a:rPr>
              <a:t>http://www.datagenetics.com/blog.html</a:t>
            </a:r>
            <a:r>
              <a:rPr lang="en-US" dirty="0"/>
              <a:t>. It’s a really cool site that explains statistical odds, probabilities, and algorithms for a variety of problems. We simply adapted them to run in parallel. </a:t>
            </a:r>
          </a:p>
          <a:p>
            <a:pPr marL="0" indent="0">
              <a:buNone/>
            </a:pPr>
            <a:endParaRPr lang="en-US" dirty="0"/>
          </a:p>
          <a:p>
            <a:pPr marL="0" indent="0">
              <a:buNone/>
            </a:pPr>
            <a:r>
              <a:rPr lang="en-US" dirty="0"/>
              <a:t>The actual page that talks about Battleship is:</a:t>
            </a:r>
          </a:p>
          <a:p>
            <a:pPr marL="0" indent="0">
              <a:buNone/>
            </a:pPr>
            <a:r>
              <a:rPr lang="en-US" dirty="0">
                <a:hlinkClick r:id="rId3"/>
              </a:rPr>
              <a:t>http://www.datagenetics.com/blog/december32011/index.html</a:t>
            </a:r>
            <a:endParaRPr lang="en-US" dirty="0"/>
          </a:p>
        </p:txBody>
      </p:sp>
    </p:spTree>
    <p:extLst>
      <p:ext uri="{BB962C8B-B14F-4D97-AF65-F5344CB8AC3E}">
        <p14:creationId xmlns:p14="http://schemas.microsoft.com/office/powerpoint/2010/main" val="223485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234539" y="152400"/>
            <a:ext cx="10131425" cy="1456267"/>
          </a:xfrm>
        </p:spPr>
        <p:txBody>
          <a:bodyPr/>
          <a:lstStyle/>
          <a:p>
            <a:r>
              <a:rPr lang="en-US" dirty="0"/>
              <a:t>Quick Review and Rules For battleship</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234539" y="1193470"/>
            <a:ext cx="10131425" cy="5512130"/>
          </a:xfrm>
        </p:spPr>
        <p:txBody>
          <a:bodyPr>
            <a:noAutofit/>
          </a:bodyPr>
          <a:lstStyle/>
          <a:p>
            <a:endParaRPr lang="en-US" sz="1600" dirty="0"/>
          </a:p>
          <a:p>
            <a:endParaRPr lang="en-US" sz="1600" dirty="0"/>
          </a:p>
          <a:p>
            <a:r>
              <a:rPr lang="en-US" sz="1600" dirty="0"/>
              <a:t>5 ships placed on a 10x10 grid</a:t>
            </a:r>
          </a:p>
          <a:p>
            <a:pPr lvl="1"/>
            <a:r>
              <a:rPr lang="en-US" dirty="0"/>
              <a:t>Carrier – length of 5</a:t>
            </a:r>
          </a:p>
          <a:p>
            <a:pPr lvl="1"/>
            <a:r>
              <a:rPr lang="en-US" dirty="0"/>
              <a:t>Battleship – length of 4</a:t>
            </a:r>
          </a:p>
          <a:p>
            <a:pPr lvl="1"/>
            <a:r>
              <a:rPr lang="en-US" dirty="0"/>
              <a:t>Submarine – length of 3</a:t>
            </a:r>
          </a:p>
          <a:p>
            <a:pPr lvl="1"/>
            <a:r>
              <a:rPr lang="en-US" dirty="0"/>
              <a:t>Destroyer – length of 3</a:t>
            </a:r>
          </a:p>
          <a:p>
            <a:pPr lvl="1"/>
            <a:r>
              <a:rPr lang="en-US" dirty="0"/>
              <a:t>Patrol Boar – length of 2</a:t>
            </a:r>
          </a:p>
          <a:p>
            <a:pPr lvl="1"/>
            <a:endParaRPr lang="en-US" dirty="0"/>
          </a:p>
          <a:p>
            <a:pPr marL="457200" lvl="1" indent="0">
              <a:buNone/>
            </a:pPr>
            <a:endParaRPr lang="en-US" dirty="0"/>
          </a:p>
          <a:p>
            <a:r>
              <a:rPr lang="en-US" sz="1600" dirty="0"/>
              <a:t>Players take turn “shooting” at the other players ship by calling out coordinates (a1), (b5), (j10), </a:t>
            </a:r>
            <a:r>
              <a:rPr lang="en-US" sz="1600" dirty="0" err="1"/>
              <a:t>ect</a:t>
            </a:r>
            <a:r>
              <a:rPr lang="en-US" sz="1600" dirty="0"/>
              <a:t>:</a:t>
            </a:r>
          </a:p>
          <a:p>
            <a:r>
              <a:rPr lang="en-US" sz="1600" dirty="0"/>
              <a:t>Object of the game is to sink the opponent's fleet.</a:t>
            </a:r>
          </a:p>
          <a:p>
            <a:r>
              <a:rPr lang="en-US" sz="1600" dirty="0"/>
              <a:t>If a hit sinks a ship it must be announced.</a:t>
            </a:r>
          </a:p>
          <a:p>
            <a:r>
              <a:rPr lang="en-US" sz="1600" dirty="0"/>
              <a:t>Because the grid is 10x10 there are 100 possible locations for a player to shoot.</a:t>
            </a:r>
          </a:p>
          <a:p>
            <a:pPr marL="0" indent="0">
              <a:buNone/>
            </a:pPr>
            <a:endParaRPr lang="en-US" sz="1600" dirty="0"/>
          </a:p>
        </p:txBody>
      </p:sp>
      <p:pic>
        <p:nvPicPr>
          <p:cNvPr id="1026" name="Picture 2">
            <a:extLst>
              <a:ext uri="{FF2B5EF4-FFF2-40B4-BE49-F238E27FC236}">
                <a16:creationId xmlns:a16="http://schemas.microsoft.com/office/drawing/2014/main" id="{E15A15BE-FA2E-4B5F-ACDB-61E38DC48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486" y="1608667"/>
            <a:ext cx="2638706" cy="2638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4626EB-6469-40BD-9709-39FE173059CE}"/>
              </a:ext>
            </a:extLst>
          </p:cNvPr>
          <p:cNvSpPr txBox="1"/>
          <p:nvPr/>
        </p:nvSpPr>
        <p:spPr>
          <a:xfrm>
            <a:off x="4663249" y="1393223"/>
            <a:ext cx="1539688" cy="215444"/>
          </a:xfrm>
          <a:prstGeom prst="rect">
            <a:avLst/>
          </a:prstGeom>
          <a:noFill/>
        </p:spPr>
        <p:txBody>
          <a:bodyPr wrap="square" rtlCol="0">
            <a:spAutoFit/>
          </a:bodyPr>
          <a:lstStyle/>
          <a:p>
            <a:r>
              <a:rPr lang="en-US" sz="800" dirty="0"/>
              <a:t>Example of a game board</a:t>
            </a:r>
          </a:p>
        </p:txBody>
      </p:sp>
      <p:pic>
        <p:nvPicPr>
          <p:cNvPr id="1030" name="Picture 6">
            <a:extLst>
              <a:ext uri="{FF2B5EF4-FFF2-40B4-BE49-F238E27FC236}">
                <a16:creationId xmlns:a16="http://schemas.microsoft.com/office/drawing/2014/main" id="{E951010C-60C0-4A6F-BCD8-CFDC42BCB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1955" y="1608667"/>
            <a:ext cx="2638706" cy="26387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AD1066-7499-46EC-B556-6A3D3B1378A2}"/>
              </a:ext>
            </a:extLst>
          </p:cNvPr>
          <p:cNvSpPr txBox="1"/>
          <p:nvPr/>
        </p:nvSpPr>
        <p:spPr>
          <a:xfrm>
            <a:off x="7514606" y="1393223"/>
            <a:ext cx="1539688" cy="215444"/>
          </a:xfrm>
          <a:prstGeom prst="rect">
            <a:avLst/>
          </a:prstGeom>
          <a:noFill/>
        </p:spPr>
        <p:txBody>
          <a:bodyPr wrap="square" rtlCol="0">
            <a:spAutoFit/>
          </a:bodyPr>
          <a:lstStyle/>
          <a:p>
            <a:r>
              <a:rPr lang="en-US" sz="800" dirty="0"/>
              <a:t>Example of a game in progress</a:t>
            </a:r>
          </a:p>
        </p:txBody>
      </p:sp>
    </p:spTree>
    <p:extLst>
      <p:ext uri="{BB962C8B-B14F-4D97-AF65-F5344CB8AC3E}">
        <p14:creationId xmlns:p14="http://schemas.microsoft.com/office/powerpoint/2010/main" val="13970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234539" y="152400"/>
            <a:ext cx="10131425" cy="1456267"/>
          </a:xfrm>
        </p:spPr>
        <p:txBody>
          <a:bodyPr/>
          <a:lstStyle/>
          <a:p>
            <a:r>
              <a:rPr lang="en-US" dirty="0"/>
              <a:t>Basic Strategies and their statistics</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234539" y="1419102"/>
            <a:ext cx="10131425" cy="5286498"/>
          </a:xfrm>
        </p:spPr>
        <p:txBody>
          <a:bodyPr>
            <a:normAutofit/>
          </a:bodyPr>
          <a:lstStyle/>
          <a:p>
            <a:r>
              <a:rPr lang="en-US" sz="1600" dirty="0"/>
              <a:t>Picking coordinates completely at random:</a:t>
            </a:r>
          </a:p>
          <a:p>
            <a:pPr lvl="1"/>
            <a:r>
              <a:rPr lang="en-US" sz="1400" dirty="0"/>
              <a:t>90% chance you’ll need more than 98 shots</a:t>
            </a:r>
          </a:p>
          <a:p>
            <a:pPr lvl="1"/>
            <a:r>
              <a:rPr lang="en-US" sz="1400" dirty="0"/>
              <a:t>50% chance you’ll need more than 96 shots</a:t>
            </a:r>
          </a:p>
          <a:p>
            <a:pPr lvl="1"/>
            <a:r>
              <a:rPr lang="en-US" sz="1400" dirty="0"/>
              <a:t>25% chance you’ll need more than 93 shots</a:t>
            </a:r>
          </a:p>
          <a:p>
            <a:pPr lvl="1"/>
            <a:r>
              <a:rPr lang="en-US" sz="1400" dirty="0"/>
              <a:t>10% chance you’ll need less than 89 shots</a:t>
            </a:r>
          </a:p>
          <a:p>
            <a:pPr lvl="1"/>
            <a:r>
              <a:rPr lang="en-US" sz="1400" dirty="0"/>
              <a:t>1% chance you’ll need less than 75 shots</a:t>
            </a:r>
          </a:p>
          <a:p>
            <a:pPr lvl="1"/>
            <a:endParaRPr lang="en-US" sz="1400" dirty="0"/>
          </a:p>
          <a:p>
            <a:r>
              <a:rPr lang="en-US" sz="1600" dirty="0"/>
              <a:t>Random Selection then “Hunting” down a hit</a:t>
            </a:r>
          </a:p>
          <a:p>
            <a:pPr lvl="1"/>
            <a:r>
              <a:rPr lang="en-US" sz="1400" dirty="0"/>
              <a:t>You select random coordinates until you score a hit, then systematically check the surrounding area.</a:t>
            </a:r>
          </a:p>
          <a:p>
            <a:pPr lvl="1"/>
            <a:r>
              <a:rPr lang="en-US" sz="1400" dirty="0"/>
              <a:t>90% chance you’ll need more than 83 shots</a:t>
            </a:r>
          </a:p>
          <a:p>
            <a:pPr lvl="1"/>
            <a:r>
              <a:rPr lang="en-US" sz="1400" dirty="0"/>
              <a:t>50% chance you’ll need more than 65 shots</a:t>
            </a:r>
          </a:p>
          <a:p>
            <a:pPr lvl="1"/>
            <a:r>
              <a:rPr lang="en-US" sz="1400" dirty="0"/>
              <a:t>10% chance you’ll need less than 50 shots</a:t>
            </a:r>
          </a:p>
          <a:p>
            <a:pPr lvl="1"/>
            <a:r>
              <a:rPr lang="en-US" sz="1400" dirty="0"/>
              <a:t>1% chance you’ll need less than 39 shots</a:t>
            </a:r>
            <a:endParaRPr lang="en-US" dirty="0"/>
          </a:p>
        </p:txBody>
      </p:sp>
      <p:pic>
        <p:nvPicPr>
          <p:cNvPr id="3074" name="Picture 2">
            <a:extLst>
              <a:ext uri="{FF2B5EF4-FFF2-40B4-BE49-F238E27FC236}">
                <a16:creationId xmlns:a16="http://schemas.microsoft.com/office/drawing/2014/main" id="{6D4B50CF-B5AE-4562-8B1C-4238DE6DC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442" y="1717220"/>
            <a:ext cx="1498842" cy="14786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356A9EA-A5EC-430E-9259-CDC3742E2CAC}"/>
              </a:ext>
            </a:extLst>
          </p:cNvPr>
          <p:cNvPicPr>
            <a:picLocks noChangeAspect="1"/>
          </p:cNvPicPr>
          <p:nvPr/>
        </p:nvPicPr>
        <p:blipFill>
          <a:blip r:embed="rId3"/>
          <a:stretch>
            <a:fillRect/>
          </a:stretch>
        </p:blipFill>
        <p:spPr>
          <a:xfrm>
            <a:off x="8734442" y="3325001"/>
            <a:ext cx="1498842" cy="1472077"/>
          </a:xfrm>
          <a:prstGeom prst="rect">
            <a:avLst/>
          </a:prstGeom>
        </p:spPr>
      </p:pic>
      <p:pic>
        <p:nvPicPr>
          <p:cNvPr id="10" name="Picture 9">
            <a:extLst>
              <a:ext uri="{FF2B5EF4-FFF2-40B4-BE49-F238E27FC236}">
                <a16:creationId xmlns:a16="http://schemas.microsoft.com/office/drawing/2014/main" id="{5F41B592-8352-40BE-B91C-995FD28737EC}"/>
              </a:ext>
            </a:extLst>
          </p:cNvPr>
          <p:cNvPicPr>
            <a:picLocks noChangeAspect="1"/>
          </p:cNvPicPr>
          <p:nvPr/>
        </p:nvPicPr>
        <p:blipFill>
          <a:blip r:embed="rId4"/>
          <a:stretch>
            <a:fillRect/>
          </a:stretch>
        </p:blipFill>
        <p:spPr>
          <a:xfrm>
            <a:off x="8734442" y="4963301"/>
            <a:ext cx="1498842" cy="1472077"/>
          </a:xfrm>
          <a:prstGeom prst="rect">
            <a:avLst/>
          </a:prstGeom>
        </p:spPr>
      </p:pic>
      <p:sp>
        <p:nvSpPr>
          <p:cNvPr id="22" name="TextBox 21">
            <a:extLst>
              <a:ext uri="{FF2B5EF4-FFF2-40B4-BE49-F238E27FC236}">
                <a16:creationId xmlns:a16="http://schemas.microsoft.com/office/drawing/2014/main" id="{C9D4D677-227F-498C-8646-62CC0773F74E}"/>
              </a:ext>
            </a:extLst>
          </p:cNvPr>
          <p:cNvSpPr txBox="1"/>
          <p:nvPr/>
        </p:nvSpPr>
        <p:spPr>
          <a:xfrm>
            <a:off x="8693596" y="1471257"/>
            <a:ext cx="1539688" cy="215444"/>
          </a:xfrm>
          <a:prstGeom prst="rect">
            <a:avLst/>
          </a:prstGeom>
          <a:noFill/>
        </p:spPr>
        <p:txBody>
          <a:bodyPr wrap="square" rtlCol="0">
            <a:spAutoFit/>
          </a:bodyPr>
          <a:lstStyle/>
          <a:p>
            <a:pPr algn="ctr"/>
            <a:r>
              <a:rPr lang="en-US" sz="800" dirty="0"/>
              <a:t>“Hunting” strategy</a:t>
            </a:r>
          </a:p>
        </p:txBody>
      </p:sp>
    </p:spTree>
    <p:extLst>
      <p:ext uri="{BB962C8B-B14F-4D97-AF65-F5344CB8AC3E}">
        <p14:creationId xmlns:p14="http://schemas.microsoft.com/office/powerpoint/2010/main" val="106272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234539" y="152400"/>
            <a:ext cx="10131425" cy="1456267"/>
          </a:xfrm>
        </p:spPr>
        <p:txBody>
          <a:bodyPr/>
          <a:lstStyle/>
          <a:p>
            <a:r>
              <a:rPr lang="en-US" dirty="0"/>
              <a:t>A more Effective Solution:</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234538" y="1217220"/>
            <a:ext cx="10131425" cy="4054027"/>
          </a:xfrm>
        </p:spPr>
        <p:txBody>
          <a:bodyPr>
            <a:normAutofit/>
          </a:bodyPr>
          <a:lstStyle/>
          <a:p>
            <a:r>
              <a:rPr lang="en-US" sz="2000" dirty="0"/>
              <a:t> Calculating the odds by using superposition of all possible locations for surviving ships.</a:t>
            </a:r>
          </a:p>
          <a:p>
            <a:pPr lvl="1"/>
            <a:r>
              <a:rPr lang="en-US" sz="1800" dirty="0"/>
              <a:t>Each square needs to add up how times it could be used as a legal move for:</a:t>
            </a:r>
          </a:p>
          <a:p>
            <a:pPr lvl="2"/>
            <a:r>
              <a:rPr lang="en-US" sz="1600" dirty="0"/>
              <a:t>Each of the remaining ships</a:t>
            </a:r>
          </a:p>
          <a:p>
            <a:pPr lvl="2"/>
            <a:r>
              <a:rPr lang="en-US" sz="1600" dirty="0"/>
              <a:t>Each segment of length for every remaining ship</a:t>
            </a:r>
          </a:p>
          <a:p>
            <a:pPr lvl="2"/>
            <a:r>
              <a:rPr lang="en-US" sz="1600" dirty="0"/>
              <a:t>Both vertically and horizontally </a:t>
            </a:r>
          </a:p>
          <a:p>
            <a:pPr lvl="1"/>
            <a:r>
              <a:rPr lang="en-US" sz="1800" dirty="0"/>
              <a:t>These calculations are going to be done in parallel.</a:t>
            </a:r>
          </a:p>
        </p:txBody>
      </p:sp>
    </p:spTree>
    <p:extLst>
      <p:ext uri="{BB962C8B-B14F-4D97-AF65-F5344CB8AC3E}">
        <p14:creationId xmlns:p14="http://schemas.microsoft.com/office/powerpoint/2010/main" val="24390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53F3EAF-4D83-41AA-AA4B-6E9EAF7F092E}"/>
              </a:ext>
            </a:extLst>
          </p:cNvPr>
          <p:cNvPicPr>
            <a:picLocks noChangeAspect="1"/>
          </p:cNvPicPr>
          <p:nvPr/>
        </p:nvPicPr>
        <p:blipFill>
          <a:blip r:embed="rId2"/>
          <a:stretch>
            <a:fillRect/>
          </a:stretch>
        </p:blipFill>
        <p:spPr>
          <a:xfrm>
            <a:off x="7059734" y="4414954"/>
            <a:ext cx="1524000" cy="1495425"/>
          </a:xfrm>
          <a:prstGeom prst="rect">
            <a:avLst/>
          </a:prstGeom>
        </p:spPr>
      </p:pic>
      <p:pic>
        <p:nvPicPr>
          <p:cNvPr id="18" name="Picture 17">
            <a:extLst>
              <a:ext uri="{FF2B5EF4-FFF2-40B4-BE49-F238E27FC236}">
                <a16:creationId xmlns:a16="http://schemas.microsoft.com/office/drawing/2014/main" id="{B52D8164-955F-4C68-91C1-BE85EC6D03A8}"/>
              </a:ext>
            </a:extLst>
          </p:cNvPr>
          <p:cNvPicPr>
            <a:picLocks noChangeAspect="1"/>
          </p:cNvPicPr>
          <p:nvPr/>
        </p:nvPicPr>
        <p:blipFill>
          <a:blip r:embed="rId3"/>
          <a:stretch>
            <a:fillRect/>
          </a:stretch>
        </p:blipFill>
        <p:spPr>
          <a:xfrm>
            <a:off x="5103187" y="4416824"/>
            <a:ext cx="1524000" cy="1495425"/>
          </a:xfrm>
          <a:prstGeom prst="rect">
            <a:avLst/>
          </a:prstGeom>
        </p:spPr>
      </p:pic>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234539" y="152400"/>
            <a:ext cx="10131425" cy="1456267"/>
          </a:xfrm>
        </p:spPr>
        <p:txBody>
          <a:bodyPr/>
          <a:lstStyle/>
          <a:p>
            <a:r>
              <a:rPr lang="en-US" dirty="0"/>
              <a:t>Superposition Calculation Example</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234539" y="1306285"/>
            <a:ext cx="10131425" cy="1330037"/>
          </a:xfrm>
        </p:spPr>
        <p:txBody>
          <a:bodyPr>
            <a:normAutofit/>
          </a:bodyPr>
          <a:lstStyle/>
          <a:p>
            <a:r>
              <a:rPr lang="en-US" sz="2000" dirty="0"/>
              <a:t>There are 3 possible ways to arrange this 4-length ship. </a:t>
            </a:r>
          </a:p>
          <a:p>
            <a:r>
              <a:rPr lang="en-US" sz="2000" dirty="0"/>
              <a:t>We need to repeat this process for every square, and every remaining ship</a:t>
            </a:r>
          </a:p>
          <a:p>
            <a:endParaRPr lang="en-US" sz="2000" dirty="0"/>
          </a:p>
        </p:txBody>
      </p:sp>
      <p:pic>
        <p:nvPicPr>
          <p:cNvPr id="5" name="Picture 4">
            <a:extLst>
              <a:ext uri="{FF2B5EF4-FFF2-40B4-BE49-F238E27FC236}">
                <a16:creationId xmlns:a16="http://schemas.microsoft.com/office/drawing/2014/main" id="{06FD2065-E78C-4129-B476-97BA722E3981}"/>
              </a:ext>
            </a:extLst>
          </p:cNvPr>
          <p:cNvPicPr>
            <a:picLocks noChangeAspect="1"/>
          </p:cNvPicPr>
          <p:nvPr/>
        </p:nvPicPr>
        <p:blipFill>
          <a:blip r:embed="rId4"/>
          <a:stretch>
            <a:fillRect/>
          </a:stretch>
        </p:blipFill>
        <p:spPr>
          <a:xfrm>
            <a:off x="3137676" y="2450859"/>
            <a:ext cx="1524000" cy="1495425"/>
          </a:xfrm>
          <a:prstGeom prst="rect">
            <a:avLst/>
          </a:prstGeom>
        </p:spPr>
      </p:pic>
      <p:pic>
        <p:nvPicPr>
          <p:cNvPr id="6" name="Picture 5">
            <a:extLst>
              <a:ext uri="{FF2B5EF4-FFF2-40B4-BE49-F238E27FC236}">
                <a16:creationId xmlns:a16="http://schemas.microsoft.com/office/drawing/2014/main" id="{AFC5003D-E3AC-4211-97CC-9C94FE86CB93}"/>
              </a:ext>
            </a:extLst>
          </p:cNvPr>
          <p:cNvPicPr>
            <a:picLocks noChangeAspect="1"/>
          </p:cNvPicPr>
          <p:nvPr/>
        </p:nvPicPr>
        <p:blipFill>
          <a:blip r:embed="rId5"/>
          <a:stretch>
            <a:fillRect/>
          </a:stretch>
        </p:blipFill>
        <p:spPr>
          <a:xfrm>
            <a:off x="1181129" y="2450859"/>
            <a:ext cx="1524000" cy="1495425"/>
          </a:xfrm>
          <a:prstGeom prst="rect">
            <a:avLst/>
          </a:prstGeom>
        </p:spPr>
      </p:pic>
      <p:pic>
        <p:nvPicPr>
          <p:cNvPr id="7" name="Picture 6">
            <a:extLst>
              <a:ext uri="{FF2B5EF4-FFF2-40B4-BE49-F238E27FC236}">
                <a16:creationId xmlns:a16="http://schemas.microsoft.com/office/drawing/2014/main" id="{53A6DD7E-95EE-4241-87FB-0F42D9D5E02C}"/>
              </a:ext>
            </a:extLst>
          </p:cNvPr>
          <p:cNvPicPr>
            <a:picLocks noChangeAspect="1"/>
          </p:cNvPicPr>
          <p:nvPr/>
        </p:nvPicPr>
        <p:blipFill>
          <a:blip r:embed="rId6"/>
          <a:stretch>
            <a:fillRect/>
          </a:stretch>
        </p:blipFill>
        <p:spPr>
          <a:xfrm>
            <a:off x="5103187" y="2450855"/>
            <a:ext cx="1524000" cy="1495425"/>
          </a:xfrm>
          <a:prstGeom prst="rect">
            <a:avLst/>
          </a:prstGeom>
        </p:spPr>
      </p:pic>
      <p:pic>
        <p:nvPicPr>
          <p:cNvPr id="8" name="Picture 7">
            <a:extLst>
              <a:ext uri="{FF2B5EF4-FFF2-40B4-BE49-F238E27FC236}">
                <a16:creationId xmlns:a16="http://schemas.microsoft.com/office/drawing/2014/main" id="{D66E68E6-3F02-4EEB-95E3-9188C0E45B38}"/>
              </a:ext>
            </a:extLst>
          </p:cNvPr>
          <p:cNvPicPr>
            <a:picLocks noChangeAspect="1"/>
          </p:cNvPicPr>
          <p:nvPr/>
        </p:nvPicPr>
        <p:blipFill>
          <a:blip r:embed="rId7"/>
          <a:stretch>
            <a:fillRect/>
          </a:stretch>
        </p:blipFill>
        <p:spPr>
          <a:xfrm>
            <a:off x="7053010" y="2450855"/>
            <a:ext cx="1524000" cy="1495425"/>
          </a:xfrm>
          <a:prstGeom prst="rect">
            <a:avLst/>
          </a:prstGeom>
        </p:spPr>
      </p:pic>
      <p:sp>
        <p:nvSpPr>
          <p:cNvPr id="9" name="TextBox 8">
            <a:extLst>
              <a:ext uri="{FF2B5EF4-FFF2-40B4-BE49-F238E27FC236}">
                <a16:creationId xmlns:a16="http://schemas.microsoft.com/office/drawing/2014/main" id="{8936F492-43C7-4908-9305-91EC82A22135}"/>
              </a:ext>
            </a:extLst>
          </p:cNvPr>
          <p:cNvSpPr txBox="1"/>
          <p:nvPr/>
        </p:nvSpPr>
        <p:spPr>
          <a:xfrm>
            <a:off x="1181129" y="3946282"/>
            <a:ext cx="1539688" cy="253916"/>
          </a:xfrm>
          <a:prstGeom prst="rect">
            <a:avLst/>
          </a:prstGeom>
          <a:noFill/>
        </p:spPr>
        <p:txBody>
          <a:bodyPr wrap="square" rtlCol="0">
            <a:spAutoFit/>
          </a:bodyPr>
          <a:lstStyle/>
          <a:p>
            <a:r>
              <a:rPr lang="en-US" sz="1050" dirty="0"/>
              <a:t>Invalid: Out of Bounds</a:t>
            </a:r>
          </a:p>
        </p:txBody>
      </p:sp>
      <p:sp>
        <p:nvSpPr>
          <p:cNvPr id="10" name="TextBox 9">
            <a:extLst>
              <a:ext uri="{FF2B5EF4-FFF2-40B4-BE49-F238E27FC236}">
                <a16:creationId xmlns:a16="http://schemas.microsoft.com/office/drawing/2014/main" id="{A1EC1ABE-6C96-450D-8EC0-98B4D6E64D1F}"/>
              </a:ext>
            </a:extLst>
          </p:cNvPr>
          <p:cNvSpPr txBox="1"/>
          <p:nvPr/>
        </p:nvSpPr>
        <p:spPr>
          <a:xfrm>
            <a:off x="3137676" y="3946282"/>
            <a:ext cx="1539688" cy="253916"/>
          </a:xfrm>
          <a:prstGeom prst="rect">
            <a:avLst/>
          </a:prstGeom>
          <a:noFill/>
        </p:spPr>
        <p:txBody>
          <a:bodyPr wrap="square" rtlCol="0">
            <a:spAutoFit/>
          </a:bodyPr>
          <a:lstStyle/>
          <a:p>
            <a:pPr algn="ctr"/>
            <a:r>
              <a:rPr lang="en-US" sz="1050" dirty="0"/>
              <a:t>Valid</a:t>
            </a:r>
          </a:p>
        </p:txBody>
      </p:sp>
      <p:sp>
        <p:nvSpPr>
          <p:cNvPr id="11" name="TextBox 10">
            <a:extLst>
              <a:ext uri="{FF2B5EF4-FFF2-40B4-BE49-F238E27FC236}">
                <a16:creationId xmlns:a16="http://schemas.microsoft.com/office/drawing/2014/main" id="{502F88DA-9BAB-412B-9D29-D3E0F09033E2}"/>
              </a:ext>
            </a:extLst>
          </p:cNvPr>
          <p:cNvSpPr txBox="1"/>
          <p:nvPr/>
        </p:nvSpPr>
        <p:spPr>
          <a:xfrm>
            <a:off x="5094223" y="3946280"/>
            <a:ext cx="1539688" cy="253916"/>
          </a:xfrm>
          <a:prstGeom prst="rect">
            <a:avLst/>
          </a:prstGeom>
          <a:noFill/>
        </p:spPr>
        <p:txBody>
          <a:bodyPr wrap="square" rtlCol="0">
            <a:spAutoFit/>
          </a:bodyPr>
          <a:lstStyle/>
          <a:p>
            <a:pPr algn="ctr"/>
            <a:r>
              <a:rPr lang="en-US" sz="1050" dirty="0"/>
              <a:t>Valid</a:t>
            </a:r>
          </a:p>
        </p:txBody>
      </p:sp>
      <p:sp>
        <p:nvSpPr>
          <p:cNvPr id="12" name="TextBox 11">
            <a:extLst>
              <a:ext uri="{FF2B5EF4-FFF2-40B4-BE49-F238E27FC236}">
                <a16:creationId xmlns:a16="http://schemas.microsoft.com/office/drawing/2014/main" id="{6033F80A-E963-4038-A9C9-DF94E022E7DC}"/>
              </a:ext>
            </a:extLst>
          </p:cNvPr>
          <p:cNvSpPr txBox="1"/>
          <p:nvPr/>
        </p:nvSpPr>
        <p:spPr>
          <a:xfrm>
            <a:off x="7053010" y="3946282"/>
            <a:ext cx="1840007" cy="253916"/>
          </a:xfrm>
          <a:prstGeom prst="rect">
            <a:avLst/>
          </a:prstGeom>
          <a:noFill/>
        </p:spPr>
        <p:txBody>
          <a:bodyPr wrap="square" rtlCol="0">
            <a:spAutoFit/>
          </a:bodyPr>
          <a:lstStyle/>
          <a:p>
            <a:r>
              <a:rPr lang="en-US" sz="1050" dirty="0"/>
              <a:t>Invalid: Has already been hit</a:t>
            </a:r>
          </a:p>
        </p:txBody>
      </p:sp>
      <p:pic>
        <p:nvPicPr>
          <p:cNvPr id="13" name="Picture 12">
            <a:extLst>
              <a:ext uri="{FF2B5EF4-FFF2-40B4-BE49-F238E27FC236}">
                <a16:creationId xmlns:a16="http://schemas.microsoft.com/office/drawing/2014/main" id="{EA31DD84-398B-4E23-895C-61EF0C65D900}"/>
              </a:ext>
            </a:extLst>
          </p:cNvPr>
          <p:cNvPicPr>
            <a:picLocks noChangeAspect="1"/>
          </p:cNvPicPr>
          <p:nvPr/>
        </p:nvPicPr>
        <p:blipFill>
          <a:blip r:embed="rId8"/>
          <a:stretch>
            <a:fillRect/>
          </a:stretch>
        </p:blipFill>
        <p:spPr>
          <a:xfrm>
            <a:off x="3146640" y="4414955"/>
            <a:ext cx="1524000" cy="1495425"/>
          </a:xfrm>
          <a:prstGeom prst="rect">
            <a:avLst/>
          </a:prstGeom>
        </p:spPr>
      </p:pic>
      <p:sp>
        <p:nvSpPr>
          <p:cNvPr id="19" name="TextBox 18">
            <a:extLst>
              <a:ext uri="{FF2B5EF4-FFF2-40B4-BE49-F238E27FC236}">
                <a16:creationId xmlns:a16="http://schemas.microsoft.com/office/drawing/2014/main" id="{4907BF4A-76BF-47D9-8E07-D3E6AEC43B87}"/>
              </a:ext>
            </a:extLst>
          </p:cNvPr>
          <p:cNvSpPr txBox="1"/>
          <p:nvPr/>
        </p:nvSpPr>
        <p:spPr>
          <a:xfrm>
            <a:off x="1181129" y="5912253"/>
            <a:ext cx="1539688" cy="253916"/>
          </a:xfrm>
          <a:prstGeom prst="rect">
            <a:avLst/>
          </a:prstGeom>
          <a:noFill/>
        </p:spPr>
        <p:txBody>
          <a:bodyPr wrap="square" rtlCol="0">
            <a:spAutoFit/>
          </a:bodyPr>
          <a:lstStyle/>
          <a:p>
            <a:pPr algn="ctr"/>
            <a:r>
              <a:rPr lang="en-US" sz="1050" dirty="0"/>
              <a:t>Invalid: Out of Bounds</a:t>
            </a:r>
          </a:p>
        </p:txBody>
      </p:sp>
      <p:sp>
        <p:nvSpPr>
          <p:cNvPr id="20" name="TextBox 19">
            <a:extLst>
              <a:ext uri="{FF2B5EF4-FFF2-40B4-BE49-F238E27FC236}">
                <a16:creationId xmlns:a16="http://schemas.microsoft.com/office/drawing/2014/main" id="{867700DD-9CFD-4A0D-A090-8569C391D198}"/>
              </a:ext>
            </a:extLst>
          </p:cNvPr>
          <p:cNvSpPr txBox="1"/>
          <p:nvPr/>
        </p:nvSpPr>
        <p:spPr>
          <a:xfrm>
            <a:off x="3121988" y="5912253"/>
            <a:ext cx="1539688" cy="253916"/>
          </a:xfrm>
          <a:prstGeom prst="rect">
            <a:avLst/>
          </a:prstGeom>
          <a:noFill/>
        </p:spPr>
        <p:txBody>
          <a:bodyPr wrap="square" rtlCol="0">
            <a:spAutoFit/>
          </a:bodyPr>
          <a:lstStyle/>
          <a:p>
            <a:pPr algn="ctr"/>
            <a:r>
              <a:rPr lang="en-US" sz="1050" dirty="0"/>
              <a:t>Invalid: Out of Bounds</a:t>
            </a:r>
          </a:p>
        </p:txBody>
      </p:sp>
      <p:pic>
        <p:nvPicPr>
          <p:cNvPr id="21" name="Picture 20">
            <a:extLst>
              <a:ext uri="{FF2B5EF4-FFF2-40B4-BE49-F238E27FC236}">
                <a16:creationId xmlns:a16="http://schemas.microsoft.com/office/drawing/2014/main" id="{17F118EA-3106-4957-AE17-1F2512783E15}"/>
              </a:ext>
            </a:extLst>
          </p:cNvPr>
          <p:cNvPicPr>
            <a:picLocks noChangeAspect="1"/>
          </p:cNvPicPr>
          <p:nvPr/>
        </p:nvPicPr>
        <p:blipFill>
          <a:blip r:embed="rId9"/>
          <a:stretch>
            <a:fillRect/>
          </a:stretch>
        </p:blipFill>
        <p:spPr>
          <a:xfrm>
            <a:off x="1181129" y="4414954"/>
            <a:ext cx="1524000" cy="1495425"/>
          </a:xfrm>
          <a:prstGeom prst="rect">
            <a:avLst/>
          </a:prstGeom>
        </p:spPr>
      </p:pic>
      <p:sp>
        <p:nvSpPr>
          <p:cNvPr id="22" name="TextBox 21">
            <a:extLst>
              <a:ext uri="{FF2B5EF4-FFF2-40B4-BE49-F238E27FC236}">
                <a16:creationId xmlns:a16="http://schemas.microsoft.com/office/drawing/2014/main" id="{F1F610CE-2E40-42C2-A6ED-8C7CDEA4BC22}"/>
              </a:ext>
            </a:extLst>
          </p:cNvPr>
          <p:cNvSpPr txBox="1"/>
          <p:nvPr/>
        </p:nvSpPr>
        <p:spPr>
          <a:xfrm>
            <a:off x="5112151" y="5874959"/>
            <a:ext cx="1539688" cy="253916"/>
          </a:xfrm>
          <a:prstGeom prst="rect">
            <a:avLst/>
          </a:prstGeom>
          <a:noFill/>
        </p:spPr>
        <p:txBody>
          <a:bodyPr wrap="square" rtlCol="0">
            <a:spAutoFit/>
          </a:bodyPr>
          <a:lstStyle/>
          <a:p>
            <a:pPr algn="ctr"/>
            <a:r>
              <a:rPr lang="en-US" sz="1050" dirty="0"/>
              <a:t>Valid</a:t>
            </a:r>
          </a:p>
        </p:txBody>
      </p:sp>
      <p:sp>
        <p:nvSpPr>
          <p:cNvPr id="24" name="TextBox 23">
            <a:extLst>
              <a:ext uri="{FF2B5EF4-FFF2-40B4-BE49-F238E27FC236}">
                <a16:creationId xmlns:a16="http://schemas.microsoft.com/office/drawing/2014/main" id="{721A1237-3E44-47A5-AB4A-6D09A111E957}"/>
              </a:ext>
            </a:extLst>
          </p:cNvPr>
          <p:cNvSpPr txBox="1"/>
          <p:nvPr/>
        </p:nvSpPr>
        <p:spPr>
          <a:xfrm>
            <a:off x="6991654" y="5910379"/>
            <a:ext cx="1840007" cy="253916"/>
          </a:xfrm>
          <a:prstGeom prst="rect">
            <a:avLst/>
          </a:prstGeom>
          <a:noFill/>
        </p:spPr>
        <p:txBody>
          <a:bodyPr wrap="square" rtlCol="0">
            <a:spAutoFit/>
          </a:bodyPr>
          <a:lstStyle/>
          <a:p>
            <a:r>
              <a:rPr lang="en-US" sz="1050" dirty="0"/>
              <a:t>Invalid: Has already been hit</a:t>
            </a:r>
          </a:p>
        </p:txBody>
      </p:sp>
    </p:spTree>
    <p:extLst>
      <p:ext uri="{BB962C8B-B14F-4D97-AF65-F5344CB8AC3E}">
        <p14:creationId xmlns:p14="http://schemas.microsoft.com/office/powerpoint/2010/main" val="140522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2" y="609600"/>
            <a:ext cx="6282266" cy="1456267"/>
          </a:xfrm>
        </p:spPr>
        <p:txBody>
          <a:bodyPr>
            <a:normAutofit/>
          </a:bodyPr>
          <a:lstStyle/>
          <a:p>
            <a:r>
              <a:rPr lang="en-US" sz="3200" dirty="0"/>
              <a:t>Statistics for Using Superposition:</a:t>
            </a:r>
          </a:p>
        </p:txBody>
      </p:sp>
      <p:sp>
        <p:nvSpPr>
          <p:cNvPr id="3" name="Content Placeholder 2">
            <a:extLst>
              <a:ext uri="{FF2B5EF4-FFF2-40B4-BE49-F238E27FC236}">
                <a16:creationId xmlns:a16="http://schemas.microsoft.com/office/drawing/2014/main" id="{8BB9D22C-39B4-43B2-8821-12AD2D134024}"/>
              </a:ext>
            </a:extLst>
          </p:cNvPr>
          <p:cNvSpPr>
            <a:spLocks noGrp="1"/>
          </p:cNvSpPr>
          <p:nvPr>
            <p:ph idx="1"/>
          </p:nvPr>
        </p:nvSpPr>
        <p:spPr>
          <a:xfrm>
            <a:off x="685802" y="1730236"/>
            <a:ext cx="6282266" cy="3649133"/>
          </a:xfrm>
        </p:spPr>
        <p:txBody>
          <a:bodyPr>
            <a:normAutofit/>
          </a:bodyPr>
          <a:lstStyle/>
          <a:p>
            <a:r>
              <a:rPr lang="en-US" dirty="0"/>
              <a:t>Picking coordinates completely at random:</a:t>
            </a:r>
          </a:p>
          <a:p>
            <a:pPr lvl="1"/>
            <a:r>
              <a:rPr lang="en-US" dirty="0"/>
              <a:t>90% chance you’ll need less than 56 shots</a:t>
            </a:r>
          </a:p>
          <a:p>
            <a:pPr lvl="1"/>
            <a:r>
              <a:rPr lang="en-US" dirty="0"/>
              <a:t>50% chance you’ll need less than 43 shots</a:t>
            </a:r>
          </a:p>
          <a:p>
            <a:pPr lvl="1"/>
            <a:r>
              <a:rPr lang="en-US" dirty="0"/>
              <a:t>25% chance you’ll need less than 36 shots</a:t>
            </a:r>
          </a:p>
          <a:p>
            <a:pPr lvl="1"/>
            <a:r>
              <a:rPr lang="en-US" dirty="0"/>
              <a:t>10% chance you’ll need less than 32 shots</a:t>
            </a:r>
          </a:p>
          <a:p>
            <a:pPr lvl="1"/>
            <a:r>
              <a:rPr lang="en-US" dirty="0"/>
              <a:t>1% chance you’ll need less than 25 shots</a:t>
            </a:r>
          </a:p>
        </p:txBody>
      </p:sp>
      <p:pic>
        <p:nvPicPr>
          <p:cNvPr id="4098" name="Picture 2">
            <a:extLst>
              <a:ext uri="{FF2B5EF4-FFF2-40B4-BE49-F238E27FC236}">
                <a16:creationId xmlns:a16="http://schemas.microsoft.com/office/drawing/2014/main" id="{5DAC86C3-2F66-43CE-8D83-F4C3B6BC08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11" r="1" b="1"/>
          <a:stretch/>
        </p:blipFill>
        <p:spPr bwMode="auto">
          <a:xfrm>
            <a:off x="7590936" y="1730236"/>
            <a:ext cx="3445714" cy="332132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0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737100"/>
          </a:xfrm>
        </p:spPr>
        <p:txBody>
          <a:bodyPr anchor="t">
            <a:normAutofit/>
          </a:bodyPr>
          <a:lstStyle/>
          <a:p>
            <a:r>
              <a:rPr lang="en-US" sz="1600" dirty="0"/>
              <a:t>We’re given a game board and the superpositions calculated for each square printed below.</a:t>
            </a:r>
          </a:p>
          <a:p>
            <a:r>
              <a:rPr lang="en-US" sz="1600" dirty="0"/>
              <a:t>The higher the number the more likely a ship is located there.</a:t>
            </a:r>
          </a:p>
          <a:p>
            <a:r>
              <a:rPr lang="en-US" sz="1600" dirty="0"/>
              <a:t>At the start of a game it’s statically more likely that the ships will be touching the center of the board.</a:t>
            </a:r>
          </a:p>
        </p:txBody>
      </p:sp>
      <p:pic>
        <p:nvPicPr>
          <p:cNvPr id="16" name="Picture 15">
            <a:extLst>
              <a:ext uri="{FF2B5EF4-FFF2-40B4-BE49-F238E27FC236}">
                <a16:creationId xmlns:a16="http://schemas.microsoft.com/office/drawing/2014/main" id="{16152E31-AECB-4BE3-A8AF-4DCFC108DC40}"/>
              </a:ext>
            </a:extLst>
          </p:cNvPr>
          <p:cNvPicPr>
            <a:picLocks noChangeAspect="1"/>
          </p:cNvPicPr>
          <p:nvPr/>
        </p:nvPicPr>
        <p:blipFill>
          <a:blip r:embed="rId3"/>
          <a:stretch>
            <a:fillRect/>
          </a:stretch>
        </p:blipFill>
        <p:spPr>
          <a:xfrm>
            <a:off x="5261052" y="0"/>
            <a:ext cx="5975195" cy="6858000"/>
          </a:xfrm>
          <a:prstGeom prst="rect">
            <a:avLst/>
          </a:prstGeom>
        </p:spPr>
      </p:pic>
    </p:spTree>
    <p:extLst>
      <p:ext uri="{BB962C8B-B14F-4D97-AF65-F5344CB8AC3E}">
        <p14:creationId xmlns:p14="http://schemas.microsoft.com/office/powerpoint/2010/main" val="57825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5073650"/>
          </a:xfrm>
        </p:spPr>
        <p:txBody>
          <a:bodyPr anchor="t">
            <a:normAutofit/>
          </a:bodyPr>
          <a:lstStyle/>
          <a:p>
            <a:r>
              <a:rPr lang="en-US" sz="1600" dirty="0"/>
              <a:t>We took a shot at f5, which resulted in a hit!</a:t>
            </a:r>
          </a:p>
          <a:p>
            <a:r>
              <a:rPr lang="en-US" sz="1600" dirty="0"/>
              <a:t>The board shows us a hit with an ‘X’ and the probability board gets updated with new calculations. </a:t>
            </a:r>
          </a:p>
        </p:txBody>
      </p:sp>
      <p:pic>
        <p:nvPicPr>
          <p:cNvPr id="3" name="Picture 2">
            <a:extLst>
              <a:ext uri="{FF2B5EF4-FFF2-40B4-BE49-F238E27FC236}">
                <a16:creationId xmlns:a16="http://schemas.microsoft.com/office/drawing/2014/main" id="{F1CC93E7-B272-4722-B250-30B8CFE7507D}"/>
              </a:ext>
            </a:extLst>
          </p:cNvPr>
          <p:cNvPicPr>
            <a:picLocks noChangeAspect="1"/>
          </p:cNvPicPr>
          <p:nvPr/>
        </p:nvPicPr>
        <p:blipFill>
          <a:blip r:embed="rId3"/>
          <a:stretch>
            <a:fillRect/>
          </a:stretch>
        </p:blipFill>
        <p:spPr>
          <a:xfrm>
            <a:off x="5246620" y="0"/>
            <a:ext cx="5610359" cy="6858000"/>
          </a:xfrm>
          <a:prstGeom prst="rect">
            <a:avLst/>
          </a:prstGeom>
        </p:spPr>
      </p:pic>
    </p:spTree>
    <p:extLst>
      <p:ext uri="{BB962C8B-B14F-4D97-AF65-F5344CB8AC3E}">
        <p14:creationId xmlns:p14="http://schemas.microsoft.com/office/powerpoint/2010/main" val="62884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D4E-19E5-4D6C-B5C8-E532F1EB9514}"/>
              </a:ext>
            </a:extLst>
          </p:cNvPr>
          <p:cNvSpPr>
            <a:spLocks noGrp="1"/>
          </p:cNvSpPr>
          <p:nvPr>
            <p:ph type="title"/>
          </p:nvPr>
        </p:nvSpPr>
        <p:spPr>
          <a:xfrm>
            <a:off x="685800" y="495300"/>
            <a:ext cx="3771899" cy="666750"/>
          </a:xfrm>
        </p:spPr>
        <p:txBody>
          <a:bodyPr anchor="b">
            <a:normAutofit/>
          </a:bodyPr>
          <a:lstStyle/>
          <a:p>
            <a:r>
              <a:rPr lang="en-US" sz="2400" dirty="0"/>
              <a:t>Output Example:</a:t>
            </a:r>
          </a:p>
        </p:txBody>
      </p:sp>
      <p:sp>
        <p:nvSpPr>
          <p:cNvPr id="33" name="Content Placeholder 18">
            <a:extLst>
              <a:ext uri="{FF2B5EF4-FFF2-40B4-BE49-F238E27FC236}">
                <a16:creationId xmlns:a16="http://schemas.microsoft.com/office/drawing/2014/main" id="{CB4AF501-EF7C-4C53-B129-9095E0B6A5EF}"/>
              </a:ext>
            </a:extLst>
          </p:cNvPr>
          <p:cNvSpPr>
            <a:spLocks noGrp="1"/>
          </p:cNvSpPr>
          <p:nvPr>
            <p:ph idx="1"/>
          </p:nvPr>
        </p:nvSpPr>
        <p:spPr>
          <a:xfrm>
            <a:off x="685800" y="1397000"/>
            <a:ext cx="3771899" cy="4889500"/>
          </a:xfrm>
        </p:spPr>
        <p:txBody>
          <a:bodyPr anchor="t">
            <a:normAutofit/>
          </a:bodyPr>
          <a:lstStyle/>
          <a:p>
            <a:r>
              <a:rPr lang="en-US" sz="1600" dirty="0"/>
              <a:t>We got a bit lucky and managed to sink the first ship in our first three shots. </a:t>
            </a:r>
          </a:p>
          <a:p>
            <a:r>
              <a:rPr lang="en-US" sz="1600" dirty="0"/>
              <a:t>The console tells us which of the ships have been destroyed so far.</a:t>
            </a:r>
          </a:p>
          <a:p>
            <a:r>
              <a:rPr lang="en-US" sz="1600" dirty="0"/>
              <a:t>The average probability drastically dropped because we’re no longer searching for five ships, but four.</a:t>
            </a:r>
          </a:p>
          <a:p>
            <a:r>
              <a:rPr lang="en-US" sz="1600" dirty="0"/>
              <a:t>It looks like our next shot should be aimed towards near f7.</a:t>
            </a:r>
          </a:p>
        </p:txBody>
      </p:sp>
      <p:pic>
        <p:nvPicPr>
          <p:cNvPr id="4" name="Picture 3">
            <a:extLst>
              <a:ext uri="{FF2B5EF4-FFF2-40B4-BE49-F238E27FC236}">
                <a16:creationId xmlns:a16="http://schemas.microsoft.com/office/drawing/2014/main" id="{FBA0B01B-698A-42AC-9956-CB90FF7A3D7D}"/>
              </a:ext>
            </a:extLst>
          </p:cNvPr>
          <p:cNvPicPr>
            <a:picLocks noChangeAspect="1"/>
          </p:cNvPicPr>
          <p:nvPr/>
        </p:nvPicPr>
        <p:blipFill>
          <a:blip r:embed="rId3"/>
          <a:stretch>
            <a:fillRect/>
          </a:stretch>
        </p:blipFill>
        <p:spPr>
          <a:xfrm>
            <a:off x="5246620" y="0"/>
            <a:ext cx="5280191" cy="6858000"/>
          </a:xfrm>
          <a:prstGeom prst="rect">
            <a:avLst/>
          </a:prstGeom>
        </p:spPr>
      </p:pic>
    </p:spTree>
    <p:extLst>
      <p:ext uri="{BB962C8B-B14F-4D97-AF65-F5344CB8AC3E}">
        <p14:creationId xmlns:p14="http://schemas.microsoft.com/office/powerpoint/2010/main" val="4113088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43</TotalTime>
  <Words>992</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Britannic Bold</vt:lpstr>
      <vt:lpstr>Calibri</vt:lpstr>
      <vt:lpstr>Calibri Light</vt:lpstr>
      <vt:lpstr>Celestial</vt:lpstr>
      <vt:lpstr>Battleship</vt:lpstr>
      <vt:lpstr>Quick Review and Rules For battleship</vt:lpstr>
      <vt:lpstr>Basic Strategies and their statistics</vt:lpstr>
      <vt:lpstr>A more Effective Solution:</vt:lpstr>
      <vt:lpstr>Superposition Calculation Example</vt:lpstr>
      <vt:lpstr>Statistics for Using Superposition:</vt:lpstr>
      <vt:lpstr>Output Example:</vt:lpstr>
      <vt:lpstr>Output Example:</vt:lpstr>
      <vt:lpstr>Output Example:</vt:lpstr>
      <vt:lpstr>Output Example:</vt:lpstr>
      <vt:lpstr>Output Example:</vt:lpstr>
      <vt:lpstr>Output Example:</vt:lpstr>
      <vt:lpstr>Output Example:</vt:lpstr>
      <vt:lpstr>Output Example:</vt:lpstr>
      <vt:lpstr>Output Example:</vt:lpstr>
      <vt:lpstr>Output Example:</vt:lpstr>
      <vt:lpstr>Inspiration and 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dc:title>
  <dc:creator>Cheston Gray</dc:creator>
  <cp:lastModifiedBy>Cheston Gray</cp:lastModifiedBy>
  <cp:revision>6</cp:revision>
  <dcterms:created xsi:type="dcterms:W3CDTF">2020-04-10T21:53:55Z</dcterms:created>
  <dcterms:modified xsi:type="dcterms:W3CDTF">2020-04-10T22:43:17Z</dcterms:modified>
</cp:coreProperties>
</file>