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493" r:id="rId3"/>
    <p:sldId id="498" r:id="rId4"/>
    <p:sldId id="500" r:id="rId5"/>
    <p:sldId id="501" r:id="rId6"/>
    <p:sldId id="504" r:id="rId7"/>
    <p:sldId id="505" r:id="rId8"/>
    <p:sldId id="506" r:id="rId9"/>
    <p:sldId id="507" r:id="rId10"/>
    <p:sldId id="508" r:id="rId11"/>
    <p:sldId id="509" r:id="rId12"/>
    <p:sldId id="511" r:id="rId13"/>
    <p:sldId id="510" r:id="rId14"/>
    <p:sldId id="499" r:id="rId15"/>
    <p:sldId id="32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83" autoAdjust="0"/>
    <p:restoredTop sz="92447" autoAdjust="0"/>
  </p:normalViewPr>
  <p:slideViewPr>
    <p:cSldViewPr>
      <p:cViewPr varScale="1">
        <p:scale>
          <a:sx n="105" d="100"/>
          <a:sy n="105" d="100"/>
        </p:scale>
        <p:origin x="2118" y="114"/>
      </p:cViewPr>
      <p:guideLst>
        <p:guide orient="horz" pos="2160"/>
        <p:guide pos="2880"/>
      </p:guideLst>
    </p:cSldViewPr>
  </p:slideViewPr>
  <p:outlineViewPr>
    <p:cViewPr>
      <p:scale>
        <a:sx n="33" d="100"/>
        <a:sy n="33" d="100"/>
      </p:scale>
      <p:origin x="0" y="595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1" d="100"/>
          <a:sy n="41" d="100"/>
        </p:scale>
        <p:origin x="-2347"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40DAF-C9C3-4514-874B-4535726919A4}" type="datetimeFigureOut">
              <a:rPr lang="en-US" smtClean="0"/>
              <a:pPr/>
              <a:t>10/8/2020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90B27-3B5B-443C-A326-6050820812EE}" type="slidenum">
              <a:rPr lang="en-US" smtClean="0"/>
              <a:pPr/>
              <a:t>‹#›</a:t>
            </a:fld>
            <a:endParaRPr lang="en-US"/>
          </a:p>
        </p:txBody>
      </p:sp>
    </p:spTree>
    <p:extLst>
      <p:ext uri="{BB962C8B-B14F-4D97-AF65-F5344CB8AC3E}">
        <p14:creationId xmlns:p14="http://schemas.microsoft.com/office/powerpoint/2010/main" val="2238079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68A90B27-3B5B-443C-A326-6050820812E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C743164-120C-744D-80E9-F21388A20B80}" type="slidenum">
              <a:rPr lang="en-US" smtClean="0"/>
              <a:pPr>
                <a:defRPr/>
              </a:pPr>
              <a:t>15</a:t>
            </a:fld>
            <a:endParaRPr lang="en-US"/>
          </a:p>
        </p:txBody>
      </p:sp>
    </p:spTree>
    <p:extLst>
      <p:ext uri="{BB962C8B-B14F-4D97-AF65-F5344CB8AC3E}">
        <p14:creationId xmlns:p14="http://schemas.microsoft.com/office/powerpoint/2010/main" val="313808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556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5562600"/>
            <a:ext cx="9144000" cy="0"/>
          </a:xfrm>
          <a:prstGeom prst="line">
            <a:avLst/>
          </a:prstGeom>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381000"/>
            <a:ext cx="7772400" cy="3352799"/>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9400" y="5638800"/>
            <a:ext cx="3581400" cy="685800"/>
          </a:xfrm>
        </p:spPr>
        <p:txBody>
          <a:bodyP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1A25E46-52F7-40D6-80E3-CFC117B222A3}" type="datetime1">
              <a:rPr lang="en-US" smtClean="0"/>
              <a:pPr/>
              <a:t>10/8/2020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858000" y="6400800"/>
            <a:ext cx="2133600" cy="365125"/>
          </a:xfrm>
        </p:spPr>
        <p:txBody>
          <a:bodyPr/>
          <a:lstStyle/>
          <a:p>
            <a:fld id="{02147839-81A2-46CC-A3B2-864012D7A0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D3E60-3331-4986-B797-3EF559A16933}" type="datetime1">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08CC57-6400-4AFF-A83A-C347C39AD1CE}" type="datetime1">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6200"/>
            <a:ext cx="8229600" cy="1143000"/>
          </a:xfrm>
        </p:spPr>
        <p:txBody>
          <a:bodyPr>
            <a:normAutofit/>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C260615-ADF1-411E-B4F6-D044AC5D2F2F}" type="datetime1">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0"/>
            <a:ext cx="2133600" cy="365125"/>
          </a:xfrm>
        </p:spPr>
        <p:txBody>
          <a:bodyPr/>
          <a:lstStyle>
            <a:lvl1pPr>
              <a:defRPr sz="1800">
                <a:solidFill>
                  <a:schemeClr val="bg1"/>
                </a:solidFill>
              </a:defRPr>
            </a:lvl1pPr>
          </a:lstStyle>
          <a:p>
            <a:fld id="{80DD8C35-F8B3-4049-95AF-A34E38FBBA50}" type="slidenum">
              <a:rPr lang="en-US" smtClean="0"/>
              <a:pPr/>
              <a:t>‹#›</a:t>
            </a:fld>
            <a:endParaRPr lang="en-US" dirty="0"/>
          </a:p>
        </p:txBody>
      </p:sp>
      <p:cxnSp>
        <p:nvCxnSpPr>
          <p:cNvPr id="9" name="Straight Connector 8"/>
          <p:cNvCxnSpPr/>
          <p:nvPr userDrawn="1"/>
        </p:nvCxnSpPr>
        <p:spPr>
          <a:xfrm>
            <a:off x="-17756" y="1295400"/>
            <a:ext cx="9189720" cy="0"/>
          </a:xfrm>
          <a:prstGeom prst="line">
            <a:avLst/>
          </a:prstGeom>
          <a:ln w="76200">
            <a:solidFill>
              <a:srgbClr val="E2A1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C71AF5-FE43-43B9-8E53-310B985FEDE8}" type="datetime1">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29D738-71E1-481C-97EA-92A151452F98}" type="datetime1">
              <a:rPr lang="en-US" smtClean="0"/>
              <a:pPr/>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023547-C15F-4B70-A988-6D925F4ACFE5}" type="datetime1">
              <a:rPr lang="en-US" smtClean="0"/>
              <a:pPr/>
              <a:t>10/8/2020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52610B-CD48-4F1A-8B35-484677D1C3E3}" type="datetime1">
              <a:rPr lang="en-US" smtClean="0"/>
              <a:pPr/>
              <a:t>10/8/2020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3F1DB-4C02-44F7-BACD-5CFDB2ED6993}" type="datetime1">
              <a:rPr lang="en-US" smtClean="0"/>
              <a:pPr/>
              <a:t>10/8/2020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0B4CC-456C-46C7-BE89-CD5460283B1F}" type="datetime1">
              <a:rPr lang="en-US" smtClean="0"/>
              <a:pPr/>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12A44-1B13-4F82-BC08-BF64F5C0F261}" type="datetime1">
              <a:rPr lang="en-US" smtClean="0"/>
              <a:pPr/>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522F2-FBF5-4F79-9C82-292EEAF9C382}" type="datetime1">
              <a:rPr lang="en-US" smtClean="0"/>
              <a:pPr/>
              <a:t>10/8/2020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7839-81A2-46CC-A3B2-864012D7A0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81000" y="609600"/>
            <a:ext cx="8305800" cy="2914650"/>
          </a:xfrm>
        </p:spPr>
        <p:txBody>
          <a:bodyPr>
            <a:normAutofit/>
          </a:bodyPr>
          <a:lstStyle/>
          <a:p>
            <a:r>
              <a:rPr lang="en-US" dirty="0"/>
              <a:t>California School Climate, Health, and Learning Surveys (</a:t>
            </a:r>
            <a:r>
              <a:rPr lang="en-US" dirty="0" err="1"/>
              <a:t>CalSCHLS</a:t>
            </a:r>
            <a:r>
              <a:rPr lang="en-US" dirty="0"/>
              <a:t>): Progress Update</a:t>
            </a:r>
          </a:p>
        </p:txBody>
      </p:sp>
      <p:sp>
        <p:nvSpPr>
          <p:cNvPr id="5" name="Subtitle 2"/>
          <p:cNvSpPr txBox="1">
            <a:spLocks/>
          </p:cNvSpPr>
          <p:nvPr/>
        </p:nvSpPr>
        <p:spPr>
          <a:xfrm>
            <a:off x="2667000" y="5599386"/>
            <a:ext cx="4191000" cy="457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ubtitle 2"/>
          <p:cNvSpPr txBox="1">
            <a:spLocks/>
          </p:cNvSpPr>
          <p:nvPr/>
        </p:nvSpPr>
        <p:spPr>
          <a:xfrm>
            <a:off x="1447800" y="6947338"/>
            <a:ext cx="6629400" cy="4572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2"/>
          </p:nvPr>
        </p:nvSpPr>
        <p:spPr>
          <a:xfrm>
            <a:off x="10668000" y="3124200"/>
            <a:ext cx="2133600" cy="365125"/>
          </a:xfrm>
        </p:spPr>
        <p:txBody>
          <a:bodyPr/>
          <a:lstStyle/>
          <a:p>
            <a:fld id="{02147839-81A2-46CC-A3B2-864012D7A0C6}" type="slidenum">
              <a:rPr lang="en-US" smtClean="0"/>
              <a:pPr/>
              <a:t>1</a:t>
            </a:fld>
            <a:endParaRPr lang="en-US" dirty="0"/>
          </a:p>
        </p:txBody>
      </p:sp>
      <p:sp>
        <p:nvSpPr>
          <p:cNvPr id="8" name="Subtitle 2"/>
          <p:cNvSpPr txBox="1">
            <a:spLocks/>
          </p:cNvSpPr>
          <p:nvPr/>
        </p:nvSpPr>
        <p:spPr>
          <a:xfrm>
            <a:off x="1562100" y="3429000"/>
            <a:ext cx="5943600" cy="53909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dirty="0">
                <a:solidFill>
                  <a:schemeClr val="bg1"/>
                </a:solidFill>
              </a:rPr>
              <a:t>September 18, 2020</a:t>
            </a:r>
            <a:endParaRPr lang="en-US" dirty="0">
              <a:solidFill>
                <a:schemeClr val="bg1"/>
              </a:solidFill>
            </a:endParaRPr>
          </a:p>
        </p:txBody>
      </p:sp>
      <p:sp>
        <p:nvSpPr>
          <p:cNvPr id="11" name="Rectangle 10">
            <a:extLst>
              <a:ext uri="{FF2B5EF4-FFF2-40B4-BE49-F238E27FC236}">
                <a16:creationId xmlns:a16="http://schemas.microsoft.com/office/drawing/2014/main" id="{0024ADCA-AA7C-EC42-9701-9511B43CCFDA}"/>
              </a:ext>
            </a:extLst>
          </p:cNvPr>
          <p:cNvSpPr/>
          <p:nvPr/>
        </p:nvSpPr>
        <p:spPr>
          <a:xfrm>
            <a:off x="304800" y="4306685"/>
            <a:ext cx="8458200" cy="954107"/>
          </a:xfrm>
          <a:prstGeom prst="rect">
            <a:avLst/>
          </a:prstGeom>
        </p:spPr>
        <p:txBody>
          <a:bodyPr wrap="square">
            <a:spAutoFit/>
          </a:bodyPr>
          <a:lstStyle/>
          <a:p>
            <a:pPr algn="just"/>
            <a:r>
              <a:rPr lang="en-US" sz="1400" b="1" dirty="0">
                <a:solidFill>
                  <a:schemeClr val="bg1"/>
                </a:solidFill>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400" b="1" cap="all" dirty="0">
                <a:solidFill>
                  <a:schemeClr val="bg1"/>
                </a:solidFill>
                <a:latin typeface="Calibri" panose="020F0502020204030204" pitchFamily="34" charset="0"/>
                <a:cs typeface="Calibri" panose="020F0502020204030204" pitchFamily="34" charset="0"/>
              </a:rPr>
              <a:t>R305E150006</a:t>
            </a:r>
            <a:r>
              <a:rPr lang="en-US" sz="1400" dirty="0">
                <a:solidFill>
                  <a:schemeClr val="bg1"/>
                </a:solidFill>
                <a:latin typeface="Calibri" panose="020F0502020204030204" pitchFamily="34" charset="0"/>
                <a:cs typeface="Calibri" panose="020F0502020204030204" pitchFamily="34" charset="0"/>
              </a:rPr>
              <a:t> </a:t>
            </a:r>
            <a:r>
              <a:rPr lang="en-US" sz="1400" b="1" dirty="0">
                <a:solidFill>
                  <a:schemeClr val="bg1"/>
                </a:solidFill>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alone and do not represent views of the Institute or the U.S. Department of Education, or of the agencies providing data.</a:t>
            </a:r>
          </a:p>
        </p:txBody>
      </p:sp>
      <p:pic>
        <p:nvPicPr>
          <p:cNvPr id="9" name="Picture 8">
            <a:extLst>
              <a:ext uri="{FF2B5EF4-FFF2-40B4-BE49-F238E27FC236}">
                <a16:creationId xmlns:a16="http://schemas.microsoft.com/office/drawing/2014/main" id="{3581C07E-BA5D-6146-9245-D16464964328}"/>
              </a:ext>
            </a:extLst>
          </p:cNvPr>
          <p:cNvPicPr/>
          <p:nvPr/>
        </p:nvPicPr>
        <p:blipFill>
          <a:blip r:embed="rId3">
            <a:extLst>
              <a:ext uri="{28A0092B-C50C-407E-A947-70E740481C1C}">
                <a14:useLocalDpi xmlns:a14="http://schemas.microsoft.com/office/drawing/2010/main" val="0"/>
              </a:ext>
            </a:extLst>
          </a:blip>
          <a:stretch>
            <a:fillRect/>
          </a:stretch>
        </p:blipFill>
        <p:spPr>
          <a:xfrm>
            <a:off x="3543299" y="5663976"/>
            <a:ext cx="2438399" cy="10267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4A28-9DFE-418C-AD11-F99F08C2E707}"/>
              </a:ext>
            </a:extLst>
          </p:cNvPr>
          <p:cNvSpPr>
            <a:spLocks noGrp="1"/>
          </p:cNvSpPr>
          <p:nvPr>
            <p:ph type="title"/>
          </p:nvPr>
        </p:nvSpPr>
        <p:spPr/>
        <p:txBody>
          <a:bodyPr/>
          <a:lstStyle/>
          <a:p>
            <a:r>
              <a:rPr lang="en-US" dirty="0"/>
              <a:t>Survey Response Rate: Elementary</a:t>
            </a:r>
          </a:p>
        </p:txBody>
      </p:sp>
      <p:pic>
        <p:nvPicPr>
          <p:cNvPr id="6" name="Content Placeholder 5" descr="Chart, histogram&#10;&#10;Description automatically generated">
            <a:extLst>
              <a:ext uri="{FF2B5EF4-FFF2-40B4-BE49-F238E27FC236}">
                <a16:creationId xmlns:a16="http://schemas.microsoft.com/office/drawing/2014/main" id="{8A8D2296-596E-4F24-BE85-C31EDA7865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47CF2975-646F-4E25-B86B-2C4E3B0BD6A7}"/>
              </a:ext>
            </a:extLst>
          </p:cNvPr>
          <p:cNvSpPr>
            <a:spLocks noGrp="1"/>
          </p:cNvSpPr>
          <p:nvPr>
            <p:ph type="sldNum" sz="quarter" idx="12"/>
          </p:nvPr>
        </p:nvSpPr>
        <p:spPr/>
        <p:txBody>
          <a:bodyPr/>
          <a:lstStyle/>
          <a:p>
            <a:fld id="{80DD8C35-F8B3-4049-95AF-A34E38FBBA50}" type="slidenum">
              <a:rPr lang="en-US" smtClean="0"/>
              <a:pPr/>
              <a:t>10</a:t>
            </a:fld>
            <a:endParaRPr lang="en-US" dirty="0"/>
          </a:p>
        </p:txBody>
      </p:sp>
    </p:spTree>
    <p:extLst>
      <p:ext uri="{BB962C8B-B14F-4D97-AF65-F5344CB8AC3E}">
        <p14:creationId xmlns:p14="http://schemas.microsoft.com/office/powerpoint/2010/main" val="388120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344F-9024-4B5D-A94E-2CF292878C78}"/>
              </a:ext>
            </a:extLst>
          </p:cNvPr>
          <p:cNvSpPr>
            <a:spLocks noGrp="1"/>
          </p:cNvSpPr>
          <p:nvPr>
            <p:ph type="title"/>
          </p:nvPr>
        </p:nvSpPr>
        <p:spPr/>
        <p:txBody>
          <a:bodyPr/>
          <a:lstStyle/>
          <a:p>
            <a:r>
              <a:rPr lang="en-US" dirty="0"/>
              <a:t>Survey Response Rate: Elementary</a:t>
            </a:r>
          </a:p>
        </p:txBody>
      </p:sp>
      <p:pic>
        <p:nvPicPr>
          <p:cNvPr id="6" name="Content Placeholder 5" descr="Chart, histogram&#10;&#10;Description automatically generated">
            <a:extLst>
              <a:ext uri="{FF2B5EF4-FFF2-40B4-BE49-F238E27FC236}">
                <a16:creationId xmlns:a16="http://schemas.microsoft.com/office/drawing/2014/main" id="{A0CE758C-4559-4A0B-A0CF-774FAE32CD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813E678C-75C3-4054-B35F-AF978605B6F3}"/>
              </a:ext>
            </a:extLst>
          </p:cNvPr>
          <p:cNvSpPr>
            <a:spLocks noGrp="1"/>
          </p:cNvSpPr>
          <p:nvPr>
            <p:ph type="sldNum" sz="quarter" idx="12"/>
          </p:nvPr>
        </p:nvSpPr>
        <p:spPr/>
        <p:txBody>
          <a:bodyPr/>
          <a:lstStyle/>
          <a:p>
            <a:fld id="{80DD8C35-F8B3-4049-95AF-A34E38FBBA50}" type="slidenum">
              <a:rPr lang="en-US" smtClean="0"/>
              <a:pPr/>
              <a:t>11</a:t>
            </a:fld>
            <a:endParaRPr lang="en-US" dirty="0"/>
          </a:p>
        </p:txBody>
      </p:sp>
    </p:spTree>
    <p:extLst>
      <p:ext uri="{BB962C8B-B14F-4D97-AF65-F5344CB8AC3E}">
        <p14:creationId xmlns:p14="http://schemas.microsoft.com/office/powerpoint/2010/main" val="1509093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C27D-9263-455D-943D-46F67B40593E}"/>
              </a:ext>
            </a:extLst>
          </p:cNvPr>
          <p:cNvSpPr>
            <a:spLocks noGrp="1"/>
          </p:cNvSpPr>
          <p:nvPr>
            <p:ph type="title"/>
          </p:nvPr>
        </p:nvSpPr>
        <p:spPr/>
        <p:txBody>
          <a:bodyPr/>
          <a:lstStyle/>
          <a:p>
            <a:r>
              <a:rPr lang="en-US" dirty="0"/>
              <a:t>Problem </a:t>
            </a:r>
          </a:p>
        </p:txBody>
      </p:sp>
      <p:sp>
        <p:nvSpPr>
          <p:cNvPr id="3" name="Content Placeholder 2">
            <a:extLst>
              <a:ext uri="{FF2B5EF4-FFF2-40B4-BE49-F238E27FC236}">
                <a16:creationId xmlns:a16="http://schemas.microsoft.com/office/drawing/2014/main" id="{86CF3A89-BED5-4C18-9BB3-6F5011A4739C}"/>
              </a:ext>
            </a:extLst>
          </p:cNvPr>
          <p:cNvSpPr>
            <a:spLocks noGrp="1"/>
          </p:cNvSpPr>
          <p:nvPr>
            <p:ph idx="1"/>
          </p:nvPr>
        </p:nvSpPr>
        <p:spPr/>
        <p:txBody>
          <a:bodyPr>
            <a:normAutofit/>
          </a:bodyPr>
          <a:lstStyle/>
          <a:p>
            <a:r>
              <a:rPr lang="en-US" dirty="0"/>
              <a:t>Several instances of response rate &gt; 1</a:t>
            </a:r>
          </a:p>
          <a:p>
            <a:pPr lvl="1"/>
            <a:r>
              <a:rPr lang="en-US" dirty="0"/>
              <a:t>1 instance each in grade 3 and 4</a:t>
            </a:r>
          </a:p>
          <a:p>
            <a:pPr lvl="1"/>
            <a:r>
              <a:rPr lang="en-US" dirty="0"/>
              <a:t>18 instances in grade 5</a:t>
            </a:r>
          </a:p>
          <a:p>
            <a:pPr lvl="1"/>
            <a:r>
              <a:rPr lang="en-US" dirty="0"/>
              <a:t>1 instance in grade 6</a:t>
            </a:r>
          </a:p>
          <a:p>
            <a:r>
              <a:rPr lang="en-US" dirty="0"/>
              <a:t>Enrollment figures collected on the census date which is normally on or around Oct 1, is it possible there are other students who enroll after that date?</a:t>
            </a:r>
          </a:p>
        </p:txBody>
      </p:sp>
      <p:sp>
        <p:nvSpPr>
          <p:cNvPr id="4" name="Slide Number Placeholder 3">
            <a:extLst>
              <a:ext uri="{FF2B5EF4-FFF2-40B4-BE49-F238E27FC236}">
                <a16:creationId xmlns:a16="http://schemas.microsoft.com/office/drawing/2014/main" id="{A4C8BEFD-E159-4BD5-ACE6-FAFB529363E2}"/>
              </a:ext>
            </a:extLst>
          </p:cNvPr>
          <p:cNvSpPr>
            <a:spLocks noGrp="1"/>
          </p:cNvSpPr>
          <p:nvPr>
            <p:ph type="sldNum" sz="quarter" idx="12"/>
          </p:nvPr>
        </p:nvSpPr>
        <p:spPr/>
        <p:txBody>
          <a:bodyPr/>
          <a:lstStyle/>
          <a:p>
            <a:fld id="{80DD8C35-F8B3-4049-95AF-A34E38FBBA50}" type="slidenum">
              <a:rPr lang="en-US" smtClean="0"/>
              <a:pPr/>
              <a:t>12</a:t>
            </a:fld>
            <a:endParaRPr lang="en-US" dirty="0"/>
          </a:p>
        </p:txBody>
      </p:sp>
    </p:spTree>
    <p:extLst>
      <p:ext uri="{BB962C8B-B14F-4D97-AF65-F5344CB8AC3E}">
        <p14:creationId xmlns:p14="http://schemas.microsoft.com/office/powerpoint/2010/main" val="3207945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49FAD-6ED6-44DB-97B9-166AFBA7CCF3}"/>
              </a:ext>
            </a:extLst>
          </p:cNvPr>
          <p:cNvSpPr>
            <a:spLocks noGrp="1"/>
          </p:cNvSpPr>
          <p:nvPr>
            <p:ph type="title"/>
          </p:nvPr>
        </p:nvSpPr>
        <p:spPr/>
        <p:txBody>
          <a:bodyPr/>
          <a:lstStyle/>
          <a:p>
            <a:r>
              <a:rPr lang="en-US" dirty="0"/>
              <a:t>What else?</a:t>
            </a:r>
          </a:p>
        </p:txBody>
      </p:sp>
      <p:sp>
        <p:nvSpPr>
          <p:cNvPr id="3" name="Content Placeholder 2">
            <a:extLst>
              <a:ext uri="{FF2B5EF4-FFF2-40B4-BE49-F238E27FC236}">
                <a16:creationId xmlns:a16="http://schemas.microsoft.com/office/drawing/2014/main" id="{994A52C8-BA7D-4D72-AE6A-DC258CFBD564}"/>
              </a:ext>
            </a:extLst>
          </p:cNvPr>
          <p:cNvSpPr>
            <a:spLocks noGrp="1"/>
          </p:cNvSpPr>
          <p:nvPr>
            <p:ph idx="1"/>
          </p:nvPr>
        </p:nvSpPr>
        <p:spPr/>
        <p:txBody>
          <a:bodyPr>
            <a:normAutofit lnSpcReduction="10000"/>
          </a:bodyPr>
          <a:lstStyle/>
          <a:p>
            <a:r>
              <a:rPr lang="en-US" dirty="0"/>
              <a:t>Created percentage of female and male respondents in each grade, can compare with demographics in enrollment figures</a:t>
            </a:r>
          </a:p>
          <a:p>
            <a:r>
              <a:rPr lang="en-US" dirty="0"/>
              <a:t>As well as percentage of respondents by ethnicity in each grade for secondary survey</a:t>
            </a:r>
          </a:p>
          <a:p>
            <a:r>
              <a:rPr lang="en-US" dirty="0"/>
              <a:t>What metrics do we use for comparing demographics in survey sample and demographics in enrollment figures?</a:t>
            </a:r>
          </a:p>
        </p:txBody>
      </p:sp>
      <p:sp>
        <p:nvSpPr>
          <p:cNvPr id="4" name="Slide Number Placeholder 3">
            <a:extLst>
              <a:ext uri="{FF2B5EF4-FFF2-40B4-BE49-F238E27FC236}">
                <a16:creationId xmlns:a16="http://schemas.microsoft.com/office/drawing/2014/main" id="{9E6E5588-B075-4B64-926A-2B3CC939DF14}"/>
              </a:ext>
            </a:extLst>
          </p:cNvPr>
          <p:cNvSpPr>
            <a:spLocks noGrp="1"/>
          </p:cNvSpPr>
          <p:nvPr>
            <p:ph type="sldNum" sz="quarter" idx="12"/>
          </p:nvPr>
        </p:nvSpPr>
        <p:spPr/>
        <p:txBody>
          <a:bodyPr/>
          <a:lstStyle/>
          <a:p>
            <a:fld id="{80DD8C35-F8B3-4049-95AF-A34E38FBBA50}" type="slidenum">
              <a:rPr lang="en-US" smtClean="0"/>
              <a:pPr/>
              <a:t>13</a:t>
            </a:fld>
            <a:endParaRPr lang="en-US" dirty="0"/>
          </a:p>
        </p:txBody>
      </p:sp>
    </p:spTree>
    <p:extLst>
      <p:ext uri="{BB962C8B-B14F-4D97-AF65-F5344CB8AC3E}">
        <p14:creationId xmlns:p14="http://schemas.microsoft.com/office/powerpoint/2010/main" val="139105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9F5E-B17E-4ADD-8BFD-0B816C2FCB04}"/>
              </a:ext>
            </a:extLst>
          </p:cNvPr>
          <p:cNvSpPr>
            <a:spLocks noGrp="1"/>
          </p:cNvSpPr>
          <p:nvPr>
            <p:ph type="title"/>
          </p:nvPr>
        </p:nvSpPr>
        <p:spPr/>
        <p:txBody>
          <a:bodyPr/>
          <a:lstStyle/>
          <a:p>
            <a:r>
              <a:rPr lang="en-US" dirty="0"/>
              <a:t>Work in Progress</a:t>
            </a:r>
          </a:p>
        </p:txBody>
      </p:sp>
      <p:sp>
        <p:nvSpPr>
          <p:cNvPr id="3" name="Content Placeholder 2">
            <a:extLst>
              <a:ext uri="{FF2B5EF4-FFF2-40B4-BE49-F238E27FC236}">
                <a16:creationId xmlns:a16="http://schemas.microsoft.com/office/drawing/2014/main" id="{B691C89A-7731-4F46-A562-A061AB87E5EF}"/>
              </a:ext>
            </a:extLst>
          </p:cNvPr>
          <p:cNvSpPr>
            <a:spLocks noGrp="1"/>
          </p:cNvSpPr>
          <p:nvPr>
            <p:ph idx="1"/>
          </p:nvPr>
        </p:nvSpPr>
        <p:spPr/>
        <p:txBody>
          <a:bodyPr/>
          <a:lstStyle/>
          <a:p>
            <a:r>
              <a:rPr lang="en-US" dirty="0"/>
              <a:t>Survey response rate investigation</a:t>
            </a:r>
          </a:p>
        </p:txBody>
      </p:sp>
      <p:sp>
        <p:nvSpPr>
          <p:cNvPr id="4" name="Slide Number Placeholder 3">
            <a:extLst>
              <a:ext uri="{FF2B5EF4-FFF2-40B4-BE49-F238E27FC236}">
                <a16:creationId xmlns:a16="http://schemas.microsoft.com/office/drawing/2014/main" id="{BC4E4A27-B5D4-4173-B796-B16E3E767A5B}"/>
              </a:ext>
            </a:extLst>
          </p:cNvPr>
          <p:cNvSpPr>
            <a:spLocks noGrp="1"/>
          </p:cNvSpPr>
          <p:nvPr>
            <p:ph type="sldNum" sz="quarter" idx="12"/>
          </p:nvPr>
        </p:nvSpPr>
        <p:spPr/>
        <p:txBody>
          <a:bodyPr/>
          <a:lstStyle/>
          <a:p>
            <a:fld id="{80DD8C35-F8B3-4049-95AF-A34E38FBBA50}" type="slidenum">
              <a:rPr lang="en-US" smtClean="0"/>
              <a:pPr/>
              <a:t>14</a:t>
            </a:fld>
            <a:endParaRPr lang="en-US" dirty="0"/>
          </a:p>
        </p:txBody>
      </p:sp>
    </p:spTree>
    <p:extLst>
      <p:ext uri="{BB962C8B-B14F-4D97-AF65-F5344CB8AC3E}">
        <p14:creationId xmlns:p14="http://schemas.microsoft.com/office/powerpoint/2010/main" val="129917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2800" y="341176"/>
            <a:ext cx="2228850" cy="514350"/>
          </a:xfrm>
          <a:noFill/>
        </p:spPr>
        <p:txBody>
          <a:bodyPr>
            <a:normAutofit fontScale="90000"/>
          </a:bodyPr>
          <a:lstStyle/>
          <a:p>
            <a:pPr algn="ctr"/>
            <a:r>
              <a:rPr lang="en-US" dirty="0"/>
              <a:t>Thank you! </a:t>
            </a:r>
          </a:p>
        </p:txBody>
      </p:sp>
      <p:sp>
        <p:nvSpPr>
          <p:cNvPr id="12" name="TextBox 11"/>
          <p:cNvSpPr txBox="1"/>
          <p:nvPr/>
        </p:nvSpPr>
        <p:spPr>
          <a:xfrm>
            <a:off x="609600" y="5943600"/>
            <a:ext cx="7962899" cy="646331"/>
          </a:xfrm>
          <a:prstGeom prst="rect">
            <a:avLst/>
          </a:prstGeom>
          <a:noFill/>
        </p:spPr>
        <p:txBody>
          <a:bodyPr wrap="square" rtlCol="0">
            <a:spAutoFit/>
          </a:bodyPr>
          <a:lstStyle/>
          <a:p>
            <a:pPr algn="just"/>
            <a:r>
              <a:rPr lang="en-US" sz="1200" b="1" dirty="0">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200" b="1" dirty="0">
                <a:latin typeface="Calibri" panose="020F0502020204030204" pitchFamily="34" charset="0"/>
                <a:cs typeface="Calibri" panose="020F0502020204030204" pitchFamily="34" charset="0"/>
              </a:rPr>
              <a:t> R305H150073 </a:t>
            </a:r>
            <a:r>
              <a:rPr lang="en-US" sz="1200" b="1" dirty="0">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and do not represent views of the Institute or the U.S. Department of Education, or of the agencies providing data.</a:t>
            </a:r>
          </a:p>
        </p:txBody>
      </p:sp>
      <p:sp>
        <p:nvSpPr>
          <p:cNvPr id="3" name="Rectangle 2"/>
          <p:cNvSpPr/>
          <p:nvPr/>
        </p:nvSpPr>
        <p:spPr>
          <a:xfrm>
            <a:off x="914400" y="1752600"/>
            <a:ext cx="7658100" cy="3970318"/>
          </a:xfrm>
          <a:prstGeom prst="rect">
            <a:avLst/>
          </a:prstGeom>
        </p:spPr>
        <p:txBody>
          <a:bodyPr wrap="square">
            <a:spAutoFit/>
          </a:bodyPr>
          <a:lstStyle/>
          <a:p>
            <a:pPr marL="257175" indent="-257175">
              <a:buFont typeface="Wingdings" charset="2"/>
              <a:buChar char="§"/>
              <a:defRPr/>
            </a:pPr>
            <a:r>
              <a:rPr lang="en-US" sz="2100" dirty="0">
                <a:latin typeface="Calibri Light" charset="0"/>
                <a:ea typeface="Calibri Light" charset="0"/>
                <a:cs typeface="Calibri Light" charset="0"/>
              </a:rPr>
              <a:t>California Department of Education</a:t>
            </a:r>
          </a:p>
          <a:p>
            <a:pPr marL="600075" lvl="1" indent="-257175">
              <a:buFont typeface="Wingdings" charset="2"/>
              <a:buChar char="§"/>
              <a:defRPr/>
            </a:pPr>
            <a:r>
              <a:rPr lang="en-US" dirty="0">
                <a:latin typeface="Calibri Light" charset="0"/>
                <a:ea typeface="Calibri Light" charset="0"/>
                <a:cs typeface="Calibri Light" charset="0"/>
              </a:rPr>
              <a:t>Jonathan Isler</a:t>
            </a:r>
          </a:p>
          <a:p>
            <a:pPr marL="600075" lvl="1" indent="-257175">
              <a:buFont typeface="Wingdings" charset="2"/>
              <a:buChar char="§"/>
              <a:defRPr/>
            </a:pPr>
            <a:r>
              <a:rPr lang="en-US" dirty="0">
                <a:latin typeface="Calibri Light" charset="0"/>
                <a:ea typeface="Calibri Light" charset="0"/>
                <a:cs typeface="Calibri Light" charset="0"/>
              </a:rPr>
              <a:t>Ryan Fuller</a:t>
            </a:r>
          </a:p>
          <a:p>
            <a:pPr lvl="1">
              <a:defRPr/>
            </a:pPr>
            <a:endParaRPr lang="en-US" sz="1200" dirty="0">
              <a:latin typeface="Calibri Light" charset="0"/>
              <a:ea typeface="Calibri Light" charset="0"/>
              <a:cs typeface="Calibri Light" charset="0"/>
            </a:endParaRPr>
          </a:p>
          <a:p>
            <a:pPr marL="257175" indent="-257175">
              <a:buFont typeface="Wingdings" charset="2"/>
              <a:buChar char="§"/>
              <a:defRPr/>
            </a:pPr>
            <a:r>
              <a:rPr lang="en-US" sz="2100" dirty="0">
                <a:latin typeface="Calibri Light" charset="0"/>
                <a:ea typeface="Calibri Light" charset="0"/>
                <a:cs typeface="Calibri Light" charset="0"/>
              </a:rPr>
              <a:t>California Community Colleges Chancellor’s Office</a:t>
            </a:r>
          </a:p>
          <a:p>
            <a:pPr marL="600075" lvl="1" indent="-257175">
              <a:buFont typeface="Wingdings" charset="2"/>
              <a:buChar char="§"/>
              <a:defRPr/>
            </a:pPr>
            <a:r>
              <a:rPr lang="en-US" dirty="0">
                <a:latin typeface="Calibri Light" charset="0"/>
                <a:ea typeface="Calibri Light" charset="0"/>
                <a:cs typeface="Calibri Light" charset="0"/>
              </a:rPr>
              <a:t>Gary Adams</a:t>
            </a:r>
          </a:p>
          <a:p>
            <a:pPr marL="600075" lvl="1" indent="-257175">
              <a:buFont typeface="Wingdings" charset="2"/>
              <a:buChar char="§"/>
              <a:defRPr/>
            </a:pPr>
            <a:r>
              <a:rPr lang="en-US" dirty="0">
                <a:latin typeface="Calibri Light" charset="0"/>
                <a:ea typeface="Calibri Light" charset="0"/>
                <a:cs typeface="Calibri Light" charset="0"/>
              </a:rPr>
              <a:t>Todd </a:t>
            </a:r>
            <a:r>
              <a:rPr lang="en-US" dirty="0" err="1">
                <a:latin typeface="Calibri Light" charset="0"/>
                <a:ea typeface="Calibri Light" charset="0"/>
                <a:cs typeface="Calibri Light" charset="0"/>
              </a:rPr>
              <a:t>Hoig</a:t>
            </a:r>
            <a:endParaRPr lang="en-US" dirty="0">
              <a:latin typeface="Calibri Light" charset="0"/>
              <a:ea typeface="Calibri Light" charset="0"/>
              <a:cs typeface="Calibri Light" charset="0"/>
            </a:endParaRPr>
          </a:p>
          <a:p>
            <a:pPr marL="342900" lvl="1">
              <a:defRPr/>
            </a:pPr>
            <a:endParaRPr lang="en-US" dirty="0">
              <a:latin typeface="Calibri Light" charset="0"/>
              <a:ea typeface="Calibri Light" charset="0"/>
              <a:cs typeface="Calibri Light" charset="0"/>
            </a:endParaRPr>
          </a:p>
          <a:p>
            <a:pPr marL="142875" indent="-257175">
              <a:buFont typeface="Wingdings" charset="2"/>
              <a:buChar char="§"/>
              <a:defRPr/>
            </a:pPr>
            <a:r>
              <a:rPr lang="en-US" dirty="0">
                <a:latin typeface="Calibri Light" charset="0"/>
                <a:ea typeface="Calibri Light" charset="0"/>
                <a:cs typeface="Calibri Light" charset="0"/>
              </a:rPr>
              <a:t>California State University Chancellor’s Office</a:t>
            </a:r>
          </a:p>
          <a:p>
            <a:pPr marL="600075" lvl="1" indent="-257175">
              <a:buFont typeface="Wingdings" charset="2"/>
              <a:buChar char="§"/>
              <a:defRPr/>
            </a:pPr>
            <a:r>
              <a:rPr lang="en-US" dirty="0">
                <a:latin typeface="Calibri Light" charset="0"/>
                <a:ea typeface="Calibri Light" charset="0"/>
                <a:cs typeface="Calibri Light" charset="0"/>
              </a:rPr>
              <a:t>Ed Sullivan</a:t>
            </a:r>
          </a:p>
          <a:p>
            <a:pPr marL="600075" lvl="1" indent="-257175">
              <a:buFont typeface="Wingdings" charset="2"/>
              <a:buChar char="§"/>
              <a:defRPr/>
            </a:pPr>
            <a:r>
              <a:rPr lang="en-US" dirty="0">
                <a:latin typeface="Calibri Light" charset="0"/>
                <a:ea typeface="Calibri Light" charset="0"/>
                <a:cs typeface="Calibri Light" charset="0"/>
              </a:rPr>
              <a:t>Matthew Case</a:t>
            </a:r>
          </a:p>
          <a:p>
            <a:pPr marL="600075" lvl="1"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p:txBody>
      </p:sp>
      <p:sp>
        <p:nvSpPr>
          <p:cNvPr id="2" name="Slide Number Placeholder 1"/>
          <p:cNvSpPr>
            <a:spLocks noGrp="1"/>
          </p:cNvSpPr>
          <p:nvPr>
            <p:ph type="sldNum" sz="quarter" idx="12"/>
          </p:nvPr>
        </p:nvSpPr>
        <p:spPr/>
        <p:txBody>
          <a:bodyPr/>
          <a:lstStyle/>
          <a:p>
            <a:pPr algn="r"/>
            <a:fld id="{E977C9FB-1514-7A49-9A51-0E844952849F}" type="slidenum">
              <a:rPr lang="en-US" smtClean="0"/>
              <a:pPr algn="r"/>
              <a:t>15</a:t>
            </a:fld>
            <a:endParaRPr lang="en-US" dirty="0"/>
          </a:p>
        </p:txBody>
      </p:sp>
    </p:spTree>
    <p:extLst>
      <p:ext uri="{BB962C8B-B14F-4D97-AF65-F5344CB8AC3E}">
        <p14:creationId xmlns:p14="http://schemas.microsoft.com/office/powerpoint/2010/main" val="181093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2012-C767-4643-8A44-0AE950A985C8}"/>
              </a:ext>
            </a:extLst>
          </p:cNvPr>
          <p:cNvSpPr>
            <a:spLocks noGrp="1"/>
          </p:cNvSpPr>
          <p:nvPr>
            <p:ph type="title"/>
          </p:nvPr>
        </p:nvSpPr>
        <p:spPr/>
        <p:txBody>
          <a:bodyPr/>
          <a:lstStyle/>
          <a:p>
            <a:r>
              <a:rPr lang="en-US" dirty="0"/>
              <a:t>Question Consistency: Parent Survey</a:t>
            </a:r>
          </a:p>
        </p:txBody>
      </p:sp>
      <p:sp>
        <p:nvSpPr>
          <p:cNvPr id="3" name="Content Placeholder 2">
            <a:extLst>
              <a:ext uri="{FF2B5EF4-FFF2-40B4-BE49-F238E27FC236}">
                <a16:creationId xmlns:a16="http://schemas.microsoft.com/office/drawing/2014/main" id="{A8346BB3-97D2-42D2-B409-0BC01D39C2A1}"/>
              </a:ext>
            </a:extLst>
          </p:cNvPr>
          <p:cNvSpPr>
            <a:spLocks noGrp="1"/>
          </p:cNvSpPr>
          <p:nvPr>
            <p:ph idx="1"/>
          </p:nvPr>
        </p:nvSpPr>
        <p:spPr/>
        <p:txBody>
          <a:bodyPr>
            <a:normAutofit/>
          </a:bodyPr>
          <a:lstStyle/>
          <a:p>
            <a:pPr rtl="0">
              <a:spcBef>
                <a:spcPts val="0"/>
              </a:spcBef>
              <a:spcAft>
                <a:spcPts val="0"/>
              </a:spcAft>
            </a:pPr>
            <a:r>
              <a:rPr lang="en-US" sz="1800" b="1" i="0" u="none" strike="noStrike" dirty="0">
                <a:solidFill>
                  <a:srgbClr val="222222"/>
                </a:solidFill>
                <a:effectLst/>
                <a:latin typeface="Arial" panose="020B0604020202020204" pitchFamily="34" charset="0"/>
              </a:rPr>
              <a:t>This school...</a:t>
            </a:r>
            <a:endParaRPr lang="en-US" b="0" dirty="0">
              <a:effectLst/>
            </a:endParaRPr>
          </a:p>
          <a:p>
            <a:pPr rtl="0">
              <a:spcBef>
                <a:spcPts val="0"/>
              </a:spcBef>
              <a:spcAft>
                <a:spcPts val="0"/>
              </a:spcAft>
            </a:pPr>
            <a:r>
              <a:rPr lang="en-US" sz="1800" b="1" i="0" u="none" strike="noStrike" dirty="0">
                <a:solidFill>
                  <a:srgbClr val="222222"/>
                </a:solidFill>
                <a:effectLst/>
                <a:latin typeface="Arial" panose="020B0604020202020204" pitchFamily="34" charset="0"/>
              </a:rPr>
              <a:t>9.  promotes academic success for all students.</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 1617, 1516</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Q7 in 1415</a:t>
            </a:r>
          </a:p>
          <a:p>
            <a:pPr rtl="0">
              <a:spcBef>
                <a:spcPts val="0"/>
              </a:spcBef>
              <a:spcAft>
                <a:spcPts val="0"/>
              </a:spcAft>
            </a:pPr>
            <a:r>
              <a:rPr lang="en-US" sz="1800" b="1" i="0" u="none" strike="noStrike" dirty="0">
                <a:solidFill>
                  <a:srgbClr val="222222"/>
                </a:solidFill>
                <a:effectLst/>
                <a:latin typeface="Arial" panose="020B0604020202020204" pitchFamily="34" charset="0"/>
              </a:rPr>
              <a:t>15. provides quality counseling or other ways to help students with social or emotional needs.</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 1617, 1516</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in 1415 is Q13 </a:t>
            </a:r>
          </a:p>
          <a:p>
            <a:pPr rtl="0">
              <a:spcBef>
                <a:spcPts val="0"/>
              </a:spcBef>
              <a:spcAft>
                <a:spcPts val="0"/>
              </a:spcAft>
            </a:pPr>
            <a:r>
              <a:rPr lang="en-US" sz="1800" b="1" i="0" u="none" strike="noStrike" dirty="0">
                <a:solidFill>
                  <a:srgbClr val="222222"/>
                </a:solidFill>
                <a:effectLst/>
                <a:latin typeface="Arial" panose="020B0604020202020204" pitchFamily="34" charset="0"/>
              </a:rPr>
              <a:t>16. is a supportive and inviting place for students to learn.</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Slight wording change in 1617, 1516, 1415: “is an inviting place for students to learn”. In 1415 it is Q14 </a:t>
            </a:r>
          </a:p>
          <a:p>
            <a:endParaRPr lang="en-US" dirty="0"/>
          </a:p>
        </p:txBody>
      </p:sp>
      <p:sp>
        <p:nvSpPr>
          <p:cNvPr id="4" name="Slide Number Placeholder 3">
            <a:extLst>
              <a:ext uri="{FF2B5EF4-FFF2-40B4-BE49-F238E27FC236}">
                <a16:creationId xmlns:a16="http://schemas.microsoft.com/office/drawing/2014/main" id="{830065F5-3831-4DE6-A43E-19DF0447632E}"/>
              </a:ext>
            </a:extLst>
          </p:cNvPr>
          <p:cNvSpPr>
            <a:spLocks noGrp="1"/>
          </p:cNvSpPr>
          <p:nvPr>
            <p:ph type="sldNum" sz="quarter" idx="12"/>
          </p:nvPr>
        </p:nvSpPr>
        <p:spPr/>
        <p:txBody>
          <a:bodyPr/>
          <a:lstStyle/>
          <a:p>
            <a:fld id="{80DD8C35-F8B3-4049-95AF-A34E38FBBA50}" type="slidenum">
              <a:rPr lang="en-US" smtClean="0"/>
              <a:pPr/>
              <a:t>2</a:t>
            </a:fld>
            <a:endParaRPr lang="en-US" dirty="0"/>
          </a:p>
        </p:txBody>
      </p:sp>
    </p:spTree>
    <p:extLst>
      <p:ext uri="{BB962C8B-B14F-4D97-AF65-F5344CB8AC3E}">
        <p14:creationId xmlns:p14="http://schemas.microsoft.com/office/powerpoint/2010/main" val="327838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8162-4F5A-4B43-B40F-8301FD6938A5}"/>
              </a:ext>
            </a:extLst>
          </p:cNvPr>
          <p:cNvSpPr>
            <a:spLocks noGrp="1"/>
          </p:cNvSpPr>
          <p:nvPr>
            <p:ph type="title"/>
          </p:nvPr>
        </p:nvSpPr>
        <p:spPr/>
        <p:txBody>
          <a:bodyPr/>
          <a:lstStyle/>
          <a:p>
            <a:r>
              <a:rPr lang="en-US" dirty="0"/>
              <a:t>Question Consistency: Parent Survey</a:t>
            </a:r>
          </a:p>
        </p:txBody>
      </p:sp>
      <p:sp>
        <p:nvSpPr>
          <p:cNvPr id="3" name="Content Placeholder 2">
            <a:extLst>
              <a:ext uri="{FF2B5EF4-FFF2-40B4-BE49-F238E27FC236}">
                <a16:creationId xmlns:a16="http://schemas.microsoft.com/office/drawing/2014/main" id="{FEC4E8F0-52B3-4E6E-A98C-69994282DE62}"/>
              </a:ext>
            </a:extLst>
          </p:cNvPr>
          <p:cNvSpPr>
            <a:spLocks noGrp="1"/>
          </p:cNvSpPr>
          <p:nvPr>
            <p:ph idx="1"/>
          </p:nvPr>
        </p:nvSpPr>
        <p:spPr/>
        <p:txBody>
          <a:bodyPr/>
          <a:lstStyle/>
          <a:p>
            <a:pPr rtl="0">
              <a:spcBef>
                <a:spcPts val="0"/>
              </a:spcBef>
              <a:spcAft>
                <a:spcPts val="0"/>
              </a:spcAft>
            </a:pPr>
            <a:r>
              <a:rPr lang="en-US" sz="1800" b="1" i="0" u="none" strike="noStrike" dirty="0">
                <a:solidFill>
                  <a:srgbClr val="222222"/>
                </a:solidFill>
                <a:effectLst/>
                <a:latin typeface="Arial" panose="020B0604020202020204" pitchFamily="34" charset="0"/>
              </a:rPr>
              <a:t>17. allows input and welcomes parents’ contributions</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 1617, 1516</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Q15 in 1415 </a:t>
            </a:r>
          </a:p>
          <a:p>
            <a:pPr rtl="0">
              <a:spcBef>
                <a:spcPts val="0"/>
              </a:spcBef>
              <a:spcAft>
                <a:spcPts val="0"/>
              </a:spcAft>
            </a:pPr>
            <a:r>
              <a:rPr lang="en-US" sz="1800" b="1" i="0" u="none" strike="noStrike" dirty="0">
                <a:solidFill>
                  <a:srgbClr val="222222"/>
                </a:solidFill>
                <a:effectLst/>
                <a:latin typeface="Arial" panose="020B0604020202020204" pitchFamily="34" charset="0"/>
              </a:rPr>
              <a:t>27. encourages me to be an active partner with the school in educating my child</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 1617, 1516</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Q26 in 1415 </a:t>
            </a:r>
          </a:p>
          <a:p>
            <a:pPr rtl="0">
              <a:spcBef>
                <a:spcPts val="0"/>
              </a:spcBef>
              <a:spcAft>
                <a:spcPts val="0"/>
              </a:spcAft>
            </a:pPr>
            <a:r>
              <a:rPr lang="en-US" sz="1800" b="1" i="0" u="none" strike="noStrike" dirty="0">
                <a:solidFill>
                  <a:srgbClr val="222222"/>
                </a:solidFill>
                <a:effectLst/>
                <a:latin typeface="Arial" panose="020B0604020202020204" pitchFamily="34" charset="0"/>
              </a:rPr>
              <a:t>30.  provides high quality instruction to my child. </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Q40 in 1617</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Not included in 1516, 1415 </a:t>
            </a:r>
          </a:p>
          <a:p>
            <a:endParaRPr lang="en-US" dirty="0"/>
          </a:p>
        </p:txBody>
      </p:sp>
      <p:sp>
        <p:nvSpPr>
          <p:cNvPr id="4" name="Slide Number Placeholder 3">
            <a:extLst>
              <a:ext uri="{FF2B5EF4-FFF2-40B4-BE49-F238E27FC236}">
                <a16:creationId xmlns:a16="http://schemas.microsoft.com/office/drawing/2014/main" id="{8C72CD7F-9ECE-49E2-A6BC-BE2A649BFB63}"/>
              </a:ext>
            </a:extLst>
          </p:cNvPr>
          <p:cNvSpPr>
            <a:spLocks noGrp="1"/>
          </p:cNvSpPr>
          <p:nvPr>
            <p:ph type="sldNum" sz="quarter" idx="12"/>
          </p:nvPr>
        </p:nvSpPr>
        <p:spPr/>
        <p:txBody>
          <a:bodyPr/>
          <a:lstStyle/>
          <a:p>
            <a:fld id="{80DD8C35-F8B3-4049-95AF-A34E38FBBA50}" type="slidenum">
              <a:rPr lang="en-US" smtClean="0"/>
              <a:pPr/>
              <a:t>3</a:t>
            </a:fld>
            <a:endParaRPr lang="en-US" dirty="0"/>
          </a:p>
        </p:txBody>
      </p:sp>
    </p:spTree>
    <p:extLst>
      <p:ext uri="{BB962C8B-B14F-4D97-AF65-F5344CB8AC3E}">
        <p14:creationId xmlns:p14="http://schemas.microsoft.com/office/powerpoint/2010/main" val="771692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8162-4F5A-4B43-B40F-8301FD6938A5}"/>
              </a:ext>
            </a:extLst>
          </p:cNvPr>
          <p:cNvSpPr>
            <a:spLocks noGrp="1"/>
          </p:cNvSpPr>
          <p:nvPr>
            <p:ph type="title"/>
          </p:nvPr>
        </p:nvSpPr>
        <p:spPr/>
        <p:txBody>
          <a:bodyPr/>
          <a:lstStyle/>
          <a:p>
            <a:r>
              <a:rPr lang="en-US" dirty="0"/>
              <a:t>Question Consistency: Parent Survey</a:t>
            </a:r>
          </a:p>
        </p:txBody>
      </p:sp>
      <p:sp>
        <p:nvSpPr>
          <p:cNvPr id="3" name="Content Placeholder 2">
            <a:extLst>
              <a:ext uri="{FF2B5EF4-FFF2-40B4-BE49-F238E27FC236}">
                <a16:creationId xmlns:a16="http://schemas.microsoft.com/office/drawing/2014/main" id="{FEC4E8F0-52B3-4E6E-A98C-69994282DE62}"/>
              </a:ext>
            </a:extLst>
          </p:cNvPr>
          <p:cNvSpPr>
            <a:spLocks noGrp="1"/>
          </p:cNvSpPr>
          <p:nvPr>
            <p:ph idx="1"/>
          </p:nvPr>
        </p:nvSpPr>
        <p:spPr/>
        <p:txBody>
          <a:bodyPr/>
          <a:lstStyle/>
          <a:p>
            <a:pPr rtl="0">
              <a:spcBef>
                <a:spcPts val="0"/>
              </a:spcBef>
              <a:spcAft>
                <a:spcPts val="0"/>
              </a:spcAft>
            </a:pPr>
            <a:r>
              <a:rPr lang="en-US" sz="1800" b="1" i="0" u="none" strike="noStrike" dirty="0">
                <a:solidFill>
                  <a:srgbClr val="222222"/>
                </a:solidFill>
                <a:effectLst/>
                <a:latin typeface="Arial" panose="020B0604020202020204" pitchFamily="34" charset="0"/>
              </a:rPr>
              <a:t>31.  motivates students to learn. </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 </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Q41 in 1617,</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Q40 in 1516 </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Q39 in 1415</a:t>
            </a:r>
          </a:p>
          <a:p>
            <a:pPr rtl="0">
              <a:spcBef>
                <a:spcPts val="0"/>
              </a:spcBef>
              <a:spcAft>
                <a:spcPts val="0"/>
              </a:spcAft>
            </a:pPr>
            <a:r>
              <a:rPr lang="en-US" sz="1800" b="1" i="0" u="none" strike="noStrike" dirty="0">
                <a:solidFill>
                  <a:srgbClr val="222222"/>
                </a:solidFill>
                <a:effectLst/>
                <a:latin typeface="Arial" panose="020B0604020202020204" pitchFamily="34" charset="0"/>
              </a:rPr>
              <a:t>32.  has teachers who go out of their way to help students.</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Not included in 1617, 1516, 1415</a:t>
            </a:r>
          </a:p>
          <a:p>
            <a:pPr rtl="0">
              <a:spcBef>
                <a:spcPts val="0"/>
              </a:spcBef>
              <a:spcAft>
                <a:spcPts val="0"/>
              </a:spcAft>
            </a:pPr>
            <a:r>
              <a:rPr lang="en-US" sz="1800" b="1" i="0" u="none" strike="noStrike" dirty="0">
                <a:solidFill>
                  <a:srgbClr val="222222"/>
                </a:solidFill>
                <a:effectLst/>
                <a:latin typeface="Arial" panose="020B0604020202020204" pitchFamily="34" charset="0"/>
              </a:rPr>
              <a:t>33. has adults who really care about students. </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Q43 in 1617</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Q42 in 1516</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Q41 in 1415</a:t>
            </a:r>
          </a:p>
          <a:p>
            <a:endParaRPr lang="en-US" dirty="0"/>
          </a:p>
        </p:txBody>
      </p:sp>
      <p:sp>
        <p:nvSpPr>
          <p:cNvPr id="4" name="Slide Number Placeholder 3">
            <a:extLst>
              <a:ext uri="{FF2B5EF4-FFF2-40B4-BE49-F238E27FC236}">
                <a16:creationId xmlns:a16="http://schemas.microsoft.com/office/drawing/2014/main" id="{8C72CD7F-9ECE-49E2-A6BC-BE2A649BFB63}"/>
              </a:ext>
            </a:extLst>
          </p:cNvPr>
          <p:cNvSpPr>
            <a:spLocks noGrp="1"/>
          </p:cNvSpPr>
          <p:nvPr>
            <p:ph type="sldNum" sz="quarter" idx="12"/>
          </p:nvPr>
        </p:nvSpPr>
        <p:spPr/>
        <p:txBody>
          <a:bodyPr/>
          <a:lstStyle/>
          <a:p>
            <a:fld id="{80DD8C35-F8B3-4049-95AF-A34E38FBBA50}" type="slidenum">
              <a:rPr lang="en-US" smtClean="0"/>
              <a:pPr/>
              <a:t>4</a:t>
            </a:fld>
            <a:endParaRPr lang="en-US" dirty="0"/>
          </a:p>
        </p:txBody>
      </p:sp>
    </p:spTree>
    <p:extLst>
      <p:ext uri="{BB962C8B-B14F-4D97-AF65-F5344CB8AC3E}">
        <p14:creationId xmlns:p14="http://schemas.microsoft.com/office/powerpoint/2010/main" val="19679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8162-4F5A-4B43-B40F-8301FD6938A5}"/>
              </a:ext>
            </a:extLst>
          </p:cNvPr>
          <p:cNvSpPr>
            <a:spLocks noGrp="1"/>
          </p:cNvSpPr>
          <p:nvPr>
            <p:ph type="title"/>
          </p:nvPr>
        </p:nvSpPr>
        <p:spPr/>
        <p:txBody>
          <a:bodyPr/>
          <a:lstStyle/>
          <a:p>
            <a:r>
              <a:rPr lang="en-US" dirty="0"/>
              <a:t>Question Consistency: Parent Survey</a:t>
            </a:r>
          </a:p>
        </p:txBody>
      </p:sp>
      <p:sp>
        <p:nvSpPr>
          <p:cNvPr id="3" name="Content Placeholder 2">
            <a:extLst>
              <a:ext uri="{FF2B5EF4-FFF2-40B4-BE49-F238E27FC236}">
                <a16:creationId xmlns:a16="http://schemas.microsoft.com/office/drawing/2014/main" id="{FEC4E8F0-52B3-4E6E-A98C-69994282DE62}"/>
              </a:ext>
            </a:extLst>
          </p:cNvPr>
          <p:cNvSpPr>
            <a:spLocks noGrp="1"/>
          </p:cNvSpPr>
          <p:nvPr>
            <p:ph idx="1"/>
          </p:nvPr>
        </p:nvSpPr>
        <p:spPr/>
        <p:txBody>
          <a:bodyPr/>
          <a:lstStyle/>
          <a:p>
            <a:pPr rtl="0">
              <a:spcBef>
                <a:spcPts val="0"/>
              </a:spcBef>
              <a:spcAft>
                <a:spcPts val="0"/>
              </a:spcAft>
            </a:pPr>
            <a:r>
              <a:rPr lang="en-US" sz="1800" b="1" i="0" u="none" strike="noStrike" dirty="0">
                <a:solidFill>
                  <a:srgbClr val="222222"/>
                </a:solidFill>
                <a:effectLst/>
                <a:latin typeface="Arial" panose="020B0604020202020204" pitchFamily="34" charset="0"/>
              </a:rPr>
              <a:t>34. has high expectations for all students. </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Q44 in 1617</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Not included in 1516, 1415</a:t>
            </a:r>
            <a:endParaRPr lang="en-US" b="0" dirty="0">
              <a:effectLst/>
            </a:endParaRPr>
          </a:p>
          <a:p>
            <a:pPr rtl="0">
              <a:spcBef>
                <a:spcPts val="0"/>
              </a:spcBef>
              <a:spcAft>
                <a:spcPts val="0"/>
              </a:spcAft>
            </a:pPr>
            <a:r>
              <a:rPr lang="en-US" sz="1800" b="1" i="0" u="none" strike="noStrike" dirty="0">
                <a:solidFill>
                  <a:srgbClr val="222222"/>
                </a:solidFill>
                <a:effectLst/>
                <a:latin typeface="Arial" panose="020B0604020202020204" pitchFamily="34" charset="0"/>
              </a:rPr>
              <a:t>How well has this child's school been doing the following things during the school year?</a:t>
            </a:r>
            <a:endParaRPr lang="en-US" b="0" dirty="0">
              <a:effectLst/>
            </a:endParaRPr>
          </a:p>
          <a:p>
            <a:pPr rtl="0">
              <a:spcBef>
                <a:spcPts val="0"/>
              </a:spcBef>
              <a:spcAft>
                <a:spcPts val="0"/>
              </a:spcAft>
            </a:pPr>
            <a:r>
              <a:rPr lang="en-US" sz="1800" b="1" i="0" u="none" strike="noStrike" dirty="0">
                <a:solidFill>
                  <a:srgbClr val="222222"/>
                </a:solidFill>
                <a:effectLst/>
                <a:latin typeface="Arial" panose="020B0604020202020204" pitchFamily="34" charset="0"/>
              </a:rPr>
              <a:t>64. Providing information on how to help your child plan for college or vocational school.</a:t>
            </a:r>
            <a:endParaRPr lang="en-US" b="0" dirty="0">
              <a:effectLst/>
            </a:endParaRP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Consistent in 1819, 1718</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Q62 in 1617</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Same question is Q58 in 1516</a:t>
            </a:r>
          </a:p>
          <a:p>
            <a:pPr lvl="1" fontAlgn="base">
              <a:spcBef>
                <a:spcPts val="0"/>
              </a:spcBef>
              <a:buFont typeface="Arial" panose="020B0604020202020204" pitchFamily="34" charset="0"/>
              <a:buChar char="•"/>
            </a:pPr>
            <a:r>
              <a:rPr lang="en-US" sz="1400" b="0" i="0" u="none" strike="noStrike" dirty="0">
                <a:solidFill>
                  <a:srgbClr val="222222"/>
                </a:solidFill>
                <a:effectLst/>
                <a:latin typeface="Arial" panose="020B0604020202020204" pitchFamily="34" charset="0"/>
              </a:rPr>
              <a:t>Not included in 1415</a:t>
            </a:r>
          </a:p>
          <a:p>
            <a:endParaRPr lang="en-US" dirty="0"/>
          </a:p>
        </p:txBody>
      </p:sp>
      <p:sp>
        <p:nvSpPr>
          <p:cNvPr id="4" name="Slide Number Placeholder 3">
            <a:extLst>
              <a:ext uri="{FF2B5EF4-FFF2-40B4-BE49-F238E27FC236}">
                <a16:creationId xmlns:a16="http://schemas.microsoft.com/office/drawing/2014/main" id="{8C72CD7F-9ECE-49E2-A6BC-BE2A649BFB63}"/>
              </a:ext>
            </a:extLst>
          </p:cNvPr>
          <p:cNvSpPr>
            <a:spLocks noGrp="1"/>
          </p:cNvSpPr>
          <p:nvPr>
            <p:ph type="sldNum" sz="quarter" idx="12"/>
          </p:nvPr>
        </p:nvSpPr>
        <p:spPr/>
        <p:txBody>
          <a:bodyPr/>
          <a:lstStyle/>
          <a:p>
            <a:fld id="{80DD8C35-F8B3-4049-95AF-A34E38FBBA50}" type="slidenum">
              <a:rPr lang="en-US" smtClean="0"/>
              <a:pPr/>
              <a:t>5</a:t>
            </a:fld>
            <a:endParaRPr lang="en-US" dirty="0"/>
          </a:p>
        </p:txBody>
      </p:sp>
    </p:spTree>
    <p:extLst>
      <p:ext uri="{BB962C8B-B14F-4D97-AF65-F5344CB8AC3E}">
        <p14:creationId xmlns:p14="http://schemas.microsoft.com/office/powerpoint/2010/main" val="282841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8162-4F5A-4B43-B40F-8301FD6938A5}"/>
              </a:ext>
            </a:extLst>
          </p:cNvPr>
          <p:cNvSpPr>
            <a:spLocks noGrp="1"/>
          </p:cNvSpPr>
          <p:nvPr>
            <p:ph type="title"/>
          </p:nvPr>
        </p:nvSpPr>
        <p:spPr/>
        <p:txBody>
          <a:bodyPr/>
          <a:lstStyle/>
          <a:p>
            <a:r>
              <a:rPr lang="en-US" dirty="0"/>
              <a:t>Subsidized Fee Schedule for Schools </a:t>
            </a:r>
          </a:p>
        </p:txBody>
      </p:sp>
      <p:pic>
        <p:nvPicPr>
          <p:cNvPr id="5" name="Content Placeholder 4">
            <a:extLst>
              <a:ext uri="{FF2B5EF4-FFF2-40B4-BE49-F238E27FC236}">
                <a16:creationId xmlns:a16="http://schemas.microsoft.com/office/drawing/2014/main" id="{924268C6-7724-4DFE-A795-C750516303FA}"/>
              </a:ext>
            </a:extLst>
          </p:cNvPr>
          <p:cNvPicPr>
            <a:picLocks noGrp="1" noChangeAspect="1"/>
          </p:cNvPicPr>
          <p:nvPr>
            <p:ph idx="1"/>
          </p:nvPr>
        </p:nvPicPr>
        <p:blipFill>
          <a:blip r:embed="rId2"/>
          <a:stretch>
            <a:fillRect/>
          </a:stretch>
        </p:blipFill>
        <p:spPr>
          <a:xfrm>
            <a:off x="1006291" y="1650093"/>
            <a:ext cx="7131417" cy="4426177"/>
          </a:xfrm>
          <a:prstGeom prst="rect">
            <a:avLst/>
          </a:prstGeom>
        </p:spPr>
      </p:pic>
      <p:sp>
        <p:nvSpPr>
          <p:cNvPr id="4" name="Slide Number Placeholder 3">
            <a:extLst>
              <a:ext uri="{FF2B5EF4-FFF2-40B4-BE49-F238E27FC236}">
                <a16:creationId xmlns:a16="http://schemas.microsoft.com/office/drawing/2014/main" id="{8C72CD7F-9ECE-49E2-A6BC-BE2A649BFB63}"/>
              </a:ext>
            </a:extLst>
          </p:cNvPr>
          <p:cNvSpPr>
            <a:spLocks noGrp="1"/>
          </p:cNvSpPr>
          <p:nvPr>
            <p:ph type="sldNum" sz="quarter" idx="12"/>
          </p:nvPr>
        </p:nvSpPr>
        <p:spPr/>
        <p:txBody>
          <a:bodyPr/>
          <a:lstStyle/>
          <a:p>
            <a:fld id="{80DD8C35-F8B3-4049-95AF-A34E38FBBA50}" type="slidenum">
              <a:rPr lang="en-US" smtClean="0"/>
              <a:pPr/>
              <a:t>6</a:t>
            </a:fld>
            <a:endParaRPr lang="en-US" dirty="0"/>
          </a:p>
        </p:txBody>
      </p:sp>
    </p:spTree>
    <p:extLst>
      <p:ext uri="{BB962C8B-B14F-4D97-AF65-F5344CB8AC3E}">
        <p14:creationId xmlns:p14="http://schemas.microsoft.com/office/powerpoint/2010/main" val="60828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8162-4F5A-4B43-B40F-8301FD6938A5}"/>
              </a:ext>
            </a:extLst>
          </p:cNvPr>
          <p:cNvSpPr>
            <a:spLocks noGrp="1"/>
          </p:cNvSpPr>
          <p:nvPr>
            <p:ph type="title"/>
          </p:nvPr>
        </p:nvSpPr>
        <p:spPr/>
        <p:txBody>
          <a:bodyPr/>
          <a:lstStyle/>
          <a:p>
            <a:r>
              <a:rPr lang="en-US" dirty="0"/>
              <a:t>Subsidized Fee Schedule for Schools </a:t>
            </a:r>
          </a:p>
        </p:txBody>
      </p:sp>
      <p:sp>
        <p:nvSpPr>
          <p:cNvPr id="4" name="Slide Number Placeholder 3">
            <a:extLst>
              <a:ext uri="{FF2B5EF4-FFF2-40B4-BE49-F238E27FC236}">
                <a16:creationId xmlns:a16="http://schemas.microsoft.com/office/drawing/2014/main" id="{8C72CD7F-9ECE-49E2-A6BC-BE2A649BFB63}"/>
              </a:ext>
            </a:extLst>
          </p:cNvPr>
          <p:cNvSpPr>
            <a:spLocks noGrp="1"/>
          </p:cNvSpPr>
          <p:nvPr>
            <p:ph type="sldNum" sz="quarter" idx="12"/>
          </p:nvPr>
        </p:nvSpPr>
        <p:spPr/>
        <p:txBody>
          <a:bodyPr/>
          <a:lstStyle/>
          <a:p>
            <a:fld id="{80DD8C35-F8B3-4049-95AF-A34E38FBBA50}" type="slidenum">
              <a:rPr lang="en-US" smtClean="0"/>
              <a:pPr/>
              <a:t>7</a:t>
            </a:fld>
            <a:endParaRPr lang="en-US" dirty="0"/>
          </a:p>
        </p:txBody>
      </p:sp>
      <p:pic>
        <p:nvPicPr>
          <p:cNvPr id="7" name="Picture 6">
            <a:extLst>
              <a:ext uri="{FF2B5EF4-FFF2-40B4-BE49-F238E27FC236}">
                <a16:creationId xmlns:a16="http://schemas.microsoft.com/office/drawing/2014/main" id="{90B80D0A-ACB5-4AA4-BF1A-7537272957F2}"/>
              </a:ext>
            </a:extLst>
          </p:cNvPr>
          <p:cNvPicPr>
            <a:picLocks noChangeAspect="1"/>
          </p:cNvPicPr>
          <p:nvPr/>
        </p:nvPicPr>
        <p:blipFill>
          <a:blip r:embed="rId2"/>
          <a:stretch>
            <a:fillRect/>
          </a:stretch>
        </p:blipFill>
        <p:spPr>
          <a:xfrm>
            <a:off x="1009467" y="4006946"/>
            <a:ext cx="7125066" cy="1473276"/>
          </a:xfrm>
          <a:prstGeom prst="rect">
            <a:avLst/>
          </a:prstGeom>
        </p:spPr>
      </p:pic>
      <p:pic>
        <p:nvPicPr>
          <p:cNvPr id="8" name="Picture 7">
            <a:extLst>
              <a:ext uri="{FF2B5EF4-FFF2-40B4-BE49-F238E27FC236}">
                <a16:creationId xmlns:a16="http://schemas.microsoft.com/office/drawing/2014/main" id="{41C3070A-326C-493C-A52D-A418A0B6DE66}"/>
              </a:ext>
            </a:extLst>
          </p:cNvPr>
          <p:cNvPicPr>
            <a:picLocks noChangeAspect="1"/>
          </p:cNvPicPr>
          <p:nvPr/>
        </p:nvPicPr>
        <p:blipFill>
          <a:blip r:embed="rId3"/>
          <a:stretch>
            <a:fillRect/>
          </a:stretch>
        </p:blipFill>
        <p:spPr>
          <a:xfrm>
            <a:off x="1053919" y="1676400"/>
            <a:ext cx="7036162" cy="1873346"/>
          </a:xfrm>
          <a:prstGeom prst="rect">
            <a:avLst/>
          </a:prstGeom>
        </p:spPr>
      </p:pic>
    </p:spTree>
    <p:extLst>
      <p:ext uri="{BB962C8B-B14F-4D97-AF65-F5344CB8AC3E}">
        <p14:creationId xmlns:p14="http://schemas.microsoft.com/office/powerpoint/2010/main" val="254263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08B1-8057-4C74-B7F1-7E6A95323DE4}"/>
              </a:ext>
            </a:extLst>
          </p:cNvPr>
          <p:cNvSpPr>
            <a:spLocks noGrp="1"/>
          </p:cNvSpPr>
          <p:nvPr>
            <p:ph type="title"/>
          </p:nvPr>
        </p:nvSpPr>
        <p:spPr/>
        <p:txBody>
          <a:bodyPr/>
          <a:lstStyle/>
          <a:p>
            <a:r>
              <a:rPr lang="en-US" dirty="0"/>
              <a:t>Survey Response Rate: Elementary</a:t>
            </a:r>
          </a:p>
        </p:txBody>
      </p:sp>
      <p:pic>
        <p:nvPicPr>
          <p:cNvPr id="6" name="Content Placeholder 5" descr="Chart&#10;&#10;Description automatically generated">
            <a:extLst>
              <a:ext uri="{FF2B5EF4-FFF2-40B4-BE49-F238E27FC236}">
                <a16:creationId xmlns:a16="http://schemas.microsoft.com/office/drawing/2014/main" id="{0B937066-B702-4598-9F9D-A0C064852D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E11A5FF1-AA06-4EAC-90A8-8D3109B7A055}"/>
              </a:ext>
            </a:extLst>
          </p:cNvPr>
          <p:cNvSpPr>
            <a:spLocks noGrp="1"/>
          </p:cNvSpPr>
          <p:nvPr>
            <p:ph type="sldNum" sz="quarter" idx="12"/>
          </p:nvPr>
        </p:nvSpPr>
        <p:spPr/>
        <p:txBody>
          <a:bodyPr/>
          <a:lstStyle/>
          <a:p>
            <a:fld id="{80DD8C35-F8B3-4049-95AF-A34E38FBBA50}" type="slidenum">
              <a:rPr lang="en-US" smtClean="0"/>
              <a:pPr/>
              <a:t>8</a:t>
            </a:fld>
            <a:endParaRPr lang="en-US" dirty="0"/>
          </a:p>
        </p:txBody>
      </p:sp>
    </p:spTree>
    <p:extLst>
      <p:ext uri="{BB962C8B-B14F-4D97-AF65-F5344CB8AC3E}">
        <p14:creationId xmlns:p14="http://schemas.microsoft.com/office/powerpoint/2010/main" val="1056850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41CB-E4EA-4494-A1B5-76D29B51F408}"/>
              </a:ext>
            </a:extLst>
          </p:cNvPr>
          <p:cNvSpPr>
            <a:spLocks noGrp="1"/>
          </p:cNvSpPr>
          <p:nvPr>
            <p:ph type="title"/>
          </p:nvPr>
        </p:nvSpPr>
        <p:spPr/>
        <p:txBody>
          <a:bodyPr/>
          <a:lstStyle/>
          <a:p>
            <a:r>
              <a:rPr lang="en-US" dirty="0"/>
              <a:t>Survey Response Rate: Elementary</a:t>
            </a:r>
          </a:p>
        </p:txBody>
      </p:sp>
      <p:pic>
        <p:nvPicPr>
          <p:cNvPr id="6" name="Content Placeholder 5" descr="Chart, line chart&#10;&#10;Description automatically generated">
            <a:extLst>
              <a:ext uri="{FF2B5EF4-FFF2-40B4-BE49-F238E27FC236}">
                <a16:creationId xmlns:a16="http://schemas.microsoft.com/office/drawing/2014/main" id="{97087F55-6B30-4EF6-9591-E9DB7150D1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F5B7C8D2-B577-4386-93A8-78F62D0D7CD3}"/>
              </a:ext>
            </a:extLst>
          </p:cNvPr>
          <p:cNvSpPr>
            <a:spLocks noGrp="1"/>
          </p:cNvSpPr>
          <p:nvPr>
            <p:ph type="sldNum" sz="quarter" idx="12"/>
          </p:nvPr>
        </p:nvSpPr>
        <p:spPr/>
        <p:txBody>
          <a:bodyPr/>
          <a:lstStyle/>
          <a:p>
            <a:fld id="{80DD8C35-F8B3-4049-95AF-A34E38FBBA50}" type="slidenum">
              <a:rPr lang="en-US" smtClean="0"/>
              <a:pPr/>
              <a:t>9</a:t>
            </a:fld>
            <a:endParaRPr lang="en-US" dirty="0"/>
          </a:p>
        </p:txBody>
      </p:sp>
    </p:spTree>
    <p:extLst>
      <p:ext uri="{BB962C8B-B14F-4D97-AF65-F5344CB8AC3E}">
        <p14:creationId xmlns:p14="http://schemas.microsoft.com/office/powerpoint/2010/main" val="151338761"/>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F271C"/>
      </a:dk2>
      <a:lt2>
        <a:srgbClr val="E7DEC9"/>
      </a:lt2>
      <a:accent1>
        <a:srgbClr val="354369"/>
      </a:accent1>
      <a:accent2>
        <a:srgbClr val="C58C00"/>
      </a:accent2>
      <a:accent3>
        <a:srgbClr val="C32D2E"/>
      </a:accent3>
      <a:accent4>
        <a:srgbClr val="446E27"/>
      </a:accent4>
      <a:accent5>
        <a:srgbClr val="964305"/>
      </a:accent5>
      <a:accent6>
        <a:srgbClr val="3891A7"/>
      </a:accent6>
      <a:hlink>
        <a:srgbClr val="8DC765"/>
      </a:hlink>
      <a:folHlink>
        <a:srgbClr val="AA8A1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8913</TotalTime>
  <Words>722</Words>
  <Application>Microsoft Office PowerPoint</Application>
  <PresentationFormat>On-screen Show (4:3)</PresentationFormat>
  <Paragraphs>99</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Georgia</vt:lpstr>
      <vt:lpstr>Wingdings</vt:lpstr>
      <vt:lpstr>Office Theme</vt:lpstr>
      <vt:lpstr>California School Climate, Health, and Learning Surveys (CalSCHLS): Progress Update</vt:lpstr>
      <vt:lpstr>Question Consistency: Parent Survey</vt:lpstr>
      <vt:lpstr>Question Consistency: Parent Survey</vt:lpstr>
      <vt:lpstr>Question Consistency: Parent Survey</vt:lpstr>
      <vt:lpstr>Question Consistency: Parent Survey</vt:lpstr>
      <vt:lpstr>Subsidized Fee Schedule for Schools </vt:lpstr>
      <vt:lpstr>Subsidized Fee Schedule for Schools </vt:lpstr>
      <vt:lpstr>Survey Response Rate: Elementary</vt:lpstr>
      <vt:lpstr>Survey Response Rate: Elementary</vt:lpstr>
      <vt:lpstr>Survey Response Rate: Elementary</vt:lpstr>
      <vt:lpstr>Survey Response Rate: Elementary</vt:lpstr>
      <vt:lpstr>Problem </vt:lpstr>
      <vt:lpstr>What else?</vt:lpstr>
      <vt:lpstr>Work in Progress</vt:lpstr>
      <vt:lpstr>Thank you!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jake</dc:creator>
  <cp:lastModifiedBy>Che Sun</cp:lastModifiedBy>
  <cp:revision>874</cp:revision>
  <dcterms:created xsi:type="dcterms:W3CDTF">2012-05-22T05:12:52Z</dcterms:created>
  <dcterms:modified xsi:type="dcterms:W3CDTF">2020-10-08T20:08:49Z</dcterms:modified>
</cp:coreProperties>
</file>