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491" r:id="rId3"/>
    <p:sldId id="492" r:id="rId4"/>
    <p:sldId id="494" r:id="rId5"/>
    <p:sldId id="499" r:id="rId6"/>
    <p:sldId id="496" r:id="rId7"/>
    <p:sldId id="497" r:id="rId8"/>
    <p:sldId id="498" r:id="rId9"/>
    <p:sldId id="500" r:id="rId10"/>
    <p:sldId id="501" r:id="rId11"/>
    <p:sldId id="503" r:id="rId12"/>
    <p:sldId id="32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83" autoAdjust="0"/>
    <p:restoredTop sz="92447" autoAdjust="0"/>
  </p:normalViewPr>
  <p:slideViewPr>
    <p:cSldViewPr>
      <p:cViewPr varScale="1">
        <p:scale>
          <a:sx n="93" d="100"/>
          <a:sy n="93" d="100"/>
        </p:scale>
        <p:origin x="1885" y="48"/>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2347"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40DAF-C9C3-4514-874B-4535726919A4}" type="datetimeFigureOut">
              <a:rPr lang="en-US" smtClean="0"/>
              <a:pPr/>
              <a:t>4/21/2021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90B27-3B5B-443C-A326-6050820812EE}" type="slidenum">
              <a:rPr lang="en-US" smtClean="0"/>
              <a:pPr/>
              <a:t>‹#›</a:t>
            </a:fld>
            <a:endParaRPr lang="en-US"/>
          </a:p>
        </p:txBody>
      </p:sp>
    </p:spTree>
    <p:extLst>
      <p:ext uri="{BB962C8B-B14F-4D97-AF65-F5344CB8AC3E}">
        <p14:creationId xmlns:p14="http://schemas.microsoft.com/office/powerpoint/2010/main" val="223807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68A90B27-3B5B-443C-A326-6050820812E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743164-120C-744D-80E9-F21388A20B80}" type="slidenum">
              <a:rPr lang="en-US" smtClean="0"/>
              <a:pPr>
                <a:defRPr/>
              </a:pPr>
              <a:t>12</a:t>
            </a:fld>
            <a:endParaRPr lang="en-US"/>
          </a:p>
        </p:txBody>
      </p:sp>
    </p:spTree>
    <p:extLst>
      <p:ext uri="{BB962C8B-B14F-4D97-AF65-F5344CB8AC3E}">
        <p14:creationId xmlns:p14="http://schemas.microsoft.com/office/powerpoint/2010/main" val="3138081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56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5562600"/>
            <a:ext cx="9144000" cy="0"/>
          </a:xfrm>
          <a:prstGeom prst="line">
            <a:avLst/>
          </a:prstGeom>
          <a:ln w="762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381000"/>
            <a:ext cx="7772400" cy="335279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9400" y="5638800"/>
            <a:ext cx="3581400" cy="685800"/>
          </a:xfr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1A25E46-52F7-40D6-80E3-CFC117B222A3}"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58000" y="6400800"/>
            <a:ext cx="2133600" cy="365125"/>
          </a:xfrm>
        </p:spPr>
        <p:txBody>
          <a:bodyPr/>
          <a:lstStyle/>
          <a:p>
            <a:fld id="{02147839-81A2-46CC-A3B2-864012D7A0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3E60-3331-4986-B797-3EF559A16933}"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08CC57-6400-4AFF-A83A-C347C39AD1CE}"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a:bodyPr>
          <a:lstStyle>
            <a:lvl1pP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260615-ADF1-411E-B4F6-D044AC5D2F2F}"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0"/>
            <a:ext cx="2133600" cy="365125"/>
          </a:xfrm>
        </p:spPr>
        <p:txBody>
          <a:bodyPr/>
          <a:lstStyle>
            <a:lvl1pPr>
              <a:defRPr sz="1800">
                <a:solidFill>
                  <a:schemeClr val="bg1"/>
                </a:solidFill>
              </a:defRPr>
            </a:lvl1pPr>
          </a:lstStyle>
          <a:p>
            <a:fld id="{80DD8C35-F8B3-4049-95AF-A34E38FBBA50}" type="slidenum">
              <a:rPr lang="en-US" smtClean="0"/>
              <a:pPr/>
              <a:t>‹#›</a:t>
            </a:fld>
            <a:endParaRPr lang="en-US" dirty="0"/>
          </a:p>
        </p:txBody>
      </p:sp>
      <p:cxnSp>
        <p:nvCxnSpPr>
          <p:cNvPr id="9" name="Straight Connector 8"/>
          <p:cNvCxnSpPr/>
          <p:nvPr userDrawn="1"/>
        </p:nvCxnSpPr>
        <p:spPr>
          <a:xfrm>
            <a:off x="-17756" y="1295400"/>
            <a:ext cx="9189720" cy="0"/>
          </a:xfrm>
          <a:prstGeom prst="line">
            <a:avLst/>
          </a:prstGeom>
          <a:ln w="76200">
            <a:solidFill>
              <a:srgbClr val="E2A1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71AF5-FE43-43B9-8E53-310B985FEDE8}" type="datetime1">
              <a:rPr lang="en-US" smtClean="0"/>
              <a:pPr/>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29D738-71E1-481C-97EA-92A151452F98}"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023547-C15F-4B70-A988-6D925F4ACFE5}" type="datetime1">
              <a:rPr lang="en-US" smtClean="0"/>
              <a:pPr/>
              <a:t>4/21/2021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52610B-CD48-4F1A-8B35-484677D1C3E3}" type="datetime1">
              <a:rPr lang="en-US" smtClean="0"/>
              <a:pPr/>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3F1DB-4C02-44F7-BACD-5CFDB2ED6993}" type="datetime1">
              <a:rPr lang="en-US" smtClean="0"/>
              <a:pPr/>
              <a:t>4/21/2021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0B4CC-456C-46C7-BE89-CD5460283B1F}"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2A44-1B13-4F82-BC08-BF64F5C0F261}" type="datetime1">
              <a:rPr lang="en-US" smtClean="0"/>
              <a:pPr/>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7839-81A2-46CC-A3B2-864012D7A0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22F2-FBF5-4F79-9C82-292EEAF9C382}" type="datetime1">
              <a:rPr lang="en-US" smtClean="0"/>
              <a:pPr/>
              <a:t>4/21/2021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7839-81A2-46CC-A3B2-864012D7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609600"/>
            <a:ext cx="8305800" cy="2914650"/>
          </a:xfrm>
        </p:spPr>
        <p:txBody>
          <a:bodyPr>
            <a:normAutofit/>
          </a:bodyPr>
          <a:lstStyle/>
          <a:p>
            <a:r>
              <a:rPr lang="en-US" dirty="0"/>
              <a:t>Exploratory Factor Analysis</a:t>
            </a:r>
          </a:p>
        </p:txBody>
      </p:sp>
      <p:sp>
        <p:nvSpPr>
          <p:cNvPr id="5" name="Subtitle 2"/>
          <p:cNvSpPr txBox="1">
            <a:spLocks/>
          </p:cNvSpPr>
          <p:nvPr/>
        </p:nvSpPr>
        <p:spPr>
          <a:xfrm>
            <a:off x="2667000" y="5599386"/>
            <a:ext cx="4191000" cy="4572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a:spLocks/>
          </p:cNvSpPr>
          <p:nvPr/>
        </p:nvSpPr>
        <p:spPr>
          <a:xfrm>
            <a:off x="1447800" y="6947338"/>
            <a:ext cx="6629400" cy="4572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a:xfrm>
            <a:off x="10668000" y="3124200"/>
            <a:ext cx="2133600" cy="365125"/>
          </a:xfrm>
        </p:spPr>
        <p:txBody>
          <a:bodyPr/>
          <a:lstStyle/>
          <a:p>
            <a:fld id="{02147839-81A2-46CC-A3B2-864012D7A0C6}" type="slidenum">
              <a:rPr lang="en-US" smtClean="0"/>
              <a:pPr/>
              <a:t>1</a:t>
            </a:fld>
            <a:endParaRPr lang="en-US" dirty="0"/>
          </a:p>
        </p:txBody>
      </p:sp>
      <p:sp>
        <p:nvSpPr>
          <p:cNvPr id="8" name="Subtitle 2"/>
          <p:cNvSpPr txBox="1">
            <a:spLocks/>
          </p:cNvSpPr>
          <p:nvPr/>
        </p:nvSpPr>
        <p:spPr>
          <a:xfrm>
            <a:off x="1637148" y="3733800"/>
            <a:ext cx="5943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200" dirty="0"/>
          </a:p>
          <a:p>
            <a:endParaRPr lang="en-US" sz="2200" dirty="0"/>
          </a:p>
          <a:p>
            <a:endParaRPr lang="en-US" dirty="0"/>
          </a:p>
        </p:txBody>
      </p:sp>
      <p:sp>
        <p:nvSpPr>
          <p:cNvPr id="11" name="Rectangle 10">
            <a:extLst>
              <a:ext uri="{FF2B5EF4-FFF2-40B4-BE49-F238E27FC236}">
                <a16:creationId xmlns:a16="http://schemas.microsoft.com/office/drawing/2014/main" id="{0024ADCA-AA7C-EC42-9701-9511B43CCFDA}"/>
              </a:ext>
            </a:extLst>
          </p:cNvPr>
          <p:cNvSpPr/>
          <p:nvPr/>
        </p:nvSpPr>
        <p:spPr>
          <a:xfrm>
            <a:off x="304800" y="4306685"/>
            <a:ext cx="8458200" cy="954107"/>
          </a:xfrm>
          <a:prstGeom prst="rect">
            <a:avLst/>
          </a:prstGeom>
        </p:spPr>
        <p:txBody>
          <a:bodyPr wrap="square">
            <a:spAutoFit/>
          </a:bodyPr>
          <a:lstStyle/>
          <a:p>
            <a:pPr algn="just"/>
            <a:r>
              <a:rPr lang="en-US" sz="1400" b="1" dirty="0">
                <a:solidFill>
                  <a:schemeClr val="bg1"/>
                </a:solidFill>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400" b="1" cap="all" dirty="0">
                <a:solidFill>
                  <a:schemeClr val="bg1"/>
                </a:solidFill>
                <a:latin typeface="Calibri" panose="020F0502020204030204" pitchFamily="34" charset="0"/>
                <a:cs typeface="Calibri" panose="020F0502020204030204" pitchFamily="34" charset="0"/>
              </a:rPr>
              <a:t>R305E150006</a:t>
            </a:r>
            <a:r>
              <a:rPr lang="en-US" sz="1400" dirty="0">
                <a:solidFill>
                  <a:schemeClr val="bg1"/>
                </a:solidFill>
                <a:latin typeface="Calibri" panose="020F0502020204030204" pitchFamily="34" charset="0"/>
                <a:cs typeface="Calibri" panose="020F0502020204030204" pitchFamily="34" charset="0"/>
              </a:rPr>
              <a:t> </a:t>
            </a:r>
            <a:r>
              <a:rPr lang="en-US" sz="1400" b="1" dirty="0">
                <a:solidFill>
                  <a:schemeClr val="bg1"/>
                </a:solidFill>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alone and do not represent views of the Institute or the U.S. Department of Education, or of the agencies providing data.</a:t>
            </a:r>
          </a:p>
        </p:txBody>
      </p:sp>
      <p:pic>
        <p:nvPicPr>
          <p:cNvPr id="9" name="Picture 8">
            <a:extLst>
              <a:ext uri="{FF2B5EF4-FFF2-40B4-BE49-F238E27FC236}">
                <a16:creationId xmlns:a16="http://schemas.microsoft.com/office/drawing/2014/main" id="{3581C07E-BA5D-6146-9245-D16464964328}"/>
              </a:ext>
            </a:extLst>
          </p:cNvPr>
          <p:cNvPicPr/>
          <p:nvPr/>
        </p:nvPicPr>
        <p:blipFill>
          <a:blip r:embed="rId3">
            <a:extLst>
              <a:ext uri="{28A0092B-C50C-407E-A947-70E740481C1C}">
                <a14:useLocalDpi xmlns:a14="http://schemas.microsoft.com/office/drawing/2010/main" val="0"/>
              </a:ext>
            </a:extLst>
          </a:blip>
          <a:stretch>
            <a:fillRect/>
          </a:stretch>
        </p:blipFill>
        <p:spPr>
          <a:xfrm>
            <a:off x="3543299" y="5663976"/>
            <a:ext cx="2438399" cy="1026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F469-F426-470D-9832-61B370B9DCAB}"/>
              </a:ext>
            </a:extLst>
          </p:cNvPr>
          <p:cNvSpPr>
            <a:spLocks noGrp="1"/>
          </p:cNvSpPr>
          <p:nvPr>
            <p:ph type="title"/>
          </p:nvPr>
        </p:nvSpPr>
        <p:spPr/>
        <p:txBody>
          <a:bodyPr/>
          <a:lstStyle/>
          <a:p>
            <a:r>
              <a:rPr lang="en-US" dirty="0"/>
              <a:t>Scree Plot</a:t>
            </a:r>
          </a:p>
        </p:txBody>
      </p:sp>
      <p:sp>
        <p:nvSpPr>
          <p:cNvPr id="4" name="Slide Number Placeholder 3">
            <a:extLst>
              <a:ext uri="{FF2B5EF4-FFF2-40B4-BE49-F238E27FC236}">
                <a16:creationId xmlns:a16="http://schemas.microsoft.com/office/drawing/2014/main" id="{E70927B5-01AC-470F-BFC6-834009F5C55A}"/>
              </a:ext>
            </a:extLst>
          </p:cNvPr>
          <p:cNvSpPr>
            <a:spLocks noGrp="1"/>
          </p:cNvSpPr>
          <p:nvPr>
            <p:ph type="sldNum" sz="quarter" idx="12"/>
          </p:nvPr>
        </p:nvSpPr>
        <p:spPr/>
        <p:txBody>
          <a:bodyPr/>
          <a:lstStyle/>
          <a:p>
            <a:fld id="{80DD8C35-F8B3-4049-95AF-A34E38FBBA50}" type="slidenum">
              <a:rPr lang="en-US" smtClean="0"/>
              <a:pPr/>
              <a:t>10</a:t>
            </a:fld>
            <a:endParaRPr lang="en-US" dirty="0"/>
          </a:p>
        </p:txBody>
      </p:sp>
      <p:pic>
        <p:nvPicPr>
          <p:cNvPr id="6" name="Picture 5" descr="Chart, line chart&#10;&#10;Description automatically generated">
            <a:extLst>
              <a:ext uri="{FF2B5EF4-FFF2-40B4-BE49-F238E27FC236}">
                <a16:creationId xmlns:a16="http://schemas.microsoft.com/office/drawing/2014/main" id="{45D4804A-9303-4814-B1A8-BDC753C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752600"/>
            <a:ext cx="5553075" cy="4038600"/>
          </a:xfrm>
          <a:prstGeom prst="rect">
            <a:avLst/>
          </a:prstGeom>
        </p:spPr>
      </p:pic>
    </p:spTree>
    <p:extLst>
      <p:ext uri="{BB962C8B-B14F-4D97-AF65-F5344CB8AC3E}">
        <p14:creationId xmlns:p14="http://schemas.microsoft.com/office/powerpoint/2010/main" val="60492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5421-73FC-4337-957F-545E747F83DB}"/>
              </a:ext>
            </a:extLst>
          </p:cNvPr>
          <p:cNvSpPr>
            <a:spLocks noGrp="1"/>
          </p:cNvSpPr>
          <p:nvPr>
            <p:ph type="title"/>
          </p:nvPr>
        </p:nvSpPr>
        <p:spPr/>
        <p:txBody>
          <a:bodyPr/>
          <a:lstStyle/>
          <a:p>
            <a:r>
              <a:rPr lang="en-US" dirty="0"/>
              <a:t>Staff Retained Factor Loadings</a:t>
            </a:r>
          </a:p>
        </p:txBody>
      </p:sp>
      <p:sp>
        <p:nvSpPr>
          <p:cNvPr id="4" name="Slide Number Placeholder 3">
            <a:extLst>
              <a:ext uri="{FF2B5EF4-FFF2-40B4-BE49-F238E27FC236}">
                <a16:creationId xmlns:a16="http://schemas.microsoft.com/office/drawing/2014/main" id="{E215B986-319C-44BC-93E7-22D73C969E2D}"/>
              </a:ext>
            </a:extLst>
          </p:cNvPr>
          <p:cNvSpPr>
            <a:spLocks noGrp="1"/>
          </p:cNvSpPr>
          <p:nvPr>
            <p:ph type="sldNum" sz="quarter" idx="12"/>
          </p:nvPr>
        </p:nvSpPr>
        <p:spPr/>
        <p:txBody>
          <a:bodyPr/>
          <a:lstStyle/>
          <a:p>
            <a:fld id="{80DD8C35-F8B3-4049-95AF-A34E38FBBA50}" type="slidenum">
              <a:rPr lang="en-US" smtClean="0"/>
              <a:pPr/>
              <a:t>11</a:t>
            </a:fld>
            <a:endParaRPr lang="en-US" dirty="0"/>
          </a:p>
        </p:txBody>
      </p:sp>
      <p:graphicFrame>
        <p:nvGraphicFramePr>
          <p:cNvPr id="5" name="Table 4">
            <a:extLst>
              <a:ext uri="{FF2B5EF4-FFF2-40B4-BE49-F238E27FC236}">
                <a16:creationId xmlns:a16="http://schemas.microsoft.com/office/drawing/2014/main" id="{20E59B78-3AF1-4E08-9023-BFF07FD9F708}"/>
              </a:ext>
            </a:extLst>
          </p:cNvPr>
          <p:cNvGraphicFramePr>
            <a:graphicFrameLocks noGrp="1"/>
          </p:cNvGraphicFramePr>
          <p:nvPr>
            <p:extLst>
              <p:ext uri="{D42A27DB-BD31-4B8C-83A1-F6EECF244321}">
                <p14:modId xmlns:p14="http://schemas.microsoft.com/office/powerpoint/2010/main" val="3522334565"/>
              </p:ext>
            </p:extLst>
          </p:nvPr>
        </p:nvGraphicFramePr>
        <p:xfrm>
          <a:off x="1409698" y="1600200"/>
          <a:ext cx="6324603" cy="4495808"/>
        </p:xfrm>
        <a:graphic>
          <a:graphicData uri="http://schemas.openxmlformats.org/drawingml/2006/table">
            <a:tbl>
              <a:tblPr firstRow="1" bandRow="1">
                <a:tableStyleId>{5C22544A-7EE6-4342-B048-85BDC9FD1C3A}</a:tableStyleId>
              </a:tblPr>
              <a:tblGrid>
                <a:gridCol w="2160826">
                  <a:extLst>
                    <a:ext uri="{9D8B030D-6E8A-4147-A177-3AD203B41FA5}">
                      <a16:colId xmlns:a16="http://schemas.microsoft.com/office/drawing/2014/main" val="2149051022"/>
                    </a:ext>
                  </a:extLst>
                </a:gridCol>
                <a:gridCol w="951338">
                  <a:extLst>
                    <a:ext uri="{9D8B030D-6E8A-4147-A177-3AD203B41FA5}">
                      <a16:colId xmlns:a16="http://schemas.microsoft.com/office/drawing/2014/main" val="2677951123"/>
                    </a:ext>
                  </a:extLst>
                </a:gridCol>
                <a:gridCol w="969177">
                  <a:extLst>
                    <a:ext uri="{9D8B030D-6E8A-4147-A177-3AD203B41FA5}">
                      <a16:colId xmlns:a16="http://schemas.microsoft.com/office/drawing/2014/main" val="2143729007"/>
                    </a:ext>
                  </a:extLst>
                </a:gridCol>
                <a:gridCol w="969177">
                  <a:extLst>
                    <a:ext uri="{9D8B030D-6E8A-4147-A177-3AD203B41FA5}">
                      <a16:colId xmlns:a16="http://schemas.microsoft.com/office/drawing/2014/main" val="592314099"/>
                    </a:ext>
                  </a:extLst>
                </a:gridCol>
                <a:gridCol w="1274085">
                  <a:extLst>
                    <a:ext uri="{9D8B030D-6E8A-4147-A177-3AD203B41FA5}">
                      <a16:colId xmlns:a16="http://schemas.microsoft.com/office/drawing/2014/main" val="2577819465"/>
                    </a:ext>
                  </a:extLst>
                </a:gridCol>
              </a:tblGrid>
              <a:tr h="280988">
                <a:tc>
                  <a:txBody>
                    <a:bodyPr/>
                    <a:lstStyle/>
                    <a:p>
                      <a:pPr algn="l" fontAlgn="b"/>
                      <a:endParaRPr lang="en-US" sz="1400" b="0" i="0" u="none" strike="noStrike" dirty="0">
                        <a:solidFill>
                          <a:srgbClr val="000000"/>
                        </a:solidFill>
                        <a:effectLst/>
                        <a:latin typeface="Calibri" panose="020F0502020204030204" pitchFamily="34" charset="0"/>
                      </a:endParaRPr>
                    </a:p>
                  </a:txBody>
                  <a:tcPr marL="6291" marR="6291" marT="6291" marB="0" anchor="b"/>
                </a:tc>
                <a:tc>
                  <a:txBody>
                    <a:bodyPr/>
                    <a:lstStyle/>
                    <a:p>
                      <a:pPr algn="l" fontAlgn="b"/>
                      <a:r>
                        <a:rPr lang="en-US" sz="1400" u="none" strike="noStrike">
                          <a:effectLst/>
                        </a:rPr>
                        <a:t>Factor 1</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l" fontAlgn="b"/>
                      <a:r>
                        <a:rPr lang="en-US" sz="1400" u="none" strike="noStrike">
                          <a:effectLst/>
                        </a:rPr>
                        <a:t>Factor 2</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l" fontAlgn="b"/>
                      <a:r>
                        <a:rPr lang="en-US" sz="1400" u="none" strike="noStrike">
                          <a:effectLst/>
                        </a:rPr>
                        <a:t>Factor 3</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l" fontAlgn="b"/>
                      <a:r>
                        <a:rPr lang="en-US" sz="1400" u="none" strike="noStrike">
                          <a:effectLst/>
                        </a:rPr>
                        <a:t>Uniqueness</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3022235882"/>
                  </a:ext>
                </a:extLst>
              </a:tr>
              <a:tr h="280988">
                <a:tc>
                  <a:txBody>
                    <a:bodyPr/>
                    <a:lstStyle/>
                    <a:p>
                      <a:pPr algn="l" fontAlgn="b"/>
                      <a:r>
                        <a:rPr lang="en-US" sz="1400" u="none" strike="noStrike">
                          <a:effectLst/>
                        </a:rPr>
                        <a:t>qoi10mean_pooled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0.41</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0.08</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0.67</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0.37</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350210149"/>
                  </a:ext>
                </a:extLst>
              </a:tr>
              <a:tr h="280988">
                <a:tc>
                  <a:txBody>
                    <a:bodyPr/>
                    <a:lstStyle/>
                    <a:p>
                      <a:pPr algn="l" fontAlgn="b"/>
                      <a:r>
                        <a:rPr lang="en-US" sz="1400" u="none" strike="noStrike">
                          <a:effectLst/>
                        </a:rPr>
                        <a:t>qoi20mean_pooled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0.12</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0.05</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0.38</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0.84</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2362458727"/>
                  </a:ext>
                </a:extLst>
              </a:tr>
              <a:tr h="280988">
                <a:tc>
                  <a:txBody>
                    <a:bodyPr/>
                    <a:lstStyle/>
                    <a:p>
                      <a:pPr algn="l" fontAlgn="b"/>
                      <a:r>
                        <a:rPr lang="en-US" sz="1400" u="none" strike="noStrike">
                          <a:effectLst/>
                        </a:rPr>
                        <a:t>qoi24mean_pooled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0.74</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0.34</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-0.01</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0.33</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321270840"/>
                  </a:ext>
                </a:extLst>
              </a:tr>
              <a:tr h="280988">
                <a:tc>
                  <a:txBody>
                    <a:bodyPr/>
                    <a:lstStyle/>
                    <a:p>
                      <a:pPr algn="l" fontAlgn="b"/>
                      <a:r>
                        <a:rPr lang="en-US" sz="1400" u="none" strike="noStrike">
                          <a:effectLst/>
                        </a:rPr>
                        <a:t>qoi41mean_pooled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0.67</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0.39</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0.17</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0.37</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149697944"/>
                  </a:ext>
                </a:extLst>
              </a:tr>
              <a:tr h="280988">
                <a:tc>
                  <a:txBody>
                    <a:bodyPr/>
                    <a:lstStyle/>
                    <a:p>
                      <a:pPr algn="l" fontAlgn="b"/>
                      <a:r>
                        <a:rPr lang="en-US" sz="1400" u="none" strike="noStrike">
                          <a:effectLst/>
                        </a:rPr>
                        <a:t>qoi44mean_pooled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0.81</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0.43</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0.03</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0.15</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3190167125"/>
                  </a:ext>
                </a:extLst>
              </a:tr>
              <a:tr h="280988">
                <a:tc>
                  <a:txBody>
                    <a:bodyPr/>
                    <a:lstStyle/>
                    <a:p>
                      <a:pPr algn="l" fontAlgn="b"/>
                      <a:r>
                        <a:rPr lang="en-US" sz="1400" u="none" strike="noStrike">
                          <a:effectLst/>
                        </a:rPr>
                        <a:t>qoi64mean_pooled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0.71</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0.33</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-0.23</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0.34</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3158502818"/>
                  </a:ext>
                </a:extLst>
              </a:tr>
              <a:tr h="280988">
                <a:tc>
                  <a:txBody>
                    <a:bodyPr/>
                    <a:lstStyle/>
                    <a:p>
                      <a:pPr algn="l" fontAlgn="b"/>
                      <a:r>
                        <a:rPr lang="en-US" sz="1400" u="none" strike="noStrike">
                          <a:effectLst/>
                        </a:rPr>
                        <a:t>qoi87mean_pooled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0.69</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0.42</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-0.15</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0.33</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220244503"/>
                  </a:ext>
                </a:extLst>
              </a:tr>
              <a:tr h="280988">
                <a:tc>
                  <a:txBody>
                    <a:bodyPr/>
                    <a:lstStyle/>
                    <a:p>
                      <a:pPr algn="l" fontAlgn="b"/>
                      <a:r>
                        <a:rPr lang="en-US" sz="1400" u="none" strike="noStrike">
                          <a:effectLst/>
                        </a:rPr>
                        <a:t>qoi98mean_pooled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0.54</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0.35</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-0.46</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0.36</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2976136086"/>
                  </a:ext>
                </a:extLst>
              </a:tr>
              <a:tr h="280988">
                <a:tc>
                  <a:txBody>
                    <a:bodyPr/>
                    <a:lstStyle/>
                    <a:p>
                      <a:pPr algn="l" fontAlgn="b"/>
                      <a:r>
                        <a:rPr lang="en-US" sz="1400" u="none" strike="noStrike">
                          <a:effectLst/>
                        </a:rPr>
                        <a:t>qoi103mean_pooled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-0.50</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0.67</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-0.07</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0.29</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147342880"/>
                  </a:ext>
                </a:extLst>
              </a:tr>
              <a:tr h="280988">
                <a:tc>
                  <a:txBody>
                    <a:bodyPr/>
                    <a:lstStyle/>
                    <a:p>
                      <a:pPr algn="l" fontAlgn="b"/>
                      <a:r>
                        <a:rPr lang="en-US" sz="1400" u="none" strike="noStrike">
                          <a:effectLst/>
                        </a:rPr>
                        <a:t>qoi104mean_pooled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-0.51</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0.67</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-0.03</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0.29</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2244728445"/>
                  </a:ext>
                </a:extLst>
              </a:tr>
              <a:tr h="280988">
                <a:tc>
                  <a:txBody>
                    <a:bodyPr/>
                    <a:lstStyle/>
                    <a:p>
                      <a:pPr algn="l" fontAlgn="b"/>
                      <a:r>
                        <a:rPr lang="en-US" sz="1400" u="none" strike="noStrike">
                          <a:effectLst/>
                        </a:rPr>
                        <a:t>qoi105mean_pooled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-0.60</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0.51</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0.06</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0.38</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4096482426"/>
                  </a:ext>
                </a:extLst>
              </a:tr>
              <a:tr h="280988">
                <a:tc>
                  <a:txBody>
                    <a:bodyPr/>
                    <a:lstStyle/>
                    <a:p>
                      <a:pPr algn="l" fontAlgn="b"/>
                      <a:r>
                        <a:rPr lang="en-US" sz="1400" u="none" strike="noStrike">
                          <a:effectLst/>
                        </a:rPr>
                        <a:t>qoi109mean_pooled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-0.59</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0.52</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0.08</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0.38</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3179852226"/>
                  </a:ext>
                </a:extLst>
              </a:tr>
              <a:tr h="280988">
                <a:tc>
                  <a:txBody>
                    <a:bodyPr/>
                    <a:lstStyle/>
                    <a:p>
                      <a:pPr algn="l" fontAlgn="b"/>
                      <a:r>
                        <a:rPr lang="en-US" sz="1400" u="none" strike="noStrike">
                          <a:effectLst/>
                        </a:rPr>
                        <a:t>qoi111mean_pooled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-0.59</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0.43</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0.05</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0.47</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818601209"/>
                  </a:ext>
                </a:extLst>
              </a:tr>
              <a:tr h="280988">
                <a:tc>
                  <a:txBody>
                    <a:bodyPr/>
                    <a:lstStyle/>
                    <a:p>
                      <a:pPr algn="l" fontAlgn="b"/>
                      <a:r>
                        <a:rPr lang="en-US" sz="1400" u="none" strike="noStrike">
                          <a:effectLst/>
                        </a:rPr>
                        <a:t>qoi112mean_pooled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-0.76</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0.21</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0.12</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0.36</a:t>
                      </a:r>
                      <a:endParaRPr lang="en-US" sz="1400" b="0" i="0" u="none" strike="noStrike">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3277577688"/>
                  </a:ext>
                </a:extLst>
              </a:tr>
              <a:tr h="280988">
                <a:tc>
                  <a:txBody>
                    <a:bodyPr/>
                    <a:lstStyle/>
                    <a:p>
                      <a:pPr algn="l" fontAlgn="b"/>
                      <a:r>
                        <a:rPr lang="en-US" sz="1400" u="none" strike="noStrike">
                          <a:effectLst/>
                        </a:rPr>
                        <a:t>qoi128mean_pooled</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0.39</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0.20</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a:effectLst/>
                        </a:rPr>
                        <a:t>0.54</a:t>
                      </a:r>
                      <a:endParaRPr lang="en-US" sz="1400" b="0" i="0" u="none" strike="noStrike">
                        <a:solidFill>
                          <a:srgbClr val="000000"/>
                        </a:solidFill>
                        <a:effectLst/>
                        <a:latin typeface="Calibri" panose="020F0502020204030204" pitchFamily="34" charset="0"/>
                      </a:endParaRPr>
                    </a:p>
                  </a:txBody>
                  <a:tcPr marL="6291" marR="6291" marT="6291" marB="0" anchor="b"/>
                </a:tc>
                <a:tc>
                  <a:txBody>
                    <a:bodyPr/>
                    <a:lstStyle/>
                    <a:p>
                      <a:pPr algn="r" fontAlgn="b"/>
                      <a:r>
                        <a:rPr lang="en-US" sz="1400" u="none" strike="noStrike" dirty="0">
                          <a:effectLst/>
                        </a:rPr>
                        <a:t>0.51</a:t>
                      </a:r>
                      <a:endParaRPr lang="en-US" sz="1400" b="0" i="0" u="none" strike="noStrike" dirty="0">
                        <a:solidFill>
                          <a:srgbClr val="000000"/>
                        </a:solidFill>
                        <a:effectLst/>
                        <a:latin typeface="Calibri" panose="020F0502020204030204" pitchFamily="34" charset="0"/>
                      </a:endParaRPr>
                    </a:p>
                  </a:txBody>
                  <a:tcPr marL="6291" marR="6291" marT="6291" marB="0" anchor="b"/>
                </a:tc>
                <a:extLst>
                  <a:ext uri="{0D108BD9-81ED-4DB2-BD59-A6C34878D82A}">
                    <a16:rowId xmlns:a16="http://schemas.microsoft.com/office/drawing/2014/main" val="1134281168"/>
                  </a:ext>
                </a:extLst>
              </a:tr>
            </a:tbl>
          </a:graphicData>
        </a:graphic>
      </p:graphicFrame>
    </p:spTree>
    <p:extLst>
      <p:ext uri="{BB962C8B-B14F-4D97-AF65-F5344CB8AC3E}">
        <p14:creationId xmlns:p14="http://schemas.microsoft.com/office/powerpoint/2010/main" val="193671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2800" y="341176"/>
            <a:ext cx="2228850" cy="514350"/>
          </a:xfrm>
          <a:noFill/>
        </p:spPr>
        <p:txBody>
          <a:bodyPr>
            <a:normAutofit fontScale="90000"/>
          </a:bodyPr>
          <a:lstStyle/>
          <a:p>
            <a:pPr algn="ctr"/>
            <a:r>
              <a:rPr lang="en-US" dirty="0"/>
              <a:t>Thank you! </a:t>
            </a:r>
          </a:p>
        </p:txBody>
      </p:sp>
      <p:sp>
        <p:nvSpPr>
          <p:cNvPr id="12" name="TextBox 11"/>
          <p:cNvSpPr txBox="1"/>
          <p:nvPr/>
        </p:nvSpPr>
        <p:spPr>
          <a:xfrm>
            <a:off x="609600" y="5943600"/>
            <a:ext cx="7962899" cy="646331"/>
          </a:xfrm>
          <a:prstGeom prst="rect">
            <a:avLst/>
          </a:prstGeom>
          <a:noFill/>
        </p:spPr>
        <p:txBody>
          <a:bodyPr wrap="square" rtlCol="0">
            <a:spAutoFit/>
          </a:bodyPr>
          <a:lstStyle/>
          <a:p>
            <a:pPr algn="just"/>
            <a:r>
              <a:rPr lang="en-US" sz="1200" b="1" dirty="0">
                <a:latin typeface="Calibri" panose="020F0502020204030204" pitchFamily="34" charset="0"/>
                <a:ea typeface="Calibri Light" charset="0"/>
                <a:cs typeface="Calibri" panose="020F0502020204030204" pitchFamily="34" charset="0"/>
              </a:rPr>
              <a:t>Note: The research reported here was supported by the Institute of Education Sciences, U.S. Department of Education, through Grant </a:t>
            </a:r>
            <a:r>
              <a:rPr lang="en-US" sz="1200" b="1" dirty="0">
                <a:latin typeface="Calibri" panose="020F0502020204030204" pitchFamily="34" charset="0"/>
                <a:cs typeface="Calibri" panose="020F0502020204030204" pitchFamily="34" charset="0"/>
              </a:rPr>
              <a:t> R305H150073 </a:t>
            </a:r>
            <a:r>
              <a:rPr lang="en-US" sz="1200" b="1" dirty="0">
                <a:latin typeface="Calibri" panose="020F0502020204030204" pitchFamily="34" charset="0"/>
                <a:ea typeface="Calibri Light" charset="0"/>
                <a:cs typeface="Calibri" panose="020F0502020204030204" pitchFamily="34" charset="0"/>
              </a:rPr>
              <a:t>to the Regents of the University of California. The opinions expressed are those of the authors and do not represent views of the Institute or the U.S. Department of Education, or of the agencies providing data.</a:t>
            </a:r>
          </a:p>
        </p:txBody>
      </p:sp>
      <p:sp>
        <p:nvSpPr>
          <p:cNvPr id="3" name="Rectangle 2"/>
          <p:cNvSpPr/>
          <p:nvPr/>
        </p:nvSpPr>
        <p:spPr>
          <a:xfrm>
            <a:off x="914400" y="1752600"/>
            <a:ext cx="7658100" cy="3970318"/>
          </a:xfrm>
          <a:prstGeom prst="rect">
            <a:avLst/>
          </a:prstGeom>
        </p:spPr>
        <p:txBody>
          <a:bodyPr wrap="square">
            <a:spAutoFit/>
          </a:bodyPr>
          <a:lstStyle/>
          <a:p>
            <a:pPr marL="257175" indent="-257175">
              <a:buFont typeface="Wingdings" charset="2"/>
              <a:buChar char="§"/>
              <a:defRPr/>
            </a:pPr>
            <a:r>
              <a:rPr lang="en-US" sz="2100" dirty="0">
                <a:latin typeface="Calibri Light" charset="0"/>
                <a:ea typeface="Calibri Light" charset="0"/>
                <a:cs typeface="Calibri Light" charset="0"/>
              </a:rPr>
              <a:t>California Department of Education</a:t>
            </a:r>
          </a:p>
          <a:p>
            <a:pPr marL="600075" lvl="1" indent="-257175">
              <a:buFont typeface="Wingdings" charset="2"/>
              <a:buChar char="§"/>
              <a:defRPr/>
            </a:pPr>
            <a:r>
              <a:rPr lang="en-US" dirty="0">
                <a:latin typeface="Calibri Light" charset="0"/>
                <a:ea typeface="Calibri Light" charset="0"/>
                <a:cs typeface="Calibri Light" charset="0"/>
              </a:rPr>
              <a:t>Jonathan Isler</a:t>
            </a:r>
          </a:p>
          <a:p>
            <a:pPr marL="600075" lvl="1" indent="-257175">
              <a:buFont typeface="Wingdings" charset="2"/>
              <a:buChar char="§"/>
              <a:defRPr/>
            </a:pPr>
            <a:r>
              <a:rPr lang="en-US" dirty="0">
                <a:latin typeface="Calibri Light" charset="0"/>
                <a:ea typeface="Calibri Light" charset="0"/>
                <a:cs typeface="Calibri Light" charset="0"/>
              </a:rPr>
              <a:t>Ryan Fuller</a:t>
            </a:r>
          </a:p>
          <a:p>
            <a:pPr lvl="1">
              <a:defRPr/>
            </a:pPr>
            <a:endParaRPr lang="en-US" sz="1200" dirty="0">
              <a:latin typeface="Calibri Light" charset="0"/>
              <a:ea typeface="Calibri Light" charset="0"/>
              <a:cs typeface="Calibri Light" charset="0"/>
            </a:endParaRPr>
          </a:p>
          <a:p>
            <a:pPr marL="257175" indent="-257175">
              <a:buFont typeface="Wingdings" charset="2"/>
              <a:buChar char="§"/>
              <a:defRPr/>
            </a:pPr>
            <a:r>
              <a:rPr lang="en-US" sz="2100" dirty="0">
                <a:latin typeface="Calibri Light" charset="0"/>
                <a:ea typeface="Calibri Light" charset="0"/>
                <a:cs typeface="Calibri Light" charset="0"/>
              </a:rPr>
              <a:t>California Community Colleges Chancellor’s Office</a:t>
            </a:r>
          </a:p>
          <a:p>
            <a:pPr marL="600075" lvl="1" indent="-257175">
              <a:buFont typeface="Wingdings" charset="2"/>
              <a:buChar char="§"/>
              <a:defRPr/>
            </a:pPr>
            <a:r>
              <a:rPr lang="en-US" dirty="0">
                <a:latin typeface="Calibri Light" charset="0"/>
                <a:ea typeface="Calibri Light" charset="0"/>
                <a:cs typeface="Calibri Light" charset="0"/>
              </a:rPr>
              <a:t>Gary Adams</a:t>
            </a:r>
          </a:p>
          <a:p>
            <a:pPr marL="600075" lvl="1" indent="-257175">
              <a:buFont typeface="Wingdings" charset="2"/>
              <a:buChar char="§"/>
              <a:defRPr/>
            </a:pPr>
            <a:r>
              <a:rPr lang="en-US" dirty="0">
                <a:latin typeface="Calibri Light" charset="0"/>
                <a:ea typeface="Calibri Light" charset="0"/>
                <a:cs typeface="Calibri Light" charset="0"/>
              </a:rPr>
              <a:t>Todd </a:t>
            </a:r>
            <a:r>
              <a:rPr lang="en-US" dirty="0" err="1">
                <a:latin typeface="Calibri Light" charset="0"/>
                <a:ea typeface="Calibri Light" charset="0"/>
                <a:cs typeface="Calibri Light" charset="0"/>
              </a:rPr>
              <a:t>Hoig</a:t>
            </a:r>
            <a:endParaRPr lang="en-US" dirty="0">
              <a:latin typeface="Calibri Light" charset="0"/>
              <a:ea typeface="Calibri Light" charset="0"/>
              <a:cs typeface="Calibri Light" charset="0"/>
            </a:endParaRPr>
          </a:p>
          <a:p>
            <a:pPr marL="342900" lvl="1">
              <a:defRPr/>
            </a:pPr>
            <a:endParaRPr lang="en-US" dirty="0">
              <a:latin typeface="Calibri Light" charset="0"/>
              <a:ea typeface="Calibri Light" charset="0"/>
              <a:cs typeface="Calibri Light" charset="0"/>
            </a:endParaRPr>
          </a:p>
          <a:p>
            <a:pPr marL="142875" indent="-257175">
              <a:buFont typeface="Wingdings" charset="2"/>
              <a:buChar char="§"/>
              <a:defRPr/>
            </a:pPr>
            <a:r>
              <a:rPr lang="en-US" dirty="0">
                <a:latin typeface="Calibri Light" charset="0"/>
                <a:ea typeface="Calibri Light" charset="0"/>
                <a:cs typeface="Calibri Light" charset="0"/>
              </a:rPr>
              <a:t>California State University Chancellor’s Office</a:t>
            </a:r>
          </a:p>
          <a:p>
            <a:pPr marL="600075" lvl="1" indent="-257175">
              <a:buFont typeface="Wingdings" charset="2"/>
              <a:buChar char="§"/>
              <a:defRPr/>
            </a:pPr>
            <a:r>
              <a:rPr lang="en-US" dirty="0">
                <a:latin typeface="Calibri Light" charset="0"/>
                <a:ea typeface="Calibri Light" charset="0"/>
                <a:cs typeface="Calibri Light" charset="0"/>
              </a:rPr>
              <a:t>Ed Sullivan</a:t>
            </a:r>
          </a:p>
          <a:p>
            <a:pPr marL="600075" lvl="1" indent="-257175">
              <a:buFont typeface="Wingdings" charset="2"/>
              <a:buChar char="§"/>
              <a:defRPr/>
            </a:pPr>
            <a:r>
              <a:rPr lang="en-US" dirty="0">
                <a:latin typeface="Calibri Light" charset="0"/>
                <a:ea typeface="Calibri Light" charset="0"/>
                <a:cs typeface="Calibri Light" charset="0"/>
              </a:rPr>
              <a:t>Matthew Case</a:t>
            </a:r>
          </a:p>
          <a:p>
            <a:pPr marL="600075" lvl="1"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a:p>
            <a:pPr marL="142875" indent="-257175">
              <a:buFont typeface="Wingdings" charset="2"/>
              <a:buChar char="§"/>
              <a:defRPr/>
            </a:pPr>
            <a:endParaRPr lang="en-US" dirty="0">
              <a:latin typeface="Calibri Light" charset="0"/>
              <a:ea typeface="Calibri Light" charset="0"/>
              <a:cs typeface="Calibri Light" charset="0"/>
            </a:endParaRPr>
          </a:p>
        </p:txBody>
      </p:sp>
      <p:sp>
        <p:nvSpPr>
          <p:cNvPr id="2" name="Slide Number Placeholder 1"/>
          <p:cNvSpPr>
            <a:spLocks noGrp="1"/>
          </p:cNvSpPr>
          <p:nvPr>
            <p:ph type="sldNum" sz="quarter" idx="12"/>
          </p:nvPr>
        </p:nvSpPr>
        <p:spPr/>
        <p:txBody>
          <a:bodyPr/>
          <a:lstStyle/>
          <a:p>
            <a:pPr algn="r"/>
            <a:fld id="{E977C9FB-1514-7A49-9A51-0E844952849F}" type="slidenum">
              <a:rPr lang="en-US" smtClean="0"/>
              <a:pPr algn="r"/>
              <a:t>12</a:t>
            </a:fld>
            <a:endParaRPr lang="en-US" dirty="0"/>
          </a:p>
        </p:txBody>
      </p:sp>
    </p:spTree>
    <p:extLst>
      <p:ext uri="{BB962C8B-B14F-4D97-AF65-F5344CB8AC3E}">
        <p14:creationId xmlns:p14="http://schemas.microsoft.com/office/powerpoint/2010/main" val="181093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4197-571F-496B-A147-BDF08170E9D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7E2C526-EF26-41B1-AD6A-E37A5CF8EE9C}"/>
              </a:ext>
            </a:extLst>
          </p:cNvPr>
          <p:cNvSpPr>
            <a:spLocks noGrp="1"/>
          </p:cNvSpPr>
          <p:nvPr>
            <p:ph idx="1"/>
          </p:nvPr>
        </p:nvSpPr>
        <p:spPr/>
        <p:txBody>
          <a:bodyPr/>
          <a:lstStyle/>
          <a:p>
            <a:r>
              <a:rPr lang="en-US" dirty="0"/>
              <a:t>Factor Analysis with Principal Factoring method</a:t>
            </a:r>
          </a:p>
          <a:p>
            <a:r>
              <a:rPr lang="en-US" dirty="0"/>
              <a:t>Using survey questions pooled means</a:t>
            </a:r>
          </a:p>
          <a:p>
            <a:r>
              <a:rPr lang="en-US" dirty="0"/>
              <a:t>Factor Loadings table and </a:t>
            </a:r>
            <a:r>
              <a:rPr lang="en-US" dirty="0" err="1"/>
              <a:t>screeplots</a:t>
            </a:r>
            <a:endParaRPr lang="en-US" dirty="0"/>
          </a:p>
          <a:p>
            <a:r>
              <a:rPr lang="en-US" dirty="0"/>
              <a:t>Retain factors with eigenvalues &gt; 1</a:t>
            </a:r>
          </a:p>
        </p:txBody>
      </p:sp>
      <p:sp>
        <p:nvSpPr>
          <p:cNvPr id="4" name="Slide Number Placeholder 3">
            <a:extLst>
              <a:ext uri="{FF2B5EF4-FFF2-40B4-BE49-F238E27FC236}">
                <a16:creationId xmlns:a16="http://schemas.microsoft.com/office/drawing/2014/main" id="{54AE46C5-63DF-4A2D-A13A-6CE6DF291378}"/>
              </a:ext>
            </a:extLst>
          </p:cNvPr>
          <p:cNvSpPr>
            <a:spLocks noGrp="1"/>
          </p:cNvSpPr>
          <p:nvPr>
            <p:ph type="sldNum" sz="quarter" idx="12"/>
          </p:nvPr>
        </p:nvSpPr>
        <p:spPr/>
        <p:txBody>
          <a:bodyPr/>
          <a:lstStyle/>
          <a:p>
            <a:fld id="{80DD8C35-F8B3-4049-95AF-A34E38FBBA50}" type="slidenum">
              <a:rPr lang="en-US" smtClean="0"/>
              <a:pPr/>
              <a:t>2</a:t>
            </a:fld>
            <a:endParaRPr lang="en-US" dirty="0"/>
          </a:p>
        </p:txBody>
      </p:sp>
    </p:spTree>
    <p:extLst>
      <p:ext uri="{BB962C8B-B14F-4D97-AF65-F5344CB8AC3E}">
        <p14:creationId xmlns:p14="http://schemas.microsoft.com/office/powerpoint/2010/main" val="429283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1C48-0D6C-4BE6-930E-19B8FD2821A9}"/>
              </a:ext>
            </a:extLst>
          </p:cNvPr>
          <p:cNvSpPr>
            <a:spLocks noGrp="1"/>
          </p:cNvSpPr>
          <p:nvPr>
            <p:ph type="title"/>
          </p:nvPr>
        </p:nvSpPr>
        <p:spPr>
          <a:xfrm>
            <a:off x="457200" y="76200"/>
            <a:ext cx="8229600" cy="1143000"/>
          </a:xfrm>
        </p:spPr>
        <p:txBody>
          <a:bodyPr anchor="ctr">
            <a:normAutofit/>
          </a:bodyPr>
          <a:lstStyle/>
          <a:p>
            <a:r>
              <a:rPr lang="en-US" dirty="0"/>
              <a:t>Secondary Factor Loadings</a:t>
            </a:r>
          </a:p>
        </p:txBody>
      </p:sp>
      <p:sp>
        <p:nvSpPr>
          <p:cNvPr id="4" name="Slide Number Placeholder 3">
            <a:extLst>
              <a:ext uri="{FF2B5EF4-FFF2-40B4-BE49-F238E27FC236}">
                <a16:creationId xmlns:a16="http://schemas.microsoft.com/office/drawing/2014/main" id="{3008D58B-ACAA-4A64-ACE4-3BF388D5F491}"/>
              </a:ext>
            </a:extLst>
          </p:cNvPr>
          <p:cNvSpPr>
            <a:spLocks noGrp="1"/>
          </p:cNvSpPr>
          <p:nvPr>
            <p:ph type="sldNum" sz="quarter" idx="12"/>
          </p:nvPr>
        </p:nvSpPr>
        <p:spPr>
          <a:xfrm>
            <a:off x="7010400" y="0"/>
            <a:ext cx="2133600" cy="365125"/>
          </a:xfrm>
        </p:spPr>
        <p:txBody>
          <a:bodyPr anchor="ctr">
            <a:normAutofit/>
          </a:bodyPr>
          <a:lstStyle/>
          <a:p>
            <a:pPr>
              <a:lnSpc>
                <a:spcPct val="90000"/>
              </a:lnSpc>
              <a:spcAft>
                <a:spcPts val="600"/>
              </a:spcAft>
            </a:pPr>
            <a:fld id="{80DD8C35-F8B3-4049-95AF-A34E38FBBA50}" type="slidenum">
              <a:rPr lang="en-US" smtClean="0"/>
              <a:pPr>
                <a:lnSpc>
                  <a:spcPct val="90000"/>
                </a:lnSpc>
                <a:spcAft>
                  <a:spcPts val="600"/>
                </a:spcAft>
              </a:pPr>
              <a:t>3</a:t>
            </a:fld>
            <a:endParaRPr lang="en-US"/>
          </a:p>
        </p:txBody>
      </p:sp>
      <p:graphicFrame>
        <p:nvGraphicFramePr>
          <p:cNvPr id="7" name="Table 6">
            <a:extLst>
              <a:ext uri="{FF2B5EF4-FFF2-40B4-BE49-F238E27FC236}">
                <a16:creationId xmlns:a16="http://schemas.microsoft.com/office/drawing/2014/main" id="{AD67038D-FA1C-44B8-A08F-C712A1D3303A}"/>
              </a:ext>
            </a:extLst>
          </p:cNvPr>
          <p:cNvGraphicFramePr>
            <a:graphicFrameLocks noGrp="1"/>
          </p:cNvGraphicFramePr>
          <p:nvPr>
            <p:extLst>
              <p:ext uri="{D42A27DB-BD31-4B8C-83A1-F6EECF244321}">
                <p14:modId xmlns:p14="http://schemas.microsoft.com/office/powerpoint/2010/main" val="2243286100"/>
              </p:ext>
            </p:extLst>
          </p:nvPr>
        </p:nvGraphicFramePr>
        <p:xfrm>
          <a:off x="912228" y="1600200"/>
          <a:ext cx="7319550" cy="4525980"/>
        </p:xfrm>
        <a:graphic>
          <a:graphicData uri="http://schemas.openxmlformats.org/drawingml/2006/table">
            <a:tbl>
              <a:tblPr firstRow="1" bandRow="1">
                <a:tableStyleId>{5C22544A-7EE6-4342-B048-85BDC9FD1C3A}</a:tableStyleId>
              </a:tblPr>
              <a:tblGrid>
                <a:gridCol w="1423236">
                  <a:extLst>
                    <a:ext uri="{9D8B030D-6E8A-4147-A177-3AD203B41FA5}">
                      <a16:colId xmlns:a16="http://schemas.microsoft.com/office/drawing/2014/main" val="3690663986"/>
                    </a:ext>
                  </a:extLst>
                </a:gridCol>
                <a:gridCol w="655146">
                  <a:extLst>
                    <a:ext uri="{9D8B030D-6E8A-4147-A177-3AD203B41FA5}">
                      <a16:colId xmlns:a16="http://schemas.microsoft.com/office/drawing/2014/main" val="1633502831"/>
                    </a:ext>
                  </a:extLst>
                </a:gridCol>
                <a:gridCol w="655146">
                  <a:extLst>
                    <a:ext uri="{9D8B030D-6E8A-4147-A177-3AD203B41FA5}">
                      <a16:colId xmlns:a16="http://schemas.microsoft.com/office/drawing/2014/main" val="1811972007"/>
                    </a:ext>
                  </a:extLst>
                </a:gridCol>
                <a:gridCol w="655146">
                  <a:extLst>
                    <a:ext uri="{9D8B030D-6E8A-4147-A177-3AD203B41FA5}">
                      <a16:colId xmlns:a16="http://schemas.microsoft.com/office/drawing/2014/main" val="2012150875"/>
                    </a:ext>
                  </a:extLst>
                </a:gridCol>
                <a:gridCol w="655146">
                  <a:extLst>
                    <a:ext uri="{9D8B030D-6E8A-4147-A177-3AD203B41FA5}">
                      <a16:colId xmlns:a16="http://schemas.microsoft.com/office/drawing/2014/main" val="2803186037"/>
                    </a:ext>
                  </a:extLst>
                </a:gridCol>
                <a:gridCol w="655146">
                  <a:extLst>
                    <a:ext uri="{9D8B030D-6E8A-4147-A177-3AD203B41FA5}">
                      <a16:colId xmlns:a16="http://schemas.microsoft.com/office/drawing/2014/main" val="1154791893"/>
                    </a:ext>
                  </a:extLst>
                </a:gridCol>
                <a:gridCol w="655146">
                  <a:extLst>
                    <a:ext uri="{9D8B030D-6E8A-4147-A177-3AD203B41FA5}">
                      <a16:colId xmlns:a16="http://schemas.microsoft.com/office/drawing/2014/main" val="3585536140"/>
                    </a:ext>
                  </a:extLst>
                </a:gridCol>
                <a:gridCol w="655146">
                  <a:extLst>
                    <a:ext uri="{9D8B030D-6E8A-4147-A177-3AD203B41FA5}">
                      <a16:colId xmlns:a16="http://schemas.microsoft.com/office/drawing/2014/main" val="2043947463"/>
                    </a:ext>
                  </a:extLst>
                </a:gridCol>
                <a:gridCol w="655146">
                  <a:extLst>
                    <a:ext uri="{9D8B030D-6E8A-4147-A177-3AD203B41FA5}">
                      <a16:colId xmlns:a16="http://schemas.microsoft.com/office/drawing/2014/main" val="2097576787"/>
                    </a:ext>
                  </a:extLst>
                </a:gridCol>
                <a:gridCol w="655146">
                  <a:extLst>
                    <a:ext uri="{9D8B030D-6E8A-4147-A177-3AD203B41FA5}">
                      <a16:colId xmlns:a16="http://schemas.microsoft.com/office/drawing/2014/main" val="3674489978"/>
                    </a:ext>
                  </a:extLst>
                </a:gridCol>
              </a:tblGrid>
              <a:tr h="226299">
                <a:tc>
                  <a:txBody>
                    <a:bodyPr/>
                    <a:lstStyle/>
                    <a:p>
                      <a:pPr algn="l" fontAlgn="b"/>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l" fontAlgn="b"/>
                      <a:r>
                        <a:rPr lang="en-US" sz="1200" u="none" strike="noStrike">
                          <a:effectLst/>
                        </a:rPr>
                        <a:t>Factor9</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1456100248"/>
                  </a:ext>
                </a:extLst>
              </a:tr>
              <a:tr h="226299">
                <a:tc>
                  <a:txBody>
                    <a:bodyPr/>
                    <a:lstStyle/>
                    <a:p>
                      <a:pPr algn="l" fontAlgn="b"/>
                      <a:r>
                        <a:rPr lang="en-US" sz="1200" u="none" strike="noStrike">
                          <a:effectLst/>
                        </a:rPr>
                        <a:t>qoi22mean_pooled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-0.43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-0.37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880772618"/>
                  </a:ext>
                </a:extLst>
              </a:tr>
              <a:tr h="226299">
                <a:tc>
                  <a:txBody>
                    <a:bodyPr/>
                    <a:lstStyle/>
                    <a:p>
                      <a:pPr algn="l" fontAlgn="b"/>
                      <a:r>
                        <a:rPr lang="en-US" sz="1200" u="none" strike="noStrike">
                          <a:effectLst/>
                        </a:rPr>
                        <a:t>qoi23mean_pooled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414660229"/>
                  </a:ext>
                </a:extLst>
              </a:tr>
              <a:tr h="226299">
                <a:tc>
                  <a:txBody>
                    <a:bodyPr/>
                    <a:lstStyle/>
                    <a:p>
                      <a:pPr algn="l" fontAlgn="b"/>
                      <a:r>
                        <a:rPr lang="en-US" sz="1200" u="none" strike="noStrike">
                          <a:effectLst/>
                        </a:rPr>
                        <a:t>qoi24mean_pooled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0.91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677383697"/>
                  </a:ext>
                </a:extLst>
              </a:tr>
              <a:tr h="226299">
                <a:tc>
                  <a:txBody>
                    <a:bodyPr/>
                    <a:lstStyle/>
                    <a:p>
                      <a:pPr algn="l" fontAlgn="b"/>
                      <a:r>
                        <a:rPr lang="en-US" sz="1200" u="none" strike="noStrike">
                          <a:effectLst/>
                        </a:rPr>
                        <a:t>qoi25mean_pooled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0.30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103100225"/>
                  </a:ext>
                </a:extLst>
              </a:tr>
              <a:tr h="226299">
                <a:tc>
                  <a:txBody>
                    <a:bodyPr/>
                    <a:lstStyle/>
                    <a:p>
                      <a:pPr algn="l" fontAlgn="b"/>
                      <a:r>
                        <a:rPr lang="en-US" sz="1200" u="none" strike="noStrike">
                          <a:effectLst/>
                        </a:rPr>
                        <a:t>qoi26mean_pooled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2408536999"/>
                  </a:ext>
                </a:extLst>
              </a:tr>
              <a:tr h="226299">
                <a:tc>
                  <a:txBody>
                    <a:bodyPr/>
                    <a:lstStyle/>
                    <a:p>
                      <a:pPr algn="l" fontAlgn="b"/>
                      <a:r>
                        <a:rPr lang="en-US" sz="1200" u="none" strike="noStrike">
                          <a:effectLst/>
                        </a:rPr>
                        <a:t>qoi27mean_pooled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0.56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0.43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0.41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69449065"/>
                  </a:ext>
                </a:extLst>
              </a:tr>
              <a:tr h="226299">
                <a:tc>
                  <a:txBody>
                    <a:bodyPr/>
                    <a:lstStyle/>
                    <a:p>
                      <a:pPr algn="l" fontAlgn="b"/>
                      <a:r>
                        <a:rPr lang="en-US" sz="1200" u="none" strike="noStrike">
                          <a:effectLst/>
                        </a:rPr>
                        <a:t>qoi28mean_pooled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-0.30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691756515"/>
                  </a:ext>
                </a:extLst>
              </a:tr>
              <a:tr h="226299">
                <a:tc>
                  <a:txBody>
                    <a:bodyPr/>
                    <a:lstStyle/>
                    <a:p>
                      <a:pPr algn="l" fontAlgn="b"/>
                      <a:r>
                        <a:rPr lang="en-US" sz="1200" u="none" strike="noStrike">
                          <a:effectLst/>
                        </a:rPr>
                        <a:t>qoi29mean_pooled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932507483"/>
                  </a:ext>
                </a:extLst>
              </a:tr>
              <a:tr h="226299">
                <a:tc>
                  <a:txBody>
                    <a:bodyPr/>
                    <a:lstStyle/>
                    <a:p>
                      <a:pPr algn="l" fontAlgn="b"/>
                      <a:r>
                        <a:rPr lang="en-US" sz="1200" u="none" strike="noStrike">
                          <a:effectLst/>
                        </a:rPr>
                        <a:t>qoi30mean_pooled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2987856005"/>
                  </a:ext>
                </a:extLst>
              </a:tr>
              <a:tr h="226299">
                <a:tc>
                  <a:txBody>
                    <a:bodyPr/>
                    <a:lstStyle/>
                    <a:p>
                      <a:pPr algn="l" fontAlgn="b"/>
                      <a:r>
                        <a:rPr lang="en-US" sz="1200" u="none" strike="noStrike">
                          <a:effectLst/>
                        </a:rPr>
                        <a:t>qoi31mean_pooled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-0.50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689088059"/>
                  </a:ext>
                </a:extLst>
              </a:tr>
              <a:tr h="226299">
                <a:tc>
                  <a:txBody>
                    <a:bodyPr/>
                    <a:lstStyle/>
                    <a:p>
                      <a:pPr algn="l" fontAlgn="b"/>
                      <a:r>
                        <a:rPr lang="en-US" sz="1200" u="none" strike="noStrike">
                          <a:effectLst/>
                        </a:rPr>
                        <a:t>qoi32mean_pooled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-0.39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1726763469"/>
                  </a:ext>
                </a:extLst>
              </a:tr>
              <a:tr h="226299">
                <a:tc>
                  <a:txBody>
                    <a:bodyPr/>
                    <a:lstStyle/>
                    <a:p>
                      <a:pPr algn="l" fontAlgn="b"/>
                      <a:r>
                        <a:rPr lang="en-US" sz="1200" u="none" strike="noStrike">
                          <a:effectLst/>
                        </a:rPr>
                        <a:t>qoi33mean_pooled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-0.49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565355633"/>
                  </a:ext>
                </a:extLst>
              </a:tr>
              <a:tr h="226299">
                <a:tc>
                  <a:txBody>
                    <a:bodyPr/>
                    <a:lstStyle/>
                    <a:p>
                      <a:pPr algn="l" fontAlgn="b"/>
                      <a:r>
                        <a:rPr lang="en-US" sz="1200" u="none" strike="noStrike">
                          <a:effectLst/>
                        </a:rPr>
                        <a:t>qoi34mean_pooled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-0.56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2062159562"/>
                  </a:ext>
                </a:extLst>
              </a:tr>
              <a:tr h="226299">
                <a:tc>
                  <a:txBody>
                    <a:bodyPr/>
                    <a:lstStyle/>
                    <a:p>
                      <a:pPr algn="l" fontAlgn="b"/>
                      <a:r>
                        <a:rPr lang="en-US" sz="1200" u="none" strike="noStrike">
                          <a:effectLst/>
                        </a:rPr>
                        <a:t>qoi35mean_pooled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0.41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1234136789"/>
                  </a:ext>
                </a:extLst>
              </a:tr>
              <a:tr h="226299">
                <a:tc>
                  <a:txBody>
                    <a:bodyPr/>
                    <a:lstStyle/>
                    <a:p>
                      <a:pPr algn="l" fontAlgn="b"/>
                      <a:r>
                        <a:rPr lang="en-US" sz="1200" u="none" strike="noStrike">
                          <a:effectLst/>
                        </a:rPr>
                        <a:t>qoi36mean_pooled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0.32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-0.24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2067063001"/>
                  </a:ext>
                </a:extLst>
              </a:tr>
              <a:tr h="226299">
                <a:tc>
                  <a:txBody>
                    <a:bodyPr/>
                    <a:lstStyle/>
                    <a:p>
                      <a:pPr algn="l" fontAlgn="b"/>
                      <a:r>
                        <a:rPr lang="en-US" sz="1200" u="none" strike="noStrike">
                          <a:effectLst/>
                        </a:rPr>
                        <a:t>qoi37mean_pooled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0.70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0.51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534844421"/>
                  </a:ext>
                </a:extLst>
              </a:tr>
              <a:tr h="226299">
                <a:tc>
                  <a:txBody>
                    <a:bodyPr/>
                    <a:lstStyle/>
                    <a:p>
                      <a:pPr algn="l" fontAlgn="b"/>
                      <a:r>
                        <a:rPr lang="en-US" sz="1200" u="none" strike="noStrike">
                          <a:effectLst/>
                        </a:rPr>
                        <a:t>qoi38mean_pooled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-0.30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2717129512"/>
                  </a:ext>
                </a:extLst>
              </a:tr>
              <a:tr h="226299">
                <a:tc>
                  <a:txBody>
                    <a:bodyPr/>
                    <a:lstStyle/>
                    <a:p>
                      <a:pPr algn="l" fontAlgn="b"/>
                      <a:r>
                        <a:rPr lang="en-US" sz="1200" u="none" strike="noStrike">
                          <a:effectLst/>
                        </a:rPr>
                        <a:t>qoi39mean_pooled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0.38</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-0.04</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425287483"/>
                  </a:ext>
                </a:extLst>
              </a:tr>
              <a:tr h="226299">
                <a:tc>
                  <a:txBody>
                    <a:bodyPr/>
                    <a:lstStyle/>
                    <a:p>
                      <a:pPr algn="l" fontAlgn="b"/>
                      <a:r>
                        <a:rPr lang="en-US" sz="1200" u="none" strike="noStrike">
                          <a:effectLst/>
                        </a:rPr>
                        <a:t>qoi40mean_pooled</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0.86</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-0.33</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0.09</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0.10</a:t>
                      </a:r>
                      <a:endParaRPr lang="en-US" sz="1200" b="0" i="0" u="none" strike="noStrike">
                        <a:solidFill>
                          <a:srgbClr val="000000"/>
                        </a:solidFill>
                        <a:effectLst/>
                        <a:latin typeface="Calibri" panose="020F0502020204030204" pitchFamily="34" charset="0"/>
                      </a:endParaRPr>
                    </a:p>
                  </a:txBody>
                  <a:tcPr marL="6824" marR="6824" marT="6824"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6824" marR="6824" marT="6824" marB="0" anchor="b"/>
                </a:tc>
                <a:extLst>
                  <a:ext uri="{0D108BD9-81ED-4DB2-BD59-A6C34878D82A}">
                    <a16:rowId xmlns:a16="http://schemas.microsoft.com/office/drawing/2014/main" val="31910600"/>
                  </a:ext>
                </a:extLst>
              </a:tr>
            </a:tbl>
          </a:graphicData>
        </a:graphic>
      </p:graphicFrame>
    </p:spTree>
    <p:extLst>
      <p:ext uri="{BB962C8B-B14F-4D97-AF65-F5344CB8AC3E}">
        <p14:creationId xmlns:p14="http://schemas.microsoft.com/office/powerpoint/2010/main" val="151519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2829-6361-47BC-AD8E-3209986A4104}"/>
              </a:ext>
            </a:extLst>
          </p:cNvPr>
          <p:cNvSpPr>
            <a:spLocks noGrp="1"/>
          </p:cNvSpPr>
          <p:nvPr>
            <p:ph type="title"/>
          </p:nvPr>
        </p:nvSpPr>
        <p:spPr/>
        <p:txBody>
          <a:bodyPr/>
          <a:lstStyle/>
          <a:p>
            <a:r>
              <a:rPr lang="en-US" dirty="0"/>
              <a:t> Scree Plot</a:t>
            </a:r>
          </a:p>
        </p:txBody>
      </p:sp>
      <p:pic>
        <p:nvPicPr>
          <p:cNvPr id="6" name="Content Placeholder 5" descr="Chart, line chart&#10;&#10;Description automatically generated">
            <a:extLst>
              <a:ext uri="{FF2B5EF4-FFF2-40B4-BE49-F238E27FC236}">
                <a16:creationId xmlns:a16="http://schemas.microsoft.com/office/drawing/2014/main" id="{475767FB-B16D-48A1-ABA9-DFA2581EA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2" y="1843881"/>
            <a:ext cx="5553075" cy="4038600"/>
          </a:xfrm>
        </p:spPr>
      </p:pic>
      <p:sp>
        <p:nvSpPr>
          <p:cNvPr id="4" name="Slide Number Placeholder 3">
            <a:extLst>
              <a:ext uri="{FF2B5EF4-FFF2-40B4-BE49-F238E27FC236}">
                <a16:creationId xmlns:a16="http://schemas.microsoft.com/office/drawing/2014/main" id="{C64D4866-1426-4AA7-B179-D445D331669A}"/>
              </a:ext>
            </a:extLst>
          </p:cNvPr>
          <p:cNvSpPr>
            <a:spLocks noGrp="1"/>
          </p:cNvSpPr>
          <p:nvPr>
            <p:ph type="sldNum" sz="quarter" idx="12"/>
          </p:nvPr>
        </p:nvSpPr>
        <p:spPr/>
        <p:txBody>
          <a:bodyPr/>
          <a:lstStyle/>
          <a:p>
            <a:fld id="{80DD8C35-F8B3-4049-95AF-A34E38FBBA50}" type="slidenum">
              <a:rPr lang="en-US" smtClean="0"/>
              <a:pPr/>
              <a:t>4</a:t>
            </a:fld>
            <a:endParaRPr lang="en-US" dirty="0"/>
          </a:p>
        </p:txBody>
      </p:sp>
    </p:spTree>
    <p:extLst>
      <p:ext uri="{BB962C8B-B14F-4D97-AF65-F5344CB8AC3E}">
        <p14:creationId xmlns:p14="http://schemas.microsoft.com/office/powerpoint/2010/main" val="103876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69A-D79D-4493-9955-91D20221614F}"/>
              </a:ext>
            </a:extLst>
          </p:cNvPr>
          <p:cNvSpPr>
            <a:spLocks noGrp="1"/>
          </p:cNvSpPr>
          <p:nvPr>
            <p:ph type="title"/>
          </p:nvPr>
        </p:nvSpPr>
        <p:spPr/>
        <p:txBody>
          <a:bodyPr/>
          <a:lstStyle/>
          <a:p>
            <a:r>
              <a:rPr lang="en-US" sz="3200"/>
              <a:t>Secondary Retained Factor Loadings</a:t>
            </a:r>
            <a:endParaRPr lang="en-US" dirty="0"/>
          </a:p>
        </p:txBody>
      </p:sp>
      <p:sp>
        <p:nvSpPr>
          <p:cNvPr id="4" name="Slide Number Placeholder 3">
            <a:extLst>
              <a:ext uri="{FF2B5EF4-FFF2-40B4-BE49-F238E27FC236}">
                <a16:creationId xmlns:a16="http://schemas.microsoft.com/office/drawing/2014/main" id="{4E69785C-E946-4C2F-BFC6-A2D83048DBD1}"/>
              </a:ext>
            </a:extLst>
          </p:cNvPr>
          <p:cNvSpPr>
            <a:spLocks noGrp="1"/>
          </p:cNvSpPr>
          <p:nvPr>
            <p:ph type="sldNum" sz="quarter" idx="12"/>
          </p:nvPr>
        </p:nvSpPr>
        <p:spPr/>
        <p:txBody>
          <a:bodyPr/>
          <a:lstStyle/>
          <a:p>
            <a:fld id="{80DD8C35-F8B3-4049-95AF-A34E38FBBA50}" type="slidenum">
              <a:rPr lang="en-US" smtClean="0"/>
              <a:pPr/>
              <a:t>5</a:t>
            </a:fld>
            <a:endParaRPr lang="en-US" dirty="0"/>
          </a:p>
        </p:txBody>
      </p:sp>
      <p:sp>
        <p:nvSpPr>
          <p:cNvPr id="5" name="Content Placeholder 3">
            <a:extLst>
              <a:ext uri="{FF2B5EF4-FFF2-40B4-BE49-F238E27FC236}">
                <a16:creationId xmlns:a16="http://schemas.microsoft.com/office/drawing/2014/main" id="{649DCE68-DAEF-4038-B24F-AFC3C641AEE0}"/>
              </a:ext>
            </a:extLst>
          </p:cNvPr>
          <p:cNvSpPr txBox="1">
            <a:spLocks/>
          </p:cNvSpPr>
          <p:nvPr/>
        </p:nvSpPr>
        <p:spPr>
          <a:xfrm>
            <a:off x="5410200" y="1676400"/>
            <a:ext cx="3276600" cy="44497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2 Factors with eigenvalue &gt; 1</a:t>
            </a:r>
          </a:p>
          <a:p>
            <a:r>
              <a:rPr lang="en-US" sz="2000" dirty="0"/>
              <a:t>Why does factor 2 have negative and positive factor loadings for different questions?</a:t>
            </a:r>
          </a:p>
          <a:p>
            <a:pPr lvl="1"/>
            <a:r>
              <a:rPr lang="en-US" sz="1600" dirty="0"/>
              <a:t>These questions are all capturing positive qualities</a:t>
            </a:r>
          </a:p>
          <a:p>
            <a:pPr lvl="1"/>
            <a:r>
              <a:rPr lang="en-US" sz="1600" dirty="0"/>
              <a:t>What is this factor capturing?</a:t>
            </a:r>
          </a:p>
        </p:txBody>
      </p:sp>
      <p:graphicFrame>
        <p:nvGraphicFramePr>
          <p:cNvPr id="3" name="Table 2">
            <a:extLst>
              <a:ext uri="{FF2B5EF4-FFF2-40B4-BE49-F238E27FC236}">
                <a16:creationId xmlns:a16="http://schemas.microsoft.com/office/drawing/2014/main" id="{2DE07258-5ACF-4A74-9D41-8EC69CB3BD86}"/>
              </a:ext>
            </a:extLst>
          </p:cNvPr>
          <p:cNvGraphicFramePr>
            <a:graphicFrameLocks noGrp="1"/>
          </p:cNvGraphicFramePr>
          <p:nvPr>
            <p:extLst>
              <p:ext uri="{D42A27DB-BD31-4B8C-83A1-F6EECF244321}">
                <p14:modId xmlns:p14="http://schemas.microsoft.com/office/powerpoint/2010/main" val="2968427514"/>
              </p:ext>
            </p:extLst>
          </p:nvPr>
        </p:nvGraphicFramePr>
        <p:xfrm>
          <a:off x="304800" y="1905000"/>
          <a:ext cx="5105400" cy="3683000"/>
        </p:xfrm>
        <a:graphic>
          <a:graphicData uri="http://schemas.openxmlformats.org/drawingml/2006/table">
            <a:tbl>
              <a:tblPr/>
              <a:tblGrid>
                <a:gridCol w="3200400">
                  <a:extLst>
                    <a:ext uri="{9D8B030D-6E8A-4147-A177-3AD203B41FA5}">
                      <a16:colId xmlns:a16="http://schemas.microsoft.com/office/drawing/2014/main" val="3877625375"/>
                    </a:ext>
                  </a:extLst>
                </a:gridCol>
                <a:gridCol w="533400">
                  <a:extLst>
                    <a:ext uri="{9D8B030D-6E8A-4147-A177-3AD203B41FA5}">
                      <a16:colId xmlns:a16="http://schemas.microsoft.com/office/drawing/2014/main" val="1413226662"/>
                    </a:ext>
                  </a:extLst>
                </a:gridCol>
                <a:gridCol w="609600">
                  <a:extLst>
                    <a:ext uri="{9D8B030D-6E8A-4147-A177-3AD203B41FA5}">
                      <a16:colId xmlns:a16="http://schemas.microsoft.com/office/drawing/2014/main" val="2560912567"/>
                    </a:ext>
                  </a:extLst>
                </a:gridCol>
                <a:gridCol w="762000">
                  <a:extLst>
                    <a:ext uri="{9D8B030D-6E8A-4147-A177-3AD203B41FA5}">
                      <a16:colId xmlns:a16="http://schemas.microsoft.com/office/drawing/2014/main" val="3515288789"/>
                    </a:ext>
                  </a:extLst>
                </a:gridCol>
              </a:tblGrid>
              <a:tr h="184150">
                <a:tc>
                  <a:txBody>
                    <a:bodyPr/>
                    <a:lstStyle/>
                    <a:p>
                      <a:pPr algn="l" fontAlgn="b"/>
                      <a:r>
                        <a:rPr lang="en-US" sz="1100" b="1" i="0" u="none" strike="noStrike" dirty="0">
                          <a:solidFill>
                            <a:srgbClr val="000000"/>
                          </a:solidFill>
                          <a:effectLst/>
                          <a:latin typeface="Calibri" panose="020F0502020204030204" pitchFamily="34" charset="0"/>
                        </a:rPr>
                        <a:t>Question</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Factor 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Factor 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panose="020F0502020204030204" pitchFamily="34" charset="0"/>
                        </a:rPr>
                        <a:t>Uniqueness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783271"/>
                  </a:ext>
                </a:extLst>
              </a:tr>
              <a:tr h="184150">
                <a:tc>
                  <a:txBody>
                    <a:bodyPr/>
                    <a:lstStyle/>
                    <a:p>
                      <a:pPr algn="l" fontAlgn="b"/>
                      <a:r>
                        <a:rPr lang="en-US" sz="1100" b="0" i="0" u="none" strike="noStrike">
                          <a:solidFill>
                            <a:srgbClr val="000000"/>
                          </a:solidFill>
                          <a:effectLst/>
                          <a:latin typeface="Calibri" panose="020F0502020204030204" pitchFamily="34" charset="0"/>
                        </a:rPr>
                        <a:t>Feel close to people in this school</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0.67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-0.43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0.37</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59689858"/>
                  </a:ext>
                </a:extLst>
              </a:tr>
              <a:tr h="184150">
                <a:tc>
                  <a:txBody>
                    <a:bodyPr/>
                    <a:lstStyle/>
                    <a:p>
                      <a:pPr algn="l" fontAlgn="b"/>
                      <a:r>
                        <a:rPr lang="en-US" sz="1100" b="0" i="0" u="none" strike="noStrike">
                          <a:solidFill>
                            <a:srgbClr val="000000"/>
                          </a:solidFill>
                          <a:effectLst/>
                          <a:latin typeface="Calibri" panose="020F0502020204030204" pitchFamily="34" charset="0"/>
                        </a:rPr>
                        <a:t>Happy to be at this school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0.87</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0.24</a:t>
                      </a:r>
                    </a:p>
                  </a:txBody>
                  <a:tcPr marL="6350" marR="6350" marT="6350" marB="0" anchor="b">
                    <a:lnL>
                      <a:noFill/>
                    </a:lnL>
                    <a:lnR>
                      <a:noFill/>
                    </a:lnR>
                    <a:lnT>
                      <a:noFill/>
                    </a:lnT>
                    <a:lnB>
                      <a:noFill/>
                    </a:lnB>
                  </a:tcPr>
                </a:tc>
                <a:extLst>
                  <a:ext uri="{0D108BD9-81ED-4DB2-BD59-A6C34878D82A}">
                    <a16:rowId xmlns:a16="http://schemas.microsoft.com/office/drawing/2014/main" val="871485775"/>
                  </a:ext>
                </a:extLst>
              </a:tr>
              <a:tr h="184150">
                <a:tc>
                  <a:txBody>
                    <a:bodyPr/>
                    <a:lstStyle/>
                    <a:p>
                      <a:pPr algn="l" fontAlgn="b"/>
                      <a:r>
                        <a:rPr lang="en-US" sz="1100" b="0" i="0" u="none" strike="noStrike" dirty="0">
                          <a:solidFill>
                            <a:srgbClr val="000000"/>
                          </a:solidFill>
                          <a:effectLst/>
                          <a:latin typeface="Calibri" panose="020F0502020204030204" pitchFamily="34" charset="0"/>
                        </a:rPr>
                        <a:t>I am part of this school</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0.91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0.17</a:t>
                      </a:r>
                    </a:p>
                  </a:txBody>
                  <a:tcPr marL="6350" marR="6350" marT="6350" marB="0" anchor="b">
                    <a:lnL>
                      <a:noFill/>
                    </a:lnL>
                    <a:lnR>
                      <a:noFill/>
                    </a:lnR>
                    <a:lnT>
                      <a:noFill/>
                    </a:lnT>
                    <a:lnB>
                      <a:noFill/>
                    </a:lnB>
                  </a:tcPr>
                </a:tc>
                <a:extLst>
                  <a:ext uri="{0D108BD9-81ED-4DB2-BD59-A6C34878D82A}">
                    <a16:rowId xmlns:a16="http://schemas.microsoft.com/office/drawing/2014/main" val="2938364691"/>
                  </a:ext>
                </a:extLst>
              </a:tr>
              <a:tr h="184150">
                <a:tc>
                  <a:txBody>
                    <a:bodyPr/>
                    <a:lstStyle/>
                    <a:p>
                      <a:pPr algn="l" fontAlgn="b"/>
                      <a:r>
                        <a:rPr lang="en-US" sz="1100" b="0" i="0" u="none" strike="noStrike">
                          <a:solidFill>
                            <a:srgbClr val="000000"/>
                          </a:solidFill>
                          <a:effectLst/>
                          <a:latin typeface="Calibri" panose="020F0502020204030204" pitchFamily="34" charset="0"/>
                        </a:rPr>
                        <a:t>Teachers treat students fairly</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0.78</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0.26</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0.33</a:t>
                      </a:r>
                    </a:p>
                  </a:txBody>
                  <a:tcPr marL="6350" marR="6350" marT="6350" marB="0" anchor="b">
                    <a:lnL>
                      <a:noFill/>
                    </a:lnL>
                    <a:lnR>
                      <a:noFill/>
                    </a:lnR>
                    <a:lnT>
                      <a:noFill/>
                    </a:lnT>
                    <a:lnB>
                      <a:noFill/>
                    </a:lnB>
                  </a:tcPr>
                </a:tc>
                <a:extLst>
                  <a:ext uri="{0D108BD9-81ED-4DB2-BD59-A6C34878D82A}">
                    <a16:rowId xmlns:a16="http://schemas.microsoft.com/office/drawing/2014/main" val="3277948851"/>
                  </a:ext>
                </a:extLst>
              </a:tr>
              <a:tr h="184150">
                <a:tc>
                  <a:txBody>
                    <a:bodyPr/>
                    <a:lstStyle/>
                    <a:p>
                      <a:pPr algn="l" fontAlgn="b"/>
                      <a:r>
                        <a:rPr lang="en-US" sz="1100" b="0" i="0" u="none" strike="noStrike">
                          <a:solidFill>
                            <a:srgbClr val="000000"/>
                          </a:solidFill>
                          <a:effectLst/>
                          <a:latin typeface="Calibri" panose="020F0502020204030204" pitchFamily="34" charset="0"/>
                        </a:rPr>
                        <a:t>Feel safe </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0.84</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0.27</a:t>
                      </a:r>
                    </a:p>
                  </a:txBody>
                  <a:tcPr marL="6350" marR="6350" marT="6350" marB="0" anchor="b">
                    <a:lnL>
                      <a:noFill/>
                    </a:lnL>
                    <a:lnR>
                      <a:noFill/>
                    </a:lnR>
                    <a:lnT>
                      <a:noFill/>
                    </a:lnT>
                    <a:lnB>
                      <a:noFill/>
                    </a:lnB>
                  </a:tcPr>
                </a:tc>
                <a:extLst>
                  <a:ext uri="{0D108BD9-81ED-4DB2-BD59-A6C34878D82A}">
                    <a16:rowId xmlns:a16="http://schemas.microsoft.com/office/drawing/2014/main" val="4228961520"/>
                  </a:ext>
                </a:extLst>
              </a:tr>
              <a:tr h="184150">
                <a:tc>
                  <a:txBody>
                    <a:bodyPr/>
                    <a:lstStyle/>
                    <a:p>
                      <a:pPr algn="l" fontAlgn="b"/>
                      <a:r>
                        <a:rPr lang="en-US" sz="1100" b="0" i="0" u="none" strike="noStrike">
                          <a:solidFill>
                            <a:srgbClr val="000000"/>
                          </a:solidFill>
                          <a:effectLst/>
                          <a:latin typeface="Calibri" panose="020F0502020204030204" pitchFamily="34" charset="0"/>
                        </a:rPr>
                        <a:t>School is clean and tidy</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0.56</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0.50</a:t>
                      </a:r>
                    </a:p>
                  </a:txBody>
                  <a:tcPr marL="6350" marR="6350" marT="6350" marB="0" anchor="b">
                    <a:lnL>
                      <a:noFill/>
                    </a:lnL>
                    <a:lnR>
                      <a:noFill/>
                    </a:lnR>
                    <a:lnT>
                      <a:noFill/>
                    </a:lnT>
                    <a:lnB>
                      <a:noFill/>
                    </a:lnB>
                  </a:tcPr>
                </a:tc>
                <a:extLst>
                  <a:ext uri="{0D108BD9-81ED-4DB2-BD59-A6C34878D82A}">
                    <a16:rowId xmlns:a16="http://schemas.microsoft.com/office/drawing/2014/main" val="3236193330"/>
                  </a:ext>
                </a:extLst>
              </a:tr>
              <a:tr h="184150">
                <a:tc>
                  <a:txBody>
                    <a:bodyPr/>
                    <a:lstStyle/>
                    <a:p>
                      <a:pPr algn="l" fontAlgn="b"/>
                      <a:r>
                        <a:rPr lang="en-US" sz="1100" b="0" i="0" u="none" strike="noStrike">
                          <a:solidFill>
                            <a:srgbClr val="000000"/>
                          </a:solidFill>
                          <a:effectLst/>
                          <a:latin typeface="Calibri" panose="020F0502020204030204" pitchFamily="34" charset="0"/>
                        </a:rPr>
                        <a:t>Teachers communicate with parents</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0.85</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0.28</a:t>
                      </a:r>
                    </a:p>
                  </a:txBody>
                  <a:tcPr marL="6350" marR="6350" marT="6350" marB="0" anchor="b">
                    <a:lnL>
                      <a:noFill/>
                    </a:lnL>
                    <a:lnR>
                      <a:noFill/>
                    </a:lnR>
                    <a:lnT>
                      <a:noFill/>
                    </a:lnT>
                    <a:lnB>
                      <a:noFill/>
                    </a:lnB>
                  </a:tcPr>
                </a:tc>
                <a:extLst>
                  <a:ext uri="{0D108BD9-81ED-4DB2-BD59-A6C34878D82A}">
                    <a16:rowId xmlns:a16="http://schemas.microsoft.com/office/drawing/2014/main" val="1156496007"/>
                  </a:ext>
                </a:extLst>
              </a:tr>
              <a:tr h="184150">
                <a:tc>
                  <a:txBody>
                    <a:bodyPr/>
                    <a:lstStyle/>
                    <a:p>
                      <a:pPr algn="l" fontAlgn="b"/>
                      <a:r>
                        <a:rPr lang="en-US" sz="1100" b="0" i="0" u="none" strike="noStrike">
                          <a:solidFill>
                            <a:srgbClr val="000000"/>
                          </a:solidFill>
                          <a:effectLst/>
                          <a:latin typeface="Calibri" panose="020F0502020204030204" pitchFamily="34" charset="0"/>
                        </a:rPr>
                        <a:t>Parents welcome to participate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0.88</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0.21</a:t>
                      </a:r>
                    </a:p>
                  </a:txBody>
                  <a:tcPr marL="6350" marR="6350" marT="6350" marB="0" anchor="b">
                    <a:lnL>
                      <a:noFill/>
                    </a:lnL>
                    <a:lnR>
                      <a:noFill/>
                    </a:lnR>
                    <a:lnT>
                      <a:noFill/>
                    </a:lnT>
                    <a:lnB>
                      <a:noFill/>
                    </a:lnB>
                  </a:tcPr>
                </a:tc>
                <a:extLst>
                  <a:ext uri="{0D108BD9-81ED-4DB2-BD59-A6C34878D82A}">
                    <a16:rowId xmlns:a16="http://schemas.microsoft.com/office/drawing/2014/main" val="3079661830"/>
                  </a:ext>
                </a:extLst>
              </a:tr>
              <a:tr h="184150">
                <a:tc>
                  <a:txBody>
                    <a:bodyPr/>
                    <a:lstStyle/>
                    <a:p>
                      <a:pPr algn="l" fontAlgn="b"/>
                      <a:r>
                        <a:rPr lang="en-US" sz="1100" b="0" i="0" u="none" strike="noStrike">
                          <a:solidFill>
                            <a:srgbClr val="000000"/>
                          </a:solidFill>
                          <a:effectLst/>
                          <a:latin typeface="Calibri" panose="020F0502020204030204" pitchFamily="34" charset="0"/>
                        </a:rPr>
                        <a:t>Staff take parent concerns seriously</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0.84</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0.28</a:t>
                      </a:r>
                    </a:p>
                  </a:txBody>
                  <a:tcPr marL="6350" marR="6350" marT="6350" marB="0" anchor="b">
                    <a:lnL>
                      <a:noFill/>
                    </a:lnL>
                    <a:lnR>
                      <a:noFill/>
                    </a:lnR>
                    <a:lnT>
                      <a:noFill/>
                    </a:lnT>
                    <a:lnB>
                      <a:noFill/>
                    </a:lnB>
                  </a:tcPr>
                </a:tc>
                <a:extLst>
                  <a:ext uri="{0D108BD9-81ED-4DB2-BD59-A6C34878D82A}">
                    <a16:rowId xmlns:a16="http://schemas.microsoft.com/office/drawing/2014/main" val="3076250207"/>
                  </a:ext>
                </a:extLst>
              </a:tr>
              <a:tr h="184150">
                <a:tc>
                  <a:txBody>
                    <a:bodyPr/>
                    <a:lstStyle/>
                    <a:p>
                      <a:pPr algn="l" fontAlgn="b"/>
                      <a:r>
                        <a:rPr lang="en-US" sz="1100" b="0" i="0" u="none" strike="noStrike">
                          <a:solidFill>
                            <a:srgbClr val="000000"/>
                          </a:solidFill>
                          <a:effectLst/>
                          <a:latin typeface="Calibri" panose="020F0502020204030204" pitchFamily="34" charset="0"/>
                        </a:rPr>
                        <a:t>I try hard to make sure I am good at schoolwork</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0.78</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0.14</a:t>
                      </a:r>
                    </a:p>
                  </a:txBody>
                  <a:tcPr marL="6350" marR="6350" marT="6350" marB="0" anchor="b">
                    <a:lnL>
                      <a:noFill/>
                    </a:lnL>
                    <a:lnR>
                      <a:noFill/>
                    </a:lnR>
                    <a:lnT>
                      <a:noFill/>
                    </a:lnT>
                    <a:lnB>
                      <a:noFill/>
                    </a:lnB>
                  </a:tcPr>
                </a:tc>
                <a:extLst>
                  <a:ext uri="{0D108BD9-81ED-4DB2-BD59-A6C34878D82A}">
                    <a16:rowId xmlns:a16="http://schemas.microsoft.com/office/drawing/2014/main" val="1749854442"/>
                  </a:ext>
                </a:extLst>
              </a:tr>
              <a:tr h="184150">
                <a:tc>
                  <a:txBody>
                    <a:bodyPr/>
                    <a:lstStyle/>
                    <a:p>
                      <a:pPr algn="l" fontAlgn="b"/>
                      <a:r>
                        <a:rPr lang="en-US" sz="1100" b="0" i="0" u="none" strike="noStrike">
                          <a:solidFill>
                            <a:srgbClr val="000000"/>
                          </a:solidFill>
                          <a:effectLst/>
                          <a:latin typeface="Calibri" panose="020F0502020204030204" pitchFamily="34" charset="0"/>
                        </a:rPr>
                        <a:t>I try hard because I am interested</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0.35</a:t>
                      </a:r>
                    </a:p>
                  </a:txBody>
                  <a:tcPr marL="6350" marR="6350" marT="6350" marB="0" anchor="b">
                    <a:lnL>
                      <a:noFill/>
                    </a:lnL>
                    <a:lnR>
                      <a:noFill/>
                    </a:lnR>
                    <a:lnT>
                      <a:noFill/>
                    </a:lnT>
                    <a:lnB>
                      <a:noFill/>
                    </a:lnB>
                  </a:tcPr>
                </a:tc>
                <a:extLst>
                  <a:ext uri="{0D108BD9-81ED-4DB2-BD59-A6C34878D82A}">
                    <a16:rowId xmlns:a16="http://schemas.microsoft.com/office/drawing/2014/main" val="89746641"/>
                  </a:ext>
                </a:extLst>
              </a:tr>
              <a:tr h="184150">
                <a:tc>
                  <a:txBody>
                    <a:bodyPr/>
                    <a:lstStyle/>
                    <a:p>
                      <a:pPr algn="l" fontAlgn="b"/>
                      <a:r>
                        <a:rPr lang="en-US" sz="1100" b="0" i="0" u="none" strike="noStrike">
                          <a:solidFill>
                            <a:srgbClr val="000000"/>
                          </a:solidFill>
                          <a:effectLst/>
                          <a:latin typeface="Calibri" panose="020F0502020204030204" pitchFamily="34" charset="0"/>
                        </a:rPr>
                        <a:t>I work hard to understand new things</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-0.49</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0.11</a:t>
                      </a:r>
                    </a:p>
                  </a:txBody>
                  <a:tcPr marL="6350" marR="6350" marT="6350" marB="0" anchor="b">
                    <a:lnL>
                      <a:noFill/>
                    </a:lnL>
                    <a:lnR>
                      <a:noFill/>
                    </a:lnR>
                    <a:lnT>
                      <a:noFill/>
                    </a:lnT>
                    <a:lnB>
                      <a:noFill/>
                    </a:lnB>
                  </a:tcPr>
                </a:tc>
                <a:extLst>
                  <a:ext uri="{0D108BD9-81ED-4DB2-BD59-A6C34878D82A}">
                    <a16:rowId xmlns:a16="http://schemas.microsoft.com/office/drawing/2014/main" val="3239255422"/>
                  </a:ext>
                </a:extLst>
              </a:tr>
              <a:tr h="184150">
                <a:tc>
                  <a:txBody>
                    <a:bodyPr/>
                    <a:lstStyle/>
                    <a:p>
                      <a:pPr algn="l" fontAlgn="b"/>
                      <a:r>
                        <a:rPr lang="en-US" sz="1100" b="0" i="0" u="none" strike="noStrike">
                          <a:solidFill>
                            <a:srgbClr val="000000"/>
                          </a:solidFill>
                          <a:effectLst/>
                          <a:latin typeface="Calibri" panose="020F0502020204030204" pitchFamily="34" charset="0"/>
                        </a:rPr>
                        <a:t>I am always trying to do better</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0.75</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-0.56</a:t>
                      </a:r>
                    </a:p>
                  </a:txBody>
                  <a:tcPr marL="6350" marR="6350" marT="635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0.13</a:t>
                      </a:r>
                    </a:p>
                  </a:txBody>
                  <a:tcPr marL="6350" marR="6350" marT="6350" marB="0" anchor="b">
                    <a:lnL>
                      <a:noFill/>
                    </a:lnL>
                    <a:lnR>
                      <a:noFill/>
                    </a:lnR>
                    <a:lnT>
                      <a:noFill/>
                    </a:lnT>
                    <a:lnB>
                      <a:noFill/>
                    </a:lnB>
                  </a:tcPr>
                </a:tc>
                <a:extLst>
                  <a:ext uri="{0D108BD9-81ED-4DB2-BD59-A6C34878D82A}">
                    <a16:rowId xmlns:a16="http://schemas.microsoft.com/office/drawing/2014/main" val="1709031081"/>
                  </a:ext>
                </a:extLst>
              </a:tr>
              <a:tr h="184150">
                <a:tc>
                  <a:txBody>
                    <a:bodyPr/>
                    <a:lstStyle/>
                    <a:p>
                      <a:pPr algn="l" fontAlgn="b"/>
                      <a:r>
                        <a:rPr lang="en-US" sz="1100" b="0" i="0" u="none" strike="noStrike" dirty="0">
                          <a:solidFill>
                            <a:srgbClr val="000000"/>
                          </a:solidFill>
                          <a:effectLst/>
                          <a:latin typeface="Calibri" panose="020F0502020204030204" pitchFamily="34" charset="0"/>
                        </a:rPr>
                        <a:t>(There’s a teacher or adult…) who really cares about me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0.78</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0.41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0.23</a:t>
                      </a:r>
                    </a:p>
                  </a:txBody>
                  <a:tcPr marL="6350" marR="6350" marT="6350" marB="0" anchor="b">
                    <a:lnL>
                      <a:noFill/>
                    </a:lnL>
                    <a:lnR>
                      <a:noFill/>
                    </a:lnR>
                    <a:lnT>
                      <a:noFill/>
                    </a:lnT>
                    <a:lnB>
                      <a:noFill/>
                    </a:lnB>
                  </a:tcPr>
                </a:tc>
                <a:extLst>
                  <a:ext uri="{0D108BD9-81ED-4DB2-BD59-A6C34878D82A}">
                    <a16:rowId xmlns:a16="http://schemas.microsoft.com/office/drawing/2014/main" val="3320684521"/>
                  </a:ext>
                </a:extLst>
              </a:tr>
              <a:tr h="184150">
                <a:tc>
                  <a:txBody>
                    <a:bodyPr/>
                    <a:lstStyle/>
                    <a:p>
                      <a:pPr algn="l" fontAlgn="b"/>
                      <a:r>
                        <a:rPr lang="en-US" sz="1100" b="0" i="0" u="none" strike="noStrike" dirty="0">
                          <a:solidFill>
                            <a:srgbClr val="000000"/>
                          </a:solidFill>
                          <a:effectLst/>
                          <a:latin typeface="Calibri" panose="020F0502020204030204" pitchFamily="34" charset="0"/>
                        </a:rPr>
                        <a:t>who tells me when I do a good job</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0.32</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0.16</a:t>
                      </a:r>
                    </a:p>
                  </a:txBody>
                  <a:tcPr marL="6350" marR="6350" marT="6350" marB="0" anchor="b">
                    <a:lnL>
                      <a:noFill/>
                    </a:lnL>
                    <a:lnR>
                      <a:noFill/>
                    </a:lnR>
                    <a:lnT>
                      <a:noFill/>
                    </a:lnT>
                    <a:lnB>
                      <a:noFill/>
                    </a:lnB>
                  </a:tcPr>
                </a:tc>
                <a:extLst>
                  <a:ext uri="{0D108BD9-81ED-4DB2-BD59-A6C34878D82A}">
                    <a16:rowId xmlns:a16="http://schemas.microsoft.com/office/drawing/2014/main" val="938862311"/>
                  </a:ext>
                </a:extLst>
              </a:tr>
              <a:tr h="184150">
                <a:tc>
                  <a:txBody>
                    <a:bodyPr/>
                    <a:lstStyle/>
                    <a:p>
                      <a:pPr algn="l" fontAlgn="b"/>
                      <a:r>
                        <a:rPr lang="en-US" sz="1100" b="0" i="0" u="none" strike="noStrike">
                          <a:solidFill>
                            <a:srgbClr val="000000"/>
                          </a:solidFill>
                          <a:effectLst/>
                          <a:latin typeface="Calibri" panose="020F0502020204030204" pitchFamily="34" charset="0"/>
                        </a:rPr>
                        <a:t>who notices when I am not there</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0.70</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0.51</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0.25</a:t>
                      </a:r>
                    </a:p>
                  </a:txBody>
                  <a:tcPr marL="6350" marR="6350" marT="6350" marB="0" anchor="b">
                    <a:lnL>
                      <a:noFill/>
                    </a:lnL>
                    <a:lnR>
                      <a:noFill/>
                    </a:lnR>
                    <a:lnT>
                      <a:noFill/>
                    </a:lnT>
                    <a:lnB>
                      <a:noFill/>
                    </a:lnB>
                  </a:tcPr>
                </a:tc>
                <a:extLst>
                  <a:ext uri="{0D108BD9-81ED-4DB2-BD59-A6C34878D82A}">
                    <a16:rowId xmlns:a16="http://schemas.microsoft.com/office/drawing/2014/main" val="3430958439"/>
                  </a:ext>
                </a:extLst>
              </a:tr>
              <a:tr h="184150">
                <a:tc>
                  <a:txBody>
                    <a:bodyPr/>
                    <a:lstStyle/>
                    <a:p>
                      <a:pPr algn="l" fontAlgn="b"/>
                      <a:r>
                        <a:rPr lang="en-US" sz="1100" b="0" i="0" u="none" strike="noStrike">
                          <a:solidFill>
                            <a:srgbClr val="000000"/>
                          </a:solidFill>
                          <a:effectLst/>
                          <a:latin typeface="Calibri" panose="020F0502020204030204" pitchFamily="34" charset="0"/>
                        </a:rPr>
                        <a:t>who wants me to do my best</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0.88</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0.21</a:t>
                      </a:r>
                    </a:p>
                  </a:txBody>
                  <a:tcPr marL="6350" marR="6350" marT="6350" marB="0" anchor="b">
                    <a:lnL>
                      <a:noFill/>
                    </a:lnL>
                    <a:lnR>
                      <a:noFill/>
                    </a:lnR>
                    <a:lnT>
                      <a:noFill/>
                    </a:lnT>
                    <a:lnB>
                      <a:noFill/>
                    </a:lnB>
                  </a:tcPr>
                </a:tc>
                <a:extLst>
                  <a:ext uri="{0D108BD9-81ED-4DB2-BD59-A6C34878D82A}">
                    <a16:rowId xmlns:a16="http://schemas.microsoft.com/office/drawing/2014/main" val="961174660"/>
                  </a:ext>
                </a:extLst>
              </a:tr>
              <a:tr h="184150">
                <a:tc>
                  <a:txBody>
                    <a:bodyPr/>
                    <a:lstStyle/>
                    <a:p>
                      <a:pPr algn="l" fontAlgn="b"/>
                      <a:r>
                        <a:rPr lang="en-US" sz="1100" b="0" i="0" u="none" strike="noStrike">
                          <a:solidFill>
                            <a:srgbClr val="000000"/>
                          </a:solidFill>
                          <a:effectLst/>
                          <a:latin typeface="Calibri" panose="020F0502020204030204" pitchFamily="34" charset="0"/>
                        </a:rPr>
                        <a:t>who listens when I have something to say</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0.83</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0.38</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0.17</a:t>
                      </a:r>
                    </a:p>
                  </a:txBody>
                  <a:tcPr marL="6350" marR="6350" marT="6350" marB="0" anchor="b">
                    <a:lnL>
                      <a:noFill/>
                    </a:lnL>
                    <a:lnR>
                      <a:noFill/>
                    </a:lnR>
                    <a:lnT>
                      <a:noFill/>
                    </a:lnT>
                    <a:lnB>
                      <a:noFill/>
                    </a:lnB>
                  </a:tcPr>
                </a:tc>
                <a:extLst>
                  <a:ext uri="{0D108BD9-81ED-4DB2-BD59-A6C34878D82A}">
                    <a16:rowId xmlns:a16="http://schemas.microsoft.com/office/drawing/2014/main" val="1755450657"/>
                  </a:ext>
                </a:extLst>
              </a:tr>
              <a:tr h="184150">
                <a:tc>
                  <a:txBody>
                    <a:bodyPr/>
                    <a:lstStyle/>
                    <a:p>
                      <a:pPr algn="l" fontAlgn="b"/>
                      <a:r>
                        <a:rPr lang="en-US" sz="1100" b="0" i="0" u="none" strike="noStrike">
                          <a:solidFill>
                            <a:srgbClr val="000000"/>
                          </a:solidFill>
                          <a:effectLst/>
                          <a:latin typeface="Calibri" panose="020F0502020204030204" pitchFamily="34" charset="0"/>
                        </a:rPr>
                        <a:t>who believes I will be a success</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0.86</a:t>
                      </a:r>
                    </a:p>
                  </a:txBody>
                  <a:tcPr marL="6350" marR="6350" marT="635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0.15</a:t>
                      </a:r>
                    </a:p>
                  </a:txBody>
                  <a:tcPr marL="6350" marR="6350" marT="635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0.24</a:t>
                      </a:r>
                    </a:p>
                  </a:txBody>
                  <a:tcPr marL="6350" marR="6350" marT="6350" marB="0" anchor="b">
                    <a:lnL>
                      <a:noFill/>
                    </a:lnL>
                    <a:lnR>
                      <a:noFill/>
                    </a:lnR>
                    <a:lnT>
                      <a:noFill/>
                    </a:lnT>
                    <a:lnB>
                      <a:noFill/>
                    </a:lnB>
                  </a:tcPr>
                </a:tc>
                <a:extLst>
                  <a:ext uri="{0D108BD9-81ED-4DB2-BD59-A6C34878D82A}">
                    <a16:rowId xmlns:a16="http://schemas.microsoft.com/office/drawing/2014/main" val="946096580"/>
                  </a:ext>
                </a:extLst>
              </a:tr>
            </a:tbl>
          </a:graphicData>
        </a:graphic>
      </p:graphicFrame>
    </p:spTree>
    <p:extLst>
      <p:ext uri="{BB962C8B-B14F-4D97-AF65-F5344CB8AC3E}">
        <p14:creationId xmlns:p14="http://schemas.microsoft.com/office/powerpoint/2010/main" val="350341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8849-73AE-41A5-A0CB-A0F08B4ED47C}"/>
              </a:ext>
            </a:extLst>
          </p:cNvPr>
          <p:cNvSpPr>
            <a:spLocks noGrp="1"/>
          </p:cNvSpPr>
          <p:nvPr>
            <p:ph type="title"/>
          </p:nvPr>
        </p:nvSpPr>
        <p:spPr>
          <a:xfrm>
            <a:off x="457200" y="76200"/>
            <a:ext cx="8229600" cy="1143000"/>
          </a:xfrm>
        </p:spPr>
        <p:txBody>
          <a:bodyPr anchor="ctr">
            <a:normAutofit/>
          </a:bodyPr>
          <a:lstStyle/>
          <a:p>
            <a:r>
              <a:rPr lang="en-US" dirty="0"/>
              <a:t>Parent Factor Loadings</a:t>
            </a:r>
          </a:p>
        </p:txBody>
      </p:sp>
      <p:sp>
        <p:nvSpPr>
          <p:cNvPr id="4" name="Slide Number Placeholder 3">
            <a:extLst>
              <a:ext uri="{FF2B5EF4-FFF2-40B4-BE49-F238E27FC236}">
                <a16:creationId xmlns:a16="http://schemas.microsoft.com/office/drawing/2014/main" id="{996ACCA7-5A31-4BE0-A0D0-9F4B126690B1}"/>
              </a:ext>
            </a:extLst>
          </p:cNvPr>
          <p:cNvSpPr>
            <a:spLocks noGrp="1"/>
          </p:cNvSpPr>
          <p:nvPr>
            <p:ph type="sldNum" sz="quarter" idx="12"/>
          </p:nvPr>
        </p:nvSpPr>
        <p:spPr>
          <a:xfrm>
            <a:off x="7010400" y="0"/>
            <a:ext cx="2133600" cy="365125"/>
          </a:xfrm>
        </p:spPr>
        <p:txBody>
          <a:bodyPr anchor="ctr">
            <a:normAutofit/>
          </a:bodyPr>
          <a:lstStyle/>
          <a:p>
            <a:pPr>
              <a:lnSpc>
                <a:spcPct val="90000"/>
              </a:lnSpc>
              <a:spcAft>
                <a:spcPts val="600"/>
              </a:spcAft>
            </a:pPr>
            <a:fld id="{80DD8C35-F8B3-4049-95AF-A34E38FBBA50}" type="slidenum">
              <a:rPr lang="en-US" smtClean="0"/>
              <a:pPr>
                <a:lnSpc>
                  <a:spcPct val="90000"/>
                </a:lnSpc>
                <a:spcAft>
                  <a:spcPts val="600"/>
                </a:spcAft>
              </a:pPr>
              <a:t>6</a:t>
            </a:fld>
            <a:endParaRPr lang="en-US"/>
          </a:p>
        </p:txBody>
      </p:sp>
      <p:graphicFrame>
        <p:nvGraphicFramePr>
          <p:cNvPr id="5" name="Table 4">
            <a:extLst>
              <a:ext uri="{FF2B5EF4-FFF2-40B4-BE49-F238E27FC236}">
                <a16:creationId xmlns:a16="http://schemas.microsoft.com/office/drawing/2014/main" id="{2F06FB2E-20F6-4368-8DD9-AA00DD2B0EE1}"/>
              </a:ext>
            </a:extLst>
          </p:cNvPr>
          <p:cNvGraphicFramePr>
            <a:graphicFrameLocks noGrp="1"/>
          </p:cNvGraphicFramePr>
          <p:nvPr>
            <p:extLst>
              <p:ext uri="{D42A27DB-BD31-4B8C-83A1-F6EECF244321}">
                <p14:modId xmlns:p14="http://schemas.microsoft.com/office/powerpoint/2010/main" val="2282377663"/>
              </p:ext>
            </p:extLst>
          </p:nvPr>
        </p:nvGraphicFramePr>
        <p:xfrm>
          <a:off x="657620" y="1600200"/>
          <a:ext cx="7828766" cy="4525968"/>
        </p:xfrm>
        <a:graphic>
          <a:graphicData uri="http://schemas.openxmlformats.org/drawingml/2006/table">
            <a:tbl>
              <a:tblPr firstRow="1" bandRow="1">
                <a:tableStyleId>{5C22544A-7EE6-4342-B048-85BDC9FD1C3A}</a:tableStyleId>
              </a:tblPr>
              <a:tblGrid>
                <a:gridCol w="2369216">
                  <a:extLst>
                    <a:ext uri="{9D8B030D-6E8A-4147-A177-3AD203B41FA5}">
                      <a16:colId xmlns:a16="http://schemas.microsoft.com/office/drawing/2014/main" val="728000389"/>
                    </a:ext>
                  </a:extLst>
                </a:gridCol>
                <a:gridCol w="1091910">
                  <a:extLst>
                    <a:ext uri="{9D8B030D-6E8A-4147-A177-3AD203B41FA5}">
                      <a16:colId xmlns:a16="http://schemas.microsoft.com/office/drawing/2014/main" val="586715549"/>
                    </a:ext>
                  </a:extLst>
                </a:gridCol>
                <a:gridCol w="1091910">
                  <a:extLst>
                    <a:ext uri="{9D8B030D-6E8A-4147-A177-3AD203B41FA5}">
                      <a16:colId xmlns:a16="http://schemas.microsoft.com/office/drawing/2014/main" val="810374165"/>
                    </a:ext>
                  </a:extLst>
                </a:gridCol>
                <a:gridCol w="1091910">
                  <a:extLst>
                    <a:ext uri="{9D8B030D-6E8A-4147-A177-3AD203B41FA5}">
                      <a16:colId xmlns:a16="http://schemas.microsoft.com/office/drawing/2014/main" val="1897948241"/>
                    </a:ext>
                  </a:extLst>
                </a:gridCol>
                <a:gridCol w="1091910">
                  <a:extLst>
                    <a:ext uri="{9D8B030D-6E8A-4147-A177-3AD203B41FA5}">
                      <a16:colId xmlns:a16="http://schemas.microsoft.com/office/drawing/2014/main" val="2030898733"/>
                    </a:ext>
                  </a:extLst>
                </a:gridCol>
                <a:gridCol w="1091910">
                  <a:extLst>
                    <a:ext uri="{9D8B030D-6E8A-4147-A177-3AD203B41FA5}">
                      <a16:colId xmlns:a16="http://schemas.microsoft.com/office/drawing/2014/main" val="2496817506"/>
                    </a:ext>
                  </a:extLst>
                </a:gridCol>
              </a:tblGrid>
              <a:tr h="377164">
                <a:tc>
                  <a:txBody>
                    <a:bodyPr/>
                    <a:lstStyle/>
                    <a:p>
                      <a:pPr algn="l" fontAlgn="b"/>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l" fontAlgn="b"/>
                      <a:r>
                        <a:rPr lang="en-US" sz="2000" u="none" strike="noStrike">
                          <a:effectLst/>
                        </a:rPr>
                        <a:t>Factor1</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l" fontAlgn="b"/>
                      <a:r>
                        <a:rPr lang="en-US" sz="2000" u="none" strike="noStrike">
                          <a:effectLst/>
                        </a:rPr>
                        <a:t>Factor2</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l" fontAlgn="b"/>
                      <a:r>
                        <a:rPr lang="en-US" sz="2000" u="none" strike="noStrike">
                          <a:effectLst/>
                        </a:rPr>
                        <a:t>Factor3</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l" fontAlgn="b"/>
                      <a:r>
                        <a:rPr lang="en-US" sz="2000" u="none" strike="noStrike">
                          <a:effectLst/>
                        </a:rPr>
                        <a:t>Factor4</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l" fontAlgn="b"/>
                      <a:r>
                        <a:rPr lang="en-US" sz="2000" u="none" strike="noStrike">
                          <a:effectLst/>
                        </a:rPr>
                        <a:t>Factor5</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2752829227"/>
                  </a:ext>
                </a:extLst>
              </a:tr>
              <a:tr h="377164">
                <a:tc>
                  <a:txBody>
                    <a:bodyPr/>
                    <a:lstStyle/>
                    <a:p>
                      <a:pPr algn="l" fontAlgn="b"/>
                      <a:r>
                        <a:rPr lang="en-US" sz="2000" u="none" strike="noStrike">
                          <a:effectLst/>
                        </a:rPr>
                        <a:t>qoi9mean_pooled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0.90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0.11</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-0.04</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0.03</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1493040984"/>
                  </a:ext>
                </a:extLst>
              </a:tr>
              <a:tr h="377164">
                <a:tc>
                  <a:txBody>
                    <a:bodyPr/>
                    <a:lstStyle/>
                    <a:p>
                      <a:pPr algn="l" fontAlgn="b"/>
                      <a:r>
                        <a:rPr lang="en-US" sz="2000" u="none" strike="noStrike">
                          <a:effectLst/>
                        </a:rPr>
                        <a:t>qoi15mean_pooled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0.26</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0.05</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0.01</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0.01</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1529979637"/>
                  </a:ext>
                </a:extLst>
              </a:tr>
              <a:tr h="377164">
                <a:tc>
                  <a:txBody>
                    <a:bodyPr/>
                    <a:lstStyle/>
                    <a:p>
                      <a:pPr algn="l" fontAlgn="b"/>
                      <a:r>
                        <a:rPr lang="en-US" sz="2000" u="none" strike="noStrike">
                          <a:effectLst/>
                        </a:rPr>
                        <a:t>qoi16mean_pooled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0.93</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-0.01</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0.04</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-0.10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0.05</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456612920"/>
                  </a:ext>
                </a:extLst>
              </a:tr>
              <a:tr h="377164">
                <a:tc>
                  <a:txBody>
                    <a:bodyPr/>
                    <a:lstStyle/>
                    <a:p>
                      <a:pPr algn="l" fontAlgn="b"/>
                      <a:r>
                        <a:rPr lang="en-US" sz="2000" u="none" strike="noStrike">
                          <a:effectLst/>
                        </a:rPr>
                        <a:t>qoi17mean_pooled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0.89</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0.22</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-0.01</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-0.03</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3823373782"/>
                  </a:ext>
                </a:extLst>
              </a:tr>
              <a:tr h="377164">
                <a:tc>
                  <a:txBody>
                    <a:bodyPr/>
                    <a:lstStyle/>
                    <a:p>
                      <a:pPr algn="l" fontAlgn="b"/>
                      <a:r>
                        <a:rPr lang="en-US" sz="2000" u="none" strike="noStrike">
                          <a:effectLst/>
                        </a:rPr>
                        <a:t>qoi27mean_pooled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0.87</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-0.14</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0.19</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-0.04</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4024862282"/>
                  </a:ext>
                </a:extLst>
              </a:tr>
              <a:tr h="377164">
                <a:tc>
                  <a:txBody>
                    <a:bodyPr/>
                    <a:lstStyle/>
                    <a:p>
                      <a:pPr algn="l" fontAlgn="b"/>
                      <a:r>
                        <a:rPr lang="en-US" sz="2000" u="none" strike="noStrike">
                          <a:effectLst/>
                        </a:rPr>
                        <a:t>qoi30mean_pooled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0.90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-0.05</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-0.20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-0.04</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-0.03</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2323874479"/>
                  </a:ext>
                </a:extLst>
              </a:tr>
              <a:tr h="377164">
                <a:tc>
                  <a:txBody>
                    <a:bodyPr/>
                    <a:lstStyle/>
                    <a:p>
                      <a:pPr algn="l" fontAlgn="b"/>
                      <a:r>
                        <a:rPr lang="en-US" sz="2000" u="none" strike="noStrike">
                          <a:effectLst/>
                        </a:rPr>
                        <a:t>qoi31mean_pooled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0.92</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-0.11</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-0.08</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-0.02</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94158606"/>
                  </a:ext>
                </a:extLst>
              </a:tr>
              <a:tr h="377164">
                <a:tc>
                  <a:txBody>
                    <a:bodyPr/>
                    <a:lstStyle/>
                    <a:p>
                      <a:pPr algn="l" fontAlgn="b"/>
                      <a:r>
                        <a:rPr lang="en-US" sz="2000" u="none" strike="noStrike">
                          <a:effectLst/>
                        </a:rPr>
                        <a:t>qoi32mean_pooled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0.76</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-0.22</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-0.09</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0.09</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0.03</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3183194264"/>
                  </a:ext>
                </a:extLst>
              </a:tr>
              <a:tr h="377164">
                <a:tc>
                  <a:txBody>
                    <a:bodyPr/>
                    <a:lstStyle/>
                    <a:p>
                      <a:pPr algn="l" fontAlgn="b"/>
                      <a:r>
                        <a:rPr lang="en-US" sz="2000" u="none" strike="noStrike">
                          <a:effectLst/>
                        </a:rPr>
                        <a:t>qoi33mean_pooled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0.85</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-0.21</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0.08</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0.08</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0.03</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849884869"/>
                  </a:ext>
                </a:extLst>
              </a:tr>
              <a:tr h="377164">
                <a:tc>
                  <a:txBody>
                    <a:bodyPr/>
                    <a:lstStyle/>
                    <a:p>
                      <a:pPr algn="l" fontAlgn="b"/>
                      <a:r>
                        <a:rPr lang="en-US" sz="2000" u="none" strike="noStrike">
                          <a:effectLst/>
                        </a:rPr>
                        <a:t>qoi34mean_pooled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0.89</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0.02</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-0.19</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0.07</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-0.03</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276023966"/>
                  </a:ext>
                </a:extLst>
              </a:tr>
              <a:tr h="377164">
                <a:tc>
                  <a:txBody>
                    <a:bodyPr/>
                    <a:lstStyle/>
                    <a:p>
                      <a:pPr algn="l" fontAlgn="b"/>
                      <a:r>
                        <a:rPr lang="en-US" sz="2000" u="none" strike="noStrike">
                          <a:effectLst/>
                        </a:rPr>
                        <a:t>qoi64mean_pooled</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0.50</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0.38</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0.01</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0.09</a:t>
                      </a:r>
                      <a:endParaRPr lang="en-US" sz="2000" b="0" i="0" u="none" strike="noStrike">
                        <a:solidFill>
                          <a:srgbClr val="000000"/>
                        </a:solidFill>
                        <a:effectLst/>
                        <a:latin typeface="Calibri" panose="020F0502020204030204" pitchFamily="34" charset="0"/>
                      </a:endParaRPr>
                    </a:p>
                  </a:txBody>
                  <a:tcPr marL="11374" marR="11374" marT="11374" marB="0" anchor="b"/>
                </a:tc>
                <a:tc>
                  <a:txBody>
                    <a:bodyPr/>
                    <a:lstStyle/>
                    <a:p>
                      <a:pPr algn="r" fontAlgn="b"/>
                      <a:r>
                        <a:rPr lang="en-US" sz="2000" u="none" strike="noStrike">
                          <a:effectLst/>
                        </a:rPr>
                        <a:t>0.00</a:t>
                      </a:r>
                      <a:endParaRPr lang="en-US" sz="2000" b="0" i="0" u="none" strike="noStrike">
                        <a:solidFill>
                          <a:srgbClr val="000000"/>
                        </a:solidFill>
                        <a:effectLst/>
                        <a:latin typeface="Calibri" panose="020F0502020204030204" pitchFamily="34" charset="0"/>
                      </a:endParaRPr>
                    </a:p>
                  </a:txBody>
                  <a:tcPr marL="11374" marR="11374" marT="11374" marB="0" anchor="b"/>
                </a:tc>
                <a:extLst>
                  <a:ext uri="{0D108BD9-81ED-4DB2-BD59-A6C34878D82A}">
                    <a16:rowId xmlns:a16="http://schemas.microsoft.com/office/drawing/2014/main" val="2907912027"/>
                  </a:ext>
                </a:extLst>
              </a:tr>
            </a:tbl>
          </a:graphicData>
        </a:graphic>
      </p:graphicFrame>
    </p:spTree>
    <p:extLst>
      <p:ext uri="{BB962C8B-B14F-4D97-AF65-F5344CB8AC3E}">
        <p14:creationId xmlns:p14="http://schemas.microsoft.com/office/powerpoint/2010/main" val="410494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7D66-50BE-4FB7-9657-A06E1C23FBEA}"/>
              </a:ext>
            </a:extLst>
          </p:cNvPr>
          <p:cNvSpPr>
            <a:spLocks noGrp="1"/>
          </p:cNvSpPr>
          <p:nvPr>
            <p:ph type="title"/>
          </p:nvPr>
        </p:nvSpPr>
        <p:spPr/>
        <p:txBody>
          <a:bodyPr/>
          <a:lstStyle/>
          <a:p>
            <a:r>
              <a:rPr lang="en-US" dirty="0"/>
              <a:t>Scree Plot</a:t>
            </a:r>
          </a:p>
        </p:txBody>
      </p:sp>
      <p:sp>
        <p:nvSpPr>
          <p:cNvPr id="4" name="Slide Number Placeholder 3">
            <a:extLst>
              <a:ext uri="{FF2B5EF4-FFF2-40B4-BE49-F238E27FC236}">
                <a16:creationId xmlns:a16="http://schemas.microsoft.com/office/drawing/2014/main" id="{BBFD601E-8B8F-48CC-BA6B-78B4606372BC}"/>
              </a:ext>
            </a:extLst>
          </p:cNvPr>
          <p:cNvSpPr>
            <a:spLocks noGrp="1"/>
          </p:cNvSpPr>
          <p:nvPr>
            <p:ph type="sldNum" sz="quarter" idx="12"/>
          </p:nvPr>
        </p:nvSpPr>
        <p:spPr/>
        <p:txBody>
          <a:bodyPr/>
          <a:lstStyle/>
          <a:p>
            <a:fld id="{80DD8C35-F8B3-4049-95AF-A34E38FBBA50}" type="slidenum">
              <a:rPr lang="en-US" smtClean="0"/>
              <a:pPr/>
              <a:t>7</a:t>
            </a:fld>
            <a:endParaRPr lang="en-US" dirty="0"/>
          </a:p>
        </p:txBody>
      </p:sp>
      <p:pic>
        <p:nvPicPr>
          <p:cNvPr id="6" name="Picture 5" descr="Chart, line chart&#10;&#10;Description automatically generated">
            <a:extLst>
              <a:ext uri="{FF2B5EF4-FFF2-40B4-BE49-F238E27FC236}">
                <a16:creationId xmlns:a16="http://schemas.microsoft.com/office/drawing/2014/main" id="{31DF1720-3A6E-4C9B-B66C-D1A4072F3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462" y="1828800"/>
            <a:ext cx="5553075" cy="4038600"/>
          </a:xfrm>
          <a:prstGeom prst="rect">
            <a:avLst/>
          </a:prstGeom>
        </p:spPr>
      </p:pic>
    </p:spTree>
    <p:extLst>
      <p:ext uri="{BB962C8B-B14F-4D97-AF65-F5344CB8AC3E}">
        <p14:creationId xmlns:p14="http://schemas.microsoft.com/office/powerpoint/2010/main" val="78037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085B-F69E-452F-9CB2-539064ECB09C}"/>
              </a:ext>
            </a:extLst>
          </p:cNvPr>
          <p:cNvSpPr>
            <a:spLocks noGrp="1"/>
          </p:cNvSpPr>
          <p:nvPr>
            <p:ph type="title"/>
          </p:nvPr>
        </p:nvSpPr>
        <p:spPr/>
        <p:txBody>
          <a:bodyPr/>
          <a:lstStyle/>
          <a:p>
            <a:r>
              <a:rPr lang="en-US"/>
              <a:t>Parent Retained Factor Loadings</a:t>
            </a:r>
            <a:endParaRPr lang="en-US" dirty="0"/>
          </a:p>
        </p:txBody>
      </p:sp>
      <p:sp>
        <p:nvSpPr>
          <p:cNvPr id="4" name="Slide Number Placeholder 3">
            <a:extLst>
              <a:ext uri="{FF2B5EF4-FFF2-40B4-BE49-F238E27FC236}">
                <a16:creationId xmlns:a16="http://schemas.microsoft.com/office/drawing/2014/main" id="{06AB708C-4A19-4D3D-A4EC-B17FB0AF86F0}"/>
              </a:ext>
            </a:extLst>
          </p:cNvPr>
          <p:cNvSpPr>
            <a:spLocks noGrp="1"/>
          </p:cNvSpPr>
          <p:nvPr>
            <p:ph type="sldNum" sz="quarter" idx="12"/>
          </p:nvPr>
        </p:nvSpPr>
        <p:spPr/>
        <p:txBody>
          <a:bodyPr/>
          <a:lstStyle/>
          <a:p>
            <a:fld id="{80DD8C35-F8B3-4049-95AF-A34E38FBBA50}" type="slidenum">
              <a:rPr lang="en-US" smtClean="0"/>
              <a:pPr/>
              <a:t>8</a:t>
            </a:fld>
            <a:endParaRPr lang="en-US" dirty="0"/>
          </a:p>
        </p:txBody>
      </p:sp>
      <p:graphicFrame>
        <p:nvGraphicFramePr>
          <p:cNvPr id="9" name="Table 8">
            <a:extLst>
              <a:ext uri="{FF2B5EF4-FFF2-40B4-BE49-F238E27FC236}">
                <a16:creationId xmlns:a16="http://schemas.microsoft.com/office/drawing/2014/main" id="{5D5F388B-9701-4DF3-B78B-C5BF95DDA475}"/>
              </a:ext>
            </a:extLst>
          </p:cNvPr>
          <p:cNvGraphicFramePr>
            <a:graphicFrameLocks noGrp="1"/>
          </p:cNvGraphicFramePr>
          <p:nvPr>
            <p:extLst>
              <p:ext uri="{D42A27DB-BD31-4B8C-83A1-F6EECF244321}">
                <p14:modId xmlns:p14="http://schemas.microsoft.com/office/powerpoint/2010/main" val="735120898"/>
              </p:ext>
            </p:extLst>
          </p:nvPr>
        </p:nvGraphicFramePr>
        <p:xfrm>
          <a:off x="2551112" y="1828800"/>
          <a:ext cx="4121631" cy="3681600"/>
        </p:xfrm>
        <a:graphic>
          <a:graphicData uri="http://schemas.openxmlformats.org/drawingml/2006/table">
            <a:tbl>
              <a:tblPr firstRow="1" bandRow="1">
                <a:tableStyleId>{5C22544A-7EE6-4342-B048-85BDC9FD1C3A}</a:tableStyleId>
              </a:tblPr>
              <a:tblGrid>
                <a:gridCol w="1927210">
                  <a:extLst>
                    <a:ext uri="{9D8B030D-6E8A-4147-A177-3AD203B41FA5}">
                      <a16:colId xmlns:a16="http://schemas.microsoft.com/office/drawing/2014/main" val="1686277683"/>
                    </a:ext>
                  </a:extLst>
                </a:gridCol>
                <a:gridCol w="897979">
                  <a:extLst>
                    <a:ext uri="{9D8B030D-6E8A-4147-A177-3AD203B41FA5}">
                      <a16:colId xmlns:a16="http://schemas.microsoft.com/office/drawing/2014/main" val="5743095"/>
                    </a:ext>
                  </a:extLst>
                </a:gridCol>
                <a:gridCol w="1296442">
                  <a:extLst>
                    <a:ext uri="{9D8B030D-6E8A-4147-A177-3AD203B41FA5}">
                      <a16:colId xmlns:a16="http://schemas.microsoft.com/office/drawing/2014/main" val="3827621213"/>
                    </a:ext>
                  </a:extLst>
                </a:gridCol>
              </a:tblGrid>
              <a:tr h="306800">
                <a:tc>
                  <a:txBody>
                    <a:bodyPr/>
                    <a:lstStyle/>
                    <a:p>
                      <a:pPr algn="l" fontAlgn="b"/>
                      <a:endParaRPr lang="en-US" sz="1600" b="0" i="0" u="none" strike="noStrike" dirty="0">
                        <a:solidFill>
                          <a:srgbClr val="000000"/>
                        </a:solidFill>
                        <a:effectLst/>
                        <a:latin typeface="Calibri" panose="020F0502020204030204" pitchFamily="34" charset="0"/>
                      </a:endParaRPr>
                    </a:p>
                  </a:txBody>
                  <a:tcPr marL="9252" marR="9252" marT="9252" marB="0" anchor="b"/>
                </a:tc>
                <a:tc>
                  <a:txBody>
                    <a:bodyPr/>
                    <a:lstStyle/>
                    <a:p>
                      <a:pPr algn="l" fontAlgn="b"/>
                      <a:r>
                        <a:rPr lang="en-US" sz="1600" u="none" strike="noStrike">
                          <a:effectLst/>
                        </a:rPr>
                        <a:t>Factor 1</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l" fontAlgn="b"/>
                      <a:r>
                        <a:rPr lang="en-US" sz="1600" u="none" strike="noStrike">
                          <a:effectLst/>
                        </a:rPr>
                        <a:t>Uniqueness</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4153975009"/>
                  </a:ext>
                </a:extLst>
              </a:tr>
              <a:tr h="306800">
                <a:tc>
                  <a:txBody>
                    <a:bodyPr/>
                    <a:lstStyle/>
                    <a:p>
                      <a:pPr algn="l" fontAlgn="b"/>
                      <a:r>
                        <a:rPr lang="en-US" sz="1600" u="none" strike="noStrike">
                          <a:effectLst/>
                        </a:rPr>
                        <a:t>qoi9mean_pooled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0.90</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0.19</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1713107473"/>
                  </a:ext>
                </a:extLst>
              </a:tr>
              <a:tr h="306800">
                <a:tc>
                  <a:txBody>
                    <a:bodyPr/>
                    <a:lstStyle/>
                    <a:p>
                      <a:pPr algn="l" fontAlgn="b"/>
                      <a:r>
                        <a:rPr lang="en-US" sz="1600" u="none" strike="noStrike">
                          <a:effectLst/>
                        </a:rPr>
                        <a:t>qoi15mean_pooled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0.80</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0.37</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1809895530"/>
                  </a:ext>
                </a:extLst>
              </a:tr>
              <a:tr h="306800">
                <a:tc>
                  <a:txBody>
                    <a:bodyPr/>
                    <a:lstStyle/>
                    <a:p>
                      <a:pPr algn="l" fontAlgn="b"/>
                      <a:r>
                        <a:rPr lang="en-US" sz="1600" u="none" strike="noStrike">
                          <a:effectLst/>
                        </a:rPr>
                        <a:t>qoi16mean_pooled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0.93</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0.14</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801785023"/>
                  </a:ext>
                </a:extLst>
              </a:tr>
              <a:tr h="306800">
                <a:tc>
                  <a:txBody>
                    <a:bodyPr/>
                    <a:lstStyle/>
                    <a:p>
                      <a:pPr algn="l" fontAlgn="b"/>
                      <a:r>
                        <a:rPr lang="en-US" sz="1600" u="none" strike="noStrike">
                          <a:effectLst/>
                        </a:rPr>
                        <a:t>qoi17mean_pooled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0.89</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0.21</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2292208601"/>
                  </a:ext>
                </a:extLst>
              </a:tr>
              <a:tr h="306800">
                <a:tc>
                  <a:txBody>
                    <a:bodyPr/>
                    <a:lstStyle/>
                    <a:p>
                      <a:pPr algn="l" fontAlgn="b"/>
                      <a:r>
                        <a:rPr lang="en-US" sz="1600" u="none" strike="noStrike">
                          <a:effectLst/>
                        </a:rPr>
                        <a:t>qoi27mean_pooled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0.87</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0.25</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831990290"/>
                  </a:ext>
                </a:extLst>
              </a:tr>
              <a:tr h="306800">
                <a:tc>
                  <a:txBody>
                    <a:bodyPr/>
                    <a:lstStyle/>
                    <a:p>
                      <a:pPr algn="l" fontAlgn="b"/>
                      <a:r>
                        <a:rPr lang="en-US" sz="1600" u="none" strike="noStrike">
                          <a:effectLst/>
                        </a:rPr>
                        <a:t>qoi30mean_pooled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0.90</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0.19</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1156337180"/>
                  </a:ext>
                </a:extLst>
              </a:tr>
              <a:tr h="306800">
                <a:tc>
                  <a:txBody>
                    <a:bodyPr/>
                    <a:lstStyle/>
                    <a:p>
                      <a:pPr algn="l" fontAlgn="b"/>
                      <a:r>
                        <a:rPr lang="en-US" sz="1600" u="none" strike="noStrike">
                          <a:effectLst/>
                        </a:rPr>
                        <a:t>qoi31mean_pooled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0.92</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3361732085"/>
                  </a:ext>
                </a:extLst>
              </a:tr>
              <a:tr h="306800">
                <a:tc>
                  <a:txBody>
                    <a:bodyPr/>
                    <a:lstStyle/>
                    <a:p>
                      <a:pPr algn="l" fontAlgn="b"/>
                      <a:r>
                        <a:rPr lang="en-US" sz="1600" u="none" strike="noStrike">
                          <a:effectLst/>
                        </a:rPr>
                        <a:t>qoi32mean_pooled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0.76</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0.42</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368670350"/>
                  </a:ext>
                </a:extLst>
              </a:tr>
              <a:tr h="306800">
                <a:tc>
                  <a:txBody>
                    <a:bodyPr/>
                    <a:lstStyle/>
                    <a:p>
                      <a:pPr algn="l" fontAlgn="b"/>
                      <a:r>
                        <a:rPr lang="en-US" sz="1600" u="none" strike="noStrike">
                          <a:effectLst/>
                        </a:rPr>
                        <a:t>qoi33mean_pooled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0.28</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3494097909"/>
                  </a:ext>
                </a:extLst>
              </a:tr>
              <a:tr h="306800">
                <a:tc>
                  <a:txBody>
                    <a:bodyPr/>
                    <a:lstStyle/>
                    <a:p>
                      <a:pPr algn="l" fontAlgn="b"/>
                      <a:r>
                        <a:rPr lang="en-US" sz="1600" u="none" strike="noStrike">
                          <a:effectLst/>
                        </a:rPr>
                        <a:t>qoi34mean_pooled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0.89</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0.20</a:t>
                      </a:r>
                      <a:endParaRPr lang="en-US" sz="1600" b="0" i="0" u="none" strike="noStrike">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1000919433"/>
                  </a:ext>
                </a:extLst>
              </a:tr>
              <a:tr h="306800">
                <a:tc>
                  <a:txBody>
                    <a:bodyPr/>
                    <a:lstStyle/>
                    <a:p>
                      <a:pPr algn="l" fontAlgn="b"/>
                      <a:r>
                        <a:rPr lang="en-US" sz="1600" u="none" strike="noStrike">
                          <a:effectLst/>
                        </a:rPr>
                        <a:t>qoi64mean_pooled</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a:effectLst/>
                        </a:rPr>
                        <a:t>0.50</a:t>
                      </a:r>
                      <a:endParaRPr lang="en-US" sz="1600" b="0" i="0" u="none" strike="noStrike">
                        <a:solidFill>
                          <a:srgbClr val="000000"/>
                        </a:solidFill>
                        <a:effectLst/>
                        <a:latin typeface="Calibri" panose="020F0502020204030204" pitchFamily="34" charset="0"/>
                      </a:endParaRPr>
                    </a:p>
                  </a:txBody>
                  <a:tcPr marL="9252" marR="9252" marT="9252" marB="0" anchor="b"/>
                </a:tc>
                <a:tc>
                  <a:txBody>
                    <a:bodyPr/>
                    <a:lstStyle/>
                    <a:p>
                      <a:pPr algn="r" fontAlgn="b"/>
                      <a:r>
                        <a:rPr lang="en-US" sz="1600" u="none" strike="noStrike" dirty="0">
                          <a:effectLst/>
                        </a:rPr>
                        <a:t>0.75</a:t>
                      </a:r>
                      <a:endParaRPr lang="en-US" sz="1600" b="0" i="0" u="none" strike="noStrike" dirty="0">
                        <a:solidFill>
                          <a:srgbClr val="000000"/>
                        </a:solidFill>
                        <a:effectLst/>
                        <a:latin typeface="Calibri" panose="020F0502020204030204" pitchFamily="34" charset="0"/>
                      </a:endParaRPr>
                    </a:p>
                  </a:txBody>
                  <a:tcPr marL="9252" marR="9252" marT="9252" marB="0" anchor="b"/>
                </a:tc>
                <a:extLst>
                  <a:ext uri="{0D108BD9-81ED-4DB2-BD59-A6C34878D82A}">
                    <a16:rowId xmlns:a16="http://schemas.microsoft.com/office/drawing/2014/main" val="246517707"/>
                  </a:ext>
                </a:extLst>
              </a:tr>
            </a:tbl>
          </a:graphicData>
        </a:graphic>
      </p:graphicFrame>
    </p:spTree>
    <p:extLst>
      <p:ext uri="{BB962C8B-B14F-4D97-AF65-F5344CB8AC3E}">
        <p14:creationId xmlns:p14="http://schemas.microsoft.com/office/powerpoint/2010/main" val="389653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49B3-3FF2-4F85-806B-5DFDFBA52D4F}"/>
              </a:ext>
            </a:extLst>
          </p:cNvPr>
          <p:cNvSpPr>
            <a:spLocks noGrp="1"/>
          </p:cNvSpPr>
          <p:nvPr>
            <p:ph type="title"/>
          </p:nvPr>
        </p:nvSpPr>
        <p:spPr>
          <a:xfrm>
            <a:off x="457200" y="76200"/>
            <a:ext cx="8229600" cy="1143000"/>
          </a:xfrm>
        </p:spPr>
        <p:txBody>
          <a:bodyPr anchor="ctr">
            <a:normAutofit/>
          </a:bodyPr>
          <a:lstStyle/>
          <a:p>
            <a:r>
              <a:rPr lang="en-US" dirty="0"/>
              <a:t>Staff Factor Loadings</a:t>
            </a:r>
          </a:p>
        </p:txBody>
      </p:sp>
      <p:sp>
        <p:nvSpPr>
          <p:cNvPr id="4" name="Slide Number Placeholder 3">
            <a:extLst>
              <a:ext uri="{FF2B5EF4-FFF2-40B4-BE49-F238E27FC236}">
                <a16:creationId xmlns:a16="http://schemas.microsoft.com/office/drawing/2014/main" id="{15939107-8817-411A-AA8D-EE643F3B5AA7}"/>
              </a:ext>
            </a:extLst>
          </p:cNvPr>
          <p:cNvSpPr>
            <a:spLocks noGrp="1"/>
          </p:cNvSpPr>
          <p:nvPr>
            <p:ph type="sldNum" sz="quarter" idx="12"/>
          </p:nvPr>
        </p:nvSpPr>
        <p:spPr>
          <a:xfrm>
            <a:off x="7010400" y="0"/>
            <a:ext cx="2133600" cy="365125"/>
          </a:xfrm>
        </p:spPr>
        <p:txBody>
          <a:bodyPr anchor="ctr">
            <a:normAutofit/>
          </a:bodyPr>
          <a:lstStyle/>
          <a:p>
            <a:pPr>
              <a:lnSpc>
                <a:spcPct val="90000"/>
              </a:lnSpc>
              <a:spcAft>
                <a:spcPts val="600"/>
              </a:spcAft>
            </a:pPr>
            <a:fld id="{80DD8C35-F8B3-4049-95AF-A34E38FBBA50}" type="slidenum">
              <a:rPr lang="en-US" smtClean="0"/>
              <a:pPr>
                <a:lnSpc>
                  <a:spcPct val="90000"/>
                </a:lnSpc>
                <a:spcAft>
                  <a:spcPts val="600"/>
                </a:spcAft>
              </a:pPr>
              <a:t>9</a:t>
            </a:fld>
            <a:endParaRPr lang="en-US"/>
          </a:p>
        </p:txBody>
      </p:sp>
      <p:graphicFrame>
        <p:nvGraphicFramePr>
          <p:cNvPr id="5" name="Table 4">
            <a:extLst>
              <a:ext uri="{FF2B5EF4-FFF2-40B4-BE49-F238E27FC236}">
                <a16:creationId xmlns:a16="http://schemas.microsoft.com/office/drawing/2014/main" id="{490273B9-1D9B-450E-9130-336D2CB59E3B}"/>
              </a:ext>
            </a:extLst>
          </p:cNvPr>
          <p:cNvGraphicFramePr>
            <a:graphicFrameLocks noGrp="1"/>
          </p:cNvGraphicFramePr>
          <p:nvPr>
            <p:extLst>
              <p:ext uri="{D42A27DB-BD31-4B8C-83A1-F6EECF244321}">
                <p14:modId xmlns:p14="http://schemas.microsoft.com/office/powerpoint/2010/main" val="1088525707"/>
              </p:ext>
            </p:extLst>
          </p:nvPr>
        </p:nvGraphicFramePr>
        <p:xfrm>
          <a:off x="775696" y="1600200"/>
          <a:ext cx="7592609" cy="5035728"/>
        </p:xfrm>
        <a:graphic>
          <a:graphicData uri="http://schemas.openxmlformats.org/drawingml/2006/table">
            <a:tbl>
              <a:tblPr firstRow="1" bandRow="1">
                <a:tableStyleId>{5C22544A-7EE6-4342-B048-85BDC9FD1C3A}</a:tableStyleId>
              </a:tblPr>
              <a:tblGrid>
                <a:gridCol w="1860085">
                  <a:extLst>
                    <a:ext uri="{9D8B030D-6E8A-4147-A177-3AD203B41FA5}">
                      <a16:colId xmlns:a16="http://schemas.microsoft.com/office/drawing/2014/main" val="4104800259"/>
                    </a:ext>
                  </a:extLst>
                </a:gridCol>
                <a:gridCol w="818932">
                  <a:extLst>
                    <a:ext uri="{9D8B030D-6E8A-4147-A177-3AD203B41FA5}">
                      <a16:colId xmlns:a16="http://schemas.microsoft.com/office/drawing/2014/main" val="767228888"/>
                    </a:ext>
                  </a:extLst>
                </a:gridCol>
                <a:gridCol w="818932">
                  <a:extLst>
                    <a:ext uri="{9D8B030D-6E8A-4147-A177-3AD203B41FA5}">
                      <a16:colId xmlns:a16="http://schemas.microsoft.com/office/drawing/2014/main" val="1603470581"/>
                    </a:ext>
                  </a:extLst>
                </a:gridCol>
                <a:gridCol w="818932">
                  <a:extLst>
                    <a:ext uri="{9D8B030D-6E8A-4147-A177-3AD203B41FA5}">
                      <a16:colId xmlns:a16="http://schemas.microsoft.com/office/drawing/2014/main" val="359934894"/>
                    </a:ext>
                  </a:extLst>
                </a:gridCol>
                <a:gridCol w="818932">
                  <a:extLst>
                    <a:ext uri="{9D8B030D-6E8A-4147-A177-3AD203B41FA5}">
                      <a16:colId xmlns:a16="http://schemas.microsoft.com/office/drawing/2014/main" val="2261183757"/>
                    </a:ext>
                  </a:extLst>
                </a:gridCol>
                <a:gridCol w="818932">
                  <a:extLst>
                    <a:ext uri="{9D8B030D-6E8A-4147-A177-3AD203B41FA5}">
                      <a16:colId xmlns:a16="http://schemas.microsoft.com/office/drawing/2014/main" val="2946401601"/>
                    </a:ext>
                  </a:extLst>
                </a:gridCol>
                <a:gridCol w="818932">
                  <a:extLst>
                    <a:ext uri="{9D8B030D-6E8A-4147-A177-3AD203B41FA5}">
                      <a16:colId xmlns:a16="http://schemas.microsoft.com/office/drawing/2014/main" val="428248220"/>
                    </a:ext>
                  </a:extLst>
                </a:gridCol>
                <a:gridCol w="818932">
                  <a:extLst>
                    <a:ext uri="{9D8B030D-6E8A-4147-A177-3AD203B41FA5}">
                      <a16:colId xmlns:a16="http://schemas.microsoft.com/office/drawing/2014/main" val="2833513255"/>
                    </a:ext>
                  </a:extLst>
                </a:gridCol>
              </a:tblGrid>
              <a:tr h="282873">
                <a:tc>
                  <a:txBody>
                    <a:bodyPr/>
                    <a:lstStyle/>
                    <a:p>
                      <a:pPr algn="l" fontAlgn="b"/>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l" fontAlgn="b"/>
                      <a:r>
                        <a:rPr lang="en-US" sz="1500" u="none" strike="noStrike">
                          <a:effectLst/>
                        </a:rPr>
                        <a:t>Factor1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l" fontAlgn="b"/>
                      <a:r>
                        <a:rPr lang="en-US" sz="1500" u="none" strike="noStrike">
                          <a:effectLst/>
                        </a:rPr>
                        <a:t>Factor2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l" fontAlgn="b"/>
                      <a:r>
                        <a:rPr lang="en-US" sz="1500" u="none" strike="noStrike">
                          <a:effectLst/>
                        </a:rPr>
                        <a:t>Factor3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l" fontAlgn="b"/>
                      <a:r>
                        <a:rPr lang="en-US" sz="1500" u="none" strike="noStrike">
                          <a:effectLst/>
                        </a:rPr>
                        <a:t>Factor4</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l" fontAlgn="b"/>
                      <a:r>
                        <a:rPr lang="en-US" sz="1500" u="none" strike="noStrike">
                          <a:effectLst/>
                        </a:rPr>
                        <a:t>Factor5</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l" fontAlgn="b"/>
                      <a:r>
                        <a:rPr lang="en-US" sz="1500" u="none" strike="noStrike">
                          <a:effectLst/>
                        </a:rPr>
                        <a:t>Factor6</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l" fontAlgn="b"/>
                      <a:r>
                        <a:rPr lang="en-US" sz="1500" u="none" strike="noStrike">
                          <a:effectLst/>
                        </a:rPr>
                        <a:t>Factor7</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3399522720"/>
                  </a:ext>
                </a:extLst>
              </a:tr>
              <a:tr h="282873">
                <a:tc>
                  <a:txBody>
                    <a:bodyPr/>
                    <a:lstStyle/>
                    <a:p>
                      <a:pPr algn="l" rtl="0" fontAlgn="b"/>
                      <a:r>
                        <a:rPr lang="en-US" sz="1100" b="0" i="0" u="none" strike="noStrike" dirty="0">
                          <a:solidFill>
                            <a:srgbClr val="000000"/>
                          </a:solidFill>
                          <a:effectLst/>
                          <a:latin typeface="Calibri" panose="020F0502020204030204" pitchFamily="34" charset="0"/>
                        </a:rPr>
                        <a:t>provides adequate counseling and support services</a:t>
                      </a:r>
                    </a:p>
                  </a:txBody>
                  <a:tcPr marL="4233" marR="4233" marT="4233" marB="0" anchor="b"/>
                </a:tc>
                <a:tc>
                  <a:txBody>
                    <a:bodyPr/>
                    <a:lstStyle/>
                    <a:p>
                      <a:pPr algn="r" fontAlgn="b"/>
                      <a:r>
                        <a:rPr lang="en-US" sz="1500" u="none" strike="noStrike" dirty="0">
                          <a:effectLst/>
                        </a:rPr>
                        <a:t>0.41</a:t>
                      </a:r>
                      <a:endParaRPr lang="en-US" sz="1500" b="0" i="0" u="none" strike="noStrike" dirty="0">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0.08</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0.67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0.08</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-0.04</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-0.02</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3785299818"/>
                  </a:ext>
                </a:extLst>
              </a:tr>
              <a:tr h="282873">
                <a:tc>
                  <a:txBody>
                    <a:bodyPr/>
                    <a:lstStyle/>
                    <a:p>
                      <a:pPr algn="l" rtl="0" fontAlgn="b"/>
                      <a:r>
                        <a:rPr lang="en-US" sz="1100" b="0" i="0" u="none" strike="noStrike">
                          <a:solidFill>
                            <a:srgbClr val="000000"/>
                          </a:solidFill>
                          <a:effectLst/>
                          <a:latin typeface="Calibri" panose="020F0502020204030204" pitchFamily="34" charset="0"/>
                        </a:rPr>
                        <a:t>encourages students to enroll in rigorous courses</a:t>
                      </a:r>
                    </a:p>
                  </a:txBody>
                  <a:tcPr marL="4233" marR="4233" marT="4233" marB="0" anchor="b"/>
                </a:tc>
                <a:tc>
                  <a:txBody>
                    <a:bodyPr/>
                    <a:lstStyle/>
                    <a:p>
                      <a:pPr algn="r" fontAlgn="b"/>
                      <a:r>
                        <a:rPr lang="en-US" sz="1500" u="none" strike="noStrike" dirty="0">
                          <a:effectLst/>
                        </a:rPr>
                        <a:t>0.12</a:t>
                      </a:r>
                      <a:endParaRPr lang="en-US" sz="1500" b="0" i="0" u="none" strike="noStrike" dirty="0">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0.05</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0.38</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0.02</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4268172378"/>
                  </a:ext>
                </a:extLst>
              </a:tr>
              <a:tr h="282873">
                <a:tc>
                  <a:txBody>
                    <a:bodyPr/>
                    <a:lstStyle/>
                    <a:p>
                      <a:pPr algn="l" rtl="0" fontAlgn="b"/>
                      <a:r>
                        <a:rPr lang="en-US" sz="1100" b="0" i="0" u="none" strike="noStrike">
                          <a:solidFill>
                            <a:srgbClr val="000000"/>
                          </a:solidFill>
                          <a:effectLst/>
                          <a:latin typeface="Calibri" panose="020F0502020204030204" pitchFamily="34" charset="0"/>
                        </a:rPr>
                        <a:t>has high expectations for all students</a:t>
                      </a:r>
                    </a:p>
                  </a:txBody>
                  <a:tcPr marL="4233" marR="4233" marT="4233" marB="0" anchor="b"/>
                </a:tc>
                <a:tc>
                  <a:txBody>
                    <a:bodyPr/>
                    <a:lstStyle/>
                    <a:p>
                      <a:pPr algn="r" fontAlgn="b"/>
                      <a:r>
                        <a:rPr lang="en-US" sz="1500" u="none" strike="noStrike" dirty="0">
                          <a:effectLst/>
                        </a:rPr>
                        <a:t>0.74</a:t>
                      </a:r>
                      <a:endParaRPr lang="en-US" sz="1500" b="0" i="0" u="none" strike="noStrike" dirty="0">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0.34</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-0.08</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2025627756"/>
                  </a:ext>
                </a:extLst>
              </a:tr>
              <a:tr h="282873">
                <a:tc>
                  <a:txBody>
                    <a:bodyPr/>
                    <a:lstStyle/>
                    <a:p>
                      <a:pPr algn="l" rtl="0" fontAlgn="b"/>
                      <a:r>
                        <a:rPr lang="en-US" sz="1100" b="0" i="0" u="none" strike="noStrike">
                          <a:solidFill>
                            <a:srgbClr val="000000"/>
                          </a:solidFill>
                          <a:effectLst/>
                          <a:latin typeface="Calibri" panose="020F0502020204030204" pitchFamily="34" charset="0"/>
                        </a:rPr>
                        <a:t>feel a responsibility to improve this school</a:t>
                      </a:r>
                    </a:p>
                  </a:txBody>
                  <a:tcPr marL="4233" marR="4233" marT="4233" marB="0" anchor="b"/>
                </a:tc>
                <a:tc>
                  <a:txBody>
                    <a:bodyPr/>
                    <a:lstStyle/>
                    <a:p>
                      <a:pPr algn="r" fontAlgn="b"/>
                      <a:r>
                        <a:rPr lang="en-US" sz="1500" u="none" strike="noStrike" dirty="0">
                          <a:effectLst/>
                        </a:rPr>
                        <a:t>0.67</a:t>
                      </a:r>
                      <a:endParaRPr lang="en-US" sz="1500" b="0" i="0" u="none" strike="noStrike" dirty="0">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0.39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0.20</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0.02</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1567248068"/>
                  </a:ext>
                </a:extLst>
              </a:tr>
              <a:tr h="282873">
                <a:tc>
                  <a:txBody>
                    <a:bodyPr/>
                    <a:lstStyle/>
                    <a:p>
                      <a:pPr algn="l" rtl="0" fontAlgn="b"/>
                      <a:r>
                        <a:rPr lang="en-US" sz="1100" b="0" i="0" u="none" strike="noStrike">
                          <a:solidFill>
                            <a:srgbClr val="000000"/>
                          </a:solidFill>
                          <a:effectLst/>
                          <a:latin typeface="Calibri" panose="020F0502020204030204" pitchFamily="34" charset="0"/>
                        </a:rPr>
                        <a:t>motivates students to learn</a:t>
                      </a:r>
                    </a:p>
                  </a:txBody>
                  <a:tcPr marL="4233" marR="4233" marT="4233" marB="0" anchor="b"/>
                </a:tc>
                <a:tc>
                  <a:txBody>
                    <a:bodyPr/>
                    <a:lstStyle/>
                    <a:p>
                      <a:pPr algn="r" fontAlgn="b"/>
                      <a:r>
                        <a:rPr lang="en-US" sz="1500" u="none" strike="noStrike" dirty="0">
                          <a:effectLst/>
                        </a:rPr>
                        <a:t>0.81</a:t>
                      </a:r>
                      <a:endParaRPr lang="en-US" sz="1500" b="0" i="0" u="none" strike="noStrike" dirty="0">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0.43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1352704695"/>
                  </a:ext>
                </a:extLst>
              </a:tr>
              <a:tr h="282873">
                <a:tc>
                  <a:txBody>
                    <a:bodyPr/>
                    <a:lstStyle/>
                    <a:p>
                      <a:pPr algn="l" rtl="0" fontAlgn="b"/>
                      <a:r>
                        <a:rPr lang="en-US" sz="1100" b="0" i="0" u="none" strike="noStrike">
                          <a:solidFill>
                            <a:srgbClr val="000000"/>
                          </a:solidFill>
                          <a:effectLst/>
                          <a:latin typeface="Calibri" panose="020F0502020204030204" pitchFamily="34" charset="0"/>
                        </a:rPr>
                        <a:t>students are motivated to learn</a:t>
                      </a:r>
                    </a:p>
                  </a:txBody>
                  <a:tcPr marL="4233" marR="4233" marT="4233" marB="0" anchor="b"/>
                </a:tc>
                <a:tc>
                  <a:txBody>
                    <a:bodyPr/>
                    <a:lstStyle/>
                    <a:p>
                      <a:pPr algn="r" fontAlgn="b"/>
                      <a:r>
                        <a:rPr lang="en-US" sz="1500" u="none" strike="noStrike" dirty="0">
                          <a:effectLst/>
                        </a:rPr>
                        <a:t>0.71</a:t>
                      </a:r>
                      <a:endParaRPr lang="en-US" sz="1500" b="0" i="0" u="none" strike="noStrike" dirty="0">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0.33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-0.08</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0.20</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-0.02</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1987781358"/>
                  </a:ext>
                </a:extLst>
              </a:tr>
              <a:tr h="282873">
                <a:tc>
                  <a:txBody>
                    <a:bodyPr/>
                    <a:lstStyle/>
                    <a:p>
                      <a:pPr algn="l" rtl="0" fontAlgn="b"/>
                      <a:r>
                        <a:rPr lang="en-US" sz="1100" b="0" i="0" u="none" strike="noStrike">
                          <a:solidFill>
                            <a:srgbClr val="000000"/>
                          </a:solidFill>
                          <a:effectLst/>
                          <a:latin typeface="Calibri" panose="020F0502020204030204" pitchFamily="34" charset="0"/>
                        </a:rPr>
                        <a:t>teachers communicate with parents</a:t>
                      </a:r>
                    </a:p>
                  </a:txBody>
                  <a:tcPr marL="4233" marR="4233" marT="4233" marB="0" anchor="b"/>
                </a:tc>
                <a:tc>
                  <a:txBody>
                    <a:bodyPr/>
                    <a:lstStyle/>
                    <a:p>
                      <a:pPr algn="r" fontAlgn="b"/>
                      <a:r>
                        <a:rPr lang="en-US" sz="1500" u="none" strike="noStrike" dirty="0">
                          <a:effectLst/>
                        </a:rPr>
                        <a:t>0.69</a:t>
                      </a:r>
                      <a:endParaRPr lang="en-US" sz="1500" b="0" i="0" u="none" strike="noStrike" dirty="0">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0.42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-0.15</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0.00</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0.05</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2435213451"/>
                  </a:ext>
                </a:extLst>
              </a:tr>
              <a:tr h="282873">
                <a:tc>
                  <a:txBody>
                    <a:bodyPr/>
                    <a:lstStyle/>
                    <a:p>
                      <a:pPr algn="l" rtl="0" fontAlgn="b"/>
                      <a:r>
                        <a:rPr lang="en-US" sz="1100" b="0" i="0" u="none" strike="noStrike">
                          <a:solidFill>
                            <a:srgbClr val="000000"/>
                          </a:solidFill>
                          <a:effectLst/>
                          <a:latin typeface="Calibri" panose="020F0502020204030204" pitchFamily="34" charset="0"/>
                        </a:rPr>
                        <a:t>cutting classes or being traunt</a:t>
                      </a:r>
                    </a:p>
                  </a:txBody>
                  <a:tcPr marL="4233" marR="4233" marT="4233" marB="0" anchor="b"/>
                </a:tc>
                <a:tc>
                  <a:txBody>
                    <a:bodyPr/>
                    <a:lstStyle/>
                    <a:p>
                      <a:pPr algn="r" fontAlgn="b"/>
                      <a:r>
                        <a:rPr lang="en-US" sz="1500" u="none" strike="noStrike" dirty="0">
                          <a:effectLst/>
                        </a:rPr>
                        <a:t>0.54</a:t>
                      </a:r>
                      <a:endParaRPr lang="en-US" sz="1500" b="0" i="0" u="none" strike="noStrike" dirty="0">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0.35</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-0.46</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-0.08</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0.18</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0.04</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3015205406"/>
                  </a:ext>
                </a:extLst>
              </a:tr>
              <a:tr h="282873">
                <a:tc>
                  <a:txBody>
                    <a:bodyPr/>
                    <a:lstStyle/>
                    <a:p>
                      <a:pPr algn="l" rtl="0" fontAlgn="b"/>
                      <a:r>
                        <a:rPr lang="en-US" sz="1100" b="0" i="0" u="none" strike="noStrike">
                          <a:solidFill>
                            <a:srgbClr val="000000"/>
                          </a:solidFill>
                          <a:effectLst/>
                          <a:latin typeface="Calibri" panose="020F0502020204030204" pitchFamily="34" charset="0"/>
                        </a:rPr>
                        <a:t>meeting academic standards</a:t>
                      </a:r>
                    </a:p>
                  </a:txBody>
                  <a:tcPr marL="4233" marR="4233" marT="4233" marB="0" anchor="b"/>
                </a:tc>
                <a:tc>
                  <a:txBody>
                    <a:bodyPr/>
                    <a:lstStyle/>
                    <a:p>
                      <a:pPr algn="r" fontAlgn="b"/>
                      <a:r>
                        <a:rPr lang="en-US" sz="1500" u="none" strike="noStrike">
                          <a:effectLst/>
                        </a:rPr>
                        <a:t>-0.50</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0.67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-0.04</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3116217004"/>
                  </a:ext>
                </a:extLst>
              </a:tr>
              <a:tr h="282873">
                <a:tc>
                  <a:txBody>
                    <a:bodyPr/>
                    <a:lstStyle/>
                    <a:p>
                      <a:pPr algn="l" rtl="0" fontAlgn="b"/>
                      <a:r>
                        <a:rPr lang="en-US" sz="1100" b="0" i="0" u="none" strike="noStrike">
                          <a:solidFill>
                            <a:srgbClr val="000000"/>
                          </a:solidFill>
                          <a:effectLst/>
                          <a:latin typeface="Calibri" panose="020F0502020204030204" pitchFamily="34" charset="0"/>
                        </a:rPr>
                        <a:t>evidence-based methods of instruction</a:t>
                      </a:r>
                    </a:p>
                  </a:txBody>
                  <a:tcPr marL="4233" marR="4233" marT="4233" marB="0" anchor="b"/>
                </a:tc>
                <a:tc>
                  <a:txBody>
                    <a:bodyPr/>
                    <a:lstStyle/>
                    <a:p>
                      <a:pPr algn="r" fontAlgn="b"/>
                      <a:r>
                        <a:rPr lang="en-US" sz="1500" u="none" strike="noStrike">
                          <a:effectLst/>
                        </a:rPr>
                        <a:t>-0.51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0.67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-0.05</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2139035256"/>
                  </a:ext>
                </a:extLst>
              </a:tr>
              <a:tr h="282873">
                <a:tc>
                  <a:txBody>
                    <a:bodyPr/>
                    <a:lstStyle/>
                    <a:p>
                      <a:pPr algn="l" rtl="0" fontAlgn="b"/>
                      <a:r>
                        <a:rPr lang="en-US" sz="1100" b="0" i="0" u="none" strike="noStrike">
                          <a:solidFill>
                            <a:srgbClr val="000000"/>
                          </a:solidFill>
                          <a:effectLst/>
                          <a:latin typeface="Calibri" panose="020F0502020204030204" pitchFamily="34" charset="0"/>
                        </a:rPr>
                        <a:t>positive behavioral support</a:t>
                      </a:r>
                    </a:p>
                  </a:txBody>
                  <a:tcPr marL="4233" marR="4233" marT="4233" marB="0" anchor="b"/>
                </a:tc>
                <a:tc>
                  <a:txBody>
                    <a:bodyPr/>
                    <a:lstStyle/>
                    <a:p>
                      <a:pPr algn="r" fontAlgn="b"/>
                      <a:r>
                        <a:rPr lang="en-US" sz="1500" u="none" strike="noStrike">
                          <a:effectLst/>
                        </a:rPr>
                        <a:t>-0.60</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0.51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0.06</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-0.04</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-0.03</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1472203087"/>
                  </a:ext>
                </a:extLst>
              </a:tr>
              <a:tr h="282873">
                <a:tc>
                  <a:txBody>
                    <a:bodyPr/>
                    <a:lstStyle/>
                    <a:p>
                      <a:pPr algn="l" rtl="0" fontAlgn="b"/>
                      <a:r>
                        <a:rPr lang="en-US" sz="1100" b="0" i="0" u="none" strike="noStrike">
                          <a:solidFill>
                            <a:srgbClr val="000000"/>
                          </a:solidFill>
                          <a:effectLst/>
                          <a:latin typeface="Calibri" panose="020F0502020204030204" pitchFamily="34" charset="0"/>
                        </a:rPr>
                        <a:t>closing the achievement gap</a:t>
                      </a:r>
                    </a:p>
                  </a:txBody>
                  <a:tcPr marL="4233" marR="4233" marT="4233" marB="0" anchor="b"/>
                </a:tc>
                <a:tc>
                  <a:txBody>
                    <a:bodyPr/>
                    <a:lstStyle/>
                    <a:p>
                      <a:pPr algn="r" fontAlgn="b"/>
                      <a:r>
                        <a:rPr lang="en-US" sz="1500" u="none" strike="noStrike">
                          <a:effectLst/>
                        </a:rPr>
                        <a:t>-0.59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0.52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0.08</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0.08</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0.10</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1135644857"/>
                  </a:ext>
                </a:extLst>
              </a:tr>
              <a:tr h="282873">
                <a:tc>
                  <a:txBody>
                    <a:bodyPr/>
                    <a:lstStyle/>
                    <a:p>
                      <a:pPr algn="l" rtl="0" fontAlgn="b"/>
                      <a:r>
                        <a:rPr lang="en-US" sz="1100" b="0" i="0" u="none" strike="noStrike">
                          <a:solidFill>
                            <a:srgbClr val="000000"/>
                          </a:solidFill>
                          <a:effectLst/>
                          <a:latin typeface="Calibri" panose="020F0502020204030204" pitchFamily="34" charset="0"/>
                        </a:rPr>
                        <a:t>meeting social, emotional… needs of youth</a:t>
                      </a:r>
                    </a:p>
                  </a:txBody>
                  <a:tcPr marL="4233" marR="4233" marT="4233" marB="0" anchor="b"/>
                </a:tc>
                <a:tc>
                  <a:txBody>
                    <a:bodyPr/>
                    <a:lstStyle/>
                    <a:p>
                      <a:pPr algn="r" fontAlgn="b"/>
                      <a:r>
                        <a:rPr lang="en-US" sz="1500" u="none" strike="noStrike">
                          <a:effectLst/>
                        </a:rPr>
                        <a:t>-0.59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0.43</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0.05</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0.04</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0.05</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0.06</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1227905881"/>
                  </a:ext>
                </a:extLst>
              </a:tr>
              <a:tr h="282873">
                <a:tc>
                  <a:txBody>
                    <a:bodyPr/>
                    <a:lstStyle/>
                    <a:p>
                      <a:pPr algn="l" rtl="0" fontAlgn="b"/>
                      <a:r>
                        <a:rPr lang="en-US" sz="1100" b="0" i="0" u="none" strike="noStrike" dirty="0">
                          <a:solidFill>
                            <a:srgbClr val="000000"/>
                          </a:solidFill>
                          <a:effectLst/>
                          <a:latin typeface="Calibri" panose="020F0502020204030204" pitchFamily="34" charset="0"/>
                        </a:rPr>
                        <a:t>creating a positive school climate</a:t>
                      </a:r>
                    </a:p>
                  </a:txBody>
                  <a:tcPr marL="4233" marR="4233" marT="4233" marB="0" anchor="b"/>
                </a:tc>
                <a:tc>
                  <a:txBody>
                    <a:bodyPr/>
                    <a:lstStyle/>
                    <a:p>
                      <a:pPr algn="r" fontAlgn="b"/>
                      <a:r>
                        <a:rPr lang="en-US" sz="1500" u="none" strike="noStrike">
                          <a:effectLst/>
                        </a:rPr>
                        <a:t>-0.76</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0.21</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0.00</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-0.07</a:t>
                      </a:r>
                      <a:endParaRPr lang="en-US" sz="1500" b="0" i="0" u="none" strike="noStrike">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939443077"/>
                  </a:ext>
                </a:extLst>
              </a:tr>
              <a:tr h="200145">
                <a:tc>
                  <a:txBody>
                    <a:bodyPr/>
                    <a:lstStyle/>
                    <a:p>
                      <a:pPr algn="l" rtl="0" fontAlgn="b"/>
                      <a:r>
                        <a:rPr lang="en-US" sz="1100" b="0" i="0" u="none" strike="noStrike" dirty="0">
                          <a:solidFill>
                            <a:srgbClr val="000000"/>
                          </a:solidFill>
                          <a:effectLst/>
                          <a:latin typeface="Calibri" panose="020F0502020204030204" pitchFamily="34" charset="0"/>
                        </a:rPr>
                        <a:t>provides counseling… to help students…</a:t>
                      </a:r>
                    </a:p>
                  </a:txBody>
                  <a:tcPr marL="4233" marR="4233" marT="4233" marB="0" anchor="b"/>
                </a:tc>
                <a:tc>
                  <a:txBody>
                    <a:bodyPr/>
                    <a:lstStyle/>
                    <a:p>
                      <a:pPr algn="r" fontAlgn="b"/>
                      <a:r>
                        <a:rPr lang="en-US" sz="1500" u="none" strike="noStrike">
                          <a:effectLst/>
                        </a:rPr>
                        <a:t>0.39</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0.20</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0.54</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-0.05</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0.12</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a:effectLst/>
                        </a:rPr>
                        <a:t>-0.17</a:t>
                      </a:r>
                      <a:endParaRPr lang="en-US" sz="1500" b="0" i="0" u="none" strike="noStrike">
                        <a:solidFill>
                          <a:srgbClr val="000000"/>
                        </a:solidFill>
                        <a:effectLst/>
                        <a:latin typeface="Calibri" panose="020F0502020204030204" pitchFamily="34" charset="0"/>
                      </a:endParaRPr>
                    </a:p>
                  </a:txBody>
                  <a:tcPr marL="8531" marR="8531" marT="8531" marB="0" anchor="b"/>
                </a:tc>
                <a:tc>
                  <a:txBody>
                    <a:bodyPr/>
                    <a:lstStyle/>
                    <a:p>
                      <a:pPr algn="r" fontAlgn="b"/>
                      <a:r>
                        <a:rPr lang="en-US" sz="1500" u="none" strike="noStrike" dirty="0">
                          <a:effectLst/>
                        </a:rPr>
                        <a:t>0.04</a:t>
                      </a:r>
                      <a:endParaRPr lang="en-US" sz="1500" b="0" i="0" u="none" strike="noStrike" dirty="0">
                        <a:solidFill>
                          <a:srgbClr val="000000"/>
                        </a:solidFill>
                        <a:effectLst/>
                        <a:latin typeface="Calibri" panose="020F0502020204030204" pitchFamily="34" charset="0"/>
                      </a:endParaRPr>
                    </a:p>
                  </a:txBody>
                  <a:tcPr marL="8531" marR="8531" marT="8531" marB="0" anchor="b"/>
                </a:tc>
                <a:extLst>
                  <a:ext uri="{0D108BD9-81ED-4DB2-BD59-A6C34878D82A}">
                    <a16:rowId xmlns:a16="http://schemas.microsoft.com/office/drawing/2014/main" val="3450543303"/>
                  </a:ext>
                </a:extLst>
              </a:tr>
            </a:tbl>
          </a:graphicData>
        </a:graphic>
      </p:graphicFrame>
    </p:spTree>
    <p:extLst>
      <p:ext uri="{BB962C8B-B14F-4D97-AF65-F5344CB8AC3E}">
        <p14:creationId xmlns:p14="http://schemas.microsoft.com/office/powerpoint/2010/main" val="186344314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F271C"/>
      </a:dk2>
      <a:lt2>
        <a:srgbClr val="E7DEC9"/>
      </a:lt2>
      <a:accent1>
        <a:srgbClr val="354369"/>
      </a:accent1>
      <a:accent2>
        <a:srgbClr val="C58C00"/>
      </a:accent2>
      <a:accent3>
        <a:srgbClr val="C32D2E"/>
      </a:accent3>
      <a:accent4>
        <a:srgbClr val="446E27"/>
      </a:accent4>
      <a:accent5>
        <a:srgbClr val="964305"/>
      </a:accent5>
      <a:accent6>
        <a:srgbClr val="3891A7"/>
      </a:accent6>
      <a:hlink>
        <a:srgbClr val="8DC765"/>
      </a:hlink>
      <a:folHlink>
        <a:srgbClr val="AA8A1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9607</TotalTime>
  <Words>1299</Words>
  <Application>Microsoft Office PowerPoint</Application>
  <PresentationFormat>On-screen Show (4:3)</PresentationFormat>
  <Paragraphs>640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Georgia</vt:lpstr>
      <vt:lpstr>Wingdings</vt:lpstr>
      <vt:lpstr>Office Theme</vt:lpstr>
      <vt:lpstr>Exploratory Factor Analysis</vt:lpstr>
      <vt:lpstr>Overview</vt:lpstr>
      <vt:lpstr>Secondary Factor Loadings</vt:lpstr>
      <vt:lpstr> Scree Plot</vt:lpstr>
      <vt:lpstr>Secondary Retained Factor Loadings</vt:lpstr>
      <vt:lpstr>Parent Factor Loadings</vt:lpstr>
      <vt:lpstr>Scree Plot</vt:lpstr>
      <vt:lpstr>Parent Retained Factor Loadings</vt:lpstr>
      <vt:lpstr>Staff Factor Loadings</vt:lpstr>
      <vt:lpstr>Scree Plot</vt:lpstr>
      <vt:lpstr>Staff Retained Factor Loadings</vt:lpstr>
      <vt:lpstr>Thank you!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jake</dc:creator>
  <cp:lastModifiedBy>Sun Che</cp:lastModifiedBy>
  <cp:revision>881</cp:revision>
  <dcterms:created xsi:type="dcterms:W3CDTF">2012-05-22T05:12:52Z</dcterms:created>
  <dcterms:modified xsi:type="dcterms:W3CDTF">2021-04-21T20:56:04Z</dcterms:modified>
</cp:coreProperties>
</file>