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505" r:id="rId3"/>
    <p:sldId id="506" r:id="rId4"/>
    <p:sldId id="500" r:id="rId5"/>
    <p:sldId id="501" r:id="rId6"/>
    <p:sldId id="502" r:id="rId7"/>
    <p:sldId id="503" r:id="rId8"/>
    <p:sldId id="50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6" d="100"/>
          <a:sy n="156" d="100"/>
        </p:scale>
        <p:origin x="444"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F10A3D-AD24-4446-8B29-EB1D7B4AA52D}" type="datetimeFigureOut">
              <a:rPr lang="en-US" smtClean="0"/>
              <a:t>4/21/2021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D6FB63-0584-4BBC-8452-77990260A1F5}" type="slidenum">
              <a:rPr lang="en-US" smtClean="0"/>
              <a:t>‹#›</a:t>
            </a:fld>
            <a:endParaRPr lang="en-US"/>
          </a:p>
        </p:txBody>
      </p:sp>
    </p:spTree>
    <p:extLst>
      <p:ext uri="{BB962C8B-B14F-4D97-AF65-F5344CB8AC3E}">
        <p14:creationId xmlns:p14="http://schemas.microsoft.com/office/powerpoint/2010/main" val="409097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68A90B27-3B5B-443C-A326-6050820812EE}"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556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8" name="Straight Connector 7"/>
          <p:cNvCxnSpPr/>
          <p:nvPr userDrawn="1"/>
        </p:nvCxnSpPr>
        <p:spPr>
          <a:xfrm>
            <a:off x="0" y="5562600"/>
            <a:ext cx="12192000" cy="0"/>
          </a:xfrm>
          <a:prstGeom prst="line">
            <a:avLst/>
          </a:prstGeom>
          <a:ln w="762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914400" y="381001"/>
            <a:ext cx="10363200" cy="3352799"/>
          </a:xfrm>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3759200" y="5638800"/>
            <a:ext cx="4775200" cy="685800"/>
          </a:xfrm>
        </p:spPr>
        <p:txBody>
          <a:bodyPr>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1A25E46-52F7-40D6-80E3-CFC117B222A3}" type="datetime1">
              <a:rPr lang="en-US" smtClean="0"/>
              <a:pPr/>
              <a:t>4/21/2021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144000" y="6400801"/>
            <a:ext cx="2844800" cy="365125"/>
          </a:xfrm>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3556582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DD3E60-3331-4986-B797-3EF559A16933}" type="datetime1">
              <a:rPr lang="en-US" smtClean="0"/>
              <a:pPr/>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4047975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08CC57-6400-4AFF-A83A-C347C39AD1CE}" type="datetime1">
              <a:rPr lang="en-US" smtClean="0"/>
              <a:pPr/>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1456951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0"/>
            <a:ext cx="12192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76200"/>
            <a:ext cx="10972800" cy="1143000"/>
          </a:xfrm>
        </p:spPr>
        <p:txBody>
          <a:bodyPr>
            <a:normAutofit/>
          </a:bodyPr>
          <a:lstStyle>
            <a:lvl1pPr>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C260615-ADF1-411E-B4F6-D044AC5D2F2F}" type="datetime1">
              <a:rPr lang="en-US" smtClean="0"/>
              <a:pPr/>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347200" y="1"/>
            <a:ext cx="2844800" cy="365125"/>
          </a:xfrm>
        </p:spPr>
        <p:txBody>
          <a:bodyPr/>
          <a:lstStyle>
            <a:lvl1pPr>
              <a:defRPr sz="1800">
                <a:solidFill>
                  <a:schemeClr val="bg1"/>
                </a:solidFill>
              </a:defRPr>
            </a:lvl1pPr>
          </a:lstStyle>
          <a:p>
            <a:fld id="{80DD8C35-F8B3-4049-95AF-A34E38FBBA50}" type="slidenum">
              <a:rPr lang="en-US" smtClean="0"/>
              <a:pPr/>
              <a:t>‹#›</a:t>
            </a:fld>
            <a:endParaRPr lang="en-US" dirty="0"/>
          </a:p>
        </p:txBody>
      </p:sp>
      <p:cxnSp>
        <p:nvCxnSpPr>
          <p:cNvPr id="9" name="Straight Connector 8"/>
          <p:cNvCxnSpPr/>
          <p:nvPr userDrawn="1"/>
        </p:nvCxnSpPr>
        <p:spPr>
          <a:xfrm>
            <a:off x="-23675" y="1295400"/>
            <a:ext cx="12252960" cy="0"/>
          </a:xfrm>
          <a:prstGeom prst="line">
            <a:avLst/>
          </a:prstGeom>
          <a:ln w="76200">
            <a:solidFill>
              <a:srgbClr val="E2A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0443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C71AF5-FE43-43B9-8E53-310B985FEDE8}" type="datetime1">
              <a:rPr lang="en-US" smtClean="0"/>
              <a:pPr/>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1449356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29D738-71E1-481C-97EA-92A151452F98}" type="datetime1">
              <a:rPr lang="en-US" smtClean="0"/>
              <a:pPr/>
              <a:t>4/21/2021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3533495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023547-C15F-4B70-A988-6D925F4ACFE5}" type="datetime1">
              <a:rPr lang="en-US" smtClean="0"/>
              <a:pPr/>
              <a:t>4/21/2021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1575096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52610B-CD48-4F1A-8B35-484677D1C3E3}" type="datetime1">
              <a:rPr lang="en-US" smtClean="0"/>
              <a:pPr/>
              <a:t>4/21/2021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1641131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93F1DB-4C02-44F7-BACD-5CFDB2ED6993}" type="datetime1">
              <a:rPr lang="en-US" smtClean="0"/>
              <a:pPr/>
              <a:t>4/21/2021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1450957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50B4CC-456C-46C7-BE89-CD5460283B1F}" type="datetime1">
              <a:rPr lang="en-US" smtClean="0"/>
              <a:pPr/>
              <a:t>4/21/2021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3320852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B12A44-1B13-4F82-BC08-BF64F5C0F261}" type="datetime1">
              <a:rPr lang="en-US" smtClean="0"/>
              <a:pPr/>
              <a:t>4/21/2021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2074851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8522F2-FBF5-4F79-9C82-292EEAF9C382}" type="datetime1">
              <a:rPr lang="en-US" smtClean="0"/>
              <a:pPr/>
              <a:t>4/21/2021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47839-81A2-46CC-A3B2-864012D7A0C6}" type="slidenum">
              <a:rPr lang="en-US" smtClean="0"/>
              <a:pPr/>
              <a:t>‹#›</a:t>
            </a:fld>
            <a:endParaRPr lang="en-US"/>
          </a:p>
        </p:txBody>
      </p:sp>
    </p:spTree>
    <p:extLst>
      <p:ext uri="{BB962C8B-B14F-4D97-AF65-F5344CB8AC3E}">
        <p14:creationId xmlns:p14="http://schemas.microsoft.com/office/powerpoint/2010/main" val="1135312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905000" y="609600"/>
            <a:ext cx="8305800" cy="2914650"/>
          </a:xfrm>
        </p:spPr>
        <p:txBody>
          <a:bodyPr>
            <a:normAutofit/>
          </a:bodyPr>
          <a:lstStyle/>
          <a:p>
            <a:r>
              <a:rPr lang="en-US" dirty="0"/>
              <a:t>4/21/2021</a:t>
            </a:r>
          </a:p>
        </p:txBody>
      </p:sp>
      <p:sp>
        <p:nvSpPr>
          <p:cNvPr id="5" name="Subtitle 2"/>
          <p:cNvSpPr txBox="1">
            <a:spLocks/>
          </p:cNvSpPr>
          <p:nvPr/>
        </p:nvSpPr>
        <p:spPr>
          <a:xfrm>
            <a:off x="4191000" y="5599386"/>
            <a:ext cx="4191000" cy="457200"/>
          </a:xfrm>
          <a:prstGeom prst="rect">
            <a:avLst/>
          </a:prstGeom>
        </p:spPr>
        <p:txBody>
          <a:bodyPr vert="horz" lIns="91440" tIns="45720" rIns="91440" bIns="45720" rtlCol="0">
            <a:noAutofit/>
          </a:bodyPr>
          <a:lstStyle/>
          <a:p>
            <a:pPr>
              <a:spcBef>
                <a:spcPct val="20000"/>
              </a:spcBef>
              <a:defRPr/>
            </a:pPr>
            <a:endParaRPr lang="en-US" sz="2400" dirty="0"/>
          </a:p>
        </p:txBody>
      </p:sp>
      <p:sp>
        <p:nvSpPr>
          <p:cNvPr id="6" name="Subtitle 2"/>
          <p:cNvSpPr txBox="1">
            <a:spLocks/>
          </p:cNvSpPr>
          <p:nvPr/>
        </p:nvSpPr>
        <p:spPr>
          <a:xfrm>
            <a:off x="2971800" y="6947338"/>
            <a:ext cx="6629400" cy="457200"/>
          </a:xfrm>
          <a:prstGeom prst="rect">
            <a:avLst/>
          </a:prstGeom>
        </p:spPr>
        <p:txBody>
          <a:bodyPr vert="horz" lIns="91440" tIns="45720" rIns="91440" bIns="45720" rtlCol="0">
            <a:noAutofit/>
          </a:bodyPr>
          <a:lstStyle/>
          <a:p>
            <a:pPr algn="ctr">
              <a:spcBef>
                <a:spcPct val="20000"/>
              </a:spcBef>
              <a:defRPr/>
            </a:pPr>
            <a:endParaRPr lang="en-US" sz="2400" dirty="0"/>
          </a:p>
        </p:txBody>
      </p:sp>
      <p:sp>
        <p:nvSpPr>
          <p:cNvPr id="2" name="Slide Number Placeholder 1"/>
          <p:cNvSpPr>
            <a:spLocks noGrp="1"/>
          </p:cNvSpPr>
          <p:nvPr>
            <p:ph type="sldNum" sz="quarter" idx="12"/>
          </p:nvPr>
        </p:nvSpPr>
        <p:spPr>
          <a:xfrm>
            <a:off x="13716000" y="3124201"/>
            <a:ext cx="2133600" cy="365125"/>
          </a:xfrm>
        </p:spPr>
        <p:txBody>
          <a:bodyPr/>
          <a:lstStyle/>
          <a:p>
            <a:fld id="{02147839-81A2-46CC-A3B2-864012D7A0C6}" type="slidenum">
              <a:rPr lang="en-US" smtClean="0"/>
              <a:pPr/>
              <a:t>1</a:t>
            </a:fld>
            <a:endParaRPr lang="en-US" dirty="0"/>
          </a:p>
        </p:txBody>
      </p:sp>
      <p:sp>
        <p:nvSpPr>
          <p:cNvPr id="8" name="Subtitle 2"/>
          <p:cNvSpPr txBox="1">
            <a:spLocks/>
          </p:cNvSpPr>
          <p:nvPr/>
        </p:nvSpPr>
        <p:spPr>
          <a:xfrm>
            <a:off x="3161148" y="3733800"/>
            <a:ext cx="5943600" cy="11430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sz="2200" dirty="0"/>
          </a:p>
          <a:p>
            <a:endParaRPr lang="en-US" sz="2200" dirty="0"/>
          </a:p>
          <a:p>
            <a:endParaRPr lang="en-US" dirty="0"/>
          </a:p>
        </p:txBody>
      </p:sp>
      <p:sp>
        <p:nvSpPr>
          <p:cNvPr id="11" name="Rectangle 10">
            <a:extLst>
              <a:ext uri="{FF2B5EF4-FFF2-40B4-BE49-F238E27FC236}">
                <a16:creationId xmlns:a16="http://schemas.microsoft.com/office/drawing/2014/main" id="{0024ADCA-AA7C-EC42-9701-9511B43CCFDA}"/>
              </a:ext>
            </a:extLst>
          </p:cNvPr>
          <p:cNvSpPr/>
          <p:nvPr/>
        </p:nvSpPr>
        <p:spPr>
          <a:xfrm>
            <a:off x="1828800" y="4306686"/>
            <a:ext cx="8458200" cy="954107"/>
          </a:xfrm>
          <a:prstGeom prst="rect">
            <a:avLst/>
          </a:prstGeom>
        </p:spPr>
        <p:txBody>
          <a:bodyPr wrap="square">
            <a:spAutoFit/>
          </a:bodyPr>
          <a:lstStyle/>
          <a:p>
            <a:pPr algn="just"/>
            <a:r>
              <a:rPr lang="en-US" sz="1400" b="1" dirty="0">
                <a:solidFill>
                  <a:schemeClr val="bg1"/>
                </a:solidFill>
                <a:latin typeface="Calibri" panose="020F0502020204030204" pitchFamily="34" charset="0"/>
                <a:ea typeface="Calibri Light" charset="0"/>
                <a:cs typeface="Calibri" panose="020F0502020204030204" pitchFamily="34" charset="0"/>
              </a:rPr>
              <a:t>Note: The research reported here was supported by the Institute of Education Sciences, U.S. Department of Education, through Grant </a:t>
            </a:r>
            <a:r>
              <a:rPr lang="en-US" sz="1400" b="1" cap="all" dirty="0">
                <a:solidFill>
                  <a:schemeClr val="bg1"/>
                </a:solidFill>
                <a:latin typeface="Calibri" panose="020F0502020204030204" pitchFamily="34" charset="0"/>
                <a:cs typeface="Calibri" panose="020F0502020204030204" pitchFamily="34" charset="0"/>
              </a:rPr>
              <a:t>R305E150006</a:t>
            </a:r>
            <a:r>
              <a:rPr lang="en-US" sz="1400" dirty="0">
                <a:solidFill>
                  <a:schemeClr val="bg1"/>
                </a:solidFill>
                <a:latin typeface="Calibri" panose="020F0502020204030204" pitchFamily="34" charset="0"/>
                <a:cs typeface="Calibri" panose="020F0502020204030204" pitchFamily="34" charset="0"/>
              </a:rPr>
              <a:t> </a:t>
            </a:r>
            <a:r>
              <a:rPr lang="en-US" sz="1400" b="1" dirty="0">
                <a:solidFill>
                  <a:schemeClr val="bg1"/>
                </a:solidFill>
                <a:latin typeface="Calibri" panose="020F0502020204030204" pitchFamily="34" charset="0"/>
                <a:ea typeface="Calibri Light" charset="0"/>
                <a:cs typeface="Calibri" panose="020F0502020204030204" pitchFamily="34" charset="0"/>
              </a:rPr>
              <a:t>to the Regents of the University of California. The opinions expressed are those of the authors alone and do not represent views of the Institute or the U.S. Department of Education, or of the agencies providing data.</a:t>
            </a:r>
          </a:p>
        </p:txBody>
      </p:sp>
      <p:pic>
        <p:nvPicPr>
          <p:cNvPr id="9" name="Picture 8">
            <a:extLst>
              <a:ext uri="{FF2B5EF4-FFF2-40B4-BE49-F238E27FC236}">
                <a16:creationId xmlns:a16="http://schemas.microsoft.com/office/drawing/2014/main" id="{3581C07E-BA5D-6146-9245-D16464964328}"/>
              </a:ext>
            </a:extLst>
          </p:cNvPr>
          <p:cNvPicPr/>
          <p:nvPr/>
        </p:nvPicPr>
        <p:blipFill>
          <a:blip r:embed="rId3">
            <a:extLst>
              <a:ext uri="{28A0092B-C50C-407E-A947-70E740481C1C}">
                <a14:useLocalDpi xmlns:a14="http://schemas.microsoft.com/office/drawing/2010/main" val="0"/>
              </a:ext>
            </a:extLst>
          </a:blip>
          <a:stretch>
            <a:fillRect/>
          </a:stretch>
        </p:blipFill>
        <p:spPr>
          <a:xfrm>
            <a:off x="5067300" y="5663976"/>
            <a:ext cx="2438399" cy="102676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49F5-3A0B-4B3B-9EF7-000D098F78DE}"/>
              </a:ext>
            </a:extLst>
          </p:cNvPr>
          <p:cNvSpPr>
            <a:spLocks noGrp="1"/>
          </p:cNvSpPr>
          <p:nvPr>
            <p:ph type="title"/>
          </p:nvPr>
        </p:nvSpPr>
        <p:spPr/>
        <p:txBody>
          <a:bodyPr/>
          <a:lstStyle/>
          <a:p>
            <a:r>
              <a:rPr lang="en-US" dirty="0"/>
              <a:t>Cronbach’s Alpha</a:t>
            </a:r>
          </a:p>
        </p:txBody>
      </p:sp>
      <p:sp>
        <p:nvSpPr>
          <p:cNvPr id="3" name="Content Placeholder 2">
            <a:extLst>
              <a:ext uri="{FF2B5EF4-FFF2-40B4-BE49-F238E27FC236}">
                <a16:creationId xmlns:a16="http://schemas.microsoft.com/office/drawing/2014/main" id="{4A8291AD-8232-4D5D-B14E-F1AD90B6E5F7}"/>
              </a:ext>
            </a:extLst>
          </p:cNvPr>
          <p:cNvSpPr>
            <a:spLocks noGrp="1"/>
          </p:cNvSpPr>
          <p:nvPr>
            <p:ph idx="1"/>
          </p:nvPr>
        </p:nvSpPr>
        <p:spPr/>
        <p:txBody>
          <a:bodyPr/>
          <a:lstStyle/>
          <a:p>
            <a:r>
              <a:rPr lang="en-US" dirty="0"/>
              <a:t>Secondary: 0.97</a:t>
            </a:r>
          </a:p>
          <a:p>
            <a:r>
              <a:rPr lang="en-US" dirty="0"/>
              <a:t>Staff: 0.88</a:t>
            </a:r>
          </a:p>
          <a:p>
            <a:r>
              <a:rPr lang="en-US" dirty="0"/>
              <a:t>Parent: 0.95</a:t>
            </a:r>
          </a:p>
          <a:p>
            <a:r>
              <a:rPr lang="en-US" dirty="0"/>
              <a:t>No single question significantly impacts the alpha of the rest</a:t>
            </a:r>
          </a:p>
          <a:p>
            <a:r>
              <a:rPr lang="en-US" dirty="0"/>
              <a:t>See Excel tables</a:t>
            </a:r>
          </a:p>
        </p:txBody>
      </p:sp>
      <p:sp>
        <p:nvSpPr>
          <p:cNvPr id="4" name="Slide Number Placeholder 3">
            <a:extLst>
              <a:ext uri="{FF2B5EF4-FFF2-40B4-BE49-F238E27FC236}">
                <a16:creationId xmlns:a16="http://schemas.microsoft.com/office/drawing/2014/main" id="{50AA82E2-B454-49EF-B413-51D5020BD225}"/>
              </a:ext>
            </a:extLst>
          </p:cNvPr>
          <p:cNvSpPr>
            <a:spLocks noGrp="1"/>
          </p:cNvSpPr>
          <p:nvPr>
            <p:ph type="sldNum" sz="quarter" idx="12"/>
          </p:nvPr>
        </p:nvSpPr>
        <p:spPr/>
        <p:txBody>
          <a:bodyPr/>
          <a:lstStyle/>
          <a:p>
            <a:fld id="{80DD8C35-F8B3-4049-95AF-A34E38FBBA50}" type="slidenum">
              <a:rPr lang="en-US" smtClean="0"/>
              <a:pPr/>
              <a:t>2</a:t>
            </a:fld>
            <a:endParaRPr lang="en-US" dirty="0"/>
          </a:p>
        </p:txBody>
      </p:sp>
    </p:spTree>
    <p:extLst>
      <p:ext uri="{BB962C8B-B14F-4D97-AF65-F5344CB8AC3E}">
        <p14:creationId xmlns:p14="http://schemas.microsoft.com/office/powerpoint/2010/main" val="2672106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87AA-3CA6-427A-8207-11849A8380DC}"/>
              </a:ext>
            </a:extLst>
          </p:cNvPr>
          <p:cNvSpPr>
            <a:spLocks noGrp="1"/>
          </p:cNvSpPr>
          <p:nvPr>
            <p:ph type="title"/>
          </p:nvPr>
        </p:nvSpPr>
        <p:spPr/>
        <p:txBody>
          <a:bodyPr/>
          <a:lstStyle/>
          <a:p>
            <a:r>
              <a:rPr lang="en-US" dirty="0"/>
              <a:t>Question Categories</a:t>
            </a:r>
          </a:p>
        </p:txBody>
      </p:sp>
      <p:sp>
        <p:nvSpPr>
          <p:cNvPr id="3" name="Content Placeholder 2">
            <a:extLst>
              <a:ext uri="{FF2B5EF4-FFF2-40B4-BE49-F238E27FC236}">
                <a16:creationId xmlns:a16="http://schemas.microsoft.com/office/drawing/2014/main" id="{639479BE-6B7D-4595-8D75-326C1C220DBA}"/>
              </a:ext>
            </a:extLst>
          </p:cNvPr>
          <p:cNvSpPr>
            <a:spLocks noGrp="1"/>
          </p:cNvSpPr>
          <p:nvPr>
            <p:ph idx="1"/>
          </p:nvPr>
        </p:nvSpPr>
        <p:spPr/>
        <p:txBody>
          <a:bodyPr/>
          <a:lstStyle/>
          <a:p>
            <a:r>
              <a:rPr lang="en-US" dirty="0"/>
              <a:t>School Climate</a:t>
            </a:r>
          </a:p>
          <a:p>
            <a:r>
              <a:rPr lang="en-US" dirty="0"/>
              <a:t>Teacher and Staff Quality</a:t>
            </a:r>
          </a:p>
          <a:p>
            <a:r>
              <a:rPr lang="en-US" dirty="0"/>
              <a:t>Support for Students</a:t>
            </a:r>
          </a:p>
          <a:p>
            <a:r>
              <a:rPr lang="en-US" dirty="0"/>
              <a:t>Student Motivation</a:t>
            </a:r>
          </a:p>
        </p:txBody>
      </p:sp>
      <p:sp>
        <p:nvSpPr>
          <p:cNvPr id="4" name="Slide Number Placeholder 3">
            <a:extLst>
              <a:ext uri="{FF2B5EF4-FFF2-40B4-BE49-F238E27FC236}">
                <a16:creationId xmlns:a16="http://schemas.microsoft.com/office/drawing/2014/main" id="{7164AAB6-3884-4FE5-93A3-68B9F5379AE7}"/>
              </a:ext>
            </a:extLst>
          </p:cNvPr>
          <p:cNvSpPr>
            <a:spLocks noGrp="1"/>
          </p:cNvSpPr>
          <p:nvPr>
            <p:ph type="sldNum" sz="quarter" idx="12"/>
          </p:nvPr>
        </p:nvSpPr>
        <p:spPr/>
        <p:txBody>
          <a:bodyPr/>
          <a:lstStyle/>
          <a:p>
            <a:fld id="{80DD8C35-F8B3-4049-95AF-A34E38FBBA50}" type="slidenum">
              <a:rPr lang="en-US" smtClean="0"/>
              <a:pPr/>
              <a:t>3</a:t>
            </a:fld>
            <a:endParaRPr lang="en-US" dirty="0"/>
          </a:p>
        </p:txBody>
      </p:sp>
    </p:spTree>
    <p:extLst>
      <p:ext uri="{BB962C8B-B14F-4D97-AF65-F5344CB8AC3E}">
        <p14:creationId xmlns:p14="http://schemas.microsoft.com/office/powerpoint/2010/main" val="4150185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EDA40-0C7D-4525-AA6A-765B83760353}"/>
              </a:ext>
            </a:extLst>
          </p:cNvPr>
          <p:cNvSpPr>
            <a:spLocks noGrp="1"/>
          </p:cNvSpPr>
          <p:nvPr>
            <p:ph type="title"/>
          </p:nvPr>
        </p:nvSpPr>
        <p:spPr/>
        <p:txBody>
          <a:bodyPr/>
          <a:lstStyle/>
          <a:p>
            <a:r>
              <a:rPr lang="en-US" dirty="0"/>
              <a:t>School Climate</a:t>
            </a:r>
          </a:p>
        </p:txBody>
      </p:sp>
      <p:sp>
        <p:nvSpPr>
          <p:cNvPr id="3" name="Content Placeholder 2">
            <a:extLst>
              <a:ext uri="{FF2B5EF4-FFF2-40B4-BE49-F238E27FC236}">
                <a16:creationId xmlns:a16="http://schemas.microsoft.com/office/drawing/2014/main" id="{D7D35439-58CB-4CBE-BE98-3BA3B154C941}"/>
              </a:ext>
            </a:extLst>
          </p:cNvPr>
          <p:cNvSpPr>
            <a:spLocks noGrp="1"/>
          </p:cNvSpPr>
          <p:nvPr>
            <p:ph idx="1"/>
          </p:nvPr>
        </p:nvSpPr>
        <p:spPr/>
        <p:txBody>
          <a:bodyPr>
            <a:normAutofit fontScale="92500" lnSpcReduction="10000"/>
          </a:bodyPr>
          <a:lstStyle/>
          <a:p>
            <a:pPr marL="457200" rtl="0" fontAlgn="base">
              <a:spcBef>
                <a:spcPts val="0"/>
              </a:spcBef>
              <a:spcAft>
                <a:spcPts val="0"/>
              </a:spcAft>
              <a:buFont typeface="Arial" panose="020B0604020202020204" pitchFamily="34" charset="0"/>
              <a:buChar char="•"/>
            </a:pPr>
            <a:r>
              <a:rPr lang="en-US" sz="1400" b="0" i="0" u="none" strike="noStrike" dirty="0">
                <a:solidFill>
                  <a:srgbClr val="000000"/>
                </a:solidFill>
                <a:effectLst/>
              </a:rPr>
              <a:t>Parent</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9. promotes academic success for all students</a:t>
            </a:r>
            <a:endParaRPr lang="en-US" sz="1400" b="0" i="0" u="none" strike="noStrike" dirty="0">
              <a:solidFill>
                <a:srgbClr val="000000"/>
              </a:solidFill>
              <a:effectLst/>
            </a:endParaRP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16. is a supportive and inviting place</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17. welcomes parents' contributions</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27. encourages me to be an active partner</a:t>
            </a:r>
          </a:p>
          <a:p>
            <a:pPr marL="45720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Secondary</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22. Feel close to people in this school</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23. Happy to be at this school</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24. I am part of this school</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25. Teachers treat students fairly</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26. Feel safe </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27. School is clean and tidy</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28. Teachers communicate with parents</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29. Parents welcome to participate</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30. Staff take parent concerns seriously</a:t>
            </a:r>
          </a:p>
          <a:p>
            <a:pPr marL="45720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Staff</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20. encourages students to enroll in rigorous courses</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24. has high expectations for all students</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41. feel a responsibility to improve this school</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44. motivates students to learn</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64. students are motivated to learn</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87. teachers communicate with parents</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98. cutting classes or being truant</a:t>
            </a:r>
          </a:p>
          <a:p>
            <a:pPr indent="-285750" fontAlgn="base">
              <a:spcBef>
                <a:spcPts val="0"/>
              </a:spcBef>
            </a:pPr>
            <a:r>
              <a:rPr lang="en-US" sz="1800" dirty="0">
                <a:solidFill>
                  <a:srgbClr val="222222"/>
                </a:solidFill>
              </a:rPr>
              <a:t>Cronbach’s Alpha: 0.93</a:t>
            </a:r>
          </a:p>
          <a:p>
            <a:pPr marL="57150" indent="0" fontAlgn="base">
              <a:spcBef>
                <a:spcPts val="0"/>
              </a:spcBef>
              <a:buNone/>
            </a:pPr>
            <a:endParaRPr lang="en-US" sz="1800" b="0" i="0" u="none" strike="noStrike" dirty="0">
              <a:solidFill>
                <a:srgbClr val="222222"/>
              </a:solidFill>
              <a:effectLst/>
            </a:endParaRPr>
          </a:p>
        </p:txBody>
      </p:sp>
      <p:sp>
        <p:nvSpPr>
          <p:cNvPr id="4" name="Slide Number Placeholder 3">
            <a:extLst>
              <a:ext uri="{FF2B5EF4-FFF2-40B4-BE49-F238E27FC236}">
                <a16:creationId xmlns:a16="http://schemas.microsoft.com/office/drawing/2014/main" id="{2FAFBFD8-F33D-4F21-9FA3-1A49685DC75F}"/>
              </a:ext>
            </a:extLst>
          </p:cNvPr>
          <p:cNvSpPr>
            <a:spLocks noGrp="1"/>
          </p:cNvSpPr>
          <p:nvPr>
            <p:ph type="sldNum" sz="quarter" idx="12"/>
          </p:nvPr>
        </p:nvSpPr>
        <p:spPr/>
        <p:txBody>
          <a:bodyPr/>
          <a:lstStyle/>
          <a:p>
            <a:fld id="{80DD8C35-F8B3-4049-95AF-A34E38FBBA50}" type="slidenum">
              <a:rPr lang="en-US" smtClean="0"/>
              <a:pPr/>
              <a:t>4</a:t>
            </a:fld>
            <a:endParaRPr lang="en-US" dirty="0"/>
          </a:p>
        </p:txBody>
      </p:sp>
    </p:spTree>
    <p:extLst>
      <p:ext uri="{BB962C8B-B14F-4D97-AF65-F5344CB8AC3E}">
        <p14:creationId xmlns:p14="http://schemas.microsoft.com/office/powerpoint/2010/main" val="2676827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1494E-310F-4130-BF62-5571B5449E0F}"/>
              </a:ext>
            </a:extLst>
          </p:cNvPr>
          <p:cNvSpPr>
            <a:spLocks noGrp="1"/>
          </p:cNvSpPr>
          <p:nvPr>
            <p:ph type="title"/>
          </p:nvPr>
        </p:nvSpPr>
        <p:spPr/>
        <p:txBody>
          <a:bodyPr/>
          <a:lstStyle/>
          <a:p>
            <a:r>
              <a:rPr lang="en-US" dirty="0"/>
              <a:t>Teacher and Staff Quality </a:t>
            </a:r>
          </a:p>
        </p:txBody>
      </p:sp>
      <p:sp>
        <p:nvSpPr>
          <p:cNvPr id="3" name="Content Placeholder 2">
            <a:extLst>
              <a:ext uri="{FF2B5EF4-FFF2-40B4-BE49-F238E27FC236}">
                <a16:creationId xmlns:a16="http://schemas.microsoft.com/office/drawing/2014/main" id="{300BDF35-6EF0-4693-87FF-14A8BF44962B}"/>
              </a:ext>
            </a:extLst>
          </p:cNvPr>
          <p:cNvSpPr>
            <a:spLocks noGrp="1"/>
          </p:cNvSpPr>
          <p:nvPr>
            <p:ph idx="1"/>
          </p:nvPr>
        </p:nvSpPr>
        <p:spPr/>
        <p:txBody>
          <a:bodyPr>
            <a:normAutofit lnSpcReduction="10000"/>
          </a:bodyPr>
          <a:lstStyle/>
          <a:p>
            <a:pPr marL="457200" rtl="0" fontAlgn="base">
              <a:spcBef>
                <a:spcPts val="0"/>
              </a:spcBef>
              <a:spcAft>
                <a:spcPts val="0"/>
              </a:spcAft>
              <a:buFont typeface="Arial" panose="020B0604020202020204" pitchFamily="34" charset="0"/>
              <a:buChar char="•"/>
            </a:pPr>
            <a:r>
              <a:rPr lang="en-US" sz="1400" b="0" i="0" u="none" strike="noStrike" dirty="0">
                <a:solidFill>
                  <a:srgbClr val="000000"/>
                </a:solidFill>
                <a:effectLst/>
              </a:rPr>
              <a:t>Parent</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30. provides high quality instruction</a:t>
            </a:r>
            <a:endParaRPr lang="en-US" sz="1400" b="0" i="0" u="none" strike="noStrike" dirty="0">
              <a:solidFill>
                <a:srgbClr val="000000"/>
              </a:solidFill>
              <a:effectLst/>
            </a:endParaRP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31. motivates students to learn</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32. has teachers who go out of their way to help</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33. has adults who really care about students</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34. has high expectations for all students</a:t>
            </a:r>
          </a:p>
          <a:p>
            <a:pPr marL="45720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Secondary</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35. who really cares about me</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36. who tells me when I do a good job</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37. who notices when I am not there</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38. who wants me to do my best</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39. who listens when I have something to say</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40. who believes I will be a success</a:t>
            </a:r>
          </a:p>
          <a:p>
            <a:pPr marL="45720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Staff</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Do you feel you need more professional development… in the following areas?</a:t>
            </a:r>
          </a:p>
          <a:p>
            <a:pPr marL="1143000" lvl="2" indent="-22860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103. meeting academic standards</a:t>
            </a:r>
          </a:p>
          <a:p>
            <a:pPr marL="1143000" lvl="2" indent="-22860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104. evidence-based methods of instruction</a:t>
            </a:r>
          </a:p>
          <a:p>
            <a:pPr marL="1143000" lvl="2" indent="-22860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105. positive behavioral support</a:t>
            </a:r>
          </a:p>
          <a:p>
            <a:pPr marL="1143000" lvl="2" indent="-22860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109. closing the achievement gap</a:t>
            </a:r>
          </a:p>
          <a:p>
            <a:pPr marL="1143000" lvl="2" indent="-22860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111. meeting social, emotional… needs of youth</a:t>
            </a:r>
          </a:p>
          <a:p>
            <a:pPr marL="1143000" lvl="2" indent="-22860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112. creating a positive school climate</a:t>
            </a:r>
          </a:p>
          <a:p>
            <a:pPr indent="-228600" fontAlgn="base">
              <a:spcBef>
                <a:spcPts val="0"/>
              </a:spcBef>
            </a:pPr>
            <a:r>
              <a:rPr lang="en-US" sz="2200" dirty="0">
                <a:solidFill>
                  <a:srgbClr val="222222"/>
                </a:solidFill>
              </a:rPr>
              <a:t>Cronbach’s Alpha: 0.89</a:t>
            </a:r>
            <a:endParaRPr lang="en-US" sz="2200" b="0" i="0" u="none" strike="noStrike" dirty="0">
              <a:solidFill>
                <a:srgbClr val="222222"/>
              </a:solidFill>
              <a:effectLst/>
            </a:endParaRPr>
          </a:p>
          <a:p>
            <a:endParaRPr lang="en-US" dirty="0"/>
          </a:p>
        </p:txBody>
      </p:sp>
      <p:sp>
        <p:nvSpPr>
          <p:cNvPr id="4" name="Slide Number Placeholder 3">
            <a:extLst>
              <a:ext uri="{FF2B5EF4-FFF2-40B4-BE49-F238E27FC236}">
                <a16:creationId xmlns:a16="http://schemas.microsoft.com/office/drawing/2014/main" id="{E3C2DAC5-E8A0-4D46-A755-D2F31AD63667}"/>
              </a:ext>
            </a:extLst>
          </p:cNvPr>
          <p:cNvSpPr>
            <a:spLocks noGrp="1"/>
          </p:cNvSpPr>
          <p:nvPr>
            <p:ph type="sldNum" sz="quarter" idx="12"/>
          </p:nvPr>
        </p:nvSpPr>
        <p:spPr/>
        <p:txBody>
          <a:bodyPr/>
          <a:lstStyle/>
          <a:p>
            <a:fld id="{80DD8C35-F8B3-4049-95AF-A34E38FBBA50}" type="slidenum">
              <a:rPr lang="en-US" smtClean="0"/>
              <a:pPr/>
              <a:t>5</a:t>
            </a:fld>
            <a:endParaRPr lang="en-US" dirty="0"/>
          </a:p>
        </p:txBody>
      </p:sp>
    </p:spTree>
    <p:extLst>
      <p:ext uri="{BB962C8B-B14F-4D97-AF65-F5344CB8AC3E}">
        <p14:creationId xmlns:p14="http://schemas.microsoft.com/office/powerpoint/2010/main" val="1477509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2B969-B759-4752-817F-6BBE76D5E124}"/>
              </a:ext>
            </a:extLst>
          </p:cNvPr>
          <p:cNvSpPr>
            <a:spLocks noGrp="1"/>
          </p:cNvSpPr>
          <p:nvPr>
            <p:ph type="title"/>
          </p:nvPr>
        </p:nvSpPr>
        <p:spPr/>
        <p:txBody>
          <a:bodyPr/>
          <a:lstStyle/>
          <a:p>
            <a:r>
              <a:rPr lang="en-US" dirty="0"/>
              <a:t>Support for Students</a:t>
            </a:r>
          </a:p>
        </p:txBody>
      </p:sp>
      <p:sp>
        <p:nvSpPr>
          <p:cNvPr id="3" name="Content Placeholder 2">
            <a:extLst>
              <a:ext uri="{FF2B5EF4-FFF2-40B4-BE49-F238E27FC236}">
                <a16:creationId xmlns:a16="http://schemas.microsoft.com/office/drawing/2014/main" id="{AFC10C44-7465-4886-9558-BEAB9BE67C18}"/>
              </a:ext>
            </a:extLst>
          </p:cNvPr>
          <p:cNvSpPr>
            <a:spLocks noGrp="1"/>
          </p:cNvSpPr>
          <p:nvPr>
            <p:ph idx="1"/>
          </p:nvPr>
        </p:nvSpPr>
        <p:spPr/>
        <p:txBody>
          <a:bodyPr/>
          <a:lstStyle/>
          <a:p>
            <a:pPr marL="457200" rtl="0" fontAlgn="base">
              <a:spcBef>
                <a:spcPts val="0"/>
              </a:spcBef>
              <a:spcAft>
                <a:spcPts val="0"/>
              </a:spcAft>
              <a:buFont typeface="Arial" panose="020B0604020202020204" pitchFamily="34" charset="0"/>
              <a:buChar char="•"/>
            </a:pPr>
            <a:r>
              <a:rPr lang="en-US" sz="1400" b="0" i="0" u="none" strike="noStrike" dirty="0">
                <a:solidFill>
                  <a:srgbClr val="000000"/>
                </a:solidFill>
                <a:effectLst/>
              </a:rPr>
              <a:t>Parent</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15. provides quality counseling</a:t>
            </a:r>
            <a:endParaRPr lang="en-US" sz="1400" b="0" i="0" u="none" strike="noStrike" dirty="0">
              <a:solidFill>
                <a:srgbClr val="000000"/>
              </a:solidFill>
              <a:effectLst/>
            </a:endParaRP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64. providing information on … college or vocational school</a:t>
            </a:r>
          </a:p>
          <a:p>
            <a:pPr marL="45720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Staff</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10. provides adequate counseling and support services</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128. provides counseling… to help students…</a:t>
            </a:r>
          </a:p>
          <a:p>
            <a:pPr indent="-285750" fontAlgn="base">
              <a:spcBef>
                <a:spcPts val="0"/>
              </a:spcBef>
            </a:pPr>
            <a:r>
              <a:rPr lang="en-US" sz="1800" dirty="0"/>
              <a:t>Cronbach’s Alpha: 0.64</a:t>
            </a:r>
          </a:p>
        </p:txBody>
      </p:sp>
      <p:sp>
        <p:nvSpPr>
          <p:cNvPr id="4" name="Slide Number Placeholder 3">
            <a:extLst>
              <a:ext uri="{FF2B5EF4-FFF2-40B4-BE49-F238E27FC236}">
                <a16:creationId xmlns:a16="http://schemas.microsoft.com/office/drawing/2014/main" id="{4B6BFB9B-7317-489D-B337-C47ECB861F96}"/>
              </a:ext>
            </a:extLst>
          </p:cNvPr>
          <p:cNvSpPr>
            <a:spLocks noGrp="1"/>
          </p:cNvSpPr>
          <p:nvPr>
            <p:ph type="sldNum" sz="quarter" idx="12"/>
          </p:nvPr>
        </p:nvSpPr>
        <p:spPr/>
        <p:txBody>
          <a:bodyPr/>
          <a:lstStyle/>
          <a:p>
            <a:fld id="{80DD8C35-F8B3-4049-95AF-A34E38FBBA50}" type="slidenum">
              <a:rPr lang="en-US" smtClean="0"/>
              <a:pPr/>
              <a:t>6</a:t>
            </a:fld>
            <a:endParaRPr lang="en-US" dirty="0"/>
          </a:p>
        </p:txBody>
      </p:sp>
    </p:spTree>
    <p:extLst>
      <p:ext uri="{BB962C8B-B14F-4D97-AF65-F5344CB8AC3E}">
        <p14:creationId xmlns:p14="http://schemas.microsoft.com/office/powerpoint/2010/main" val="3586718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3DB2F-533B-49B5-BBE8-F98D1BD92A75}"/>
              </a:ext>
            </a:extLst>
          </p:cNvPr>
          <p:cNvSpPr>
            <a:spLocks noGrp="1"/>
          </p:cNvSpPr>
          <p:nvPr>
            <p:ph type="title"/>
          </p:nvPr>
        </p:nvSpPr>
        <p:spPr/>
        <p:txBody>
          <a:bodyPr/>
          <a:lstStyle/>
          <a:p>
            <a:r>
              <a:rPr lang="en-US" dirty="0"/>
              <a:t>Student Motivation</a:t>
            </a:r>
          </a:p>
        </p:txBody>
      </p:sp>
      <p:sp>
        <p:nvSpPr>
          <p:cNvPr id="3" name="Content Placeholder 2">
            <a:extLst>
              <a:ext uri="{FF2B5EF4-FFF2-40B4-BE49-F238E27FC236}">
                <a16:creationId xmlns:a16="http://schemas.microsoft.com/office/drawing/2014/main" id="{5F6CE40C-2EFA-46AD-A6E3-ED15DF9A676D}"/>
              </a:ext>
            </a:extLst>
          </p:cNvPr>
          <p:cNvSpPr>
            <a:spLocks noGrp="1"/>
          </p:cNvSpPr>
          <p:nvPr>
            <p:ph idx="1"/>
          </p:nvPr>
        </p:nvSpPr>
        <p:spPr/>
        <p:txBody>
          <a:bodyPr/>
          <a:lstStyle/>
          <a:p>
            <a:pPr marL="45720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Secondary</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31. I try hard to make sure I am good at schoolwork</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32. I try hard because I am interested</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33. I work hard to understand new things</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222222"/>
                </a:solidFill>
                <a:effectLst/>
              </a:rPr>
              <a:t>34. I am always trying to do better</a:t>
            </a:r>
          </a:p>
          <a:p>
            <a:pPr indent="-285750" fontAlgn="base">
              <a:spcBef>
                <a:spcPts val="0"/>
              </a:spcBef>
            </a:pPr>
            <a:r>
              <a:rPr lang="en-US" sz="1800" dirty="0"/>
              <a:t>Cronbach’s Alpha: 0.95</a:t>
            </a:r>
          </a:p>
        </p:txBody>
      </p:sp>
      <p:sp>
        <p:nvSpPr>
          <p:cNvPr id="4" name="Slide Number Placeholder 3">
            <a:extLst>
              <a:ext uri="{FF2B5EF4-FFF2-40B4-BE49-F238E27FC236}">
                <a16:creationId xmlns:a16="http://schemas.microsoft.com/office/drawing/2014/main" id="{B2A8DB85-2E9D-4C81-87C0-CCE90EAAC166}"/>
              </a:ext>
            </a:extLst>
          </p:cNvPr>
          <p:cNvSpPr>
            <a:spLocks noGrp="1"/>
          </p:cNvSpPr>
          <p:nvPr>
            <p:ph type="sldNum" sz="quarter" idx="12"/>
          </p:nvPr>
        </p:nvSpPr>
        <p:spPr/>
        <p:txBody>
          <a:bodyPr/>
          <a:lstStyle/>
          <a:p>
            <a:fld id="{80DD8C35-F8B3-4049-95AF-A34E38FBBA50}" type="slidenum">
              <a:rPr lang="en-US" smtClean="0"/>
              <a:pPr/>
              <a:t>7</a:t>
            </a:fld>
            <a:endParaRPr lang="en-US" dirty="0"/>
          </a:p>
        </p:txBody>
      </p:sp>
    </p:spTree>
    <p:extLst>
      <p:ext uri="{BB962C8B-B14F-4D97-AF65-F5344CB8AC3E}">
        <p14:creationId xmlns:p14="http://schemas.microsoft.com/office/powerpoint/2010/main" val="2758688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28366-378E-47E1-B2FD-F3FD6C55D9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85C280-079A-4A76-B0B7-59D7D8AA5594}"/>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9DC10C7-C87F-4F11-9646-33DAB40EDF51}"/>
              </a:ext>
            </a:extLst>
          </p:cNvPr>
          <p:cNvSpPr>
            <a:spLocks noGrp="1"/>
          </p:cNvSpPr>
          <p:nvPr>
            <p:ph type="sldNum" sz="quarter" idx="12"/>
          </p:nvPr>
        </p:nvSpPr>
        <p:spPr/>
        <p:txBody>
          <a:bodyPr/>
          <a:lstStyle/>
          <a:p>
            <a:fld id="{80DD8C35-F8B3-4049-95AF-A34E38FBBA50}" type="slidenum">
              <a:rPr lang="en-US" smtClean="0"/>
              <a:pPr/>
              <a:t>8</a:t>
            </a:fld>
            <a:endParaRPr lang="en-US" dirty="0"/>
          </a:p>
        </p:txBody>
      </p:sp>
    </p:spTree>
    <p:extLst>
      <p:ext uri="{BB962C8B-B14F-4D97-AF65-F5344CB8AC3E}">
        <p14:creationId xmlns:p14="http://schemas.microsoft.com/office/powerpoint/2010/main" val="3379216068"/>
      </p:ext>
    </p:extLst>
  </p:cSld>
  <p:clrMapOvr>
    <a:masterClrMapping/>
  </p:clrMapOvr>
</p:sld>
</file>

<file path=ppt/theme/theme1.xml><?xml version="1.0" encoding="utf-8"?>
<a:theme xmlns:a="http://schemas.openxmlformats.org/drawingml/2006/main" name="1_Office Theme">
  <a:themeElements>
    <a:clrScheme name="Custom 5">
      <a:dk1>
        <a:sysClr val="windowText" lastClr="000000"/>
      </a:dk1>
      <a:lt1>
        <a:sysClr val="window" lastClr="FFFFFF"/>
      </a:lt1>
      <a:dk2>
        <a:srgbClr val="4F271C"/>
      </a:dk2>
      <a:lt2>
        <a:srgbClr val="E7DEC9"/>
      </a:lt2>
      <a:accent1>
        <a:srgbClr val="354369"/>
      </a:accent1>
      <a:accent2>
        <a:srgbClr val="C58C00"/>
      </a:accent2>
      <a:accent3>
        <a:srgbClr val="C32D2E"/>
      </a:accent3>
      <a:accent4>
        <a:srgbClr val="446E27"/>
      </a:accent4>
      <a:accent5>
        <a:srgbClr val="964305"/>
      </a:accent5>
      <a:accent6>
        <a:srgbClr val="3891A7"/>
      </a:accent6>
      <a:hlink>
        <a:srgbClr val="8DC765"/>
      </a:hlink>
      <a:folHlink>
        <a:srgbClr val="AA8A14"/>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517</Words>
  <Application>Microsoft Office PowerPoint</Application>
  <PresentationFormat>Widescreen</PresentationFormat>
  <Paragraphs>86</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Georgia</vt:lpstr>
      <vt:lpstr>1_Office Theme</vt:lpstr>
      <vt:lpstr>4/21/2021</vt:lpstr>
      <vt:lpstr>Cronbach’s Alpha</vt:lpstr>
      <vt:lpstr>Question Categories</vt:lpstr>
      <vt:lpstr>School Climate</vt:lpstr>
      <vt:lpstr>Teacher and Staff Quality </vt:lpstr>
      <vt:lpstr>Support for Students</vt:lpstr>
      <vt:lpstr>Student Motivation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Secondary Survey Factor Analysis</dc:title>
  <dc:creator>Che Sun</dc:creator>
  <cp:lastModifiedBy>Che Sun</cp:lastModifiedBy>
  <cp:revision>10</cp:revision>
  <dcterms:created xsi:type="dcterms:W3CDTF">2021-04-13T05:21:41Z</dcterms:created>
  <dcterms:modified xsi:type="dcterms:W3CDTF">2021-04-21T20:02:16Z</dcterms:modified>
</cp:coreProperties>
</file>