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542" r:id="rId3"/>
    <p:sldId id="543" r:id="rId4"/>
    <p:sldId id="544" r:id="rId5"/>
    <p:sldId id="545" r:id="rId6"/>
    <p:sldId id="548" r:id="rId7"/>
    <p:sldId id="546" r:id="rId8"/>
    <p:sldId id="547" r:id="rId9"/>
    <p:sldId id="549" r:id="rId10"/>
    <p:sldId id="32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92447" autoAdjust="0"/>
  </p:normalViewPr>
  <p:slideViewPr>
    <p:cSldViewPr>
      <p:cViewPr varScale="1">
        <p:scale>
          <a:sx n="105" d="100"/>
          <a:sy n="105" d="100"/>
        </p:scale>
        <p:origin x="1278" y="114"/>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11/10/2020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10</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11/10/2020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California School Climate, Health, and Learning Surveys (</a:t>
            </a:r>
            <a:r>
              <a:rPr lang="en-US" dirty="0" err="1"/>
              <a:t>CalSCHLS</a:t>
            </a:r>
            <a:r>
              <a:rPr lang="en-US" dirty="0"/>
              <a:t>): Progress Update</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562100" y="3429000"/>
            <a:ext cx="5943600" cy="5390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solidFill>
                  <a:schemeClr val="bg1"/>
                </a:solidFill>
              </a:rPr>
              <a:t>November 5, 2020</a:t>
            </a:r>
            <a:endParaRPr lang="en-US" dirty="0">
              <a:solidFill>
                <a:schemeClr val="bg1"/>
              </a:solidFill>
            </a:endParaRPr>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10</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A8E-086F-4A10-931E-F94E466537FB}"/>
              </a:ext>
            </a:extLst>
          </p:cNvPr>
          <p:cNvSpPr>
            <a:spLocks noGrp="1"/>
          </p:cNvSpPr>
          <p:nvPr>
            <p:ph type="title"/>
          </p:nvPr>
        </p:nvSpPr>
        <p:spPr/>
        <p:txBody>
          <a:bodyPr>
            <a:normAutofit/>
          </a:bodyPr>
          <a:lstStyle/>
          <a:p>
            <a:r>
              <a:rPr lang="en-US" dirty="0"/>
              <a:t>Questions and Problems</a:t>
            </a:r>
          </a:p>
        </p:txBody>
      </p:sp>
      <p:sp>
        <p:nvSpPr>
          <p:cNvPr id="4" name="Slide Number Placeholder 3">
            <a:extLst>
              <a:ext uri="{FF2B5EF4-FFF2-40B4-BE49-F238E27FC236}">
                <a16:creationId xmlns:a16="http://schemas.microsoft.com/office/drawing/2014/main" id="{F22B289D-88C2-4DC7-B340-C70203B15DD4}"/>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
        <p:nvSpPr>
          <p:cNvPr id="5" name="Content Placeholder 4">
            <a:extLst>
              <a:ext uri="{FF2B5EF4-FFF2-40B4-BE49-F238E27FC236}">
                <a16:creationId xmlns:a16="http://schemas.microsoft.com/office/drawing/2014/main" id="{230202AA-C804-48FC-84C6-0EADC2C6A941}"/>
              </a:ext>
            </a:extLst>
          </p:cNvPr>
          <p:cNvSpPr>
            <a:spLocks noGrp="1"/>
          </p:cNvSpPr>
          <p:nvPr>
            <p:ph idx="1"/>
          </p:nvPr>
        </p:nvSpPr>
        <p:spPr/>
        <p:txBody>
          <a:bodyPr>
            <a:normAutofit fontScale="77500" lnSpcReduction="20000"/>
          </a:bodyPr>
          <a:lstStyle/>
          <a:p>
            <a:r>
              <a:rPr lang="en-US" dirty="0"/>
              <a:t>Exclude schools where response rate is low - if a certain year response rate is low, do we exclude only that year? Or do we want an average response rate across years and exclude from all years?</a:t>
            </a:r>
          </a:p>
          <a:p>
            <a:r>
              <a:rPr lang="en-US" dirty="0"/>
              <a:t>Enrollment data is whacky - people can choose not to report race/ethnicity</a:t>
            </a:r>
          </a:p>
          <a:p>
            <a:r>
              <a:rPr lang="en-US" dirty="0"/>
              <a:t>race/ethnicity data has problems</a:t>
            </a:r>
          </a:p>
          <a:p>
            <a:pPr lvl="1"/>
            <a:r>
              <a:rPr lang="en-US" dirty="0"/>
              <a:t>105 schools with total </a:t>
            </a:r>
            <a:r>
              <a:rPr lang="en-US" dirty="0" err="1"/>
              <a:t>hispanic</a:t>
            </a:r>
            <a:r>
              <a:rPr lang="en-US" dirty="0"/>
              <a:t> survey responses &gt; total </a:t>
            </a:r>
            <a:r>
              <a:rPr lang="en-US" dirty="0" err="1"/>
              <a:t>hispanic</a:t>
            </a:r>
            <a:r>
              <a:rPr lang="en-US" dirty="0"/>
              <a:t> enrollment</a:t>
            </a:r>
          </a:p>
          <a:p>
            <a:pPr lvl="1"/>
            <a:r>
              <a:rPr lang="en-US" dirty="0"/>
              <a:t>92 schools with total </a:t>
            </a:r>
            <a:r>
              <a:rPr lang="en-US" dirty="0" err="1"/>
              <a:t>asian</a:t>
            </a:r>
            <a:r>
              <a:rPr lang="en-US" dirty="0"/>
              <a:t> survey responses &gt; total </a:t>
            </a:r>
            <a:r>
              <a:rPr lang="en-US" dirty="0" err="1"/>
              <a:t>asian</a:t>
            </a:r>
            <a:r>
              <a:rPr lang="en-US" dirty="0"/>
              <a:t> enrollment</a:t>
            </a:r>
          </a:p>
          <a:p>
            <a:pPr lvl="1"/>
            <a:r>
              <a:rPr lang="en-US" dirty="0"/>
              <a:t>Same problem with blacks for 299 schools</a:t>
            </a:r>
          </a:p>
          <a:p>
            <a:pPr lvl="1"/>
            <a:r>
              <a:rPr lang="en-US" dirty="0"/>
              <a:t>Same problem with whites for 316 schools</a:t>
            </a:r>
          </a:p>
          <a:p>
            <a:endParaRPr lang="en-US" dirty="0"/>
          </a:p>
          <a:p>
            <a:endParaRPr lang="en-US" dirty="0"/>
          </a:p>
        </p:txBody>
      </p:sp>
    </p:spTree>
    <p:extLst>
      <p:ext uri="{BB962C8B-B14F-4D97-AF65-F5344CB8AC3E}">
        <p14:creationId xmlns:p14="http://schemas.microsoft.com/office/powerpoint/2010/main" val="77705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6C44-69EF-4A0C-8A00-5D80DA04E364}"/>
              </a:ext>
            </a:extLst>
          </p:cNvPr>
          <p:cNvSpPr>
            <a:spLocks noGrp="1"/>
          </p:cNvSpPr>
          <p:nvPr>
            <p:ph type="title"/>
          </p:nvPr>
        </p:nvSpPr>
        <p:spPr/>
        <p:txBody>
          <a:bodyPr/>
          <a:lstStyle/>
          <a:p>
            <a:r>
              <a:rPr lang="en-US" dirty="0"/>
              <a:t>Secondary Pooled Diagnostics</a:t>
            </a:r>
          </a:p>
        </p:txBody>
      </p:sp>
      <p:sp>
        <p:nvSpPr>
          <p:cNvPr id="3" name="Content Placeholder 2">
            <a:extLst>
              <a:ext uri="{FF2B5EF4-FFF2-40B4-BE49-F238E27FC236}">
                <a16:creationId xmlns:a16="http://schemas.microsoft.com/office/drawing/2014/main" id="{E470348C-7F99-4456-AF25-6896813CB248}"/>
              </a:ext>
            </a:extLst>
          </p:cNvPr>
          <p:cNvSpPr>
            <a:spLocks noGrp="1"/>
          </p:cNvSpPr>
          <p:nvPr>
            <p:ph idx="1"/>
          </p:nvPr>
        </p:nvSpPr>
        <p:spPr/>
        <p:txBody>
          <a:bodyPr/>
          <a:lstStyle/>
          <a:p>
            <a:r>
              <a:rPr lang="en-US" dirty="0"/>
              <a:t>For race/ethnicity response rates, excluded schools where survey &gt; enrollment</a:t>
            </a:r>
          </a:p>
        </p:txBody>
      </p:sp>
      <p:sp>
        <p:nvSpPr>
          <p:cNvPr id="4" name="Slide Number Placeholder 3">
            <a:extLst>
              <a:ext uri="{FF2B5EF4-FFF2-40B4-BE49-F238E27FC236}">
                <a16:creationId xmlns:a16="http://schemas.microsoft.com/office/drawing/2014/main" id="{6D74F865-C8A9-4EAC-B4FD-267E026A036B}"/>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187010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CE5A-64C7-4924-96E8-DDB47A2695A8}"/>
              </a:ext>
            </a:extLst>
          </p:cNvPr>
          <p:cNvSpPr>
            <a:spLocks noGrp="1"/>
          </p:cNvSpPr>
          <p:nvPr>
            <p:ph type="title"/>
          </p:nvPr>
        </p:nvSpPr>
        <p:spPr/>
        <p:txBody>
          <a:bodyPr/>
          <a:lstStyle/>
          <a:p>
            <a:r>
              <a:rPr lang="en-US" dirty="0"/>
              <a:t>Secondary Pooled Diagnostics</a:t>
            </a:r>
          </a:p>
        </p:txBody>
      </p:sp>
      <p:pic>
        <p:nvPicPr>
          <p:cNvPr id="6" name="Content Placeholder 5" descr="Chart, histogram&#10;&#10;Description automatically generated">
            <a:extLst>
              <a:ext uri="{FF2B5EF4-FFF2-40B4-BE49-F238E27FC236}">
                <a16:creationId xmlns:a16="http://schemas.microsoft.com/office/drawing/2014/main" id="{7EF8CF5D-9974-4690-9D3F-BF46A9F58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3B552C24-DFF0-4E4A-9A49-4F8936930BAA}"/>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354170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186-BC9F-4975-8BE5-328DA75D17B4}"/>
              </a:ext>
            </a:extLst>
          </p:cNvPr>
          <p:cNvSpPr>
            <a:spLocks noGrp="1"/>
          </p:cNvSpPr>
          <p:nvPr>
            <p:ph type="title"/>
          </p:nvPr>
        </p:nvSpPr>
        <p:spPr/>
        <p:txBody>
          <a:bodyPr/>
          <a:lstStyle/>
          <a:p>
            <a:r>
              <a:rPr lang="en-US" dirty="0"/>
              <a:t>Secondary Pooled Diagnostics</a:t>
            </a:r>
          </a:p>
        </p:txBody>
      </p:sp>
      <p:pic>
        <p:nvPicPr>
          <p:cNvPr id="6" name="Content Placeholder 5" descr="Chart, histogram&#10;&#10;Description automatically generated">
            <a:extLst>
              <a:ext uri="{FF2B5EF4-FFF2-40B4-BE49-F238E27FC236}">
                <a16:creationId xmlns:a16="http://schemas.microsoft.com/office/drawing/2014/main" id="{6A1C05CF-9F18-424D-9B0C-AA206A906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83E1128C-A992-464E-B5F6-A6D6D348F81C}"/>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316737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30F3-C0EA-4E63-A71A-F1DC25627980}"/>
              </a:ext>
            </a:extLst>
          </p:cNvPr>
          <p:cNvSpPr>
            <a:spLocks noGrp="1"/>
          </p:cNvSpPr>
          <p:nvPr>
            <p:ph type="title"/>
          </p:nvPr>
        </p:nvSpPr>
        <p:spPr/>
        <p:txBody>
          <a:bodyPr/>
          <a:lstStyle/>
          <a:p>
            <a:r>
              <a:rPr lang="en-US" dirty="0"/>
              <a:t>Secondary Pooled Diagnostics</a:t>
            </a:r>
          </a:p>
        </p:txBody>
      </p:sp>
      <p:pic>
        <p:nvPicPr>
          <p:cNvPr id="6" name="Content Placeholder 5" descr="Chart, histogram&#10;&#10;Description automatically generated">
            <a:extLst>
              <a:ext uri="{FF2B5EF4-FFF2-40B4-BE49-F238E27FC236}">
                <a16:creationId xmlns:a16="http://schemas.microsoft.com/office/drawing/2014/main" id="{8A104336-6353-46E0-9319-1B53F11C1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25B3DB94-0B49-4CDA-82CA-0F539E4196B7}"/>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343706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C3CB-F992-4C24-8196-992B1F036A46}"/>
              </a:ext>
            </a:extLst>
          </p:cNvPr>
          <p:cNvSpPr>
            <a:spLocks noGrp="1"/>
          </p:cNvSpPr>
          <p:nvPr>
            <p:ph type="title"/>
          </p:nvPr>
        </p:nvSpPr>
        <p:spPr/>
        <p:txBody>
          <a:bodyPr/>
          <a:lstStyle/>
          <a:p>
            <a:r>
              <a:rPr lang="en-US" dirty="0"/>
              <a:t>Secondary Pooled Diagnostics</a:t>
            </a:r>
          </a:p>
        </p:txBody>
      </p:sp>
      <p:sp>
        <p:nvSpPr>
          <p:cNvPr id="4" name="Slide Number Placeholder 3">
            <a:extLst>
              <a:ext uri="{FF2B5EF4-FFF2-40B4-BE49-F238E27FC236}">
                <a16:creationId xmlns:a16="http://schemas.microsoft.com/office/drawing/2014/main" id="{11E9AA91-C7C5-4D0D-BABB-C80BE712F64D}"/>
              </a:ext>
            </a:extLst>
          </p:cNvPr>
          <p:cNvSpPr>
            <a:spLocks noGrp="1"/>
          </p:cNvSpPr>
          <p:nvPr>
            <p:ph type="sldNum" sz="quarter" idx="12"/>
          </p:nvPr>
        </p:nvSpPr>
        <p:spPr/>
        <p:txBody>
          <a:bodyPr/>
          <a:lstStyle/>
          <a:p>
            <a:fld id="{80DD8C35-F8B3-4049-95AF-A34E38FBBA50}" type="slidenum">
              <a:rPr lang="en-US" smtClean="0"/>
              <a:pPr/>
              <a:t>7</a:t>
            </a:fld>
            <a:endParaRPr lang="en-US" dirty="0"/>
          </a:p>
        </p:txBody>
      </p:sp>
      <p:pic>
        <p:nvPicPr>
          <p:cNvPr id="10" name="Content Placeholder 9" descr="Chart, histogram&#10;&#10;Description automatically generated">
            <a:extLst>
              <a:ext uri="{FF2B5EF4-FFF2-40B4-BE49-F238E27FC236}">
                <a16:creationId xmlns:a16="http://schemas.microsoft.com/office/drawing/2014/main" id="{3360E4B9-025A-4CF6-940B-7053BB0FD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Tree>
    <p:extLst>
      <p:ext uri="{BB962C8B-B14F-4D97-AF65-F5344CB8AC3E}">
        <p14:creationId xmlns:p14="http://schemas.microsoft.com/office/powerpoint/2010/main" val="87408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B730-77D9-4BFD-8BAC-CF966338FF1E}"/>
              </a:ext>
            </a:extLst>
          </p:cNvPr>
          <p:cNvSpPr>
            <a:spLocks noGrp="1"/>
          </p:cNvSpPr>
          <p:nvPr>
            <p:ph type="title"/>
          </p:nvPr>
        </p:nvSpPr>
        <p:spPr/>
        <p:txBody>
          <a:bodyPr/>
          <a:lstStyle/>
          <a:p>
            <a:r>
              <a:rPr lang="en-US" dirty="0"/>
              <a:t>Secondary Pooled Diagnostics</a:t>
            </a:r>
          </a:p>
        </p:txBody>
      </p:sp>
      <p:sp>
        <p:nvSpPr>
          <p:cNvPr id="4" name="Slide Number Placeholder 3">
            <a:extLst>
              <a:ext uri="{FF2B5EF4-FFF2-40B4-BE49-F238E27FC236}">
                <a16:creationId xmlns:a16="http://schemas.microsoft.com/office/drawing/2014/main" id="{1A6D9149-6DA7-4B18-98CC-243E56701407}"/>
              </a:ext>
            </a:extLst>
          </p:cNvPr>
          <p:cNvSpPr>
            <a:spLocks noGrp="1"/>
          </p:cNvSpPr>
          <p:nvPr>
            <p:ph type="sldNum" sz="quarter" idx="12"/>
          </p:nvPr>
        </p:nvSpPr>
        <p:spPr/>
        <p:txBody>
          <a:bodyPr/>
          <a:lstStyle/>
          <a:p>
            <a:fld id="{80DD8C35-F8B3-4049-95AF-A34E38FBBA50}" type="slidenum">
              <a:rPr lang="en-US" smtClean="0"/>
              <a:pPr/>
              <a:t>8</a:t>
            </a:fld>
            <a:endParaRPr lang="en-US" dirty="0"/>
          </a:p>
        </p:txBody>
      </p:sp>
      <p:pic>
        <p:nvPicPr>
          <p:cNvPr id="10" name="Content Placeholder 9" descr="Chart, histogram&#10;&#10;Description automatically generated">
            <a:extLst>
              <a:ext uri="{FF2B5EF4-FFF2-40B4-BE49-F238E27FC236}">
                <a16:creationId xmlns:a16="http://schemas.microsoft.com/office/drawing/2014/main" id="{5E5461D5-7310-41C4-8104-4F306F3A1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Tree>
    <p:extLst>
      <p:ext uri="{BB962C8B-B14F-4D97-AF65-F5344CB8AC3E}">
        <p14:creationId xmlns:p14="http://schemas.microsoft.com/office/powerpoint/2010/main" val="105191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28B4-4F6A-40C3-9FF2-AC479761745B}"/>
              </a:ext>
            </a:extLst>
          </p:cNvPr>
          <p:cNvSpPr>
            <a:spLocks noGrp="1"/>
          </p:cNvSpPr>
          <p:nvPr>
            <p:ph type="title"/>
          </p:nvPr>
        </p:nvSpPr>
        <p:spPr/>
        <p:txBody>
          <a:bodyPr/>
          <a:lstStyle/>
          <a:p>
            <a:r>
              <a:rPr lang="en-US" dirty="0"/>
              <a:t>Secondary Pooled Diagnostics</a:t>
            </a:r>
          </a:p>
        </p:txBody>
      </p:sp>
      <p:sp>
        <p:nvSpPr>
          <p:cNvPr id="4" name="Slide Number Placeholder 3">
            <a:extLst>
              <a:ext uri="{FF2B5EF4-FFF2-40B4-BE49-F238E27FC236}">
                <a16:creationId xmlns:a16="http://schemas.microsoft.com/office/drawing/2014/main" id="{D431C48D-038C-4D9B-B076-C94B5B33CA2D}"/>
              </a:ext>
            </a:extLst>
          </p:cNvPr>
          <p:cNvSpPr>
            <a:spLocks noGrp="1"/>
          </p:cNvSpPr>
          <p:nvPr>
            <p:ph type="sldNum" sz="quarter" idx="12"/>
          </p:nvPr>
        </p:nvSpPr>
        <p:spPr/>
        <p:txBody>
          <a:bodyPr/>
          <a:lstStyle/>
          <a:p>
            <a:fld id="{80DD8C35-F8B3-4049-95AF-A34E38FBBA50}" type="slidenum">
              <a:rPr lang="en-US" smtClean="0"/>
              <a:pPr/>
              <a:t>9</a:t>
            </a:fld>
            <a:endParaRPr lang="en-US" dirty="0"/>
          </a:p>
        </p:txBody>
      </p:sp>
      <p:pic>
        <p:nvPicPr>
          <p:cNvPr id="10" name="Content Placeholder 9" descr="Chart, histogram&#10;&#10;Description automatically generated">
            <a:extLst>
              <a:ext uri="{FF2B5EF4-FFF2-40B4-BE49-F238E27FC236}">
                <a16:creationId xmlns:a16="http://schemas.microsoft.com/office/drawing/2014/main" id="{3DC9BEA4-1E48-416F-A525-4695DA9FE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Tree>
    <p:extLst>
      <p:ext uri="{BB962C8B-B14F-4D97-AF65-F5344CB8AC3E}">
        <p14:creationId xmlns:p14="http://schemas.microsoft.com/office/powerpoint/2010/main" val="276390855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9040</TotalTime>
  <Words>329</Words>
  <Application>Microsoft Office PowerPoint</Application>
  <PresentationFormat>On-screen Show (4:3)</PresentationFormat>
  <Paragraphs>45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Wingdings</vt:lpstr>
      <vt:lpstr>Office Theme</vt:lpstr>
      <vt:lpstr>California School Climate, Health, and Learning Surveys (CalSCHLS): Progress Update</vt:lpstr>
      <vt:lpstr>Questions and Problems</vt:lpstr>
      <vt:lpstr>Secondary Pooled Diagnostics</vt:lpstr>
      <vt:lpstr>Secondary Pooled Diagnostics</vt:lpstr>
      <vt:lpstr>Secondary Pooled Diagnostics</vt:lpstr>
      <vt:lpstr>Secondary Pooled Diagnostics</vt:lpstr>
      <vt:lpstr>Secondary Pooled Diagnostics</vt:lpstr>
      <vt:lpstr>Secondary Pooled Diagnostics</vt:lpstr>
      <vt:lpstr>Secondary Pooled Diagnostics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Che Sun</cp:lastModifiedBy>
  <cp:revision>885</cp:revision>
  <dcterms:created xsi:type="dcterms:W3CDTF">2012-05-22T05:12:52Z</dcterms:created>
  <dcterms:modified xsi:type="dcterms:W3CDTF">2020-11-11T05:35:38Z</dcterms:modified>
</cp:coreProperties>
</file>