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504" r:id="rId3"/>
    <p:sldId id="505" r:id="rId4"/>
    <p:sldId id="506" r:id="rId5"/>
    <p:sldId id="507" r:id="rId6"/>
    <p:sldId id="508" r:id="rId7"/>
    <p:sldId id="509" r:id="rId8"/>
    <p:sldId id="510" r:id="rId9"/>
    <p:sldId id="511" r:id="rId10"/>
    <p:sldId id="512" r:id="rId11"/>
    <p:sldId id="513" r:id="rId12"/>
    <p:sldId id="514" r:id="rId13"/>
    <p:sldId id="515" r:id="rId14"/>
    <p:sldId id="516" r:id="rId15"/>
    <p:sldId id="517" r:id="rId16"/>
    <p:sldId id="518" r:id="rId17"/>
    <p:sldId id="500" r:id="rId18"/>
    <p:sldId id="501" r:id="rId19"/>
    <p:sldId id="502" r:id="rId20"/>
    <p:sldId id="3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10A3D-AD24-4446-8B29-EB1D7B4AA52D}"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6FB63-0584-4BBC-8452-77990260A1F5}" type="slidenum">
              <a:rPr lang="en-US" smtClean="0"/>
              <a:t>‹#›</a:t>
            </a:fld>
            <a:endParaRPr lang="en-US"/>
          </a:p>
        </p:txBody>
      </p:sp>
    </p:spTree>
    <p:extLst>
      <p:ext uri="{BB962C8B-B14F-4D97-AF65-F5344CB8AC3E}">
        <p14:creationId xmlns:p14="http://schemas.microsoft.com/office/powerpoint/2010/main" val="40909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20</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5562600"/>
            <a:ext cx="12192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381001"/>
            <a:ext cx="103632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59200" y="5638800"/>
            <a:ext cx="47752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7/27/2021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144000" y="6400801"/>
            <a:ext cx="2844800" cy="365125"/>
          </a:xfrm>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5658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404797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695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76200"/>
            <a:ext cx="109728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1"/>
            <a:ext cx="28448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23675" y="1295400"/>
            <a:ext cx="1225296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4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4935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3349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57509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64113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095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32085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07485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7/27/2021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extLst>
      <p:ext uri="{BB962C8B-B14F-4D97-AF65-F5344CB8AC3E}">
        <p14:creationId xmlns:p14="http://schemas.microsoft.com/office/powerpoint/2010/main" val="1135312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05000" y="609600"/>
            <a:ext cx="8305800" cy="2914650"/>
          </a:xfrm>
        </p:spPr>
        <p:txBody>
          <a:bodyPr>
            <a:normAutofit/>
          </a:bodyPr>
          <a:lstStyle/>
          <a:p>
            <a:r>
              <a:rPr lang="en-US" dirty="0"/>
              <a:t>California Health Kids Survey:</a:t>
            </a:r>
            <a:br>
              <a:rPr lang="en-US" dirty="0"/>
            </a:br>
            <a:r>
              <a:rPr lang="en-US" sz="2000" dirty="0"/>
              <a:t>Survey Indices, Value Added Regressions, and Sibling Matching</a:t>
            </a:r>
            <a:endParaRPr lang="en-US" dirty="0"/>
          </a:p>
        </p:txBody>
      </p:sp>
      <p:sp>
        <p:nvSpPr>
          <p:cNvPr id="5" name="Subtitle 2"/>
          <p:cNvSpPr txBox="1">
            <a:spLocks/>
          </p:cNvSpPr>
          <p:nvPr/>
        </p:nvSpPr>
        <p:spPr>
          <a:xfrm>
            <a:off x="4191000" y="5599386"/>
            <a:ext cx="4191000" cy="457200"/>
          </a:xfrm>
          <a:prstGeom prst="rect">
            <a:avLst/>
          </a:prstGeom>
        </p:spPr>
        <p:txBody>
          <a:bodyPr vert="horz" lIns="91440" tIns="45720" rIns="91440" bIns="45720" rtlCol="0">
            <a:noAutofit/>
          </a:bodyPr>
          <a:lstStyle/>
          <a:p>
            <a:pPr>
              <a:spcBef>
                <a:spcPct val="20000"/>
              </a:spcBef>
              <a:defRPr/>
            </a:pPr>
            <a:endParaRPr lang="en-US" sz="2400" dirty="0"/>
          </a:p>
        </p:txBody>
      </p:sp>
      <p:sp>
        <p:nvSpPr>
          <p:cNvPr id="6" name="Subtitle 2"/>
          <p:cNvSpPr txBox="1">
            <a:spLocks/>
          </p:cNvSpPr>
          <p:nvPr/>
        </p:nvSpPr>
        <p:spPr>
          <a:xfrm>
            <a:off x="2971800" y="6947338"/>
            <a:ext cx="6629400" cy="457200"/>
          </a:xfrm>
          <a:prstGeom prst="rect">
            <a:avLst/>
          </a:prstGeom>
        </p:spPr>
        <p:txBody>
          <a:bodyPr vert="horz" lIns="91440" tIns="45720" rIns="91440" bIns="45720" rtlCol="0">
            <a:noAutofit/>
          </a:bodyPr>
          <a:lstStyle/>
          <a:p>
            <a:pPr algn="ctr">
              <a:spcBef>
                <a:spcPct val="20000"/>
              </a:spcBef>
              <a:defRPr/>
            </a:pPr>
            <a:endParaRPr lang="en-US" sz="2400" dirty="0"/>
          </a:p>
        </p:txBody>
      </p:sp>
      <p:sp>
        <p:nvSpPr>
          <p:cNvPr id="2" name="Slide Number Placeholder 1"/>
          <p:cNvSpPr>
            <a:spLocks noGrp="1"/>
          </p:cNvSpPr>
          <p:nvPr>
            <p:ph type="sldNum" sz="quarter" idx="12"/>
          </p:nvPr>
        </p:nvSpPr>
        <p:spPr>
          <a:xfrm>
            <a:off x="13716000" y="3124201"/>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3161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1828800" y="4306686"/>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5067300"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33DA-2C60-4F09-A03B-137F68DFFFB5}"/>
              </a:ext>
            </a:extLst>
          </p:cNvPr>
          <p:cNvSpPr>
            <a:spLocks noGrp="1"/>
          </p:cNvSpPr>
          <p:nvPr>
            <p:ph type="title"/>
          </p:nvPr>
        </p:nvSpPr>
        <p:spPr/>
        <p:txBody>
          <a:bodyPr/>
          <a:lstStyle/>
          <a:p>
            <a:r>
              <a:rPr lang="en-US" dirty="0"/>
              <a:t>Sibling Matching</a:t>
            </a:r>
          </a:p>
        </p:txBody>
      </p:sp>
      <p:sp>
        <p:nvSpPr>
          <p:cNvPr id="3" name="Content Placeholder 2">
            <a:extLst>
              <a:ext uri="{FF2B5EF4-FFF2-40B4-BE49-F238E27FC236}">
                <a16:creationId xmlns:a16="http://schemas.microsoft.com/office/drawing/2014/main" id="{9118A1E6-B364-4E11-BFD6-7E7381D9EFC9}"/>
              </a:ext>
            </a:extLst>
          </p:cNvPr>
          <p:cNvSpPr>
            <a:spLocks noGrp="1"/>
          </p:cNvSpPr>
          <p:nvPr>
            <p:ph idx="1"/>
          </p:nvPr>
        </p:nvSpPr>
        <p:spPr/>
        <p:txBody>
          <a:bodyPr/>
          <a:lstStyle/>
          <a:p>
            <a:r>
              <a:rPr lang="en-US" dirty="0"/>
              <a:t>We want to control for older sibling college going in regressions</a:t>
            </a:r>
          </a:p>
          <a:p>
            <a:r>
              <a:rPr lang="en-US" dirty="0"/>
              <a:t>Use California public school K-12 test score data</a:t>
            </a:r>
          </a:p>
          <a:p>
            <a:r>
              <a:rPr lang="en-US" dirty="0"/>
              <a:t>Key variables:</a:t>
            </a:r>
          </a:p>
          <a:p>
            <a:r>
              <a:rPr lang="en-US" dirty="0"/>
              <a:t>State student ID, year, first name, last name, address, city, state</a:t>
            </a:r>
          </a:p>
        </p:txBody>
      </p:sp>
      <p:sp>
        <p:nvSpPr>
          <p:cNvPr id="4" name="Slide Number Placeholder 3">
            <a:extLst>
              <a:ext uri="{FF2B5EF4-FFF2-40B4-BE49-F238E27FC236}">
                <a16:creationId xmlns:a16="http://schemas.microsoft.com/office/drawing/2014/main" id="{50F8B580-A8AF-4960-A838-3D5B2C71E64F}"/>
              </a:ext>
            </a:extLst>
          </p:cNvPr>
          <p:cNvSpPr>
            <a:spLocks noGrp="1"/>
          </p:cNvSpPr>
          <p:nvPr>
            <p:ph type="sldNum" sz="quarter" idx="12"/>
          </p:nvPr>
        </p:nvSpPr>
        <p:spPr/>
        <p:txBody>
          <a:bodyPr/>
          <a:lstStyle/>
          <a:p>
            <a:fld id="{80DD8C35-F8B3-4049-95AF-A34E38FBBA50}" type="slidenum">
              <a:rPr lang="en-US" smtClean="0"/>
              <a:pPr/>
              <a:t>10</a:t>
            </a:fld>
            <a:endParaRPr lang="en-US" dirty="0"/>
          </a:p>
        </p:txBody>
      </p:sp>
    </p:spTree>
    <p:extLst>
      <p:ext uri="{BB962C8B-B14F-4D97-AF65-F5344CB8AC3E}">
        <p14:creationId xmlns:p14="http://schemas.microsoft.com/office/powerpoint/2010/main" val="220466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0B6E-3D97-426F-A79C-21C27AF87BE2}"/>
              </a:ext>
            </a:extLst>
          </p:cNvPr>
          <p:cNvSpPr>
            <a:spLocks noGrp="1"/>
          </p:cNvSpPr>
          <p:nvPr>
            <p:ph type="title"/>
          </p:nvPr>
        </p:nvSpPr>
        <p:spPr/>
        <p:txBody>
          <a:bodyPr/>
          <a:lstStyle/>
          <a:p>
            <a:r>
              <a:rPr lang="en-US" dirty="0"/>
              <a:t>The Sibling Matching Algorithm</a:t>
            </a:r>
          </a:p>
        </p:txBody>
      </p:sp>
      <p:sp>
        <p:nvSpPr>
          <p:cNvPr id="3" name="Content Placeholder 2">
            <a:extLst>
              <a:ext uri="{FF2B5EF4-FFF2-40B4-BE49-F238E27FC236}">
                <a16:creationId xmlns:a16="http://schemas.microsoft.com/office/drawing/2014/main" id="{6CFC64F7-FF1B-43C5-AEB6-B4DA09206CA0}"/>
              </a:ext>
            </a:extLst>
          </p:cNvPr>
          <p:cNvSpPr>
            <a:spLocks noGrp="1"/>
          </p:cNvSpPr>
          <p:nvPr>
            <p:ph idx="1"/>
          </p:nvPr>
        </p:nvSpPr>
        <p:spPr/>
        <p:txBody>
          <a:bodyPr>
            <a:normAutofit/>
          </a:bodyPr>
          <a:lstStyle/>
          <a:p>
            <a:r>
              <a:rPr lang="en-US" dirty="0"/>
              <a:t>Keep one copy of observation per student for each year</a:t>
            </a:r>
          </a:p>
          <a:p>
            <a:r>
              <a:rPr lang="en-US" dirty="0"/>
              <a:t>Match students with the same last name and address in the same year into the same family</a:t>
            </a:r>
          </a:p>
          <a:p>
            <a:pPr lvl="1"/>
            <a:r>
              <a:rPr lang="en-US" dirty="0"/>
              <a:t>This can create multiple copies of the same family</a:t>
            </a:r>
          </a:p>
          <a:p>
            <a:pPr lvl="1"/>
            <a:r>
              <a:rPr lang="en-US" dirty="0"/>
              <a:t>Compared to match across years, this prevents false matching in the case of a different family with the same last name moving into the same address</a:t>
            </a:r>
          </a:p>
        </p:txBody>
      </p:sp>
      <p:sp>
        <p:nvSpPr>
          <p:cNvPr id="4" name="Slide Number Placeholder 3">
            <a:extLst>
              <a:ext uri="{FF2B5EF4-FFF2-40B4-BE49-F238E27FC236}">
                <a16:creationId xmlns:a16="http://schemas.microsoft.com/office/drawing/2014/main" id="{BADE2159-A17A-411D-BC1A-EB8476676137}"/>
              </a:ext>
            </a:extLst>
          </p:cNvPr>
          <p:cNvSpPr>
            <a:spLocks noGrp="1"/>
          </p:cNvSpPr>
          <p:nvPr>
            <p:ph type="sldNum" sz="quarter" idx="12"/>
          </p:nvPr>
        </p:nvSpPr>
        <p:spPr/>
        <p:txBody>
          <a:bodyPr/>
          <a:lstStyle/>
          <a:p>
            <a:fld id="{80DD8C35-F8B3-4049-95AF-A34E38FBBA50}" type="slidenum">
              <a:rPr lang="en-US" smtClean="0"/>
              <a:pPr/>
              <a:t>11</a:t>
            </a:fld>
            <a:endParaRPr lang="en-US" dirty="0"/>
          </a:p>
        </p:txBody>
      </p:sp>
    </p:spTree>
    <p:extLst>
      <p:ext uri="{BB962C8B-B14F-4D97-AF65-F5344CB8AC3E}">
        <p14:creationId xmlns:p14="http://schemas.microsoft.com/office/powerpoint/2010/main" val="160563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68E5-F7F5-44D4-AD2E-0326F417A410}"/>
              </a:ext>
            </a:extLst>
          </p:cNvPr>
          <p:cNvSpPr>
            <a:spLocks noGrp="1"/>
          </p:cNvSpPr>
          <p:nvPr>
            <p:ph type="title"/>
          </p:nvPr>
        </p:nvSpPr>
        <p:spPr/>
        <p:txBody>
          <a:bodyPr/>
          <a:lstStyle/>
          <a:p>
            <a:r>
              <a:rPr lang="en-US" dirty="0"/>
              <a:t>Creating Unique Families</a:t>
            </a:r>
          </a:p>
        </p:txBody>
      </p:sp>
      <p:sp>
        <p:nvSpPr>
          <p:cNvPr id="3" name="Content Placeholder 2">
            <a:extLst>
              <a:ext uri="{FF2B5EF4-FFF2-40B4-BE49-F238E27FC236}">
                <a16:creationId xmlns:a16="http://schemas.microsoft.com/office/drawing/2014/main" id="{90624A18-AC51-456A-8029-2572EF3F6454}"/>
              </a:ext>
            </a:extLst>
          </p:cNvPr>
          <p:cNvSpPr>
            <a:spLocks noGrp="1"/>
          </p:cNvSpPr>
          <p:nvPr>
            <p:ph idx="1"/>
          </p:nvPr>
        </p:nvSpPr>
        <p:spPr/>
        <p:txBody>
          <a:bodyPr/>
          <a:lstStyle/>
          <a:p>
            <a:r>
              <a:rPr lang="en-US" dirty="0"/>
              <a:t>After matching conditional on year, need to link family members across years into unique families</a:t>
            </a:r>
          </a:p>
          <a:p>
            <a:r>
              <a:rPr lang="en-US" dirty="0"/>
              <a:t>Several potential problematic scenarios:</a:t>
            </a:r>
          </a:p>
          <a:p>
            <a:pPr lvl="1"/>
            <a:r>
              <a:rPr lang="en-US" dirty="0"/>
              <a:t>Older siblings who appear in an earlier year exit the dataset before younger siblings enter the dataset</a:t>
            </a:r>
          </a:p>
          <a:p>
            <a:pPr lvl="1"/>
            <a:r>
              <a:rPr lang="en-US" dirty="0"/>
              <a:t>A family moves to a different address </a:t>
            </a:r>
          </a:p>
          <a:p>
            <a:pPr lvl="1"/>
            <a:r>
              <a:rPr lang="en-US" dirty="0"/>
              <a:t>Any combination of the above</a:t>
            </a:r>
          </a:p>
        </p:txBody>
      </p:sp>
      <p:sp>
        <p:nvSpPr>
          <p:cNvPr id="4" name="Slide Number Placeholder 3">
            <a:extLst>
              <a:ext uri="{FF2B5EF4-FFF2-40B4-BE49-F238E27FC236}">
                <a16:creationId xmlns:a16="http://schemas.microsoft.com/office/drawing/2014/main" id="{E3FFA8DF-E09E-4A53-8F1B-132E4C7933DC}"/>
              </a:ext>
            </a:extLst>
          </p:cNvPr>
          <p:cNvSpPr>
            <a:spLocks noGrp="1"/>
          </p:cNvSpPr>
          <p:nvPr>
            <p:ph type="sldNum" sz="quarter" idx="12"/>
          </p:nvPr>
        </p:nvSpPr>
        <p:spPr/>
        <p:txBody>
          <a:bodyPr/>
          <a:lstStyle/>
          <a:p>
            <a:fld id="{80DD8C35-F8B3-4049-95AF-A34E38FBBA50}" type="slidenum">
              <a:rPr lang="en-US" smtClean="0"/>
              <a:pPr/>
              <a:t>12</a:t>
            </a:fld>
            <a:endParaRPr lang="en-US" dirty="0"/>
          </a:p>
        </p:txBody>
      </p:sp>
    </p:spTree>
    <p:extLst>
      <p:ext uri="{BB962C8B-B14F-4D97-AF65-F5344CB8AC3E}">
        <p14:creationId xmlns:p14="http://schemas.microsoft.com/office/powerpoint/2010/main" val="295723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FB04-6208-48DE-A931-EE22748D4E9E}"/>
              </a:ext>
            </a:extLst>
          </p:cNvPr>
          <p:cNvSpPr>
            <a:spLocks noGrp="1"/>
          </p:cNvSpPr>
          <p:nvPr>
            <p:ph type="title"/>
          </p:nvPr>
        </p:nvSpPr>
        <p:spPr>
          <a:xfrm>
            <a:off x="609600" y="76200"/>
            <a:ext cx="10972800" cy="1143000"/>
          </a:xfrm>
        </p:spPr>
        <p:txBody>
          <a:bodyPr anchor="ctr">
            <a:normAutofit/>
          </a:bodyPr>
          <a:lstStyle/>
          <a:p>
            <a:r>
              <a:rPr lang="en-US" dirty="0"/>
              <a:t>A Visualization of Potential Scenarios</a:t>
            </a:r>
          </a:p>
        </p:txBody>
      </p:sp>
      <p:sp>
        <p:nvSpPr>
          <p:cNvPr id="4" name="Slide Number Placeholder 3">
            <a:extLst>
              <a:ext uri="{FF2B5EF4-FFF2-40B4-BE49-F238E27FC236}">
                <a16:creationId xmlns:a16="http://schemas.microsoft.com/office/drawing/2014/main" id="{CE856EF3-E044-499F-A39D-202BF67A9B12}"/>
              </a:ext>
            </a:extLst>
          </p:cNvPr>
          <p:cNvSpPr>
            <a:spLocks noGrp="1"/>
          </p:cNvSpPr>
          <p:nvPr>
            <p:ph type="sldNum" sz="quarter" idx="12"/>
          </p:nvPr>
        </p:nvSpPr>
        <p:spPr>
          <a:xfrm>
            <a:off x="9347200" y="1"/>
            <a:ext cx="28448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13</a:t>
            </a:fld>
            <a:endParaRPr lang="en-US"/>
          </a:p>
        </p:txBody>
      </p:sp>
      <p:graphicFrame>
        <p:nvGraphicFramePr>
          <p:cNvPr id="5" name="Table 4">
            <a:extLst>
              <a:ext uri="{FF2B5EF4-FFF2-40B4-BE49-F238E27FC236}">
                <a16:creationId xmlns:a16="http://schemas.microsoft.com/office/drawing/2014/main" id="{AAD13779-435D-467F-BBE9-A5931F0F7251}"/>
              </a:ext>
            </a:extLst>
          </p:cNvPr>
          <p:cNvGraphicFramePr>
            <a:graphicFrameLocks noGrp="1"/>
          </p:cNvGraphicFramePr>
          <p:nvPr>
            <p:extLst>
              <p:ext uri="{D42A27DB-BD31-4B8C-83A1-F6EECF244321}">
                <p14:modId xmlns:p14="http://schemas.microsoft.com/office/powerpoint/2010/main" val="2751974722"/>
              </p:ext>
            </p:extLst>
          </p:nvPr>
        </p:nvGraphicFramePr>
        <p:xfrm>
          <a:off x="861534" y="1600201"/>
          <a:ext cx="10468936" cy="4525976"/>
        </p:xfrm>
        <a:graphic>
          <a:graphicData uri="http://schemas.openxmlformats.org/drawingml/2006/table">
            <a:tbl>
              <a:tblPr firstRow="1" bandRow="1">
                <a:tableStyleId>{2D5ABB26-0587-4C30-8999-92F81FD0307C}</a:tableStyleId>
              </a:tblPr>
              <a:tblGrid>
                <a:gridCol w="1251558">
                  <a:extLst>
                    <a:ext uri="{9D8B030D-6E8A-4147-A177-3AD203B41FA5}">
                      <a16:colId xmlns:a16="http://schemas.microsoft.com/office/drawing/2014/main" val="1444800241"/>
                    </a:ext>
                  </a:extLst>
                </a:gridCol>
                <a:gridCol w="859840">
                  <a:extLst>
                    <a:ext uri="{9D8B030D-6E8A-4147-A177-3AD203B41FA5}">
                      <a16:colId xmlns:a16="http://schemas.microsoft.com/office/drawing/2014/main" val="3991088255"/>
                    </a:ext>
                  </a:extLst>
                </a:gridCol>
                <a:gridCol w="2225999">
                  <a:extLst>
                    <a:ext uri="{9D8B030D-6E8A-4147-A177-3AD203B41FA5}">
                      <a16:colId xmlns:a16="http://schemas.microsoft.com/office/drawing/2014/main" val="1949781801"/>
                    </a:ext>
                  </a:extLst>
                </a:gridCol>
                <a:gridCol w="1355153">
                  <a:extLst>
                    <a:ext uri="{9D8B030D-6E8A-4147-A177-3AD203B41FA5}">
                      <a16:colId xmlns:a16="http://schemas.microsoft.com/office/drawing/2014/main" val="1843119968"/>
                    </a:ext>
                  </a:extLst>
                </a:gridCol>
                <a:gridCol w="1364867">
                  <a:extLst>
                    <a:ext uri="{9D8B030D-6E8A-4147-A177-3AD203B41FA5}">
                      <a16:colId xmlns:a16="http://schemas.microsoft.com/office/drawing/2014/main" val="278416408"/>
                    </a:ext>
                  </a:extLst>
                </a:gridCol>
                <a:gridCol w="1717736">
                  <a:extLst>
                    <a:ext uri="{9D8B030D-6E8A-4147-A177-3AD203B41FA5}">
                      <a16:colId xmlns:a16="http://schemas.microsoft.com/office/drawing/2014/main" val="3002041669"/>
                    </a:ext>
                  </a:extLst>
                </a:gridCol>
                <a:gridCol w="892214">
                  <a:extLst>
                    <a:ext uri="{9D8B030D-6E8A-4147-A177-3AD203B41FA5}">
                      <a16:colId xmlns:a16="http://schemas.microsoft.com/office/drawing/2014/main" val="3774172791"/>
                    </a:ext>
                  </a:extLst>
                </a:gridCol>
                <a:gridCol w="801569">
                  <a:extLst>
                    <a:ext uri="{9D8B030D-6E8A-4147-A177-3AD203B41FA5}">
                      <a16:colId xmlns:a16="http://schemas.microsoft.com/office/drawing/2014/main" val="3510587435"/>
                    </a:ext>
                  </a:extLst>
                </a:gridCol>
              </a:tblGrid>
              <a:tr h="323284">
                <a:tc>
                  <a:txBody>
                    <a:bodyPr/>
                    <a:lstStyle/>
                    <a:p>
                      <a:pPr algn="ctr" rtl="0" fontAlgn="b"/>
                      <a:r>
                        <a:rPr lang="en-US" sz="1600" b="1" dirty="0" err="1">
                          <a:effectLst/>
                        </a:rPr>
                        <a:t>familyid</a:t>
                      </a:r>
                      <a:r>
                        <a:rPr lang="en-US" sz="1600" b="1" dirty="0">
                          <a:effectLst/>
                        </a:rPr>
                        <a:t> </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a:effectLst/>
                        </a:rPr>
                        <a:t>year</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state_student_id</a:t>
                      </a:r>
                      <a:endParaRPr lang="en-US" sz="1600" b="1" dirty="0">
                        <a:effectLst/>
                      </a:endParaRP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firstname</a:t>
                      </a:r>
                      <a:endParaRPr lang="en-US" sz="1600" b="1" dirty="0">
                        <a:effectLst/>
                      </a:endParaRP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lastname</a:t>
                      </a:r>
                      <a:endParaRPr lang="en-US" sz="1600" b="1" dirty="0">
                        <a:effectLst/>
                      </a:endParaRP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a:effectLst/>
                        </a:rPr>
                        <a:t>address</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a:effectLst/>
                        </a:rPr>
                        <a:t>city</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a:effectLst/>
                        </a:rPr>
                        <a:t>state</a:t>
                      </a:r>
                    </a:p>
                  </a:txBody>
                  <a:tcPr marL="11083" marR="11083" marT="7389" marB="7389" anchor="b">
                    <a:lnB w="12700" cap="flat" cmpd="sng" algn="ctr">
                      <a:noFill/>
                      <a:prstDash val="solid"/>
                      <a:round/>
                      <a:headEnd type="none" w="med" len="med"/>
                      <a:tailEnd type="none" w="med" len="med"/>
                    </a:lnB>
                  </a:tcPr>
                </a:tc>
                <a:extLst>
                  <a:ext uri="{0D108BD9-81ED-4DB2-BD59-A6C34878D82A}">
                    <a16:rowId xmlns:a16="http://schemas.microsoft.com/office/drawing/2014/main" val="4136102281"/>
                  </a:ext>
                </a:extLst>
              </a:tr>
              <a:tr h="323284">
                <a:tc>
                  <a:txBody>
                    <a:bodyPr/>
                    <a:lstStyle/>
                    <a:p>
                      <a:pPr algn="ctr" rtl="0" fontAlgn="b"/>
                      <a:r>
                        <a:rPr lang="en-US" sz="1600" dirty="0">
                          <a:effectLst/>
                        </a:rPr>
                        <a:t>1</a:t>
                      </a:r>
                    </a:p>
                  </a:txBody>
                  <a:tcPr marL="11083" marR="11083" marT="7389" marB="7389"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2016</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1112</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Christina</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a:effectLst/>
                        </a:rPr>
                        <a:t>Anderson</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2 East 8th St</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Davis</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70696272"/>
                  </a:ext>
                </a:extLst>
              </a:tr>
              <a:tr h="323284">
                <a:tc>
                  <a:txBody>
                    <a:bodyPr/>
                    <a:lstStyle/>
                    <a:p>
                      <a:pPr algn="ctr" rtl="0" fontAlgn="b"/>
                      <a:r>
                        <a:rPr lang="en-US" sz="1600" dirty="0">
                          <a:effectLst/>
                        </a:rPr>
                        <a:t>1</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dirty="0">
                          <a:effectLst/>
                        </a:rPr>
                        <a:t>2016</a:t>
                      </a:r>
                    </a:p>
                  </a:txBody>
                  <a:tcPr marL="11083" marR="11083" marT="7389" marB="7389" anchor="b">
                    <a:solidFill>
                      <a:schemeClr val="bg1">
                        <a:lumMod val="95000"/>
                      </a:schemeClr>
                    </a:solidFill>
                  </a:tcPr>
                </a:tc>
                <a:tc>
                  <a:txBody>
                    <a:bodyPr/>
                    <a:lstStyle/>
                    <a:p>
                      <a:pPr algn="ctr" rtl="0" fontAlgn="b"/>
                      <a:r>
                        <a:rPr lang="en-US" sz="1600" dirty="0">
                          <a:effectLst/>
                        </a:rPr>
                        <a:t>1113</a:t>
                      </a:r>
                    </a:p>
                  </a:txBody>
                  <a:tcPr marL="11083" marR="11083" marT="7389" marB="7389" anchor="b">
                    <a:solidFill>
                      <a:schemeClr val="bg1">
                        <a:lumMod val="95000"/>
                      </a:schemeClr>
                    </a:solidFill>
                  </a:tcPr>
                </a:tc>
                <a:tc>
                  <a:txBody>
                    <a:bodyPr/>
                    <a:lstStyle/>
                    <a:p>
                      <a:pPr algn="ctr" rtl="0" fontAlgn="b"/>
                      <a:r>
                        <a:rPr lang="en-US" sz="1600" dirty="0">
                          <a:effectLst/>
                        </a:rPr>
                        <a:t>Anna</a:t>
                      </a:r>
                    </a:p>
                  </a:txBody>
                  <a:tcPr marL="11083" marR="11083" marT="7389" marB="7389" anchor="b">
                    <a:solidFill>
                      <a:schemeClr val="bg1">
                        <a:lumMod val="95000"/>
                      </a:schemeClr>
                    </a:solidFill>
                  </a:tcPr>
                </a:tc>
                <a:tc>
                  <a:txBody>
                    <a:bodyPr/>
                    <a:lstStyle/>
                    <a:p>
                      <a:pPr algn="ctr" rtl="0" fontAlgn="b"/>
                      <a:r>
                        <a:rPr lang="en-US" sz="1600" dirty="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2 East 8th St</a:t>
                      </a:r>
                    </a:p>
                  </a:txBody>
                  <a:tcPr marL="11083" marR="11083" marT="7389" marB="7389" anchor="b">
                    <a:solidFill>
                      <a:schemeClr val="bg1">
                        <a:lumMod val="95000"/>
                      </a:schemeClr>
                    </a:solidFill>
                  </a:tcPr>
                </a:tc>
                <a:tc>
                  <a:txBody>
                    <a:bodyPr/>
                    <a:lstStyle/>
                    <a:p>
                      <a:pPr algn="ctr" rtl="0" fontAlgn="b"/>
                      <a:r>
                        <a:rPr lang="en-US" sz="1600" dirty="0">
                          <a:effectLst/>
                        </a:rPr>
                        <a:t>Davis</a:t>
                      </a:r>
                    </a:p>
                  </a:txBody>
                  <a:tcPr marL="11083" marR="11083" marT="7389" marB="7389" anchor="b">
                    <a:solidFill>
                      <a:schemeClr val="bg1">
                        <a:lumMod val="9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695613766"/>
                  </a:ext>
                </a:extLst>
              </a:tr>
              <a:tr h="323284">
                <a:tc>
                  <a:txBody>
                    <a:bodyPr/>
                    <a:lstStyle/>
                    <a:p>
                      <a:pPr algn="ctr" rtl="0" fontAlgn="b"/>
                      <a:r>
                        <a:rPr lang="en-US" sz="1600" dirty="0">
                          <a:effectLst/>
                        </a:rPr>
                        <a:t>2</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2017</a:t>
                      </a:r>
                    </a:p>
                  </a:txBody>
                  <a:tcPr marL="11083" marR="11083" marT="7389" marB="7389" anchor="b">
                    <a:solidFill>
                      <a:schemeClr val="bg1">
                        <a:lumMod val="85000"/>
                      </a:schemeClr>
                    </a:solidFill>
                  </a:tcPr>
                </a:tc>
                <a:tc>
                  <a:txBody>
                    <a:bodyPr/>
                    <a:lstStyle/>
                    <a:p>
                      <a:pPr algn="ctr" rtl="0" fontAlgn="b"/>
                      <a:r>
                        <a:rPr lang="en-US" sz="1600" dirty="0">
                          <a:effectLst/>
                        </a:rPr>
                        <a:t>1111</a:t>
                      </a:r>
                    </a:p>
                  </a:txBody>
                  <a:tcPr marL="11083" marR="11083" marT="7389" marB="7389" anchor="b">
                    <a:solidFill>
                      <a:schemeClr val="bg1">
                        <a:lumMod val="85000"/>
                      </a:schemeClr>
                    </a:solidFill>
                  </a:tcPr>
                </a:tc>
                <a:tc>
                  <a:txBody>
                    <a:bodyPr/>
                    <a:lstStyle/>
                    <a:p>
                      <a:pPr algn="ctr" rtl="0" fontAlgn="b"/>
                      <a:r>
                        <a:rPr lang="en-US" sz="1600" b="1" i="0" u="none" dirty="0">
                          <a:effectLst/>
                        </a:rPr>
                        <a:t>Maria</a:t>
                      </a:r>
                    </a:p>
                  </a:txBody>
                  <a:tcPr marL="11083" marR="11083" marT="7389" marB="7389" anchor="b">
                    <a:solidFill>
                      <a:schemeClr val="bg1">
                        <a:lumMod val="85000"/>
                      </a:schemeClr>
                    </a:solidFill>
                  </a:tcPr>
                </a:tc>
                <a:tc>
                  <a:txBody>
                    <a:bodyPr/>
                    <a:lstStyle/>
                    <a:p>
                      <a:pPr algn="ctr" rtl="0" fontAlgn="b"/>
                      <a:r>
                        <a:rPr lang="en-US" sz="160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969142488"/>
                  </a:ext>
                </a:extLst>
              </a:tr>
              <a:tr h="323284">
                <a:tc>
                  <a:txBody>
                    <a:bodyPr/>
                    <a:lstStyle/>
                    <a:p>
                      <a:pPr algn="ctr" rtl="0" fontAlgn="b"/>
                      <a:r>
                        <a:rPr lang="en-US" sz="1600" dirty="0">
                          <a:effectLst/>
                        </a:rPr>
                        <a:t>2</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2017</a:t>
                      </a:r>
                    </a:p>
                  </a:txBody>
                  <a:tcPr marL="11083" marR="11083" marT="7389" marB="7389" anchor="b">
                    <a:solidFill>
                      <a:schemeClr val="bg1">
                        <a:lumMod val="85000"/>
                      </a:schemeClr>
                    </a:solidFill>
                  </a:tcPr>
                </a:tc>
                <a:tc>
                  <a:txBody>
                    <a:bodyPr/>
                    <a:lstStyle/>
                    <a:p>
                      <a:pPr algn="ctr" rtl="0" fontAlgn="b"/>
                      <a:r>
                        <a:rPr lang="en-US" sz="1600" dirty="0">
                          <a:effectLst/>
                        </a:rPr>
                        <a:t>1112</a:t>
                      </a:r>
                    </a:p>
                  </a:txBody>
                  <a:tcPr marL="11083" marR="11083" marT="7389" marB="7389" anchor="b">
                    <a:solidFill>
                      <a:schemeClr val="bg1">
                        <a:lumMod val="85000"/>
                      </a:schemeClr>
                    </a:solidFill>
                  </a:tcPr>
                </a:tc>
                <a:tc>
                  <a:txBody>
                    <a:bodyPr/>
                    <a:lstStyle/>
                    <a:p>
                      <a:pPr algn="ctr" rtl="0" fontAlgn="b"/>
                      <a:r>
                        <a:rPr lang="en-US" sz="1600" dirty="0">
                          <a:effectLst/>
                        </a:rPr>
                        <a:t>Christina</a:t>
                      </a:r>
                    </a:p>
                  </a:txBody>
                  <a:tcPr marL="11083" marR="11083" marT="7389" marB="7389" anchor="b">
                    <a:solidFill>
                      <a:schemeClr val="bg1">
                        <a:lumMod val="85000"/>
                      </a:schemeClr>
                    </a:solidFill>
                  </a:tcPr>
                </a:tc>
                <a:tc>
                  <a:txBody>
                    <a:bodyPr/>
                    <a:lstStyle/>
                    <a:p>
                      <a:pPr algn="ctr" rtl="0" fontAlgn="b"/>
                      <a:r>
                        <a:rPr lang="en-US" sz="1600" dirty="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a:effectLst/>
                        </a:rPr>
                        <a:t>Davis</a:t>
                      </a:r>
                    </a:p>
                  </a:txBody>
                  <a:tcPr marL="11083" marR="11083" marT="7389" marB="7389" anchor="b">
                    <a:solidFill>
                      <a:schemeClr val="bg1">
                        <a:lumMod val="85000"/>
                      </a:schemeClr>
                    </a:solidFill>
                  </a:tcPr>
                </a:tc>
                <a:tc>
                  <a:txBody>
                    <a:bodyPr/>
                    <a:lstStyle/>
                    <a:p>
                      <a:pPr algn="ctr" rtl="0" fontAlgn="b"/>
                      <a:r>
                        <a:rPr lang="en-US" sz="1600">
                          <a:effectLst/>
                        </a:rPr>
                        <a:t>CA</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342353636"/>
                  </a:ext>
                </a:extLst>
              </a:tr>
              <a:tr h="323284">
                <a:tc>
                  <a:txBody>
                    <a:bodyPr/>
                    <a:lstStyle/>
                    <a:p>
                      <a:pPr algn="ctr" rtl="0" fontAlgn="b"/>
                      <a:r>
                        <a:rPr lang="en-US" sz="1600">
                          <a:effectLst/>
                        </a:rPr>
                        <a:t>2</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2017</a:t>
                      </a:r>
                    </a:p>
                  </a:txBody>
                  <a:tcPr marL="11083" marR="11083" marT="7389" marB="7389" anchor="b">
                    <a:solidFill>
                      <a:schemeClr val="bg1">
                        <a:lumMod val="85000"/>
                      </a:schemeClr>
                    </a:solidFill>
                  </a:tcPr>
                </a:tc>
                <a:tc>
                  <a:txBody>
                    <a:bodyPr/>
                    <a:lstStyle/>
                    <a:p>
                      <a:pPr algn="ctr" rtl="0" fontAlgn="b"/>
                      <a:r>
                        <a:rPr lang="en-US" sz="1600" dirty="0">
                          <a:effectLst/>
                        </a:rPr>
                        <a:t>1113</a:t>
                      </a:r>
                    </a:p>
                  </a:txBody>
                  <a:tcPr marL="11083" marR="11083" marT="7389" marB="7389" anchor="b">
                    <a:solidFill>
                      <a:schemeClr val="bg1">
                        <a:lumMod val="85000"/>
                      </a:schemeClr>
                    </a:solidFill>
                  </a:tcPr>
                </a:tc>
                <a:tc>
                  <a:txBody>
                    <a:bodyPr/>
                    <a:lstStyle/>
                    <a:p>
                      <a:pPr algn="ctr" rtl="0" fontAlgn="b"/>
                      <a:r>
                        <a:rPr lang="en-US" sz="1600" dirty="0">
                          <a:effectLst/>
                        </a:rPr>
                        <a:t>Anna</a:t>
                      </a:r>
                    </a:p>
                  </a:txBody>
                  <a:tcPr marL="11083" marR="11083" marT="7389" marB="7389" anchor="b">
                    <a:solidFill>
                      <a:schemeClr val="bg1">
                        <a:lumMod val="85000"/>
                      </a:schemeClr>
                    </a:solidFill>
                  </a:tcPr>
                </a:tc>
                <a:tc>
                  <a:txBody>
                    <a:bodyPr/>
                    <a:lstStyle/>
                    <a:p>
                      <a:pPr algn="ctr" rtl="0" fontAlgn="b"/>
                      <a:r>
                        <a:rPr lang="en-US" sz="1600" dirty="0">
                          <a:effectLst/>
                        </a:rPr>
                        <a:t>Anderson</a:t>
                      </a:r>
                    </a:p>
                  </a:txBody>
                  <a:tcPr marL="11083" marR="11083" marT="7389" marB="7389" anchor="b">
                    <a:solidFill>
                      <a:schemeClr val="bg1">
                        <a:lumMod val="85000"/>
                      </a:schemeClr>
                    </a:solidFill>
                  </a:tcPr>
                </a:tc>
                <a:tc>
                  <a:txBody>
                    <a:bodyPr/>
                    <a:lstStyle/>
                    <a:p>
                      <a:pPr algn="ctr" rtl="0" fontAlgn="b"/>
                      <a:r>
                        <a:rPr lang="en-US" sz="160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284214926"/>
                  </a:ext>
                </a:extLst>
              </a:tr>
              <a:tr h="323284">
                <a:tc>
                  <a:txBody>
                    <a:bodyPr/>
                    <a:lstStyle/>
                    <a:p>
                      <a:pPr algn="ctr" rtl="0" fontAlgn="b"/>
                      <a:r>
                        <a:rPr lang="en-US" sz="1600" dirty="0">
                          <a:effectLst/>
                        </a:rPr>
                        <a:t>3</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a:effectLst/>
                        </a:rPr>
                        <a:t>2018</a:t>
                      </a:r>
                    </a:p>
                  </a:txBody>
                  <a:tcPr marL="11083" marR="11083" marT="7389" marB="7389" anchor="b">
                    <a:solidFill>
                      <a:schemeClr val="bg1">
                        <a:lumMod val="95000"/>
                      </a:schemeClr>
                    </a:solidFill>
                  </a:tcPr>
                </a:tc>
                <a:tc>
                  <a:txBody>
                    <a:bodyPr/>
                    <a:lstStyle/>
                    <a:p>
                      <a:pPr algn="ctr" rtl="0" fontAlgn="b"/>
                      <a:r>
                        <a:rPr lang="en-US" sz="1600" dirty="0">
                          <a:effectLst/>
                        </a:rPr>
                        <a:t>1111</a:t>
                      </a:r>
                    </a:p>
                  </a:txBody>
                  <a:tcPr marL="11083" marR="11083" marT="7389" marB="7389" anchor="b">
                    <a:solidFill>
                      <a:schemeClr val="bg1">
                        <a:lumMod val="95000"/>
                      </a:schemeClr>
                    </a:solidFill>
                  </a:tcPr>
                </a:tc>
                <a:tc>
                  <a:txBody>
                    <a:bodyPr/>
                    <a:lstStyle/>
                    <a:p>
                      <a:pPr algn="ctr" rtl="0" fontAlgn="b"/>
                      <a:r>
                        <a:rPr lang="en-US" sz="1600" dirty="0">
                          <a:effectLst/>
                        </a:rPr>
                        <a:t>Maria</a:t>
                      </a:r>
                    </a:p>
                  </a:txBody>
                  <a:tcPr marL="11083" marR="11083" marT="7389" marB="7389" anchor="b">
                    <a:solidFill>
                      <a:schemeClr val="bg1">
                        <a:lumMod val="95000"/>
                      </a:schemeClr>
                    </a:solidFill>
                  </a:tcPr>
                </a:tc>
                <a:tc>
                  <a:txBody>
                    <a:bodyPr/>
                    <a:lstStyle/>
                    <a:p>
                      <a:pPr algn="ctr" rtl="0" fontAlgn="b"/>
                      <a:r>
                        <a:rPr lang="en-US" sz="1600" dirty="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1 Main St</a:t>
                      </a:r>
                    </a:p>
                  </a:txBody>
                  <a:tcPr marL="11083" marR="11083" marT="7389" marB="7389" anchor="b">
                    <a:solidFill>
                      <a:schemeClr val="bg1">
                        <a:lumMod val="95000"/>
                      </a:schemeClr>
                    </a:solidFill>
                  </a:tcPr>
                </a:tc>
                <a:tc>
                  <a:txBody>
                    <a:bodyPr/>
                    <a:lstStyle/>
                    <a:p>
                      <a:pPr algn="ctr" rtl="0" fontAlgn="b"/>
                      <a:r>
                        <a:rPr lang="en-US" sz="1600" dirty="0">
                          <a:effectLst/>
                        </a:rPr>
                        <a:t>Davis</a:t>
                      </a:r>
                    </a:p>
                  </a:txBody>
                  <a:tcPr marL="11083" marR="11083" marT="7389" marB="7389" anchor="b">
                    <a:solidFill>
                      <a:schemeClr val="bg1">
                        <a:lumMod val="95000"/>
                      </a:schemeClr>
                    </a:solidFill>
                  </a:tcPr>
                </a:tc>
                <a:tc>
                  <a:txBody>
                    <a:bodyPr/>
                    <a:lstStyle/>
                    <a:p>
                      <a:pPr algn="ctr" rtl="0" fontAlgn="b"/>
                      <a:r>
                        <a:rPr lang="en-US" sz="1600">
                          <a:effectLst/>
                        </a:rPr>
                        <a:t>CA</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213486912"/>
                  </a:ext>
                </a:extLst>
              </a:tr>
              <a:tr h="323284">
                <a:tc>
                  <a:txBody>
                    <a:bodyPr/>
                    <a:lstStyle/>
                    <a:p>
                      <a:pPr algn="ctr" rtl="0" fontAlgn="b"/>
                      <a:r>
                        <a:rPr lang="en-US" sz="1600">
                          <a:effectLst/>
                        </a:rPr>
                        <a:t>3</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a:effectLst/>
                        </a:rPr>
                        <a:t>2018</a:t>
                      </a:r>
                    </a:p>
                  </a:txBody>
                  <a:tcPr marL="11083" marR="11083" marT="7389" marB="7389" anchor="b">
                    <a:solidFill>
                      <a:schemeClr val="bg1">
                        <a:lumMod val="95000"/>
                      </a:schemeClr>
                    </a:solidFill>
                  </a:tcPr>
                </a:tc>
                <a:tc>
                  <a:txBody>
                    <a:bodyPr/>
                    <a:lstStyle/>
                    <a:p>
                      <a:pPr algn="ctr" rtl="0" fontAlgn="b"/>
                      <a:r>
                        <a:rPr lang="en-US" sz="1600" dirty="0">
                          <a:effectLst/>
                        </a:rPr>
                        <a:t>1112</a:t>
                      </a:r>
                    </a:p>
                  </a:txBody>
                  <a:tcPr marL="11083" marR="11083" marT="7389" marB="7389" anchor="b">
                    <a:solidFill>
                      <a:schemeClr val="bg1">
                        <a:lumMod val="95000"/>
                      </a:schemeClr>
                    </a:solidFill>
                  </a:tcPr>
                </a:tc>
                <a:tc>
                  <a:txBody>
                    <a:bodyPr/>
                    <a:lstStyle/>
                    <a:p>
                      <a:pPr algn="ctr" rtl="0" fontAlgn="b"/>
                      <a:r>
                        <a:rPr lang="en-US" sz="1600" dirty="0">
                          <a:effectLst/>
                        </a:rPr>
                        <a:t>Christina</a:t>
                      </a:r>
                    </a:p>
                  </a:txBody>
                  <a:tcPr marL="11083" marR="11083" marT="7389" marB="7389" anchor="b">
                    <a:solidFill>
                      <a:schemeClr val="bg1">
                        <a:lumMod val="95000"/>
                      </a:schemeClr>
                    </a:solidFill>
                  </a:tcPr>
                </a:tc>
                <a:tc>
                  <a:txBody>
                    <a:bodyPr/>
                    <a:lstStyle/>
                    <a:p>
                      <a:pPr algn="ctr" rtl="0" fontAlgn="b"/>
                      <a:r>
                        <a:rPr lang="en-US" sz="160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1 Main St</a:t>
                      </a:r>
                    </a:p>
                  </a:txBody>
                  <a:tcPr marL="11083" marR="11083" marT="7389" marB="7389" anchor="b">
                    <a:solidFill>
                      <a:schemeClr val="bg1">
                        <a:lumMod val="95000"/>
                      </a:schemeClr>
                    </a:solidFill>
                  </a:tcPr>
                </a:tc>
                <a:tc>
                  <a:txBody>
                    <a:bodyPr/>
                    <a:lstStyle/>
                    <a:p>
                      <a:pPr algn="ctr" rtl="0" fontAlgn="b"/>
                      <a:r>
                        <a:rPr lang="en-US" sz="1600">
                          <a:effectLst/>
                        </a:rPr>
                        <a:t>Davis</a:t>
                      </a:r>
                    </a:p>
                  </a:txBody>
                  <a:tcPr marL="11083" marR="11083" marT="7389" marB="7389" anchor="b">
                    <a:solidFill>
                      <a:schemeClr val="bg1">
                        <a:lumMod val="95000"/>
                      </a:schemeClr>
                    </a:solidFill>
                  </a:tcPr>
                </a:tc>
                <a:tc>
                  <a:txBody>
                    <a:bodyPr/>
                    <a:lstStyle/>
                    <a:p>
                      <a:pPr algn="ctr" rtl="0" fontAlgn="b"/>
                      <a:r>
                        <a:rPr lang="en-US" sz="1600">
                          <a:effectLst/>
                        </a:rPr>
                        <a:t>CA</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180621095"/>
                  </a:ext>
                </a:extLst>
              </a:tr>
              <a:tr h="323284">
                <a:tc>
                  <a:txBody>
                    <a:bodyPr/>
                    <a:lstStyle/>
                    <a:p>
                      <a:pPr algn="ctr" rtl="0" fontAlgn="b"/>
                      <a:r>
                        <a:rPr lang="en-US" sz="1600" dirty="0">
                          <a:effectLst/>
                        </a:rPr>
                        <a:t>4</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a:effectLst/>
                        </a:rPr>
                        <a:t>2019</a:t>
                      </a:r>
                    </a:p>
                  </a:txBody>
                  <a:tcPr marL="11083" marR="11083" marT="7389" marB="7389" anchor="b">
                    <a:solidFill>
                      <a:schemeClr val="bg1">
                        <a:lumMod val="85000"/>
                      </a:schemeClr>
                    </a:solidFill>
                  </a:tcPr>
                </a:tc>
                <a:tc>
                  <a:txBody>
                    <a:bodyPr/>
                    <a:lstStyle/>
                    <a:p>
                      <a:pPr algn="ctr" rtl="0" fontAlgn="b"/>
                      <a:r>
                        <a:rPr lang="en-US" sz="1600">
                          <a:effectLst/>
                        </a:rPr>
                        <a:t>1111</a:t>
                      </a:r>
                    </a:p>
                  </a:txBody>
                  <a:tcPr marL="11083" marR="11083" marT="7389" marB="7389" anchor="b">
                    <a:solidFill>
                      <a:schemeClr val="bg1">
                        <a:lumMod val="85000"/>
                      </a:schemeClr>
                    </a:solidFill>
                  </a:tcPr>
                </a:tc>
                <a:tc>
                  <a:txBody>
                    <a:bodyPr/>
                    <a:lstStyle/>
                    <a:p>
                      <a:pPr algn="ctr" rtl="0" fontAlgn="b"/>
                      <a:r>
                        <a:rPr lang="en-US" sz="1600" dirty="0">
                          <a:effectLst/>
                        </a:rPr>
                        <a:t>Maria</a:t>
                      </a:r>
                    </a:p>
                  </a:txBody>
                  <a:tcPr marL="11083" marR="11083" marT="7389" marB="7389" anchor="b">
                    <a:solidFill>
                      <a:schemeClr val="bg1">
                        <a:lumMod val="85000"/>
                      </a:schemeClr>
                    </a:solidFill>
                  </a:tcPr>
                </a:tc>
                <a:tc>
                  <a:txBody>
                    <a:bodyPr/>
                    <a:lstStyle/>
                    <a:p>
                      <a:pPr algn="ctr" rtl="0" fontAlgn="b"/>
                      <a:r>
                        <a:rPr lang="en-US" sz="160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a:effectLst/>
                        </a:rPr>
                        <a:t>CA</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554797378"/>
                  </a:ext>
                </a:extLst>
              </a:tr>
              <a:tr h="323284">
                <a:tc>
                  <a:txBody>
                    <a:bodyPr/>
                    <a:lstStyle/>
                    <a:p>
                      <a:pPr algn="ctr" rtl="0" fontAlgn="b"/>
                      <a:r>
                        <a:rPr lang="en-US" sz="1600" dirty="0">
                          <a:effectLst/>
                        </a:rPr>
                        <a:t>4</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2019</a:t>
                      </a:r>
                    </a:p>
                  </a:txBody>
                  <a:tcPr marL="11083" marR="11083" marT="7389" marB="7389" anchor="b">
                    <a:solidFill>
                      <a:schemeClr val="bg1">
                        <a:lumMod val="85000"/>
                      </a:schemeClr>
                    </a:solidFill>
                  </a:tcPr>
                </a:tc>
                <a:tc>
                  <a:txBody>
                    <a:bodyPr/>
                    <a:lstStyle/>
                    <a:p>
                      <a:pPr algn="ctr" rtl="0" fontAlgn="b"/>
                      <a:r>
                        <a:rPr lang="en-US" sz="1600" dirty="0">
                          <a:effectLst/>
                        </a:rPr>
                        <a:t>1114</a:t>
                      </a:r>
                    </a:p>
                  </a:txBody>
                  <a:tcPr marL="11083" marR="11083" marT="7389" marB="7389" anchor="b">
                    <a:solidFill>
                      <a:schemeClr val="bg1">
                        <a:lumMod val="85000"/>
                      </a:schemeClr>
                    </a:solidFill>
                  </a:tcPr>
                </a:tc>
                <a:tc>
                  <a:txBody>
                    <a:bodyPr/>
                    <a:lstStyle/>
                    <a:p>
                      <a:pPr algn="ctr" rtl="0" fontAlgn="b"/>
                      <a:r>
                        <a:rPr lang="en-US" sz="1600" b="1" dirty="0">
                          <a:effectLst/>
                        </a:rPr>
                        <a:t>Annie</a:t>
                      </a:r>
                    </a:p>
                  </a:txBody>
                  <a:tcPr marL="11083" marR="11083" marT="7389" marB="7389" anchor="b">
                    <a:solidFill>
                      <a:schemeClr val="bg1">
                        <a:lumMod val="85000"/>
                      </a:schemeClr>
                    </a:solidFill>
                  </a:tcPr>
                </a:tc>
                <a:tc>
                  <a:txBody>
                    <a:bodyPr/>
                    <a:lstStyle/>
                    <a:p>
                      <a:pPr algn="ctr" rtl="0" fontAlgn="b"/>
                      <a:r>
                        <a:rPr lang="en-US" sz="1600" dirty="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01583099"/>
                  </a:ext>
                </a:extLst>
              </a:tr>
              <a:tr h="323284">
                <a:tc>
                  <a:txBody>
                    <a:bodyPr/>
                    <a:lstStyle/>
                    <a:p>
                      <a:pPr algn="ctr" rtl="0" fontAlgn="b"/>
                      <a:r>
                        <a:rPr lang="en-US" sz="1600">
                          <a:effectLst/>
                        </a:rPr>
                        <a:t>5</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a:effectLst/>
                        </a:rPr>
                        <a:t>2020</a:t>
                      </a:r>
                    </a:p>
                  </a:txBody>
                  <a:tcPr marL="11083" marR="11083" marT="7389" marB="7389" anchor="b">
                    <a:solidFill>
                      <a:schemeClr val="bg1">
                        <a:lumMod val="95000"/>
                      </a:schemeClr>
                    </a:solidFill>
                  </a:tcPr>
                </a:tc>
                <a:tc>
                  <a:txBody>
                    <a:bodyPr/>
                    <a:lstStyle/>
                    <a:p>
                      <a:pPr algn="ctr" rtl="0" fontAlgn="b"/>
                      <a:r>
                        <a:rPr lang="en-US" sz="1600">
                          <a:effectLst/>
                        </a:rPr>
                        <a:t>1115</a:t>
                      </a:r>
                    </a:p>
                  </a:txBody>
                  <a:tcPr marL="11083" marR="11083" marT="7389" marB="7389" anchor="b">
                    <a:solidFill>
                      <a:schemeClr val="bg1">
                        <a:lumMod val="95000"/>
                      </a:schemeClr>
                    </a:solidFill>
                  </a:tcPr>
                </a:tc>
                <a:tc>
                  <a:txBody>
                    <a:bodyPr/>
                    <a:lstStyle/>
                    <a:p>
                      <a:pPr algn="ctr" rtl="0" fontAlgn="b"/>
                      <a:r>
                        <a:rPr lang="en-US" sz="1600" b="1" dirty="0">
                          <a:effectLst/>
                        </a:rPr>
                        <a:t>Emily</a:t>
                      </a:r>
                    </a:p>
                  </a:txBody>
                  <a:tcPr marL="11083" marR="11083" marT="7389" marB="7389" anchor="b">
                    <a:solidFill>
                      <a:schemeClr val="bg1">
                        <a:lumMod val="95000"/>
                      </a:schemeClr>
                    </a:solidFill>
                  </a:tcPr>
                </a:tc>
                <a:tc>
                  <a:txBody>
                    <a:bodyPr/>
                    <a:lstStyle/>
                    <a:p>
                      <a:pPr algn="ctr" rtl="0" fontAlgn="b"/>
                      <a:r>
                        <a:rPr lang="en-US" sz="1600" dirty="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3 Davis St</a:t>
                      </a:r>
                    </a:p>
                  </a:txBody>
                  <a:tcPr marL="11083" marR="11083" marT="7389" marB="7389" anchor="b">
                    <a:solidFill>
                      <a:schemeClr val="bg1">
                        <a:lumMod val="95000"/>
                      </a:schemeClr>
                    </a:solidFill>
                  </a:tcPr>
                </a:tc>
                <a:tc>
                  <a:txBody>
                    <a:bodyPr/>
                    <a:lstStyle/>
                    <a:p>
                      <a:pPr algn="ctr" rtl="0" fontAlgn="b"/>
                      <a:r>
                        <a:rPr lang="en-US" sz="1600" dirty="0">
                          <a:effectLst/>
                        </a:rPr>
                        <a:t>Davis</a:t>
                      </a:r>
                    </a:p>
                  </a:txBody>
                  <a:tcPr marL="11083" marR="11083" marT="7389" marB="7389" anchor="b">
                    <a:solidFill>
                      <a:schemeClr val="bg1">
                        <a:lumMod val="9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627556396"/>
                  </a:ext>
                </a:extLst>
              </a:tr>
              <a:tr h="323284">
                <a:tc>
                  <a:txBody>
                    <a:bodyPr/>
                    <a:lstStyle/>
                    <a:p>
                      <a:pPr algn="ctr" rtl="0" fontAlgn="b"/>
                      <a:r>
                        <a:rPr lang="en-US" sz="1600">
                          <a:effectLst/>
                        </a:rPr>
                        <a:t>5</a:t>
                      </a:r>
                    </a:p>
                  </a:txBody>
                  <a:tcPr marL="11083" marR="11083" marT="7389" marB="7389" anchor="b">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a:effectLst/>
                        </a:rPr>
                        <a:t>2020</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a:effectLst/>
                        </a:rPr>
                        <a:t>1114</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Annie</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Anderson</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3 Davis St</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Davis</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CA</a:t>
                      </a:r>
                    </a:p>
                  </a:txBody>
                  <a:tcPr marL="11083" marR="11083" marT="7389" marB="7389"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6665582"/>
                  </a:ext>
                </a:extLst>
              </a:tr>
              <a:tr h="323284">
                <a:tc>
                  <a:txBody>
                    <a:bodyPr/>
                    <a:lstStyle/>
                    <a:p>
                      <a:pPr algn="ctr" rtl="0" fontAlgn="b"/>
                      <a:r>
                        <a:rPr lang="en-US" sz="1600" dirty="0">
                          <a:effectLst/>
                        </a:rPr>
                        <a:t>7</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dirty="0">
                          <a:effectLst/>
                        </a:rPr>
                        <a:t>2021</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2001</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Mike</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Anderson</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1 Main St</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Davis</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dirty="0">
                          <a:effectLst/>
                        </a:rPr>
                        <a:t>CA</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050294132"/>
                  </a:ext>
                </a:extLst>
              </a:tr>
              <a:tr h="323284">
                <a:tc>
                  <a:txBody>
                    <a:bodyPr/>
                    <a:lstStyle/>
                    <a:p>
                      <a:pPr algn="ctr" rtl="0" fontAlgn="b"/>
                      <a:r>
                        <a:rPr lang="en-US" sz="1600" dirty="0">
                          <a:effectLst/>
                        </a:rPr>
                        <a:t>7</a:t>
                      </a:r>
                    </a:p>
                  </a:txBody>
                  <a:tcPr marL="11083" marR="11083" marT="7389" marB="7389" anchor="b">
                    <a:solidFill>
                      <a:schemeClr val="accent2">
                        <a:lumMod val="20000"/>
                        <a:lumOff val="80000"/>
                      </a:schemeClr>
                    </a:solidFill>
                  </a:tcPr>
                </a:tc>
                <a:tc>
                  <a:txBody>
                    <a:bodyPr/>
                    <a:lstStyle/>
                    <a:p>
                      <a:pPr algn="ctr" rtl="0" fontAlgn="b"/>
                      <a:r>
                        <a:rPr lang="en-US" sz="1600" dirty="0">
                          <a:effectLst/>
                        </a:rPr>
                        <a:t>2021</a:t>
                      </a:r>
                    </a:p>
                  </a:txBody>
                  <a:tcPr marL="11083" marR="11083" marT="7389" marB="7389" anchor="b">
                    <a:solidFill>
                      <a:schemeClr val="accent2">
                        <a:lumMod val="20000"/>
                        <a:lumOff val="80000"/>
                      </a:schemeClr>
                    </a:solidFill>
                  </a:tcPr>
                </a:tc>
                <a:tc>
                  <a:txBody>
                    <a:bodyPr/>
                    <a:lstStyle/>
                    <a:p>
                      <a:pPr algn="ctr" rtl="0" fontAlgn="b"/>
                      <a:r>
                        <a:rPr lang="en-US" sz="1600" dirty="0">
                          <a:effectLst/>
                        </a:rPr>
                        <a:t>2002</a:t>
                      </a:r>
                    </a:p>
                  </a:txBody>
                  <a:tcPr marL="11083" marR="11083" marT="7389" marB="7389" anchor="b">
                    <a:solidFill>
                      <a:schemeClr val="accent2">
                        <a:lumMod val="20000"/>
                        <a:lumOff val="80000"/>
                      </a:schemeClr>
                    </a:solidFill>
                  </a:tcPr>
                </a:tc>
                <a:tc>
                  <a:txBody>
                    <a:bodyPr/>
                    <a:lstStyle/>
                    <a:p>
                      <a:pPr algn="ctr" rtl="0" fontAlgn="b"/>
                      <a:r>
                        <a:rPr lang="en-US" sz="1600" dirty="0">
                          <a:effectLst/>
                        </a:rPr>
                        <a:t>John</a:t>
                      </a:r>
                    </a:p>
                  </a:txBody>
                  <a:tcPr marL="11083" marR="11083" marT="7389" marB="7389" anchor="b">
                    <a:solidFill>
                      <a:schemeClr val="accent2">
                        <a:lumMod val="20000"/>
                        <a:lumOff val="80000"/>
                      </a:schemeClr>
                    </a:solidFill>
                  </a:tcPr>
                </a:tc>
                <a:tc>
                  <a:txBody>
                    <a:bodyPr/>
                    <a:lstStyle/>
                    <a:p>
                      <a:pPr algn="ctr" rtl="0" fontAlgn="b"/>
                      <a:r>
                        <a:rPr lang="en-US" sz="1600" dirty="0">
                          <a:effectLst/>
                        </a:rPr>
                        <a:t>Anderson</a:t>
                      </a:r>
                    </a:p>
                  </a:txBody>
                  <a:tcPr marL="11083" marR="11083" marT="7389" marB="7389" anchor="b">
                    <a:solidFill>
                      <a:schemeClr val="accent2">
                        <a:lumMod val="20000"/>
                        <a:lumOff val="80000"/>
                      </a:schemeClr>
                    </a:solidFill>
                  </a:tcPr>
                </a:tc>
                <a:tc>
                  <a:txBody>
                    <a:bodyPr/>
                    <a:lstStyle/>
                    <a:p>
                      <a:pPr algn="ctr" rtl="0" fontAlgn="b"/>
                      <a:r>
                        <a:rPr lang="en-US" sz="1600" dirty="0">
                          <a:effectLst/>
                        </a:rPr>
                        <a:t>1 Main St</a:t>
                      </a:r>
                    </a:p>
                  </a:txBody>
                  <a:tcPr marL="11083" marR="11083" marT="7389" marB="7389" anchor="b">
                    <a:solidFill>
                      <a:schemeClr val="accent2">
                        <a:lumMod val="20000"/>
                        <a:lumOff val="80000"/>
                      </a:schemeClr>
                    </a:solidFill>
                  </a:tcPr>
                </a:tc>
                <a:tc>
                  <a:txBody>
                    <a:bodyPr/>
                    <a:lstStyle/>
                    <a:p>
                      <a:pPr algn="ctr" rtl="0" fontAlgn="b"/>
                      <a:r>
                        <a:rPr lang="en-US" sz="1600" dirty="0">
                          <a:effectLst/>
                        </a:rPr>
                        <a:t>Davis</a:t>
                      </a:r>
                    </a:p>
                  </a:txBody>
                  <a:tcPr marL="11083" marR="11083" marT="7389" marB="7389" anchor="b">
                    <a:solidFill>
                      <a:schemeClr val="accent2">
                        <a:lumMod val="20000"/>
                        <a:lumOff val="80000"/>
                      </a:schemeClr>
                    </a:solidFill>
                  </a:tcPr>
                </a:tc>
                <a:tc>
                  <a:txBody>
                    <a:bodyPr/>
                    <a:lstStyle/>
                    <a:p>
                      <a:pPr algn="ctr" rtl="0" fontAlgn="b"/>
                      <a:r>
                        <a:rPr lang="en-US" sz="1600" dirty="0">
                          <a:effectLst/>
                        </a:rPr>
                        <a:t>CA</a:t>
                      </a:r>
                    </a:p>
                  </a:txBody>
                  <a:tcPr marL="11083" marR="11083" marT="7389" marB="7389" anchor="b">
                    <a:solidFill>
                      <a:schemeClr val="accent2">
                        <a:lumMod val="20000"/>
                        <a:lumOff val="80000"/>
                      </a:schemeClr>
                    </a:solidFill>
                  </a:tcPr>
                </a:tc>
                <a:extLst>
                  <a:ext uri="{0D108BD9-81ED-4DB2-BD59-A6C34878D82A}">
                    <a16:rowId xmlns:a16="http://schemas.microsoft.com/office/drawing/2014/main" val="1997221461"/>
                  </a:ext>
                </a:extLst>
              </a:tr>
            </a:tbl>
          </a:graphicData>
        </a:graphic>
      </p:graphicFrame>
    </p:spTree>
    <p:extLst>
      <p:ext uri="{BB962C8B-B14F-4D97-AF65-F5344CB8AC3E}">
        <p14:creationId xmlns:p14="http://schemas.microsoft.com/office/powerpoint/2010/main" val="79925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100A-8DEF-4E5E-B940-6E08C23C647A}"/>
              </a:ext>
            </a:extLst>
          </p:cNvPr>
          <p:cNvSpPr>
            <a:spLocks noGrp="1"/>
          </p:cNvSpPr>
          <p:nvPr>
            <p:ph type="title"/>
          </p:nvPr>
        </p:nvSpPr>
        <p:spPr/>
        <p:txBody>
          <a:bodyPr/>
          <a:lstStyle/>
          <a:p>
            <a:r>
              <a:rPr lang="en-US" dirty="0"/>
              <a:t>Solution: </a:t>
            </a:r>
            <a:r>
              <a:rPr lang="en-US" dirty="0" err="1"/>
              <a:t>group_twoway</a:t>
            </a:r>
            <a:r>
              <a:rPr lang="en-US" dirty="0"/>
              <a:t> package</a:t>
            </a:r>
          </a:p>
        </p:txBody>
      </p:sp>
      <p:sp>
        <p:nvSpPr>
          <p:cNvPr id="3" name="Content Placeholder 2">
            <a:extLst>
              <a:ext uri="{FF2B5EF4-FFF2-40B4-BE49-F238E27FC236}">
                <a16:creationId xmlns:a16="http://schemas.microsoft.com/office/drawing/2014/main" id="{DEB403B4-30EB-45EB-9630-DCAF7115FC90}"/>
              </a:ext>
            </a:extLst>
          </p:cNvPr>
          <p:cNvSpPr>
            <a:spLocks noGrp="1"/>
          </p:cNvSpPr>
          <p:nvPr>
            <p:ph idx="1"/>
          </p:nvPr>
        </p:nvSpPr>
        <p:spPr/>
        <p:txBody>
          <a:bodyPr>
            <a:normAutofit/>
          </a:bodyPr>
          <a:lstStyle/>
          <a:p>
            <a:r>
              <a:rPr lang="en-US" dirty="0"/>
              <a:t>Groups observations by connected components of “parent” (</a:t>
            </a:r>
            <a:r>
              <a:rPr lang="en-US" dirty="0" err="1"/>
              <a:t>familyid</a:t>
            </a:r>
            <a:r>
              <a:rPr lang="en-US" dirty="0"/>
              <a:t>) and “child” (</a:t>
            </a:r>
            <a:r>
              <a:rPr lang="en-US" dirty="0" err="1"/>
              <a:t>state_student_id</a:t>
            </a:r>
            <a:r>
              <a:rPr lang="en-US" dirty="0"/>
              <a:t>) variables</a:t>
            </a:r>
          </a:p>
          <a:p>
            <a:r>
              <a:rPr lang="en-US" dirty="0"/>
              <a:t>The grouping will connect any 2 individuals for whom there is a “family path” connecting them (i.e. as long as they are connected to an “intermediate” sibling)</a:t>
            </a:r>
          </a:p>
          <a:p>
            <a:r>
              <a:rPr lang="en-US" sz="2000" dirty="0" err="1">
                <a:latin typeface="Courier New" panose="02070309020205020404" pitchFamily="49" charset="0"/>
                <a:cs typeface="Courier New" panose="02070309020205020404" pitchFamily="49" charset="0"/>
              </a:rPr>
              <a:t>ssc</a:t>
            </a:r>
            <a:r>
              <a:rPr lang="en-US" sz="2000" dirty="0">
                <a:latin typeface="Courier New" panose="02070309020205020404" pitchFamily="49" charset="0"/>
                <a:cs typeface="Courier New" panose="02070309020205020404" pitchFamily="49" charset="0"/>
              </a:rPr>
              <a:t> install </a:t>
            </a:r>
            <a:r>
              <a:rPr lang="en-US" sz="2000" dirty="0" err="1">
                <a:latin typeface="Courier New" panose="02070309020205020404" pitchFamily="49" charset="0"/>
                <a:cs typeface="Courier New" panose="02070309020205020404" pitchFamily="49" charset="0"/>
              </a:rPr>
              <a:t>group_twoway</a:t>
            </a:r>
            <a:r>
              <a:rPr lang="en-US" sz="2000" dirty="0">
                <a:latin typeface="Courier New" panose="02070309020205020404" pitchFamily="49" charset="0"/>
                <a:cs typeface="Courier New" panose="02070309020205020404" pitchFamily="49" charset="0"/>
              </a:rPr>
              <a:t>, replace</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group_twoway</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familyid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state_student_id</a:t>
            </a:r>
            <a:r>
              <a:rPr lang="en-US" sz="2000" dirty="0">
                <a:latin typeface="Courier New" panose="02070309020205020404" pitchFamily="49" charset="0"/>
                <a:cs typeface="Courier New" panose="02070309020205020404" pitchFamily="49" charset="0"/>
              </a:rPr>
              <a:t>, generate(</a:t>
            </a:r>
            <a:r>
              <a:rPr lang="en-US" sz="2000" dirty="0" err="1">
                <a:latin typeface="Courier New" panose="02070309020205020404" pitchFamily="49" charset="0"/>
                <a:cs typeface="Courier New" panose="02070309020205020404" pitchFamily="49" charset="0"/>
              </a:rPr>
              <a:t>ufamilyid</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554E1C95-852E-4A73-B691-ADC8A730429A}"/>
              </a:ext>
            </a:extLst>
          </p:cNvPr>
          <p:cNvSpPr>
            <a:spLocks noGrp="1"/>
          </p:cNvSpPr>
          <p:nvPr>
            <p:ph type="sldNum" sz="quarter" idx="12"/>
          </p:nvPr>
        </p:nvSpPr>
        <p:spPr/>
        <p:txBody>
          <a:bodyPr/>
          <a:lstStyle/>
          <a:p>
            <a:fld id="{80DD8C35-F8B3-4049-95AF-A34E38FBBA50}" type="slidenum">
              <a:rPr lang="en-US" smtClean="0"/>
              <a:pPr/>
              <a:t>14</a:t>
            </a:fld>
            <a:endParaRPr lang="en-US" dirty="0"/>
          </a:p>
        </p:txBody>
      </p:sp>
    </p:spTree>
    <p:extLst>
      <p:ext uri="{BB962C8B-B14F-4D97-AF65-F5344CB8AC3E}">
        <p14:creationId xmlns:p14="http://schemas.microsoft.com/office/powerpoint/2010/main" val="105077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FB04-6208-48DE-A931-EE22748D4E9E}"/>
              </a:ext>
            </a:extLst>
          </p:cNvPr>
          <p:cNvSpPr>
            <a:spLocks noGrp="1"/>
          </p:cNvSpPr>
          <p:nvPr>
            <p:ph type="title"/>
          </p:nvPr>
        </p:nvSpPr>
        <p:spPr>
          <a:xfrm>
            <a:off x="609600" y="76200"/>
            <a:ext cx="10972800" cy="1143000"/>
          </a:xfrm>
        </p:spPr>
        <p:txBody>
          <a:bodyPr anchor="ctr">
            <a:normAutofit/>
          </a:bodyPr>
          <a:lstStyle/>
          <a:p>
            <a:r>
              <a:rPr lang="en-US" dirty="0"/>
              <a:t>Result</a:t>
            </a:r>
          </a:p>
        </p:txBody>
      </p:sp>
      <p:sp>
        <p:nvSpPr>
          <p:cNvPr id="4" name="Slide Number Placeholder 3">
            <a:extLst>
              <a:ext uri="{FF2B5EF4-FFF2-40B4-BE49-F238E27FC236}">
                <a16:creationId xmlns:a16="http://schemas.microsoft.com/office/drawing/2014/main" id="{CE856EF3-E044-499F-A39D-202BF67A9B12}"/>
              </a:ext>
            </a:extLst>
          </p:cNvPr>
          <p:cNvSpPr>
            <a:spLocks noGrp="1"/>
          </p:cNvSpPr>
          <p:nvPr>
            <p:ph type="sldNum" sz="quarter" idx="12"/>
          </p:nvPr>
        </p:nvSpPr>
        <p:spPr>
          <a:xfrm>
            <a:off x="9347200" y="1"/>
            <a:ext cx="28448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15</a:t>
            </a:fld>
            <a:endParaRPr lang="en-US"/>
          </a:p>
        </p:txBody>
      </p:sp>
      <p:graphicFrame>
        <p:nvGraphicFramePr>
          <p:cNvPr id="5" name="Table 4">
            <a:extLst>
              <a:ext uri="{FF2B5EF4-FFF2-40B4-BE49-F238E27FC236}">
                <a16:creationId xmlns:a16="http://schemas.microsoft.com/office/drawing/2014/main" id="{AAD13779-435D-467F-BBE9-A5931F0F7251}"/>
              </a:ext>
            </a:extLst>
          </p:cNvPr>
          <p:cNvGraphicFramePr>
            <a:graphicFrameLocks noGrp="1"/>
          </p:cNvGraphicFramePr>
          <p:nvPr>
            <p:extLst>
              <p:ext uri="{D42A27DB-BD31-4B8C-83A1-F6EECF244321}">
                <p14:modId xmlns:p14="http://schemas.microsoft.com/office/powerpoint/2010/main" val="3582436641"/>
              </p:ext>
            </p:extLst>
          </p:nvPr>
        </p:nvGraphicFramePr>
        <p:xfrm>
          <a:off x="735565" y="1579790"/>
          <a:ext cx="10980185" cy="4525976"/>
        </p:xfrm>
        <a:graphic>
          <a:graphicData uri="http://schemas.openxmlformats.org/drawingml/2006/table">
            <a:tbl>
              <a:tblPr firstRow="1" bandRow="1">
                <a:tableStyleId>{2D5ABB26-0587-4C30-8999-92F81FD0307C}</a:tableStyleId>
              </a:tblPr>
              <a:tblGrid>
                <a:gridCol w="1190523">
                  <a:extLst>
                    <a:ext uri="{9D8B030D-6E8A-4147-A177-3AD203B41FA5}">
                      <a16:colId xmlns:a16="http://schemas.microsoft.com/office/drawing/2014/main" val="1444800241"/>
                    </a:ext>
                  </a:extLst>
                </a:gridCol>
                <a:gridCol w="817907">
                  <a:extLst>
                    <a:ext uri="{9D8B030D-6E8A-4147-A177-3AD203B41FA5}">
                      <a16:colId xmlns:a16="http://schemas.microsoft.com/office/drawing/2014/main" val="3991088255"/>
                    </a:ext>
                  </a:extLst>
                </a:gridCol>
                <a:gridCol w="2117443">
                  <a:extLst>
                    <a:ext uri="{9D8B030D-6E8A-4147-A177-3AD203B41FA5}">
                      <a16:colId xmlns:a16="http://schemas.microsoft.com/office/drawing/2014/main" val="1949781801"/>
                    </a:ext>
                  </a:extLst>
                </a:gridCol>
                <a:gridCol w="1289065">
                  <a:extLst>
                    <a:ext uri="{9D8B030D-6E8A-4147-A177-3AD203B41FA5}">
                      <a16:colId xmlns:a16="http://schemas.microsoft.com/office/drawing/2014/main" val="1843119968"/>
                    </a:ext>
                  </a:extLst>
                </a:gridCol>
                <a:gridCol w="1298305">
                  <a:extLst>
                    <a:ext uri="{9D8B030D-6E8A-4147-A177-3AD203B41FA5}">
                      <a16:colId xmlns:a16="http://schemas.microsoft.com/office/drawing/2014/main" val="278416408"/>
                    </a:ext>
                  </a:extLst>
                </a:gridCol>
                <a:gridCol w="1633966">
                  <a:extLst>
                    <a:ext uri="{9D8B030D-6E8A-4147-A177-3AD203B41FA5}">
                      <a16:colId xmlns:a16="http://schemas.microsoft.com/office/drawing/2014/main" val="3002041669"/>
                    </a:ext>
                  </a:extLst>
                </a:gridCol>
                <a:gridCol w="848703">
                  <a:extLst>
                    <a:ext uri="{9D8B030D-6E8A-4147-A177-3AD203B41FA5}">
                      <a16:colId xmlns:a16="http://schemas.microsoft.com/office/drawing/2014/main" val="3774172791"/>
                    </a:ext>
                  </a:extLst>
                </a:gridCol>
                <a:gridCol w="633109">
                  <a:extLst>
                    <a:ext uri="{9D8B030D-6E8A-4147-A177-3AD203B41FA5}">
                      <a16:colId xmlns:a16="http://schemas.microsoft.com/office/drawing/2014/main" val="3510587435"/>
                    </a:ext>
                  </a:extLst>
                </a:gridCol>
                <a:gridCol w="1151164">
                  <a:extLst>
                    <a:ext uri="{9D8B030D-6E8A-4147-A177-3AD203B41FA5}">
                      <a16:colId xmlns:a16="http://schemas.microsoft.com/office/drawing/2014/main" val="1279771755"/>
                    </a:ext>
                  </a:extLst>
                </a:gridCol>
              </a:tblGrid>
              <a:tr h="323284">
                <a:tc>
                  <a:txBody>
                    <a:bodyPr/>
                    <a:lstStyle/>
                    <a:p>
                      <a:pPr algn="ctr" rtl="0" fontAlgn="b"/>
                      <a:r>
                        <a:rPr lang="en-US" sz="1600" b="1" dirty="0" err="1">
                          <a:effectLst/>
                        </a:rPr>
                        <a:t>familyid</a:t>
                      </a:r>
                      <a:r>
                        <a:rPr lang="en-US" sz="1600" b="1" dirty="0">
                          <a:effectLst/>
                        </a:rPr>
                        <a:t> </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a:effectLst/>
                        </a:rPr>
                        <a:t>year</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state_student_id</a:t>
                      </a:r>
                      <a:endParaRPr lang="en-US" sz="1600" b="1" dirty="0">
                        <a:effectLst/>
                      </a:endParaRP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firstname</a:t>
                      </a:r>
                      <a:endParaRPr lang="en-US" sz="1600" b="1" dirty="0">
                        <a:effectLst/>
                      </a:endParaRP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lastname</a:t>
                      </a:r>
                      <a:endParaRPr lang="en-US" sz="1600" b="1" dirty="0">
                        <a:effectLst/>
                      </a:endParaRP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a:effectLst/>
                        </a:rPr>
                        <a:t>address</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a:effectLst/>
                        </a:rPr>
                        <a:t>city</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a:effectLst/>
                        </a:rPr>
                        <a:t>state</a:t>
                      </a:r>
                    </a:p>
                  </a:txBody>
                  <a:tcPr marL="11083" marR="11083" marT="7389" marB="7389" anchor="b">
                    <a:lnB w="12700" cap="flat" cmpd="sng" algn="ctr">
                      <a:noFill/>
                      <a:prstDash val="solid"/>
                      <a:round/>
                      <a:headEnd type="none" w="med" len="med"/>
                      <a:tailEnd type="none" w="med" len="med"/>
                    </a:lnB>
                  </a:tcPr>
                </a:tc>
                <a:tc>
                  <a:txBody>
                    <a:bodyPr/>
                    <a:lstStyle/>
                    <a:p>
                      <a:pPr algn="ctr" rtl="0" fontAlgn="b"/>
                      <a:r>
                        <a:rPr lang="en-US" sz="1600" b="1" dirty="0" err="1">
                          <a:effectLst/>
                        </a:rPr>
                        <a:t>ufamilyid</a:t>
                      </a:r>
                      <a:endParaRPr lang="en-US" sz="1600" b="1" dirty="0">
                        <a:effectLst/>
                      </a:endParaRPr>
                    </a:p>
                  </a:txBody>
                  <a:tcPr marL="11083" marR="11083" marT="7389" marB="7389" anchor="b">
                    <a:lnB w="12700" cap="flat" cmpd="sng" algn="ctr">
                      <a:noFill/>
                      <a:prstDash val="solid"/>
                      <a:round/>
                      <a:headEnd type="none" w="med" len="med"/>
                      <a:tailEnd type="none" w="med" len="med"/>
                    </a:lnB>
                  </a:tcPr>
                </a:tc>
                <a:extLst>
                  <a:ext uri="{0D108BD9-81ED-4DB2-BD59-A6C34878D82A}">
                    <a16:rowId xmlns:a16="http://schemas.microsoft.com/office/drawing/2014/main" val="4136102281"/>
                  </a:ext>
                </a:extLst>
              </a:tr>
              <a:tr h="323284">
                <a:tc>
                  <a:txBody>
                    <a:bodyPr/>
                    <a:lstStyle/>
                    <a:p>
                      <a:pPr algn="ctr" rtl="0" fontAlgn="b"/>
                      <a:r>
                        <a:rPr lang="en-US" sz="1600" dirty="0">
                          <a:effectLst/>
                        </a:rPr>
                        <a:t>1</a:t>
                      </a:r>
                    </a:p>
                  </a:txBody>
                  <a:tcPr marL="11083" marR="11083" marT="7389" marB="7389"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2016</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1112</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Christina</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a:effectLst/>
                        </a:rPr>
                        <a:t>Anderson</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2 East 8th St</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Davis</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CA</a:t>
                      </a:r>
                    </a:p>
                  </a:txBody>
                  <a:tcPr marL="11083" marR="11083" marT="7389" marB="7389" anchor="b">
                    <a:lnT w="12700" cap="flat" cmpd="sng" algn="ctr">
                      <a:noFill/>
                      <a:prstDash val="solid"/>
                      <a:round/>
                      <a:headEnd type="none" w="med" len="med"/>
                      <a:tailEnd type="none" w="med" len="med"/>
                    </a:lnT>
                    <a:solidFill>
                      <a:schemeClr val="bg1">
                        <a:lumMod val="9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70696272"/>
                  </a:ext>
                </a:extLst>
              </a:tr>
              <a:tr h="323284">
                <a:tc>
                  <a:txBody>
                    <a:bodyPr/>
                    <a:lstStyle/>
                    <a:p>
                      <a:pPr algn="ctr" rtl="0" fontAlgn="b"/>
                      <a:r>
                        <a:rPr lang="en-US" sz="1600" dirty="0">
                          <a:effectLst/>
                        </a:rPr>
                        <a:t>1</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dirty="0">
                          <a:effectLst/>
                        </a:rPr>
                        <a:t>2016</a:t>
                      </a:r>
                    </a:p>
                  </a:txBody>
                  <a:tcPr marL="11083" marR="11083" marT="7389" marB="7389" anchor="b">
                    <a:solidFill>
                      <a:schemeClr val="bg1">
                        <a:lumMod val="95000"/>
                      </a:schemeClr>
                    </a:solidFill>
                  </a:tcPr>
                </a:tc>
                <a:tc>
                  <a:txBody>
                    <a:bodyPr/>
                    <a:lstStyle/>
                    <a:p>
                      <a:pPr algn="ctr" rtl="0" fontAlgn="b"/>
                      <a:r>
                        <a:rPr lang="en-US" sz="1600" dirty="0">
                          <a:effectLst/>
                        </a:rPr>
                        <a:t>1113</a:t>
                      </a:r>
                    </a:p>
                  </a:txBody>
                  <a:tcPr marL="11083" marR="11083" marT="7389" marB="7389" anchor="b">
                    <a:solidFill>
                      <a:schemeClr val="bg1">
                        <a:lumMod val="95000"/>
                      </a:schemeClr>
                    </a:solidFill>
                  </a:tcPr>
                </a:tc>
                <a:tc>
                  <a:txBody>
                    <a:bodyPr/>
                    <a:lstStyle/>
                    <a:p>
                      <a:pPr algn="ctr" rtl="0" fontAlgn="b"/>
                      <a:r>
                        <a:rPr lang="en-US" sz="1600" dirty="0">
                          <a:effectLst/>
                        </a:rPr>
                        <a:t>Anna</a:t>
                      </a:r>
                    </a:p>
                  </a:txBody>
                  <a:tcPr marL="11083" marR="11083" marT="7389" marB="7389" anchor="b">
                    <a:solidFill>
                      <a:schemeClr val="bg1">
                        <a:lumMod val="95000"/>
                      </a:schemeClr>
                    </a:solidFill>
                  </a:tcPr>
                </a:tc>
                <a:tc>
                  <a:txBody>
                    <a:bodyPr/>
                    <a:lstStyle/>
                    <a:p>
                      <a:pPr algn="ctr" rtl="0" fontAlgn="b"/>
                      <a:r>
                        <a:rPr lang="en-US" sz="1600" dirty="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2 East 8th St</a:t>
                      </a:r>
                    </a:p>
                  </a:txBody>
                  <a:tcPr marL="11083" marR="11083" marT="7389" marB="7389" anchor="b">
                    <a:solidFill>
                      <a:schemeClr val="bg1">
                        <a:lumMod val="95000"/>
                      </a:schemeClr>
                    </a:solidFill>
                  </a:tcPr>
                </a:tc>
                <a:tc>
                  <a:txBody>
                    <a:bodyPr/>
                    <a:lstStyle/>
                    <a:p>
                      <a:pPr algn="ctr" rtl="0" fontAlgn="b"/>
                      <a:r>
                        <a:rPr lang="en-US" sz="1600" dirty="0">
                          <a:effectLst/>
                        </a:rPr>
                        <a:t>Davis</a:t>
                      </a:r>
                    </a:p>
                  </a:txBody>
                  <a:tcPr marL="11083" marR="11083" marT="7389" marB="7389" anchor="b">
                    <a:solidFill>
                      <a:schemeClr val="bg1">
                        <a:lumMod val="95000"/>
                      </a:schemeClr>
                    </a:solidFill>
                  </a:tcPr>
                </a:tc>
                <a:tc>
                  <a:txBody>
                    <a:bodyPr/>
                    <a:lstStyle/>
                    <a:p>
                      <a:pPr algn="ctr" rtl="0" fontAlgn="b"/>
                      <a:r>
                        <a:rPr lang="en-US" sz="1600" dirty="0">
                          <a:effectLst/>
                        </a:rPr>
                        <a:t>CA</a:t>
                      </a:r>
                    </a:p>
                  </a:txBody>
                  <a:tcPr marL="11083" marR="11083" marT="7389" marB="7389" anchor="b">
                    <a:solidFill>
                      <a:schemeClr val="bg1">
                        <a:lumMod val="9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695613766"/>
                  </a:ext>
                </a:extLst>
              </a:tr>
              <a:tr h="323284">
                <a:tc>
                  <a:txBody>
                    <a:bodyPr/>
                    <a:lstStyle/>
                    <a:p>
                      <a:pPr algn="ctr" rtl="0" fontAlgn="b"/>
                      <a:r>
                        <a:rPr lang="en-US" sz="1600" dirty="0">
                          <a:effectLst/>
                        </a:rPr>
                        <a:t>2</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2017</a:t>
                      </a:r>
                    </a:p>
                  </a:txBody>
                  <a:tcPr marL="11083" marR="11083" marT="7389" marB="7389" anchor="b">
                    <a:solidFill>
                      <a:schemeClr val="bg1">
                        <a:lumMod val="85000"/>
                      </a:schemeClr>
                    </a:solidFill>
                  </a:tcPr>
                </a:tc>
                <a:tc>
                  <a:txBody>
                    <a:bodyPr/>
                    <a:lstStyle/>
                    <a:p>
                      <a:pPr algn="ctr" rtl="0" fontAlgn="b"/>
                      <a:r>
                        <a:rPr lang="en-US" sz="1600" dirty="0">
                          <a:effectLst/>
                        </a:rPr>
                        <a:t>1111</a:t>
                      </a:r>
                    </a:p>
                  </a:txBody>
                  <a:tcPr marL="11083" marR="11083" marT="7389" marB="7389" anchor="b">
                    <a:solidFill>
                      <a:schemeClr val="bg1">
                        <a:lumMod val="85000"/>
                      </a:schemeClr>
                    </a:solidFill>
                  </a:tcPr>
                </a:tc>
                <a:tc>
                  <a:txBody>
                    <a:bodyPr/>
                    <a:lstStyle/>
                    <a:p>
                      <a:pPr algn="ctr" rtl="0" fontAlgn="b"/>
                      <a:r>
                        <a:rPr lang="en-US" sz="1600" b="1" i="0" u="none" dirty="0">
                          <a:effectLst/>
                        </a:rPr>
                        <a:t>Maria</a:t>
                      </a:r>
                    </a:p>
                  </a:txBody>
                  <a:tcPr marL="11083" marR="11083" marT="7389" marB="7389" anchor="b">
                    <a:solidFill>
                      <a:schemeClr val="bg1">
                        <a:lumMod val="85000"/>
                      </a:schemeClr>
                    </a:solidFill>
                  </a:tcPr>
                </a:tc>
                <a:tc>
                  <a:txBody>
                    <a:bodyPr/>
                    <a:lstStyle/>
                    <a:p>
                      <a:pPr algn="ctr" rtl="0" fontAlgn="b"/>
                      <a:r>
                        <a:rPr lang="en-US" sz="160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dirty="0">
                          <a:effectLst/>
                        </a:rPr>
                        <a:t>CA</a:t>
                      </a:r>
                    </a:p>
                  </a:txBody>
                  <a:tcPr marL="11083" marR="11083" marT="7389" marB="7389" anchor="b">
                    <a:solidFill>
                      <a:schemeClr val="bg1">
                        <a:lumMod val="8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969142488"/>
                  </a:ext>
                </a:extLst>
              </a:tr>
              <a:tr h="323284">
                <a:tc>
                  <a:txBody>
                    <a:bodyPr/>
                    <a:lstStyle/>
                    <a:p>
                      <a:pPr algn="ctr" rtl="0" fontAlgn="b"/>
                      <a:r>
                        <a:rPr lang="en-US" sz="1600" dirty="0">
                          <a:effectLst/>
                        </a:rPr>
                        <a:t>2</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2017</a:t>
                      </a:r>
                    </a:p>
                  </a:txBody>
                  <a:tcPr marL="11083" marR="11083" marT="7389" marB="7389" anchor="b">
                    <a:solidFill>
                      <a:schemeClr val="bg1">
                        <a:lumMod val="85000"/>
                      </a:schemeClr>
                    </a:solidFill>
                  </a:tcPr>
                </a:tc>
                <a:tc>
                  <a:txBody>
                    <a:bodyPr/>
                    <a:lstStyle/>
                    <a:p>
                      <a:pPr algn="ctr" rtl="0" fontAlgn="b"/>
                      <a:r>
                        <a:rPr lang="en-US" sz="1600" dirty="0">
                          <a:effectLst/>
                        </a:rPr>
                        <a:t>1112</a:t>
                      </a:r>
                    </a:p>
                  </a:txBody>
                  <a:tcPr marL="11083" marR="11083" marT="7389" marB="7389" anchor="b">
                    <a:solidFill>
                      <a:schemeClr val="bg1">
                        <a:lumMod val="85000"/>
                      </a:schemeClr>
                    </a:solidFill>
                  </a:tcPr>
                </a:tc>
                <a:tc>
                  <a:txBody>
                    <a:bodyPr/>
                    <a:lstStyle/>
                    <a:p>
                      <a:pPr algn="ctr" rtl="0" fontAlgn="b"/>
                      <a:r>
                        <a:rPr lang="en-US" sz="1600" dirty="0">
                          <a:effectLst/>
                        </a:rPr>
                        <a:t>Christina</a:t>
                      </a:r>
                    </a:p>
                  </a:txBody>
                  <a:tcPr marL="11083" marR="11083" marT="7389" marB="7389" anchor="b">
                    <a:solidFill>
                      <a:schemeClr val="bg1">
                        <a:lumMod val="85000"/>
                      </a:schemeClr>
                    </a:solidFill>
                  </a:tcPr>
                </a:tc>
                <a:tc>
                  <a:txBody>
                    <a:bodyPr/>
                    <a:lstStyle/>
                    <a:p>
                      <a:pPr algn="ctr" rtl="0" fontAlgn="b"/>
                      <a:r>
                        <a:rPr lang="en-US" sz="1600" dirty="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a:effectLst/>
                        </a:rPr>
                        <a:t>Davis</a:t>
                      </a:r>
                    </a:p>
                  </a:txBody>
                  <a:tcPr marL="11083" marR="11083" marT="7389" marB="7389" anchor="b">
                    <a:solidFill>
                      <a:schemeClr val="bg1">
                        <a:lumMod val="85000"/>
                      </a:schemeClr>
                    </a:solidFill>
                  </a:tcPr>
                </a:tc>
                <a:tc>
                  <a:txBody>
                    <a:bodyPr/>
                    <a:lstStyle/>
                    <a:p>
                      <a:pPr algn="ctr" rtl="0" fontAlgn="b"/>
                      <a:r>
                        <a:rPr lang="en-US" sz="1600">
                          <a:effectLst/>
                        </a:rPr>
                        <a:t>CA</a:t>
                      </a:r>
                    </a:p>
                  </a:txBody>
                  <a:tcPr marL="11083" marR="11083" marT="7389" marB="7389" anchor="b">
                    <a:solidFill>
                      <a:schemeClr val="bg1">
                        <a:lumMod val="8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342353636"/>
                  </a:ext>
                </a:extLst>
              </a:tr>
              <a:tr h="323284">
                <a:tc>
                  <a:txBody>
                    <a:bodyPr/>
                    <a:lstStyle/>
                    <a:p>
                      <a:pPr algn="ctr" rtl="0" fontAlgn="b"/>
                      <a:r>
                        <a:rPr lang="en-US" sz="1600">
                          <a:effectLst/>
                        </a:rPr>
                        <a:t>2</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2017</a:t>
                      </a:r>
                    </a:p>
                  </a:txBody>
                  <a:tcPr marL="11083" marR="11083" marT="7389" marB="7389" anchor="b">
                    <a:solidFill>
                      <a:schemeClr val="bg1">
                        <a:lumMod val="85000"/>
                      </a:schemeClr>
                    </a:solidFill>
                  </a:tcPr>
                </a:tc>
                <a:tc>
                  <a:txBody>
                    <a:bodyPr/>
                    <a:lstStyle/>
                    <a:p>
                      <a:pPr algn="ctr" rtl="0" fontAlgn="b"/>
                      <a:r>
                        <a:rPr lang="en-US" sz="1600" dirty="0">
                          <a:effectLst/>
                        </a:rPr>
                        <a:t>1113</a:t>
                      </a:r>
                    </a:p>
                  </a:txBody>
                  <a:tcPr marL="11083" marR="11083" marT="7389" marB="7389" anchor="b">
                    <a:solidFill>
                      <a:schemeClr val="bg1">
                        <a:lumMod val="85000"/>
                      </a:schemeClr>
                    </a:solidFill>
                  </a:tcPr>
                </a:tc>
                <a:tc>
                  <a:txBody>
                    <a:bodyPr/>
                    <a:lstStyle/>
                    <a:p>
                      <a:pPr algn="ctr" rtl="0" fontAlgn="b"/>
                      <a:r>
                        <a:rPr lang="en-US" sz="1600" dirty="0">
                          <a:effectLst/>
                        </a:rPr>
                        <a:t>Anna</a:t>
                      </a:r>
                    </a:p>
                  </a:txBody>
                  <a:tcPr marL="11083" marR="11083" marT="7389" marB="7389" anchor="b">
                    <a:solidFill>
                      <a:schemeClr val="bg1">
                        <a:lumMod val="85000"/>
                      </a:schemeClr>
                    </a:solidFill>
                  </a:tcPr>
                </a:tc>
                <a:tc>
                  <a:txBody>
                    <a:bodyPr/>
                    <a:lstStyle/>
                    <a:p>
                      <a:pPr algn="ctr" rtl="0" fontAlgn="b"/>
                      <a:r>
                        <a:rPr lang="en-US" sz="1600" dirty="0">
                          <a:effectLst/>
                        </a:rPr>
                        <a:t>Anderson</a:t>
                      </a:r>
                    </a:p>
                  </a:txBody>
                  <a:tcPr marL="11083" marR="11083" marT="7389" marB="7389" anchor="b">
                    <a:solidFill>
                      <a:schemeClr val="bg1">
                        <a:lumMod val="85000"/>
                      </a:schemeClr>
                    </a:solidFill>
                  </a:tcPr>
                </a:tc>
                <a:tc>
                  <a:txBody>
                    <a:bodyPr/>
                    <a:lstStyle/>
                    <a:p>
                      <a:pPr algn="ctr" rtl="0" fontAlgn="b"/>
                      <a:r>
                        <a:rPr lang="en-US" sz="160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dirty="0">
                          <a:effectLst/>
                        </a:rPr>
                        <a:t>CA</a:t>
                      </a:r>
                    </a:p>
                  </a:txBody>
                  <a:tcPr marL="11083" marR="11083" marT="7389" marB="7389" anchor="b">
                    <a:solidFill>
                      <a:schemeClr val="bg1">
                        <a:lumMod val="8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284214926"/>
                  </a:ext>
                </a:extLst>
              </a:tr>
              <a:tr h="323284">
                <a:tc>
                  <a:txBody>
                    <a:bodyPr/>
                    <a:lstStyle/>
                    <a:p>
                      <a:pPr algn="ctr" rtl="0" fontAlgn="b"/>
                      <a:r>
                        <a:rPr lang="en-US" sz="1600" dirty="0">
                          <a:effectLst/>
                        </a:rPr>
                        <a:t>3</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a:effectLst/>
                        </a:rPr>
                        <a:t>2018</a:t>
                      </a:r>
                    </a:p>
                  </a:txBody>
                  <a:tcPr marL="11083" marR="11083" marT="7389" marB="7389" anchor="b">
                    <a:solidFill>
                      <a:schemeClr val="bg1">
                        <a:lumMod val="95000"/>
                      </a:schemeClr>
                    </a:solidFill>
                  </a:tcPr>
                </a:tc>
                <a:tc>
                  <a:txBody>
                    <a:bodyPr/>
                    <a:lstStyle/>
                    <a:p>
                      <a:pPr algn="ctr" rtl="0" fontAlgn="b"/>
                      <a:r>
                        <a:rPr lang="en-US" sz="1600" dirty="0">
                          <a:effectLst/>
                        </a:rPr>
                        <a:t>1111</a:t>
                      </a:r>
                    </a:p>
                  </a:txBody>
                  <a:tcPr marL="11083" marR="11083" marT="7389" marB="7389" anchor="b">
                    <a:solidFill>
                      <a:schemeClr val="bg1">
                        <a:lumMod val="95000"/>
                      </a:schemeClr>
                    </a:solidFill>
                  </a:tcPr>
                </a:tc>
                <a:tc>
                  <a:txBody>
                    <a:bodyPr/>
                    <a:lstStyle/>
                    <a:p>
                      <a:pPr algn="ctr" rtl="0" fontAlgn="b"/>
                      <a:r>
                        <a:rPr lang="en-US" sz="1600" dirty="0">
                          <a:effectLst/>
                        </a:rPr>
                        <a:t>Maria</a:t>
                      </a:r>
                    </a:p>
                  </a:txBody>
                  <a:tcPr marL="11083" marR="11083" marT="7389" marB="7389" anchor="b">
                    <a:solidFill>
                      <a:schemeClr val="bg1">
                        <a:lumMod val="95000"/>
                      </a:schemeClr>
                    </a:solidFill>
                  </a:tcPr>
                </a:tc>
                <a:tc>
                  <a:txBody>
                    <a:bodyPr/>
                    <a:lstStyle/>
                    <a:p>
                      <a:pPr algn="ctr" rtl="0" fontAlgn="b"/>
                      <a:r>
                        <a:rPr lang="en-US" sz="1600" dirty="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1 Main St</a:t>
                      </a:r>
                    </a:p>
                  </a:txBody>
                  <a:tcPr marL="11083" marR="11083" marT="7389" marB="7389" anchor="b">
                    <a:solidFill>
                      <a:schemeClr val="bg1">
                        <a:lumMod val="95000"/>
                      </a:schemeClr>
                    </a:solidFill>
                  </a:tcPr>
                </a:tc>
                <a:tc>
                  <a:txBody>
                    <a:bodyPr/>
                    <a:lstStyle/>
                    <a:p>
                      <a:pPr algn="ctr" rtl="0" fontAlgn="b"/>
                      <a:r>
                        <a:rPr lang="en-US" sz="1600" dirty="0">
                          <a:effectLst/>
                        </a:rPr>
                        <a:t>Davis</a:t>
                      </a:r>
                    </a:p>
                  </a:txBody>
                  <a:tcPr marL="11083" marR="11083" marT="7389" marB="7389" anchor="b">
                    <a:solidFill>
                      <a:schemeClr val="bg1">
                        <a:lumMod val="95000"/>
                      </a:schemeClr>
                    </a:solidFill>
                  </a:tcPr>
                </a:tc>
                <a:tc>
                  <a:txBody>
                    <a:bodyPr/>
                    <a:lstStyle/>
                    <a:p>
                      <a:pPr algn="ctr" rtl="0" fontAlgn="b"/>
                      <a:r>
                        <a:rPr lang="en-US" sz="1600">
                          <a:effectLst/>
                        </a:rPr>
                        <a:t>CA</a:t>
                      </a:r>
                    </a:p>
                  </a:txBody>
                  <a:tcPr marL="11083" marR="11083" marT="7389" marB="7389" anchor="b">
                    <a:solidFill>
                      <a:schemeClr val="bg1">
                        <a:lumMod val="9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213486912"/>
                  </a:ext>
                </a:extLst>
              </a:tr>
              <a:tr h="323284">
                <a:tc>
                  <a:txBody>
                    <a:bodyPr/>
                    <a:lstStyle/>
                    <a:p>
                      <a:pPr algn="ctr" rtl="0" fontAlgn="b"/>
                      <a:r>
                        <a:rPr lang="en-US" sz="1600">
                          <a:effectLst/>
                        </a:rPr>
                        <a:t>3</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a:effectLst/>
                        </a:rPr>
                        <a:t>2018</a:t>
                      </a:r>
                    </a:p>
                  </a:txBody>
                  <a:tcPr marL="11083" marR="11083" marT="7389" marB="7389" anchor="b">
                    <a:solidFill>
                      <a:schemeClr val="bg1">
                        <a:lumMod val="95000"/>
                      </a:schemeClr>
                    </a:solidFill>
                  </a:tcPr>
                </a:tc>
                <a:tc>
                  <a:txBody>
                    <a:bodyPr/>
                    <a:lstStyle/>
                    <a:p>
                      <a:pPr algn="ctr" rtl="0" fontAlgn="b"/>
                      <a:r>
                        <a:rPr lang="en-US" sz="1600" dirty="0">
                          <a:effectLst/>
                        </a:rPr>
                        <a:t>1112</a:t>
                      </a:r>
                    </a:p>
                  </a:txBody>
                  <a:tcPr marL="11083" marR="11083" marT="7389" marB="7389" anchor="b">
                    <a:solidFill>
                      <a:schemeClr val="bg1">
                        <a:lumMod val="95000"/>
                      </a:schemeClr>
                    </a:solidFill>
                  </a:tcPr>
                </a:tc>
                <a:tc>
                  <a:txBody>
                    <a:bodyPr/>
                    <a:lstStyle/>
                    <a:p>
                      <a:pPr algn="ctr" rtl="0" fontAlgn="b"/>
                      <a:r>
                        <a:rPr lang="en-US" sz="1600" dirty="0">
                          <a:effectLst/>
                        </a:rPr>
                        <a:t>Christina</a:t>
                      </a:r>
                    </a:p>
                  </a:txBody>
                  <a:tcPr marL="11083" marR="11083" marT="7389" marB="7389" anchor="b">
                    <a:solidFill>
                      <a:schemeClr val="bg1">
                        <a:lumMod val="95000"/>
                      </a:schemeClr>
                    </a:solidFill>
                  </a:tcPr>
                </a:tc>
                <a:tc>
                  <a:txBody>
                    <a:bodyPr/>
                    <a:lstStyle/>
                    <a:p>
                      <a:pPr algn="ctr" rtl="0" fontAlgn="b"/>
                      <a:r>
                        <a:rPr lang="en-US" sz="160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1 Main St</a:t>
                      </a:r>
                    </a:p>
                  </a:txBody>
                  <a:tcPr marL="11083" marR="11083" marT="7389" marB="7389" anchor="b">
                    <a:solidFill>
                      <a:schemeClr val="bg1">
                        <a:lumMod val="95000"/>
                      </a:schemeClr>
                    </a:solidFill>
                  </a:tcPr>
                </a:tc>
                <a:tc>
                  <a:txBody>
                    <a:bodyPr/>
                    <a:lstStyle/>
                    <a:p>
                      <a:pPr algn="ctr" rtl="0" fontAlgn="b"/>
                      <a:r>
                        <a:rPr lang="en-US" sz="1600">
                          <a:effectLst/>
                        </a:rPr>
                        <a:t>Davis</a:t>
                      </a:r>
                    </a:p>
                  </a:txBody>
                  <a:tcPr marL="11083" marR="11083" marT="7389" marB="7389" anchor="b">
                    <a:solidFill>
                      <a:schemeClr val="bg1">
                        <a:lumMod val="95000"/>
                      </a:schemeClr>
                    </a:solidFill>
                  </a:tcPr>
                </a:tc>
                <a:tc>
                  <a:txBody>
                    <a:bodyPr/>
                    <a:lstStyle/>
                    <a:p>
                      <a:pPr algn="ctr" rtl="0" fontAlgn="b"/>
                      <a:r>
                        <a:rPr lang="en-US" sz="1600">
                          <a:effectLst/>
                        </a:rPr>
                        <a:t>CA</a:t>
                      </a:r>
                    </a:p>
                  </a:txBody>
                  <a:tcPr marL="11083" marR="11083" marT="7389" marB="7389" anchor="b">
                    <a:solidFill>
                      <a:schemeClr val="bg1">
                        <a:lumMod val="9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180621095"/>
                  </a:ext>
                </a:extLst>
              </a:tr>
              <a:tr h="323284">
                <a:tc>
                  <a:txBody>
                    <a:bodyPr/>
                    <a:lstStyle/>
                    <a:p>
                      <a:pPr algn="ctr" rtl="0" fontAlgn="b"/>
                      <a:r>
                        <a:rPr lang="en-US" sz="1600" dirty="0">
                          <a:effectLst/>
                        </a:rPr>
                        <a:t>4</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a:effectLst/>
                        </a:rPr>
                        <a:t>2019</a:t>
                      </a:r>
                    </a:p>
                  </a:txBody>
                  <a:tcPr marL="11083" marR="11083" marT="7389" marB="7389" anchor="b">
                    <a:solidFill>
                      <a:schemeClr val="bg1">
                        <a:lumMod val="85000"/>
                      </a:schemeClr>
                    </a:solidFill>
                  </a:tcPr>
                </a:tc>
                <a:tc>
                  <a:txBody>
                    <a:bodyPr/>
                    <a:lstStyle/>
                    <a:p>
                      <a:pPr algn="ctr" rtl="0" fontAlgn="b"/>
                      <a:r>
                        <a:rPr lang="en-US" sz="1600">
                          <a:effectLst/>
                        </a:rPr>
                        <a:t>1111</a:t>
                      </a:r>
                    </a:p>
                  </a:txBody>
                  <a:tcPr marL="11083" marR="11083" marT="7389" marB="7389" anchor="b">
                    <a:solidFill>
                      <a:schemeClr val="bg1">
                        <a:lumMod val="85000"/>
                      </a:schemeClr>
                    </a:solidFill>
                  </a:tcPr>
                </a:tc>
                <a:tc>
                  <a:txBody>
                    <a:bodyPr/>
                    <a:lstStyle/>
                    <a:p>
                      <a:pPr algn="ctr" rtl="0" fontAlgn="b"/>
                      <a:r>
                        <a:rPr lang="en-US" sz="1600" dirty="0">
                          <a:effectLst/>
                        </a:rPr>
                        <a:t>Maria</a:t>
                      </a:r>
                    </a:p>
                  </a:txBody>
                  <a:tcPr marL="11083" marR="11083" marT="7389" marB="7389" anchor="b">
                    <a:solidFill>
                      <a:schemeClr val="bg1">
                        <a:lumMod val="85000"/>
                      </a:schemeClr>
                    </a:solidFill>
                  </a:tcPr>
                </a:tc>
                <a:tc>
                  <a:txBody>
                    <a:bodyPr/>
                    <a:lstStyle/>
                    <a:p>
                      <a:pPr algn="ctr" rtl="0" fontAlgn="b"/>
                      <a:r>
                        <a:rPr lang="en-US" sz="160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a:effectLst/>
                        </a:rPr>
                        <a:t>CA</a:t>
                      </a:r>
                    </a:p>
                  </a:txBody>
                  <a:tcPr marL="11083" marR="11083" marT="7389" marB="7389" anchor="b">
                    <a:solidFill>
                      <a:schemeClr val="bg1">
                        <a:lumMod val="8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554797378"/>
                  </a:ext>
                </a:extLst>
              </a:tr>
              <a:tr h="323284">
                <a:tc>
                  <a:txBody>
                    <a:bodyPr/>
                    <a:lstStyle/>
                    <a:p>
                      <a:pPr algn="ctr" rtl="0" fontAlgn="b"/>
                      <a:r>
                        <a:rPr lang="en-US" sz="1600" dirty="0">
                          <a:effectLst/>
                        </a:rPr>
                        <a:t>4</a:t>
                      </a:r>
                    </a:p>
                  </a:txBody>
                  <a:tcPr marL="11083" marR="11083" marT="7389" marB="7389" anchor="b">
                    <a:lnL w="12700" cap="flat" cmpd="sng" algn="ctr">
                      <a:noFill/>
                      <a:prstDash val="solid"/>
                      <a:round/>
                      <a:headEnd type="none" w="med" len="med"/>
                      <a:tailEnd type="none" w="med" len="med"/>
                    </a:lnL>
                    <a:solidFill>
                      <a:schemeClr val="bg1">
                        <a:lumMod val="85000"/>
                      </a:schemeClr>
                    </a:solidFill>
                  </a:tcPr>
                </a:tc>
                <a:tc>
                  <a:txBody>
                    <a:bodyPr/>
                    <a:lstStyle/>
                    <a:p>
                      <a:pPr algn="ctr" rtl="0" fontAlgn="b"/>
                      <a:r>
                        <a:rPr lang="en-US" sz="1600" dirty="0">
                          <a:effectLst/>
                        </a:rPr>
                        <a:t>2019</a:t>
                      </a:r>
                    </a:p>
                  </a:txBody>
                  <a:tcPr marL="11083" marR="11083" marT="7389" marB="7389" anchor="b">
                    <a:solidFill>
                      <a:schemeClr val="bg1">
                        <a:lumMod val="85000"/>
                      </a:schemeClr>
                    </a:solidFill>
                  </a:tcPr>
                </a:tc>
                <a:tc>
                  <a:txBody>
                    <a:bodyPr/>
                    <a:lstStyle/>
                    <a:p>
                      <a:pPr algn="ctr" rtl="0" fontAlgn="b"/>
                      <a:r>
                        <a:rPr lang="en-US" sz="1600" dirty="0">
                          <a:effectLst/>
                        </a:rPr>
                        <a:t>1114</a:t>
                      </a:r>
                    </a:p>
                  </a:txBody>
                  <a:tcPr marL="11083" marR="11083" marT="7389" marB="7389" anchor="b">
                    <a:solidFill>
                      <a:schemeClr val="bg1">
                        <a:lumMod val="85000"/>
                      </a:schemeClr>
                    </a:solidFill>
                  </a:tcPr>
                </a:tc>
                <a:tc>
                  <a:txBody>
                    <a:bodyPr/>
                    <a:lstStyle/>
                    <a:p>
                      <a:pPr algn="ctr" rtl="0" fontAlgn="b"/>
                      <a:r>
                        <a:rPr lang="en-US" sz="1600" b="1" dirty="0">
                          <a:effectLst/>
                        </a:rPr>
                        <a:t>Annie</a:t>
                      </a:r>
                    </a:p>
                  </a:txBody>
                  <a:tcPr marL="11083" marR="11083" marT="7389" marB="7389" anchor="b">
                    <a:solidFill>
                      <a:schemeClr val="bg1">
                        <a:lumMod val="85000"/>
                      </a:schemeClr>
                    </a:solidFill>
                  </a:tcPr>
                </a:tc>
                <a:tc>
                  <a:txBody>
                    <a:bodyPr/>
                    <a:lstStyle/>
                    <a:p>
                      <a:pPr algn="ctr" rtl="0" fontAlgn="b"/>
                      <a:r>
                        <a:rPr lang="en-US" sz="1600" dirty="0">
                          <a:effectLst/>
                        </a:rPr>
                        <a:t>Anderson</a:t>
                      </a:r>
                    </a:p>
                  </a:txBody>
                  <a:tcPr marL="11083" marR="11083" marT="7389" marB="7389" anchor="b">
                    <a:solidFill>
                      <a:schemeClr val="bg1">
                        <a:lumMod val="85000"/>
                      </a:schemeClr>
                    </a:solidFill>
                  </a:tcPr>
                </a:tc>
                <a:tc>
                  <a:txBody>
                    <a:bodyPr/>
                    <a:lstStyle/>
                    <a:p>
                      <a:pPr algn="ctr" rtl="0" fontAlgn="b"/>
                      <a:r>
                        <a:rPr lang="en-US" sz="1600" dirty="0">
                          <a:effectLst/>
                        </a:rPr>
                        <a:t>1 Main St</a:t>
                      </a:r>
                    </a:p>
                  </a:txBody>
                  <a:tcPr marL="11083" marR="11083" marT="7389" marB="7389" anchor="b">
                    <a:solidFill>
                      <a:schemeClr val="bg1">
                        <a:lumMod val="85000"/>
                      </a:schemeClr>
                    </a:solidFill>
                  </a:tcPr>
                </a:tc>
                <a:tc>
                  <a:txBody>
                    <a:bodyPr/>
                    <a:lstStyle/>
                    <a:p>
                      <a:pPr algn="ctr" rtl="0" fontAlgn="b"/>
                      <a:r>
                        <a:rPr lang="en-US" sz="1600" dirty="0">
                          <a:effectLst/>
                        </a:rPr>
                        <a:t>Davis</a:t>
                      </a:r>
                    </a:p>
                  </a:txBody>
                  <a:tcPr marL="11083" marR="11083" marT="7389" marB="7389" anchor="b">
                    <a:solidFill>
                      <a:schemeClr val="bg1">
                        <a:lumMod val="85000"/>
                      </a:schemeClr>
                    </a:solidFill>
                  </a:tcPr>
                </a:tc>
                <a:tc>
                  <a:txBody>
                    <a:bodyPr/>
                    <a:lstStyle/>
                    <a:p>
                      <a:pPr algn="ctr" rtl="0" fontAlgn="b"/>
                      <a:r>
                        <a:rPr lang="en-US" sz="1600" dirty="0">
                          <a:effectLst/>
                        </a:rPr>
                        <a:t>CA</a:t>
                      </a:r>
                    </a:p>
                  </a:txBody>
                  <a:tcPr marL="11083" marR="11083" marT="7389" marB="7389" anchor="b">
                    <a:solidFill>
                      <a:schemeClr val="bg1">
                        <a:lumMod val="8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01583099"/>
                  </a:ext>
                </a:extLst>
              </a:tr>
              <a:tr h="323284">
                <a:tc>
                  <a:txBody>
                    <a:bodyPr/>
                    <a:lstStyle/>
                    <a:p>
                      <a:pPr algn="ctr" rtl="0" fontAlgn="b"/>
                      <a:r>
                        <a:rPr lang="en-US" sz="1600">
                          <a:effectLst/>
                        </a:rPr>
                        <a:t>5</a:t>
                      </a:r>
                    </a:p>
                  </a:txBody>
                  <a:tcPr marL="11083" marR="11083" marT="7389" marB="7389" anchor="b">
                    <a:lnL w="12700" cap="flat" cmpd="sng" algn="ctr">
                      <a:noFill/>
                      <a:prstDash val="solid"/>
                      <a:round/>
                      <a:headEnd type="none" w="med" len="med"/>
                      <a:tailEnd type="none" w="med" len="med"/>
                    </a:lnL>
                    <a:solidFill>
                      <a:schemeClr val="bg1">
                        <a:lumMod val="95000"/>
                      </a:schemeClr>
                    </a:solidFill>
                  </a:tcPr>
                </a:tc>
                <a:tc>
                  <a:txBody>
                    <a:bodyPr/>
                    <a:lstStyle/>
                    <a:p>
                      <a:pPr algn="ctr" rtl="0" fontAlgn="b"/>
                      <a:r>
                        <a:rPr lang="en-US" sz="1600">
                          <a:effectLst/>
                        </a:rPr>
                        <a:t>2020</a:t>
                      </a:r>
                    </a:p>
                  </a:txBody>
                  <a:tcPr marL="11083" marR="11083" marT="7389" marB="7389" anchor="b">
                    <a:solidFill>
                      <a:schemeClr val="bg1">
                        <a:lumMod val="95000"/>
                      </a:schemeClr>
                    </a:solidFill>
                  </a:tcPr>
                </a:tc>
                <a:tc>
                  <a:txBody>
                    <a:bodyPr/>
                    <a:lstStyle/>
                    <a:p>
                      <a:pPr algn="ctr" rtl="0" fontAlgn="b"/>
                      <a:r>
                        <a:rPr lang="en-US" sz="1600">
                          <a:effectLst/>
                        </a:rPr>
                        <a:t>1115</a:t>
                      </a:r>
                    </a:p>
                  </a:txBody>
                  <a:tcPr marL="11083" marR="11083" marT="7389" marB="7389" anchor="b">
                    <a:solidFill>
                      <a:schemeClr val="bg1">
                        <a:lumMod val="95000"/>
                      </a:schemeClr>
                    </a:solidFill>
                  </a:tcPr>
                </a:tc>
                <a:tc>
                  <a:txBody>
                    <a:bodyPr/>
                    <a:lstStyle/>
                    <a:p>
                      <a:pPr algn="ctr" rtl="0" fontAlgn="b"/>
                      <a:r>
                        <a:rPr lang="en-US" sz="1600" b="1" dirty="0">
                          <a:effectLst/>
                        </a:rPr>
                        <a:t>Emily</a:t>
                      </a:r>
                    </a:p>
                  </a:txBody>
                  <a:tcPr marL="11083" marR="11083" marT="7389" marB="7389" anchor="b">
                    <a:solidFill>
                      <a:schemeClr val="bg1">
                        <a:lumMod val="95000"/>
                      </a:schemeClr>
                    </a:solidFill>
                  </a:tcPr>
                </a:tc>
                <a:tc>
                  <a:txBody>
                    <a:bodyPr/>
                    <a:lstStyle/>
                    <a:p>
                      <a:pPr algn="ctr" rtl="0" fontAlgn="b"/>
                      <a:r>
                        <a:rPr lang="en-US" sz="1600" dirty="0">
                          <a:effectLst/>
                        </a:rPr>
                        <a:t>Anderson</a:t>
                      </a:r>
                    </a:p>
                  </a:txBody>
                  <a:tcPr marL="11083" marR="11083" marT="7389" marB="7389" anchor="b">
                    <a:solidFill>
                      <a:schemeClr val="bg1">
                        <a:lumMod val="95000"/>
                      </a:schemeClr>
                    </a:solidFill>
                  </a:tcPr>
                </a:tc>
                <a:tc>
                  <a:txBody>
                    <a:bodyPr/>
                    <a:lstStyle/>
                    <a:p>
                      <a:pPr algn="ctr" rtl="0" fontAlgn="b"/>
                      <a:r>
                        <a:rPr lang="en-US" sz="1600" dirty="0">
                          <a:effectLst/>
                        </a:rPr>
                        <a:t>3 Davis St</a:t>
                      </a:r>
                    </a:p>
                  </a:txBody>
                  <a:tcPr marL="11083" marR="11083" marT="7389" marB="7389" anchor="b">
                    <a:solidFill>
                      <a:schemeClr val="bg1">
                        <a:lumMod val="95000"/>
                      </a:schemeClr>
                    </a:solidFill>
                  </a:tcPr>
                </a:tc>
                <a:tc>
                  <a:txBody>
                    <a:bodyPr/>
                    <a:lstStyle/>
                    <a:p>
                      <a:pPr algn="ctr" rtl="0" fontAlgn="b"/>
                      <a:r>
                        <a:rPr lang="en-US" sz="1600" dirty="0">
                          <a:effectLst/>
                        </a:rPr>
                        <a:t>Davis</a:t>
                      </a:r>
                    </a:p>
                  </a:txBody>
                  <a:tcPr marL="11083" marR="11083" marT="7389" marB="7389" anchor="b">
                    <a:solidFill>
                      <a:schemeClr val="bg1">
                        <a:lumMod val="95000"/>
                      </a:schemeClr>
                    </a:solidFill>
                  </a:tcPr>
                </a:tc>
                <a:tc>
                  <a:txBody>
                    <a:bodyPr/>
                    <a:lstStyle/>
                    <a:p>
                      <a:pPr algn="ctr" rtl="0" fontAlgn="b"/>
                      <a:r>
                        <a:rPr lang="en-US" sz="1600" dirty="0">
                          <a:effectLst/>
                        </a:rPr>
                        <a:t>CA</a:t>
                      </a:r>
                    </a:p>
                  </a:txBody>
                  <a:tcPr marL="11083" marR="11083" marT="7389" marB="7389" anchor="b">
                    <a:solidFill>
                      <a:schemeClr val="bg1">
                        <a:lumMod val="9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627556396"/>
                  </a:ext>
                </a:extLst>
              </a:tr>
              <a:tr h="323284">
                <a:tc>
                  <a:txBody>
                    <a:bodyPr/>
                    <a:lstStyle/>
                    <a:p>
                      <a:pPr algn="ctr" rtl="0" fontAlgn="b"/>
                      <a:r>
                        <a:rPr lang="en-US" sz="1600">
                          <a:effectLst/>
                        </a:rPr>
                        <a:t>5</a:t>
                      </a:r>
                    </a:p>
                  </a:txBody>
                  <a:tcPr marL="11083" marR="11083" marT="7389" marB="7389" anchor="b">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a:effectLst/>
                        </a:rPr>
                        <a:t>2020</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a:effectLst/>
                        </a:rPr>
                        <a:t>1114</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Annie</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Anderson</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3 Davis St</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Davis</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CA</a:t>
                      </a:r>
                    </a:p>
                  </a:txBody>
                  <a:tcPr marL="11083" marR="11083" marT="7389" marB="7389" anchor="b">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
                      <a:r>
                        <a:rPr lang="en-US" sz="1600" dirty="0">
                          <a:effectLst/>
                        </a:rPr>
                        <a:t>1</a:t>
                      </a:r>
                    </a:p>
                  </a:txBody>
                  <a:tcPr marL="11083" marR="11083" marT="7389" marB="7389"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6665582"/>
                  </a:ext>
                </a:extLst>
              </a:tr>
              <a:tr h="323284">
                <a:tc>
                  <a:txBody>
                    <a:bodyPr/>
                    <a:lstStyle/>
                    <a:p>
                      <a:pPr algn="ctr" rtl="0" fontAlgn="b"/>
                      <a:r>
                        <a:rPr lang="en-US" sz="1600" dirty="0">
                          <a:effectLst/>
                        </a:rPr>
                        <a:t>7</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dirty="0">
                          <a:effectLst/>
                        </a:rPr>
                        <a:t>2021</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2001</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Mike</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Anderson</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1 Main St</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a:effectLst/>
                        </a:rPr>
                        <a:t>Davis</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dirty="0">
                          <a:effectLst/>
                        </a:rPr>
                        <a:t>CA</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rtl="0" fontAlgn="b"/>
                      <a:r>
                        <a:rPr lang="en-US" sz="1600" dirty="0">
                          <a:effectLst/>
                        </a:rPr>
                        <a:t>2</a:t>
                      </a:r>
                    </a:p>
                  </a:txBody>
                  <a:tcPr marL="11083" marR="11083" marT="7389" marB="7389" anchor="b">
                    <a:lnT w="1270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050294132"/>
                  </a:ext>
                </a:extLst>
              </a:tr>
              <a:tr h="323284">
                <a:tc>
                  <a:txBody>
                    <a:bodyPr/>
                    <a:lstStyle/>
                    <a:p>
                      <a:pPr algn="ctr" rtl="0" fontAlgn="b"/>
                      <a:r>
                        <a:rPr lang="en-US" sz="1600" dirty="0">
                          <a:effectLst/>
                        </a:rPr>
                        <a:t>7</a:t>
                      </a:r>
                    </a:p>
                  </a:txBody>
                  <a:tcPr marL="11083" marR="11083" marT="7389" marB="7389" anchor="b">
                    <a:solidFill>
                      <a:schemeClr val="accent2">
                        <a:lumMod val="20000"/>
                        <a:lumOff val="80000"/>
                      </a:schemeClr>
                    </a:solidFill>
                  </a:tcPr>
                </a:tc>
                <a:tc>
                  <a:txBody>
                    <a:bodyPr/>
                    <a:lstStyle/>
                    <a:p>
                      <a:pPr algn="ctr" rtl="0" fontAlgn="b"/>
                      <a:r>
                        <a:rPr lang="en-US" sz="1600" dirty="0">
                          <a:effectLst/>
                        </a:rPr>
                        <a:t>2021</a:t>
                      </a:r>
                    </a:p>
                  </a:txBody>
                  <a:tcPr marL="11083" marR="11083" marT="7389" marB="7389" anchor="b">
                    <a:solidFill>
                      <a:schemeClr val="accent2">
                        <a:lumMod val="20000"/>
                        <a:lumOff val="80000"/>
                      </a:schemeClr>
                    </a:solidFill>
                  </a:tcPr>
                </a:tc>
                <a:tc>
                  <a:txBody>
                    <a:bodyPr/>
                    <a:lstStyle/>
                    <a:p>
                      <a:pPr algn="ctr" rtl="0" fontAlgn="b"/>
                      <a:r>
                        <a:rPr lang="en-US" sz="1600" dirty="0">
                          <a:effectLst/>
                        </a:rPr>
                        <a:t>2002</a:t>
                      </a:r>
                    </a:p>
                  </a:txBody>
                  <a:tcPr marL="11083" marR="11083" marT="7389" marB="7389" anchor="b">
                    <a:solidFill>
                      <a:schemeClr val="accent2">
                        <a:lumMod val="20000"/>
                        <a:lumOff val="80000"/>
                      </a:schemeClr>
                    </a:solidFill>
                  </a:tcPr>
                </a:tc>
                <a:tc>
                  <a:txBody>
                    <a:bodyPr/>
                    <a:lstStyle/>
                    <a:p>
                      <a:pPr algn="ctr" rtl="0" fontAlgn="b"/>
                      <a:r>
                        <a:rPr lang="en-US" sz="1600" dirty="0">
                          <a:effectLst/>
                        </a:rPr>
                        <a:t>John</a:t>
                      </a:r>
                    </a:p>
                  </a:txBody>
                  <a:tcPr marL="11083" marR="11083" marT="7389" marB="7389" anchor="b">
                    <a:solidFill>
                      <a:schemeClr val="accent2">
                        <a:lumMod val="20000"/>
                        <a:lumOff val="80000"/>
                      </a:schemeClr>
                    </a:solidFill>
                  </a:tcPr>
                </a:tc>
                <a:tc>
                  <a:txBody>
                    <a:bodyPr/>
                    <a:lstStyle/>
                    <a:p>
                      <a:pPr algn="ctr" rtl="0" fontAlgn="b"/>
                      <a:r>
                        <a:rPr lang="en-US" sz="1600" dirty="0">
                          <a:effectLst/>
                        </a:rPr>
                        <a:t>Anderson</a:t>
                      </a:r>
                    </a:p>
                  </a:txBody>
                  <a:tcPr marL="11083" marR="11083" marT="7389" marB="7389" anchor="b">
                    <a:solidFill>
                      <a:schemeClr val="accent2">
                        <a:lumMod val="20000"/>
                        <a:lumOff val="80000"/>
                      </a:schemeClr>
                    </a:solidFill>
                  </a:tcPr>
                </a:tc>
                <a:tc>
                  <a:txBody>
                    <a:bodyPr/>
                    <a:lstStyle/>
                    <a:p>
                      <a:pPr algn="ctr" rtl="0" fontAlgn="b"/>
                      <a:r>
                        <a:rPr lang="en-US" sz="1600" dirty="0">
                          <a:effectLst/>
                        </a:rPr>
                        <a:t>1 Main St</a:t>
                      </a:r>
                    </a:p>
                  </a:txBody>
                  <a:tcPr marL="11083" marR="11083" marT="7389" marB="7389" anchor="b">
                    <a:solidFill>
                      <a:schemeClr val="accent2">
                        <a:lumMod val="20000"/>
                        <a:lumOff val="80000"/>
                      </a:schemeClr>
                    </a:solidFill>
                  </a:tcPr>
                </a:tc>
                <a:tc>
                  <a:txBody>
                    <a:bodyPr/>
                    <a:lstStyle/>
                    <a:p>
                      <a:pPr algn="ctr" rtl="0" fontAlgn="b"/>
                      <a:r>
                        <a:rPr lang="en-US" sz="1600" dirty="0">
                          <a:effectLst/>
                        </a:rPr>
                        <a:t>Davis</a:t>
                      </a:r>
                    </a:p>
                  </a:txBody>
                  <a:tcPr marL="11083" marR="11083" marT="7389" marB="7389" anchor="b">
                    <a:solidFill>
                      <a:schemeClr val="accent2">
                        <a:lumMod val="20000"/>
                        <a:lumOff val="80000"/>
                      </a:schemeClr>
                    </a:solidFill>
                  </a:tcPr>
                </a:tc>
                <a:tc>
                  <a:txBody>
                    <a:bodyPr/>
                    <a:lstStyle/>
                    <a:p>
                      <a:pPr algn="ctr" rtl="0" fontAlgn="b"/>
                      <a:r>
                        <a:rPr lang="en-US" sz="1600" dirty="0">
                          <a:effectLst/>
                        </a:rPr>
                        <a:t>CA</a:t>
                      </a:r>
                    </a:p>
                  </a:txBody>
                  <a:tcPr marL="11083" marR="11083" marT="7389" marB="7389" anchor="b">
                    <a:solidFill>
                      <a:schemeClr val="accent2">
                        <a:lumMod val="20000"/>
                        <a:lumOff val="80000"/>
                      </a:schemeClr>
                    </a:solidFill>
                  </a:tcPr>
                </a:tc>
                <a:tc>
                  <a:txBody>
                    <a:bodyPr/>
                    <a:lstStyle/>
                    <a:p>
                      <a:pPr algn="ctr" rtl="0" fontAlgn="b"/>
                      <a:r>
                        <a:rPr lang="en-US" sz="1600" dirty="0">
                          <a:effectLst/>
                        </a:rPr>
                        <a:t>2</a:t>
                      </a:r>
                    </a:p>
                  </a:txBody>
                  <a:tcPr marL="11083" marR="11083" marT="7389" marB="7389" anchor="b">
                    <a:solidFill>
                      <a:schemeClr val="accent2">
                        <a:lumMod val="20000"/>
                        <a:lumOff val="80000"/>
                      </a:schemeClr>
                    </a:solidFill>
                  </a:tcPr>
                </a:tc>
                <a:extLst>
                  <a:ext uri="{0D108BD9-81ED-4DB2-BD59-A6C34878D82A}">
                    <a16:rowId xmlns:a16="http://schemas.microsoft.com/office/drawing/2014/main" val="1997221461"/>
                  </a:ext>
                </a:extLst>
              </a:tr>
            </a:tbl>
          </a:graphicData>
        </a:graphic>
      </p:graphicFrame>
    </p:spTree>
    <p:extLst>
      <p:ext uri="{BB962C8B-B14F-4D97-AF65-F5344CB8AC3E}">
        <p14:creationId xmlns:p14="http://schemas.microsoft.com/office/powerpoint/2010/main" val="125529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591A-EA9F-4630-9431-191E409BD9BA}"/>
              </a:ext>
            </a:extLst>
          </p:cNvPr>
          <p:cNvSpPr>
            <a:spLocks noGrp="1"/>
          </p:cNvSpPr>
          <p:nvPr>
            <p:ph type="title"/>
          </p:nvPr>
        </p:nvSpPr>
        <p:spPr/>
        <p:txBody>
          <a:bodyPr/>
          <a:lstStyle/>
          <a:p>
            <a:r>
              <a:rPr lang="en-US" dirty="0"/>
              <a:t>Distribution of Family Size</a:t>
            </a:r>
          </a:p>
        </p:txBody>
      </p:sp>
      <p:sp>
        <p:nvSpPr>
          <p:cNvPr id="4" name="Slide Number Placeholder 3">
            <a:extLst>
              <a:ext uri="{FF2B5EF4-FFF2-40B4-BE49-F238E27FC236}">
                <a16:creationId xmlns:a16="http://schemas.microsoft.com/office/drawing/2014/main" id="{1BBEBF71-3ECD-4FAC-8334-A0E2453DEFC0}"/>
              </a:ext>
            </a:extLst>
          </p:cNvPr>
          <p:cNvSpPr>
            <a:spLocks noGrp="1"/>
          </p:cNvSpPr>
          <p:nvPr>
            <p:ph type="sldNum" sz="quarter" idx="12"/>
          </p:nvPr>
        </p:nvSpPr>
        <p:spPr/>
        <p:txBody>
          <a:bodyPr/>
          <a:lstStyle/>
          <a:p>
            <a:fld id="{80DD8C35-F8B3-4049-95AF-A34E38FBBA50}" type="slidenum">
              <a:rPr lang="en-US" smtClean="0"/>
              <a:pPr/>
              <a:t>16</a:t>
            </a:fld>
            <a:endParaRPr lang="en-US" dirty="0"/>
          </a:p>
        </p:txBody>
      </p:sp>
      <p:graphicFrame>
        <p:nvGraphicFramePr>
          <p:cNvPr id="5" name="Table 4">
            <a:extLst>
              <a:ext uri="{FF2B5EF4-FFF2-40B4-BE49-F238E27FC236}">
                <a16:creationId xmlns:a16="http://schemas.microsoft.com/office/drawing/2014/main" id="{3D14EE7A-32DB-4B22-9A1E-5E5E19D5CBA3}"/>
              </a:ext>
            </a:extLst>
          </p:cNvPr>
          <p:cNvGraphicFramePr>
            <a:graphicFrameLocks noGrp="1"/>
          </p:cNvGraphicFramePr>
          <p:nvPr>
            <p:extLst>
              <p:ext uri="{D42A27DB-BD31-4B8C-83A1-F6EECF244321}">
                <p14:modId xmlns:p14="http://schemas.microsoft.com/office/powerpoint/2010/main" val="379859179"/>
              </p:ext>
            </p:extLst>
          </p:nvPr>
        </p:nvGraphicFramePr>
        <p:xfrm>
          <a:off x="381817" y="1849481"/>
          <a:ext cx="4733108" cy="4038598"/>
        </p:xfrm>
        <a:graphic>
          <a:graphicData uri="http://schemas.openxmlformats.org/drawingml/2006/table">
            <a:tbl>
              <a:tblPr>
                <a:tableStyleId>{3B4B98B0-60AC-42C2-AFA5-B58CD77FA1E5}</a:tableStyleId>
              </a:tblPr>
              <a:tblGrid>
                <a:gridCol w="1183277">
                  <a:extLst>
                    <a:ext uri="{9D8B030D-6E8A-4147-A177-3AD203B41FA5}">
                      <a16:colId xmlns:a16="http://schemas.microsoft.com/office/drawing/2014/main" val="980715794"/>
                    </a:ext>
                  </a:extLst>
                </a:gridCol>
                <a:gridCol w="1183277">
                  <a:extLst>
                    <a:ext uri="{9D8B030D-6E8A-4147-A177-3AD203B41FA5}">
                      <a16:colId xmlns:a16="http://schemas.microsoft.com/office/drawing/2014/main" val="315003298"/>
                    </a:ext>
                  </a:extLst>
                </a:gridCol>
                <a:gridCol w="1183277">
                  <a:extLst>
                    <a:ext uri="{9D8B030D-6E8A-4147-A177-3AD203B41FA5}">
                      <a16:colId xmlns:a16="http://schemas.microsoft.com/office/drawing/2014/main" val="3297838328"/>
                    </a:ext>
                  </a:extLst>
                </a:gridCol>
                <a:gridCol w="1183277">
                  <a:extLst>
                    <a:ext uri="{9D8B030D-6E8A-4147-A177-3AD203B41FA5}">
                      <a16:colId xmlns:a16="http://schemas.microsoft.com/office/drawing/2014/main" val="104086706"/>
                    </a:ext>
                  </a:extLst>
                </a:gridCol>
              </a:tblGrid>
              <a:tr h="811363">
                <a:tc>
                  <a:txBody>
                    <a:bodyPr/>
                    <a:lstStyle/>
                    <a:p>
                      <a:pPr algn="l" fontAlgn="b"/>
                      <a:r>
                        <a:rPr lang="en-US" sz="1100" u="none" strike="noStrike" dirty="0">
                          <a:effectLst/>
                        </a:rPr>
                        <a:t>Number of siblings excluding self</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Frequency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Percent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Cumulative</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21082434"/>
                  </a:ext>
                </a:extLst>
              </a:tr>
              <a:tr h="293385">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57950143"/>
                  </a:ext>
                </a:extLst>
              </a:tr>
              <a:tr h="293385">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2,492,202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60.86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747061"/>
                  </a:ext>
                </a:extLst>
              </a:tr>
              <a:tr h="293385">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1,026,963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85.93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9944624"/>
                  </a:ext>
                </a:extLst>
              </a:tr>
              <a:tr h="293385">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350,756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8.56</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94.5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5465671"/>
                  </a:ext>
                </a:extLst>
              </a:tr>
              <a:tr h="293385">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121,935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2.98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97.48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36888609"/>
                  </a:ext>
                </a:extLst>
              </a:tr>
              <a:tr h="293385">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50,976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98.72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5805697"/>
                  </a:ext>
                </a:extLst>
              </a:tr>
              <a:tr h="293385">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23,513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99.29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1759335"/>
                  </a:ext>
                </a:extLst>
              </a:tr>
              <a:tr h="293385">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0610652"/>
                  </a:ext>
                </a:extLst>
              </a:tr>
              <a:tr h="293385">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15819357"/>
                  </a:ext>
                </a:extLst>
              </a:tr>
              <a:tr h="293385">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413457"/>
                  </a:ext>
                </a:extLst>
              </a:tr>
              <a:tr h="293385">
                <a:tc>
                  <a:txBody>
                    <a:bodyPr/>
                    <a:lstStyle/>
                    <a:p>
                      <a:pPr algn="ctr"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4,095,244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12542297"/>
                  </a:ext>
                </a:extLst>
              </a:tr>
            </a:tbl>
          </a:graphicData>
        </a:graphic>
      </p:graphicFrame>
      <p:pic>
        <p:nvPicPr>
          <p:cNvPr id="7" name="Picture 6" descr="Chart&#10;&#10;Description automatically generated">
            <a:extLst>
              <a:ext uri="{FF2B5EF4-FFF2-40B4-BE49-F238E27FC236}">
                <a16:creationId xmlns:a16="http://schemas.microsoft.com/office/drawing/2014/main" id="{623B486E-6A05-4E8C-857A-9902A90F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25" y="1849481"/>
            <a:ext cx="5553075" cy="4038600"/>
          </a:xfrm>
          <a:prstGeom prst="rect">
            <a:avLst/>
          </a:prstGeom>
        </p:spPr>
      </p:pic>
    </p:spTree>
    <p:extLst>
      <p:ext uri="{BB962C8B-B14F-4D97-AF65-F5344CB8AC3E}">
        <p14:creationId xmlns:p14="http://schemas.microsoft.com/office/powerpoint/2010/main" val="76301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262B-12A7-4E9B-9879-59FDAF7AE8FC}"/>
              </a:ext>
            </a:extLst>
          </p:cNvPr>
          <p:cNvSpPr>
            <a:spLocks noGrp="1"/>
          </p:cNvSpPr>
          <p:nvPr>
            <p:ph type="title"/>
          </p:nvPr>
        </p:nvSpPr>
        <p:spPr/>
        <p:txBody>
          <a:bodyPr/>
          <a:lstStyle/>
          <a:p>
            <a:r>
              <a:rPr lang="en-US" dirty="0"/>
              <a:t>Appendix: The Indices</a:t>
            </a:r>
          </a:p>
        </p:txBody>
      </p:sp>
      <p:sp>
        <p:nvSpPr>
          <p:cNvPr id="3" name="Content Placeholder 2">
            <a:extLst>
              <a:ext uri="{FF2B5EF4-FFF2-40B4-BE49-F238E27FC236}">
                <a16:creationId xmlns:a16="http://schemas.microsoft.com/office/drawing/2014/main" id="{6FBB3B6C-B511-4CA7-905E-E54EAFDADC8C}"/>
              </a:ext>
            </a:extLst>
          </p:cNvPr>
          <p:cNvSpPr>
            <a:spLocks noGrp="1"/>
          </p:cNvSpPr>
          <p:nvPr>
            <p:ph idx="1"/>
          </p:nvPr>
        </p:nvSpPr>
        <p:spPr/>
        <p:txBody>
          <a:bodyPr>
            <a:normAutofit fontScale="85000" lnSpcReduction="10000"/>
          </a:bodyPr>
          <a:lstStyle/>
          <a:p>
            <a:r>
              <a:rPr lang="en-US" b="1" dirty="0"/>
              <a:t>School Climate Index</a:t>
            </a:r>
          </a:p>
          <a:p>
            <a:pPr lvl="1"/>
            <a:r>
              <a:rPr lang="en-US" dirty="0"/>
              <a:t>Parent Survey: </a:t>
            </a:r>
          </a:p>
          <a:p>
            <a:pPr lvl="2"/>
            <a:r>
              <a:rPr lang="en-US" dirty="0"/>
              <a:t>Please indicate how much you agree or disagree. This school…</a:t>
            </a:r>
          </a:p>
          <a:p>
            <a:pPr lvl="3"/>
            <a:r>
              <a:rPr lang="en-US" dirty="0"/>
              <a:t>16. is a supportive and inviting place</a:t>
            </a:r>
          </a:p>
          <a:p>
            <a:pPr lvl="3"/>
            <a:r>
              <a:rPr lang="en-US" dirty="0"/>
              <a:t>17. welcomes parents' contributions</a:t>
            </a:r>
          </a:p>
          <a:p>
            <a:pPr lvl="3"/>
            <a:r>
              <a:rPr lang="en-US" dirty="0"/>
              <a:t>27. encourages me to be an active partner</a:t>
            </a:r>
          </a:p>
          <a:p>
            <a:pPr lvl="1"/>
            <a:r>
              <a:rPr lang="en-US" dirty="0"/>
              <a:t>Secondary Survey:</a:t>
            </a:r>
          </a:p>
          <a:p>
            <a:pPr lvl="2"/>
            <a:r>
              <a:rPr lang="en-US" dirty="0"/>
              <a:t>How strongly do you agree or disagree…?</a:t>
            </a:r>
          </a:p>
          <a:p>
            <a:pPr lvl="3"/>
            <a:r>
              <a:rPr lang="en-US" dirty="0"/>
              <a:t>22. I feel close to people in this school</a:t>
            </a:r>
          </a:p>
          <a:p>
            <a:pPr lvl="3"/>
            <a:r>
              <a:rPr lang="en-US" dirty="0"/>
              <a:t>23. I am happy to be at this school</a:t>
            </a:r>
          </a:p>
          <a:p>
            <a:pPr lvl="3"/>
            <a:r>
              <a:rPr lang="en-US" dirty="0"/>
              <a:t>24. I am part of this school</a:t>
            </a:r>
          </a:p>
          <a:p>
            <a:pPr lvl="3"/>
            <a:r>
              <a:rPr lang="en-US" dirty="0"/>
              <a:t>26. I feel safe in my school</a:t>
            </a:r>
          </a:p>
          <a:p>
            <a:pPr lvl="3"/>
            <a:r>
              <a:rPr lang="en-US" dirty="0"/>
              <a:t>27. My school is usually clean and tidy</a:t>
            </a:r>
          </a:p>
          <a:p>
            <a:pPr lvl="3"/>
            <a:r>
              <a:rPr lang="en-US" dirty="0"/>
              <a:t>29. Parents feel welcome to participate at this school</a:t>
            </a:r>
          </a:p>
          <a:p>
            <a:pPr lvl="3"/>
            <a:endParaRPr lang="en-US" dirty="0"/>
          </a:p>
          <a:p>
            <a:pPr lvl="3"/>
            <a:endParaRPr lang="en-US" dirty="0"/>
          </a:p>
        </p:txBody>
      </p:sp>
      <p:sp>
        <p:nvSpPr>
          <p:cNvPr id="4" name="Slide Number Placeholder 3">
            <a:extLst>
              <a:ext uri="{FF2B5EF4-FFF2-40B4-BE49-F238E27FC236}">
                <a16:creationId xmlns:a16="http://schemas.microsoft.com/office/drawing/2014/main" id="{160A71A3-8595-4974-A864-FC7530691102}"/>
              </a:ext>
            </a:extLst>
          </p:cNvPr>
          <p:cNvSpPr>
            <a:spLocks noGrp="1"/>
          </p:cNvSpPr>
          <p:nvPr>
            <p:ph type="sldNum" sz="quarter" idx="12"/>
          </p:nvPr>
        </p:nvSpPr>
        <p:spPr/>
        <p:txBody>
          <a:bodyPr/>
          <a:lstStyle/>
          <a:p>
            <a:fld id="{80DD8C35-F8B3-4049-95AF-A34E38FBBA50}" type="slidenum">
              <a:rPr lang="en-US" smtClean="0"/>
              <a:pPr/>
              <a:t>17</a:t>
            </a:fld>
            <a:endParaRPr lang="en-US" dirty="0"/>
          </a:p>
        </p:txBody>
      </p:sp>
    </p:spTree>
    <p:extLst>
      <p:ext uri="{BB962C8B-B14F-4D97-AF65-F5344CB8AC3E}">
        <p14:creationId xmlns:p14="http://schemas.microsoft.com/office/powerpoint/2010/main" val="131086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8DB2-C70F-4741-8CF6-89A5F35417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DC0BBA-2CFA-4FC1-A05A-426CB49FE6FF}"/>
              </a:ext>
            </a:extLst>
          </p:cNvPr>
          <p:cNvSpPr>
            <a:spLocks noGrp="1"/>
          </p:cNvSpPr>
          <p:nvPr>
            <p:ph idx="1"/>
          </p:nvPr>
        </p:nvSpPr>
        <p:spPr/>
        <p:txBody>
          <a:bodyPr>
            <a:normAutofit fontScale="55000" lnSpcReduction="20000"/>
          </a:bodyPr>
          <a:lstStyle/>
          <a:p>
            <a:r>
              <a:rPr lang="en-US" b="1" dirty="0"/>
              <a:t>Teacher and Staff Quality Index</a:t>
            </a:r>
          </a:p>
          <a:p>
            <a:pPr lvl="1"/>
            <a:r>
              <a:rPr lang="en-US" dirty="0"/>
              <a:t>Parent Survey:</a:t>
            </a:r>
          </a:p>
          <a:p>
            <a:pPr lvl="2"/>
            <a:r>
              <a:rPr lang="en-US" dirty="0"/>
              <a:t>Please indicate how much you agree or disagree. This school…</a:t>
            </a:r>
          </a:p>
          <a:p>
            <a:pPr lvl="3"/>
            <a:r>
              <a:rPr lang="en-US" dirty="0"/>
              <a:t>30. provides high quality instruction</a:t>
            </a:r>
          </a:p>
          <a:p>
            <a:pPr lvl="3"/>
            <a:r>
              <a:rPr lang="en-US" dirty="0"/>
              <a:t>31. motivates students to learn</a:t>
            </a:r>
          </a:p>
          <a:p>
            <a:pPr lvl="3"/>
            <a:r>
              <a:rPr lang="en-US" dirty="0"/>
              <a:t>32. has teachers who go out of their way to help</a:t>
            </a:r>
          </a:p>
          <a:p>
            <a:pPr lvl="3"/>
            <a:r>
              <a:rPr lang="en-US" dirty="0"/>
              <a:t>33. has adults who really care about students</a:t>
            </a:r>
          </a:p>
          <a:p>
            <a:pPr lvl="3"/>
            <a:r>
              <a:rPr lang="en-US" dirty="0"/>
              <a:t>34. has high expectations for all students</a:t>
            </a:r>
          </a:p>
          <a:p>
            <a:pPr lvl="1"/>
            <a:r>
              <a:rPr lang="en-US" dirty="0"/>
              <a:t>Secondary Survey:</a:t>
            </a:r>
          </a:p>
          <a:p>
            <a:pPr lvl="2"/>
            <a:r>
              <a:rPr lang="en-US" dirty="0"/>
              <a:t>How strongly do you agree or disagree…?</a:t>
            </a:r>
          </a:p>
          <a:p>
            <a:pPr lvl="3"/>
            <a:r>
              <a:rPr lang="en-US" dirty="0"/>
              <a:t>28. Teachers communicate with parents</a:t>
            </a:r>
          </a:p>
          <a:p>
            <a:pPr lvl="2"/>
            <a:r>
              <a:rPr lang="en-US" dirty="0"/>
              <a:t>Please mark how true you feel… At my school, there is a teacher or some other adult</a:t>
            </a:r>
          </a:p>
          <a:p>
            <a:pPr lvl="3"/>
            <a:r>
              <a:rPr lang="en-US" dirty="0"/>
              <a:t>35. who really cares about me</a:t>
            </a:r>
          </a:p>
          <a:p>
            <a:pPr lvl="3"/>
            <a:r>
              <a:rPr lang="en-US" dirty="0"/>
              <a:t>36. who tells me when I do a good job</a:t>
            </a:r>
          </a:p>
          <a:p>
            <a:pPr lvl="3"/>
            <a:r>
              <a:rPr lang="en-US" dirty="0"/>
              <a:t>37. who notices when I am not there</a:t>
            </a:r>
          </a:p>
          <a:p>
            <a:pPr lvl="3"/>
            <a:r>
              <a:rPr lang="en-US" dirty="0"/>
              <a:t>38. who wants me to do my best</a:t>
            </a:r>
          </a:p>
          <a:p>
            <a:pPr lvl="3"/>
            <a:r>
              <a:rPr lang="en-US" dirty="0"/>
              <a:t>39. who listens when I have something to say</a:t>
            </a:r>
          </a:p>
          <a:p>
            <a:pPr lvl="3"/>
            <a:r>
              <a:rPr lang="en-US" dirty="0"/>
              <a:t>40. who believes I will be a success</a:t>
            </a:r>
          </a:p>
          <a:p>
            <a:pPr lvl="1"/>
            <a:r>
              <a:rPr lang="en-US" dirty="0"/>
              <a:t>Staff Survey:</a:t>
            </a:r>
          </a:p>
          <a:p>
            <a:pPr lvl="2"/>
            <a:r>
              <a:rPr lang="en-US" dirty="0"/>
              <a:t>Do you feel you need more professional development… in the following areas?</a:t>
            </a:r>
          </a:p>
          <a:p>
            <a:pPr lvl="3"/>
            <a:r>
              <a:rPr lang="en-US" dirty="0"/>
              <a:t>20. encourages students to enroll in rigorous courses </a:t>
            </a:r>
          </a:p>
          <a:p>
            <a:pPr lvl="3"/>
            <a:r>
              <a:rPr lang="en-US" dirty="0"/>
              <a:t>24. has high expectations for all students</a:t>
            </a:r>
          </a:p>
          <a:p>
            <a:pPr lvl="3"/>
            <a:r>
              <a:rPr lang="en-US" dirty="0"/>
              <a:t>87. teachers communicate with parents</a:t>
            </a:r>
          </a:p>
          <a:p>
            <a:pPr lvl="2"/>
            <a:endParaRPr lang="en-US" dirty="0"/>
          </a:p>
        </p:txBody>
      </p:sp>
      <p:sp>
        <p:nvSpPr>
          <p:cNvPr id="4" name="Slide Number Placeholder 3">
            <a:extLst>
              <a:ext uri="{FF2B5EF4-FFF2-40B4-BE49-F238E27FC236}">
                <a16:creationId xmlns:a16="http://schemas.microsoft.com/office/drawing/2014/main" id="{17F7151E-FF4B-4606-8C0E-6F339BD79303}"/>
              </a:ext>
            </a:extLst>
          </p:cNvPr>
          <p:cNvSpPr>
            <a:spLocks noGrp="1"/>
          </p:cNvSpPr>
          <p:nvPr>
            <p:ph type="sldNum" sz="quarter" idx="12"/>
          </p:nvPr>
        </p:nvSpPr>
        <p:spPr/>
        <p:txBody>
          <a:bodyPr/>
          <a:lstStyle/>
          <a:p>
            <a:fld id="{80DD8C35-F8B3-4049-95AF-A34E38FBBA50}" type="slidenum">
              <a:rPr lang="en-US" smtClean="0"/>
              <a:pPr/>
              <a:t>18</a:t>
            </a:fld>
            <a:endParaRPr lang="en-US" dirty="0"/>
          </a:p>
        </p:txBody>
      </p:sp>
    </p:spTree>
    <p:extLst>
      <p:ext uri="{BB962C8B-B14F-4D97-AF65-F5344CB8AC3E}">
        <p14:creationId xmlns:p14="http://schemas.microsoft.com/office/powerpoint/2010/main" val="272698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93B9-A889-484A-93BB-240AEA0594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088D90-6225-446B-A676-B7F12DAC59C2}"/>
              </a:ext>
            </a:extLst>
          </p:cNvPr>
          <p:cNvSpPr>
            <a:spLocks noGrp="1"/>
          </p:cNvSpPr>
          <p:nvPr>
            <p:ph idx="1"/>
          </p:nvPr>
        </p:nvSpPr>
        <p:spPr/>
        <p:txBody>
          <a:bodyPr>
            <a:normAutofit fontScale="92500" lnSpcReduction="20000"/>
          </a:bodyPr>
          <a:lstStyle/>
          <a:p>
            <a:r>
              <a:rPr lang="en-US" b="1" dirty="0"/>
              <a:t>Counseling Support Index</a:t>
            </a:r>
          </a:p>
          <a:p>
            <a:pPr lvl="1"/>
            <a:r>
              <a:rPr lang="en-US" dirty="0"/>
              <a:t>Parent Survey:</a:t>
            </a:r>
          </a:p>
          <a:p>
            <a:pPr lvl="2"/>
            <a:r>
              <a:rPr lang="en-US" dirty="0"/>
              <a:t>Please indicate how much you agree or disagree. This school…</a:t>
            </a:r>
          </a:p>
          <a:p>
            <a:pPr lvl="3"/>
            <a:r>
              <a:rPr lang="en-US" dirty="0"/>
              <a:t>15. provides quality counseling</a:t>
            </a:r>
          </a:p>
          <a:p>
            <a:pPr lvl="2"/>
            <a:r>
              <a:rPr lang="en-US" dirty="0"/>
              <a:t>How well has this child's school been doing the following things during the school year?</a:t>
            </a:r>
          </a:p>
          <a:p>
            <a:pPr lvl="3"/>
            <a:r>
              <a:rPr lang="en-US" dirty="0"/>
              <a:t>64. Providing information on how to help your child plan for college or vocational school.</a:t>
            </a:r>
          </a:p>
          <a:p>
            <a:pPr lvl="1"/>
            <a:r>
              <a:rPr lang="en-US" dirty="0"/>
              <a:t>Staff Survey:</a:t>
            </a:r>
          </a:p>
          <a:p>
            <a:pPr lvl="2"/>
            <a:r>
              <a:rPr lang="en-US" dirty="0"/>
              <a:t>Please indicate how much you agree or disagree. This school…</a:t>
            </a:r>
          </a:p>
          <a:p>
            <a:pPr lvl="3"/>
            <a:r>
              <a:rPr lang="en-US" dirty="0"/>
              <a:t>10. provides adequate counseling and support services for students</a:t>
            </a:r>
          </a:p>
          <a:p>
            <a:pPr lvl="3"/>
            <a:r>
              <a:rPr lang="en-US" dirty="0"/>
              <a:t>128. provides counseling or other ways to help students with their social-emotional needs.</a:t>
            </a:r>
          </a:p>
        </p:txBody>
      </p:sp>
      <p:sp>
        <p:nvSpPr>
          <p:cNvPr id="4" name="Slide Number Placeholder 3">
            <a:extLst>
              <a:ext uri="{FF2B5EF4-FFF2-40B4-BE49-F238E27FC236}">
                <a16:creationId xmlns:a16="http://schemas.microsoft.com/office/drawing/2014/main" id="{CF10505E-DA47-4263-8ADC-70CD5DEB5728}"/>
              </a:ext>
            </a:extLst>
          </p:cNvPr>
          <p:cNvSpPr>
            <a:spLocks noGrp="1"/>
          </p:cNvSpPr>
          <p:nvPr>
            <p:ph type="sldNum" sz="quarter" idx="12"/>
          </p:nvPr>
        </p:nvSpPr>
        <p:spPr/>
        <p:txBody>
          <a:bodyPr/>
          <a:lstStyle/>
          <a:p>
            <a:fld id="{80DD8C35-F8B3-4049-95AF-A34E38FBBA50}" type="slidenum">
              <a:rPr lang="en-US" smtClean="0"/>
              <a:pPr/>
              <a:t>19</a:t>
            </a:fld>
            <a:endParaRPr lang="en-US" dirty="0"/>
          </a:p>
        </p:txBody>
      </p:sp>
    </p:spTree>
    <p:extLst>
      <p:ext uri="{BB962C8B-B14F-4D97-AF65-F5344CB8AC3E}">
        <p14:creationId xmlns:p14="http://schemas.microsoft.com/office/powerpoint/2010/main" val="32555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8366-378E-47E1-B2FD-F3FD6C55D979}"/>
              </a:ext>
            </a:extLst>
          </p:cNvPr>
          <p:cNvSpPr>
            <a:spLocks noGrp="1"/>
          </p:cNvSpPr>
          <p:nvPr>
            <p:ph type="title"/>
          </p:nvPr>
        </p:nvSpPr>
        <p:spPr/>
        <p:txBody>
          <a:bodyPr/>
          <a:lstStyle/>
          <a:p>
            <a:r>
              <a:rPr lang="en-US" dirty="0"/>
              <a:t>Recap: The Surveys</a:t>
            </a:r>
          </a:p>
        </p:txBody>
      </p:sp>
      <p:sp>
        <p:nvSpPr>
          <p:cNvPr id="3" name="Content Placeholder 2">
            <a:extLst>
              <a:ext uri="{FF2B5EF4-FFF2-40B4-BE49-F238E27FC236}">
                <a16:creationId xmlns:a16="http://schemas.microsoft.com/office/drawing/2014/main" id="{1585C280-079A-4A76-B0B7-59D7D8AA5594}"/>
              </a:ext>
            </a:extLst>
          </p:cNvPr>
          <p:cNvSpPr>
            <a:spLocks noGrp="1"/>
          </p:cNvSpPr>
          <p:nvPr>
            <p:ph idx="1"/>
          </p:nvPr>
        </p:nvSpPr>
        <p:spPr/>
        <p:txBody>
          <a:bodyPr/>
          <a:lstStyle/>
          <a:p>
            <a:r>
              <a:rPr lang="en-US" dirty="0"/>
              <a:t>Healthy Kids Survey </a:t>
            </a:r>
          </a:p>
          <a:p>
            <a:pPr lvl="1"/>
            <a:r>
              <a:rPr lang="en-US" dirty="0"/>
              <a:t>Elementary and Secondary students</a:t>
            </a:r>
          </a:p>
          <a:p>
            <a:pPr lvl="1"/>
            <a:r>
              <a:rPr lang="en-US" dirty="0"/>
              <a:t>We use the secondary survey</a:t>
            </a:r>
          </a:p>
          <a:p>
            <a:r>
              <a:rPr lang="en-US" dirty="0"/>
              <a:t>Parents Survey</a:t>
            </a:r>
          </a:p>
          <a:p>
            <a:r>
              <a:rPr lang="en-US" dirty="0"/>
              <a:t>Staff Survey</a:t>
            </a:r>
          </a:p>
          <a:p>
            <a:r>
              <a:rPr lang="en-US" dirty="0"/>
              <a:t>Questions on school climate, student support, parent outreach, etc.</a:t>
            </a:r>
          </a:p>
        </p:txBody>
      </p:sp>
      <p:sp>
        <p:nvSpPr>
          <p:cNvPr id="4" name="Slide Number Placeholder 3">
            <a:extLst>
              <a:ext uri="{FF2B5EF4-FFF2-40B4-BE49-F238E27FC236}">
                <a16:creationId xmlns:a16="http://schemas.microsoft.com/office/drawing/2014/main" id="{79DC10C7-C87F-4F11-9646-33DAB40EDF51}"/>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337921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76800" y="341176"/>
            <a:ext cx="2228850" cy="514350"/>
          </a:xfrm>
          <a:noFill/>
        </p:spPr>
        <p:txBody>
          <a:bodyPr>
            <a:normAutofit fontScale="90000"/>
          </a:bodyPr>
          <a:lstStyle/>
          <a:p>
            <a:pPr algn="ctr"/>
            <a:r>
              <a:rPr lang="en-US" dirty="0"/>
              <a:t>Thank you! </a:t>
            </a:r>
          </a:p>
        </p:txBody>
      </p:sp>
      <p:sp>
        <p:nvSpPr>
          <p:cNvPr id="12" name="TextBox 11"/>
          <p:cNvSpPr txBox="1"/>
          <p:nvPr/>
        </p:nvSpPr>
        <p:spPr>
          <a:xfrm>
            <a:off x="2133601" y="5943601"/>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2438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20</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F895-A213-4C4D-8038-D2566D9C44B0}"/>
              </a:ext>
            </a:extLst>
          </p:cNvPr>
          <p:cNvSpPr>
            <a:spLocks noGrp="1"/>
          </p:cNvSpPr>
          <p:nvPr>
            <p:ph type="title"/>
          </p:nvPr>
        </p:nvSpPr>
        <p:spPr/>
        <p:txBody>
          <a:bodyPr/>
          <a:lstStyle/>
          <a:p>
            <a:r>
              <a:rPr lang="en-US" dirty="0"/>
              <a:t>Survey Index Construction</a:t>
            </a:r>
          </a:p>
        </p:txBody>
      </p:sp>
      <p:sp>
        <p:nvSpPr>
          <p:cNvPr id="3" name="Content Placeholder 2">
            <a:extLst>
              <a:ext uri="{FF2B5EF4-FFF2-40B4-BE49-F238E27FC236}">
                <a16:creationId xmlns:a16="http://schemas.microsoft.com/office/drawing/2014/main" id="{A2E51415-6B5C-4493-8F7B-764590551F4E}"/>
              </a:ext>
            </a:extLst>
          </p:cNvPr>
          <p:cNvSpPr>
            <a:spLocks noGrp="1"/>
          </p:cNvSpPr>
          <p:nvPr>
            <p:ph idx="1"/>
          </p:nvPr>
        </p:nvSpPr>
        <p:spPr/>
        <p:txBody>
          <a:bodyPr/>
          <a:lstStyle/>
          <a:p>
            <a:r>
              <a:rPr lang="en-US" dirty="0"/>
              <a:t>We combine similar questions from these 3 surveys to construct 3 survey indices that measure different school characteristics</a:t>
            </a:r>
          </a:p>
          <a:p>
            <a:pPr lvl="1"/>
            <a:r>
              <a:rPr lang="en-US" dirty="0"/>
              <a:t>School Climate</a:t>
            </a:r>
          </a:p>
          <a:p>
            <a:pPr lvl="1"/>
            <a:r>
              <a:rPr lang="en-US" dirty="0"/>
              <a:t>Teacher and Staff Quality</a:t>
            </a:r>
          </a:p>
          <a:p>
            <a:pPr lvl="1"/>
            <a:r>
              <a:rPr lang="en-US" dirty="0"/>
              <a:t>Counseling Support</a:t>
            </a:r>
          </a:p>
        </p:txBody>
      </p:sp>
      <p:sp>
        <p:nvSpPr>
          <p:cNvPr id="4" name="Slide Number Placeholder 3">
            <a:extLst>
              <a:ext uri="{FF2B5EF4-FFF2-40B4-BE49-F238E27FC236}">
                <a16:creationId xmlns:a16="http://schemas.microsoft.com/office/drawing/2014/main" id="{28C9D22E-692A-4BEA-AE52-78B689CC8E32}"/>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148776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365D-1495-472C-B056-80E757D9BEED}"/>
              </a:ext>
            </a:extLst>
          </p:cNvPr>
          <p:cNvSpPr>
            <a:spLocks noGrp="1"/>
          </p:cNvSpPr>
          <p:nvPr>
            <p:ph type="title"/>
          </p:nvPr>
        </p:nvSpPr>
        <p:spPr/>
        <p:txBody>
          <a:bodyPr/>
          <a:lstStyle/>
          <a:p>
            <a:r>
              <a:rPr lang="en-US" dirty="0"/>
              <a:t>Validation: Cronbach’s Alpha</a:t>
            </a:r>
          </a:p>
        </p:txBody>
      </p:sp>
      <p:sp>
        <p:nvSpPr>
          <p:cNvPr id="3" name="Content Placeholder 2">
            <a:extLst>
              <a:ext uri="{FF2B5EF4-FFF2-40B4-BE49-F238E27FC236}">
                <a16:creationId xmlns:a16="http://schemas.microsoft.com/office/drawing/2014/main" id="{86978F1E-DED9-4387-8821-F6E89EC8B432}"/>
              </a:ext>
            </a:extLst>
          </p:cNvPr>
          <p:cNvSpPr>
            <a:spLocks noGrp="1"/>
          </p:cNvSpPr>
          <p:nvPr>
            <p:ph idx="1"/>
          </p:nvPr>
        </p:nvSpPr>
        <p:spPr/>
        <p:txBody>
          <a:bodyPr/>
          <a:lstStyle/>
          <a:p>
            <a:r>
              <a:rPr lang="en-US" dirty="0"/>
              <a:t>Cronbach’s Alpha measures the reliability of the constructed indices</a:t>
            </a:r>
          </a:p>
          <a:p>
            <a:r>
              <a:rPr lang="en-US" dirty="0"/>
              <a:t>The resulting α coefficient of reliability ranges from 0 to 1</a:t>
            </a:r>
          </a:p>
          <a:p>
            <a:r>
              <a:rPr lang="en-US" dirty="0"/>
              <a:t>The higher the α coefficient, the more the items have shared covariance and probably measure the same underlying concept</a:t>
            </a:r>
          </a:p>
        </p:txBody>
      </p:sp>
      <p:sp>
        <p:nvSpPr>
          <p:cNvPr id="4" name="Slide Number Placeholder 3">
            <a:extLst>
              <a:ext uri="{FF2B5EF4-FFF2-40B4-BE49-F238E27FC236}">
                <a16:creationId xmlns:a16="http://schemas.microsoft.com/office/drawing/2014/main" id="{917066CF-9DE6-452C-AA01-893B147F783F}"/>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162450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CD85-27AE-423A-8C9C-D76F5F4AAF7D}"/>
              </a:ext>
            </a:extLst>
          </p:cNvPr>
          <p:cNvSpPr>
            <a:spLocks noGrp="1"/>
          </p:cNvSpPr>
          <p:nvPr>
            <p:ph type="title"/>
          </p:nvPr>
        </p:nvSpPr>
        <p:spPr>
          <a:xfrm>
            <a:off x="609600" y="76200"/>
            <a:ext cx="10972800" cy="1143000"/>
          </a:xfrm>
        </p:spPr>
        <p:txBody>
          <a:bodyPr anchor="ctr">
            <a:normAutofit/>
          </a:bodyPr>
          <a:lstStyle/>
          <a:p>
            <a:r>
              <a:rPr lang="en-US" dirty="0"/>
              <a:t>Cronbach’s Alpha: School Climate</a:t>
            </a:r>
          </a:p>
        </p:txBody>
      </p:sp>
      <p:sp>
        <p:nvSpPr>
          <p:cNvPr id="4" name="Slide Number Placeholder 3">
            <a:extLst>
              <a:ext uri="{FF2B5EF4-FFF2-40B4-BE49-F238E27FC236}">
                <a16:creationId xmlns:a16="http://schemas.microsoft.com/office/drawing/2014/main" id="{8932873E-BB01-4363-95AC-B17F3EBDBFCD}"/>
              </a:ext>
            </a:extLst>
          </p:cNvPr>
          <p:cNvSpPr>
            <a:spLocks noGrp="1"/>
          </p:cNvSpPr>
          <p:nvPr>
            <p:ph type="sldNum" sz="quarter" idx="12"/>
          </p:nvPr>
        </p:nvSpPr>
        <p:spPr>
          <a:xfrm>
            <a:off x="9347200" y="1"/>
            <a:ext cx="28448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5</a:t>
            </a:fld>
            <a:endParaRPr lang="en-US"/>
          </a:p>
        </p:txBody>
      </p:sp>
      <p:graphicFrame>
        <p:nvGraphicFramePr>
          <p:cNvPr id="6" name="Content Placeholder 4">
            <a:extLst>
              <a:ext uri="{FF2B5EF4-FFF2-40B4-BE49-F238E27FC236}">
                <a16:creationId xmlns:a16="http://schemas.microsoft.com/office/drawing/2014/main" id="{D440C3B1-BC06-4A3C-90DA-2CA0C0E0C074}"/>
              </a:ext>
            </a:extLst>
          </p:cNvPr>
          <p:cNvGraphicFramePr>
            <a:graphicFrameLocks noGrp="1"/>
          </p:cNvGraphicFramePr>
          <p:nvPr>
            <p:ph idx="1"/>
            <p:extLst>
              <p:ext uri="{D42A27DB-BD31-4B8C-83A1-F6EECF244321}">
                <p14:modId xmlns:p14="http://schemas.microsoft.com/office/powerpoint/2010/main" val="1011497366"/>
              </p:ext>
            </p:extLst>
          </p:nvPr>
        </p:nvGraphicFramePr>
        <p:xfrm>
          <a:off x="2279650" y="1989931"/>
          <a:ext cx="7632700" cy="3746500"/>
        </p:xfrm>
        <a:graphic>
          <a:graphicData uri="http://schemas.openxmlformats.org/drawingml/2006/table">
            <a:tbl>
              <a:tblPr>
                <a:tableStyleId>{9D7B26C5-4107-4FEC-AEDC-1716B250A1EF}</a:tableStyleId>
              </a:tblPr>
              <a:tblGrid>
                <a:gridCol w="3416300">
                  <a:extLst>
                    <a:ext uri="{9D8B030D-6E8A-4147-A177-3AD203B41FA5}">
                      <a16:colId xmlns:a16="http://schemas.microsoft.com/office/drawing/2014/main" val="123342249"/>
                    </a:ext>
                  </a:extLst>
                </a:gridCol>
                <a:gridCol w="609600">
                  <a:extLst>
                    <a:ext uri="{9D8B030D-6E8A-4147-A177-3AD203B41FA5}">
                      <a16:colId xmlns:a16="http://schemas.microsoft.com/office/drawing/2014/main" val="4219808211"/>
                    </a:ext>
                  </a:extLst>
                </a:gridCol>
                <a:gridCol w="609600">
                  <a:extLst>
                    <a:ext uri="{9D8B030D-6E8A-4147-A177-3AD203B41FA5}">
                      <a16:colId xmlns:a16="http://schemas.microsoft.com/office/drawing/2014/main" val="4261977750"/>
                    </a:ext>
                  </a:extLst>
                </a:gridCol>
                <a:gridCol w="749300">
                  <a:extLst>
                    <a:ext uri="{9D8B030D-6E8A-4147-A177-3AD203B41FA5}">
                      <a16:colId xmlns:a16="http://schemas.microsoft.com/office/drawing/2014/main" val="3306724381"/>
                    </a:ext>
                  </a:extLst>
                </a:gridCol>
                <a:gridCol w="749300">
                  <a:extLst>
                    <a:ext uri="{9D8B030D-6E8A-4147-A177-3AD203B41FA5}">
                      <a16:colId xmlns:a16="http://schemas.microsoft.com/office/drawing/2014/main" val="3954660600"/>
                    </a:ext>
                  </a:extLst>
                </a:gridCol>
                <a:gridCol w="749300">
                  <a:extLst>
                    <a:ext uri="{9D8B030D-6E8A-4147-A177-3AD203B41FA5}">
                      <a16:colId xmlns:a16="http://schemas.microsoft.com/office/drawing/2014/main" val="1507458499"/>
                    </a:ext>
                  </a:extLst>
                </a:gridCol>
                <a:gridCol w="749300">
                  <a:extLst>
                    <a:ext uri="{9D8B030D-6E8A-4147-A177-3AD203B41FA5}">
                      <a16:colId xmlns:a16="http://schemas.microsoft.com/office/drawing/2014/main" val="1948177800"/>
                    </a:ext>
                  </a:extLst>
                </a:gridCol>
              </a:tblGrid>
              <a:tr h="330200">
                <a:tc>
                  <a:txBody>
                    <a:bodyPr/>
                    <a:lstStyle/>
                    <a:p>
                      <a:pPr algn="l" fontAlgn="b"/>
                      <a:r>
                        <a:rPr lang="en-US" sz="2000" u="none" strike="noStrike" dirty="0">
                          <a:effectLst/>
                        </a:rPr>
                        <a:t>Cronbach's Alpha: School Climate</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7293564"/>
                  </a:ext>
                </a:extLst>
              </a:tr>
              <a:tr h="552450">
                <a:tc>
                  <a:txBody>
                    <a:bodyPr/>
                    <a:lstStyle/>
                    <a:p>
                      <a:pPr algn="l" fontAlgn="b"/>
                      <a:r>
                        <a:rPr lang="en-US" sz="1100" u="none" strike="noStrike" dirty="0">
                          <a:effectLst/>
                        </a:rPr>
                        <a:t>Item</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err="1">
                          <a:effectLst/>
                        </a:rPr>
                        <a:t>Obs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Sign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Item-Test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Item-Rest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Avg Interitem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Alpha excluding item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6309280"/>
                  </a:ext>
                </a:extLst>
              </a:tr>
              <a:tr h="18415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64089607"/>
                  </a:ext>
                </a:extLst>
              </a:tr>
              <a:tr h="184150">
                <a:tc>
                  <a:txBody>
                    <a:bodyPr/>
                    <a:lstStyle/>
                    <a:p>
                      <a:pPr algn="l" rtl="0" fontAlgn="b"/>
                      <a:r>
                        <a:rPr lang="en-US" sz="1100" u="none" strike="noStrike">
                          <a:effectLst/>
                        </a:rPr>
                        <a:t>Parent</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3371718"/>
                  </a:ext>
                </a:extLst>
              </a:tr>
              <a:tr h="184150">
                <a:tc>
                  <a:txBody>
                    <a:bodyPr/>
                    <a:lstStyle/>
                    <a:p>
                      <a:pPr algn="l" rtl="0" fontAlgn="b"/>
                      <a:r>
                        <a:rPr lang="en-US" sz="1100" u="none" strike="noStrike">
                          <a:effectLst/>
                        </a:rPr>
                        <a:t>16. is a supportive and inviting place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0.64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7317761"/>
                  </a:ext>
                </a:extLst>
              </a:tr>
              <a:tr h="184150">
                <a:tc>
                  <a:txBody>
                    <a:bodyPr/>
                    <a:lstStyle/>
                    <a:p>
                      <a:pPr algn="l" rtl="0" fontAlgn="b"/>
                      <a:r>
                        <a:rPr lang="en-US" sz="1100" u="none" strike="noStrike">
                          <a:effectLst/>
                        </a:rPr>
                        <a:t>17. welcomes parents' contributions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0.43</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3617702"/>
                  </a:ext>
                </a:extLst>
              </a:tr>
              <a:tr h="184150">
                <a:tc>
                  <a:txBody>
                    <a:bodyPr/>
                    <a:lstStyle/>
                    <a:p>
                      <a:pPr algn="l" rtl="0" fontAlgn="b"/>
                      <a:r>
                        <a:rPr lang="en-US" sz="1100" u="none" strike="noStrike">
                          <a:effectLst/>
                        </a:rPr>
                        <a:t>27. encourages me to be an active partner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0.61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0.51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6501625"/>
                  </a:ext>
                </a:extLst>
              </a:tr>
              <a:tr h="184150">
                <a:tc>
                  <a:txBody>
                    <a:bodyPr/>
                    <a:lstStyle/>
                    <a:p>
                      <a:pPr algn="l" rtl="0" fontAlgn="b"/>
                      <a:r>
                        <a:rPr lang="en-US" sz="1100" u="none" strike="noStrike">
                          <a:effectLst/>
                        </a:rPr>
                        <a:t>Secondary</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1725417"/>
                  </a:ext>
                </a:extLst>
              </a:tr>
              <a:tr h="184150">
                <a:tc>
                  <a:txBody>
                    <a:bodyPr/>
                    <a:lstStyle/>
                    <a:p>
                      <a:pPr algn="l" rtl="0" fontAlgn="b"/>
                      <a:r>
                        <a:rPr lang="en-US" sz="1100" u="none" strike="noStrike">
                          <a:effectLst/>
                        </a:rPr>
                        <a:t>22. Feel close to people in this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0.50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0.90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7787071"/>
                  </a:ext>
                </a:extLst>
              </a:tr>
              <a:tr h="184150">
                <a:tc>
                  <a:txBody>
                    <a:bodyPr/>
                    <a:lstStyle/>
                    <a:p>
                      <a:pPr algn="l" rtl="0" fontAlgn="b"/>
                      <a:r>
                        <a:rPr lang="en-US" sz="1100" u="none" strike="noStrike">
                          <a:effectLst/>
                        </a:rPr>
                        <a:t>23. Happy to be at this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9351560"/>
                  </a:ext>
                </a:extLst>
              </a:tr>
              <a:tr h="184150">
                <a:tc>
                  <a:txBody>
                    <a:bodyPr/>
                    <a:lstStyle/>
                    <a:p>
                      <a:pPr algn="l" rtl="0" fontAlgn="b"/>
                      <a:r>
                        <a:rPr lang="en-US" sz="1100" u="none" strike="noStrike">
                          <a:effectLst/>
                        </a:rPr>
                        <a:t>24. I am part of this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0.87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5205849"/>
                  </a:ext>
                </a:extLst>
              </a:tr>
              <a:tr h="184150">
                <a:tc>
                  <a:txBody>
                    <a:bodyPr/>
                    <a:lstStyle/>
                    <a:p>
                      <a:pPr algn="l" rtl="0" fontAlgn="b"/>
                      <a:r>
                        <a:rPr lang="en-US" sz="1100" u="none" strike="noStrike">
                          <a:effectLst/>
                        </a:rPr>
                        <a:t>26. Feel safe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0.87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3599598"/>
                  </a:ext>
                </a:extLst>
              </a:tr>
              <a:tr h="184150">
                <a:tc>
                  <a:txBody>
                    <a:bodyPr/>
                    <a:lstStyle/>
                    <a:p>
                      <a:pPr algn="l" rtl="0" fontAlgn="b"/>
                      <a:r>
                        <a:rPr lang="en-US" sz="1100" u="none" strike="noStrike">
                          <a:effectLst/>
                        </a:rPr>
                        <a:t>27. School is clean and tidy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0.63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0.88</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5883032"/>
                  </a:ext>
                </a:extLst>
              </a:tr>
              <a:tr h="184150">
                <a:tc>
                  <a:txBody>
                    <a:bodyPr/>
                    <a:lstStyle/>
                    <a:p>
                      <a:pPr algn="l" rtl="0" fontAlgn="b"/>
                      <a:r>
                        <a:rPr lang="en-US" sz="1100" u="none" strike="noStrike">
                          <a:effectLst/>
                        </a:rPr>
                        <a:t>29. Parents welcome to participate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0.87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20824008"/>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7153179"/>
                  </a:ext>
                </a:extLst>
              </a:tr>
              <a:tr h="184150">
                <a:tc>
                  <a:txBody>
                    <a:bodyPr/>
                    <a:lstStyle/>
                    <a:p>
                      <a:pPr algn="l" fontAlgn="b"/>
                      <a:r>
                        <a:rPr lang="en-US" sz="1100" u="none" strike="noStrike">
                          <a:effectLst/>
                        </a:rPr>
                        <a:t>Test scale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0.89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5607292"/>
                  </a:ext>
                </a:extLst>
              </a:tr>
            </a:tbl>
          </a:graphicData>
        </a:graphic>
      </p:graphicFrame>
    </p:spTree>
    <p:extLst>
      <p:ext uri="{BB962C8B-B14F-4D97-AF65-F5344CB8AC3E}">
        <p14:creationId xmlns:p14="http://schemas.microsoft.com/office/powerpoint/2010/main" val="147091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CD85-27AE-423A-8C9C-D76F5F4AAF7D}"/>
              </a:ext>
            </a:extLst>
          </p:cNvPr>
          <p:cNvSpPr>
            <a:spLocks noGrp="1"/>
          </p:cNvSpPr>
          <p:nvPr>
            <p:ph type="title"/>
          </p:nvPr>
        </p:nvSpPr>
        <p:spPr>
          <a:xfrm>
            <a:off x="609600" y="76200"/>
            <a:ext cx="10972800" cy="1143000"/>
          </a:xfrm>
        </p:spPr>
        <p:txBody>
          <a:bodyPr anchor="ctr">
            <a:normAutofit/>
          </a:bodyPr>
          <a:lstStyle/>
          <a:p>
            <a:r>
              <a:rPr lang="en-US" dirty="0"/>
              <a:t>Cronbach’s Alpha: Teacher and Staff Quality</a:t>
            </a:r>
          </a:p>
        </p:txBody>
      </p:sp>
      <p:sp>
        <p:nvSpPr>
          <p:cNvPr id="4" name="Slide Number Placeholder 3">
            <a:extLst>
              <a:ext uri="{FF2B5EF4-FFF2-40B4-BE49-F238E27FC236}">
                <a16:creationId xmlns:a16="http://schemas.microsoft.com/office/drawing/2014/main" id="{8932873E-BB01-4363-95AC-B17F3EBDBFCD}"/>
              </a:ext>
            </a:extLst>
          </p:cNvPr>
          <p:cNvSpPr>
            <a:spLocks noGrp="1"/>
          </p:cNvSpPr>
          <p:nvPr>
            <p:ph type="sldNum" sz="quarter" idx="12"/>
          </p:nvPr>
        </p:nvSpPr>
        <p:spPr>
          <a:xfrm>
            <a:off x="9347200" y="1"/>
            <a:ext cx="28448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6</a:t>
            </a:fld>
            <a:endParaRPr lang="en-US"/>
          </a:p>
        </p:txBody>
      </p:sp>
      <p:graphicFrame>
        <p:nvGraphicFramePr>
          <p:cNvPr id="13" name="Content Placeholder 4">
            <a:extLst>
              <a:ext uri="{FF2B5EF4-FFF2-40B4-BE49-F238E27FC236}">
                <a16:creationId xmlns:a16="http://schemas.microsoft.com/office/drawing/2014/main" id="{8A0407B3-9A2A-4E34-99A4-854E892F625E}"/>
              </a:ext>
            </a:extLst>
          </p:cNvPr>
          <p:cNvGraphicFramePr>
            <a:graphicFrameLocks/>
          </p:cNvGraphicFramePr>
          <p:nvPr>
            <p:extLst>
              <p:ext uri="{D42A27DB-BD31-4B8C-83A1-F6EECF244321}">
                <p14:modId xmlns:p14="http://schemas.microsoft.com/office/powerpoint/2010/main" val="4275252131"/>
              </p:ext>
            </p:extLst>
          </p:nvPr>
        </p:nvGraphicFramePr>
        <p:xfrm>
          <a:off x="1689327" y="1673679"/>
          <a:ext cx="8813345" cy="4509634"/>
        </p:xfrm>
        <a:graphic>
          <a:graphicData uri="http://schemas.openxmlformats.org/drawingml/2006/table">
            <a:tbl>
              <a:tblPr>
                <a:tableStyleId>{3B4B98B0-60AC-42C2-AFA5-B58CD77FA1E5}</a:tableStyleId>
              </a:tblPr>
              <a:tblGrid>
                <a:gridCol w="3944743">
                  <a:extLst>
                    <a:ext uri="{9D8B030D-6E8A-4147-A177-3AD203B41FA5}">
                      <a16:colId xmlns:a16="http://schemas.microsoft.com/office/drawing/2014/main" val="1055477175"/>
                    </a:ext>
                  </a:extLst>
                </a:gridCol>
                <a:gridCol w="703895">
                  <a:extLst>
                    <a:ext uri="{9D8B030D-6E8A-4147-A177-3AD203B41FA5}">
                      <a16:colId xmlns:a16="http://schemas.microsoft.com/office/drawing/2014/main" val="1420761997"/>
                    </a:ext>
                  </a:extLst>
                </a:gridCol>
                <a:gridCol w="703895">
                  <a:extLst>
                    <a:ext uri="{9D8B030D-6E8A-4147-A177-3AD203B41FA5}">
                      <a16:colId xmlns:a16="http://schemas.microsoft.com/office/drawing/2014/main" val="3314813366"/>
                    </a:ext>
                  </a:extLst>
                </a:gridCol>
                <a:gridCol w="865203">
                  <a:extLst>
                    <a:ext uri="{9D8B030D-6E8A-4147-A177-3AD203B41FA5}">
                      <a16:colId xmlns:a16="http://schemas.microsoft.com/office/drawing/2014/main" val="3688465733"/>
                    </a:ext>
                  </a:extLst>
                </a:gridCol>
                <a:gridCol w="865203">
                  <a:extLst>
                    <a:ext uri="{9D8B030D-6E8A-4147-A177-3AD203B41FA5}">
                      <a16:colId xmlns:a16="http://schemas.microsoft.com/office/drawing/2014/main" val="329772431"/>
                    </a:ext>
                  </a:extLst>
                </a:gridCol>
                <a:gridCol w="865203">
                  <a:extLst>
                    <a:ext uri="{9D8B030D-6E8A-4147-A177-3AD203B41FA5}">
                      <a16:colId xmlns:a16="http://schemas.microsoft.com/office/drawing/2014/main" val="203837414"/>
                    </a:ext>
                  </a:extLst>
                </a:gridCol>
                <a:gridCol w="865203">
                  <a:extLst>
                    <a:ext uri="{9D8B030D-6E8A-4147-A177-3AD203B41FA5}">
                      <a16:colId xmlns:a16="http://schemas.microsoft.com/office/drawing/2014/main" val="1346541769"/>
                    </a:ext>
                  </a:extLst>
                </a:gridCol>
              </a:tblGrid>
              <a:tr h="532159">
                <a:tc>
                  <a:txBody>
                    <a:bodyPr/>
                    <a:lstStyle/>
                    <a:p>
                      <a:pPr algn="l" fontAlgn="b"/>
                      <a:r>
                        <a:rPr lang="en-US" sz="1700" u="none" strike="noStrike" dirty="0">
                          <a:effectLst/>
                        </a:rPr>
                        <a:t>Cronbach's Alpha: Teacher and Staff Quality</a:t>
                      </a:r>
                      <a:endParaRPr lang="en-US" sz="1700" b="0" i="0" u="none" strike="noStrike" dirty="0">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621912402"/>
                  </a:ext>
                </a:extLst>
              </a:tr>
              <a:tr h="477297">
                <a:tc>
                  <a:txBody>
                    <a:bodyPr/>
                    <a:lstStyle/>
                    <a:p>
                      <a:pPr algn="l" fontAlgn="b"/>
                      <a:r>
                        <a:rPr lang="en-US" sz="1000" u="none" strike="noStrike" dirty="0">
                          <a:effectLst/>
                        </a:rPr>
                        <a:t>Item</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Obs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Sign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Item-Test correlation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Item-Rest correlation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Avg Interitem correlation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Alpha excluding item</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381200"/>
                  </a:ext>
                </a:extLst>
              </a:tr>
              <a:tr h="159099">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308328249"/>
                  </a:ext>
                </a:extLst>
              </a:tr>
              <a:tr h="159099">
                <a:tc>
                  <a:txBody>
                    <a:bodyPr/>
                    <a:lstStyle/>
                    <a:p>
                      <a:pPr algn="l" rtl="0" fontAlgn="b"/>
                      <a:r>
                        <a:rPr lang="en-US" sz="1000" u="none" strike="noStrike" dirty="0">
                          <a:effectLst/>
                        </a:rPr>
                        <a:t>Parent</a:t>
                      </a:r>
                      <a:endParaRPr lang="en-US" sz="1000" b="0" i="1" u="none" strike="noStrike" dirty="0">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19321099"/>
                  </a:ext>
                </a:extLst>
              </a:tr>
              <a:tr h="159099">
                <a:tc>
                  <a:txBody>
                    <a:bodyPr/>
                    <a:lstStyle/>
                    <a:p>
                      <a:pPr algn="l" rtl="0" fontAlgn="b"/>
                      <a:r>
                        <a:rPr lang="en-US" sz="1000" u="none" strike="noStrike">
                          <a:effectLst/>
                        </a:rPr>
                        <a:t>30. provides high quality instruction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1163</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0.65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0.59</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084079245"/>
                  </a:ext>
                </a:extLst>
              </a:tr>
              <a:tr h="159099">
                <a:tc>
                  <a:txBody>
                    <a:bodyPr/>
                    <a:lstStyle/>
                    <a:p>
                      <a:pPr algn="l" rtl="0" fontAlgn="b"/>
                      <a:r>
                        <a:rPr lang="en-US" sz="1000" u="none" strike="noStrike">
                          <a:effectLst/>
                        </a:rPr>
                        <a:t>31. motivates students to learn</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1280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0.64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0.57</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859296791"/>
                  </a:ext>
                </a:extLst>
              </a:tr>
              <a:tr h="159099">
                <a:tc>
                  <a:txBody>
                    <a:bodyPr/>
                    <a:lstStyle/>
                    <a:p>
                      <a:pPr algn="l" rtl="0" fontAlgn="b"/>
                      <a:r>
                        <a:rPr lang="en-US" sz="1000" u="none" strike="noStrike">
                          <a:effectLst/>
                        </a:rPr>
                        <a:t>32. has teachers who go out of their way to help</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1046</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0.61</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598077002"/>
                  </a:ext>
                </a:extLst>
              </a:tr>
              <a:tr h="159099">
                <a:tc>
                  <a:txBody>
                    <a:bodyPr/>
                    <a:lstStyle/>
                    <a:p>
                      <a:pPr algn="l" rtl="0" fontAlgn="b"/>
                      <a:r>
                        <a:rPr lang="en-US" sz="1000" u="none" strike="noStrike">
                          <a:effectLst/>
                        </a:rPr>
                        <a:t>33. has adults who really care about students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1281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0.59</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543936479"/>
                  </a:ext>
                </a:extLst>
              </a:tr>
              <a:tr h="159099">
                <a:tc>
                  <a:txBody>
                    <a:bodyPr/>
                    <a:lstStyle/>
                    <a:p>
                      <a:pPr algn="l" rtl="0" fontAlgn="b"/>
                      <a:r>
                        <a:rPr lang="en-US" sz="1000" u="none" strike="noStrike">
                          <a:effectLst/>
                        </a:rPr>
                        <a:t>34. has high expectations for all students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1163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0.60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0.92</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314212961"/>
                  </a:ext>
                </a:extLst>
              </a:tr>
              <a:tr h="159099">
                <a:tc>
                  <a:txBody>
                    <a:bodyPr/>
                    <a:lstStyle/>
                    <a:p>
                      <a:pPr algn="l" rtl="0" fontAlgn="b"/>
                      <a:r>
                        <a:rPr lang="en-US" sz="1000" u="none" strike="noStrike">
                          <a:effectLst/>
                        </a:rPr>
                        <a:t>Secondary</a:t>
                      </a:r>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523292255"/>
                  </a:ext>
                </a:extLst>
              </a:tr>
              <a:tr h="159099">
                <a:tc>
                  <a:txBody>
                    <a:bodyPr/>
                    <a:lstStyle/>
                    <a:p>
                      <a:pPr algn="l" rtl="0" fontAlgn="b"/>
                      <a:r>
                        <a:rPr lang="en-US" sz="1000" u="none" strike="noStrike">
                          <a:effectLst/>
                        </a:rPr>
                        <a:t>28. Teachers communicate with parents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535225949"/>
                  </a:ext>
                </a:extLst>
              </a:tr>
              <a:tr h="159099">
                <a:tc>
                  <a:txBody>
                    <a:bodyPr/>
                    <a:lstStyle/>
                    <a:p>
                      <a:pPr algn="l" rtl="0" fontAlgn="b"/>
                      <a:r>
                        <a:rPr lang="en-US" sz="1000" u="none" strike="noStrike">
                          <a:effectLst/>
                        </a:rPr>
                        <a:t>35. who really cares about me</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1831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0.68</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0.43</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194449502"/>
                  </a:ext>
                </a:extLst>
              </a:tr>
              <a:tr h="159099">
                <a:tc>
                  <a:txBody>
                    <a:bodyPr/>
                    <a:lstStyle/>
                    <a:p>
                      <a:pPr algn="l" rtl="0" fontAlgn="b"/>
                      <a:r>
                        <a:rPr lang="en-US" sz="1000" u="none" strike="noStrike">
                          <a:effectLst/>
                        </a:rPr>
                        <a:t>36. who tells me when I do a good job</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0.42</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192508361"/>
                  </a:ext>
                </a:extLst>
              </a:tr>
              <a:tr h="159099">
                <a:tc>
                  <a:txBody>
                    <a:bodyPr/>
                    <a:lstStyle/>
                    <a:p>
                      <a:pPr algn="l" rtl="0" fontAlgn="b"/>
                      <a:r>
                        <a:rPr lang="en-US" sz="1000" u="none" strike="noStrike">
                          <a:effectLst/>
                        </a:rPr>
                        <a:t>37. who notices when I am not there</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0.87</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0.41</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402942826"/>
                  </a:ext>
                </a:extLst>
              </a:tr>
              <a:tr h="159099">
                <a:tc>
                  <a:txBody>
                    <a:bodyPr/>
                    <a:lstStyle/>
                    <a:p>
                      <a:pPr algn="l" rtl="0" fontAlgn="b"/>
                      <a:r>
                        <a:rPr lang="en-US" sz="1000" u="none" strike="noStrike">
                          <a:effectLst/>
                        </a:rPr>
                        <a:t>38. who wants me to do my best</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628172815"/>
                  </a:ext>
                </a:extLst>
              </a:tr>
              <a:tr h="159099">
                <a:tc>
                  <a:txBody>
                    <a:bodyPr/>
                    <a:lstStyle/>
                    <a:p>
                      <a:pPr algn="l" rtl="0" fontAlgn="b"/>
                      <a:r>
                        <a:rPr lang="en-US" sz="1000" u="none" strike="noStrike">
                          <a:effectLst/>
                        </a:rPr>
                        <a:t>39. who listens when I have something to say</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0.42</a:t>
                      </a:r>
                      <a:endParaRPr lang="en-US" sz="1000" b="0" i="0" u="none" strike="noStrike" dirty="0">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4205304775"/>
                  </a:ext>
                </a:extLst>
              </a:tr>
              <a:tr h="159099">
                <a:tc>
                  <a:txBody>
                    <a:bodyPr/>
                    <a:lstStyle/>
                    <a:p>
                      <a:pPr algn="l" rtl="0" fontAlgn="b"/>
                      <a:r>
                        <a:rPr lang="en-US" sz="1000" u="none" strike="noStrike">
                          <a:effectLst/>
                        </a:rPr>
                        <a:t>40. who believes I will be a success</a:t>
                      </a:r>
                      <a:endParaRPr lang="en-US" sz="1000" b="0" i="0" u="none" strike="noStrike">
                        <a:solidFill>
                          <a:srgbClr val="222222"/>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0.91</a:t>
                      </a:r>
                      <a:endParaRPr lang="en-US" sz="1000" b="0" i="0" u="none" strike="noStrike">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585698175"/>
                  </a:ext>
                </a:extLst>
              </a:tr>
              <a:tr h="159099">
                <a:tc>
                  <a:txBody>
                    <a:bodyPr/>
                    <a:lstStyle/>
                    <a:p>
                      <a:pPr algn="l" rtl="0" fontAlgn="b"/>
                      <a:r>
                        <a:rPr lang="en-US" sz="1000" u="none" strike="noStrike">
                          <a:effectLst/>
                        </a:rPr>
                        <a:t>Staff</a:t>
                      </a:r>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005103828"/>
                  </a:ext>
                </a:extLst>
              </a:tr>
              <a:tr h="159099">
                <a:tc>
                  <a:txBody>
                    <a:bodyPr/>
                    <a:lstStyle/>
                    <a:p>
                      <a:pPr algn="l" rtl="0" fontAlgn="b"/>
                      <a:r>
                        <a:rPr lang="en-US" sz="1000" u="none" strike="noStrike">
                          <a:effectLst/>
                        </a:rPr>
                        <a:t>20. encourages students to enroll in rigorous courses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1871</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0.91</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896675831"/>
                  </a:ext>
                </a:extLst>
              </a:tr>
              <a:tr h="159099">
                <a:tc>
                  <a:txBody>
                    <a:bodyPr/>
                    <a:lstStyle/>
                    <a:p>
                      <a:pPr algn="l" rtl="0" fontAlgn="b"/>
                      <a:r>
                        <a:rPr lang="en-US" sz="1000" u="none" strike="noStrike">
                          <a:effectLst/>
                        </a:rPr>
                        <a:t>24. has high expectations for all students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1524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0.14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0.03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0.93</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389081168"/>
                  </a:ext>
                </a:extLst>
              </a:tr>
              <a:tr h="159099">
                <a:tc>
                  <a:txBody>
                    <a:bodyPr/>
                    <a:lstStyle/>
                    <a:p>
                      <a:pPr algn="l" rtl="0" fontAlgn="b"/>
                      <a:r>
                        <a:rPr lang="en-US" sz="1000" u="none" strike="noStrike">
                          <a:effectLst/>
                        </a:rPr>
                        <a:t>87. teachers communicate with parents</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1166</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0.57</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0.49</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0.92</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2001061228"/>
                  </a:ext>
                </a:extLst>
              </a:tr>
              <a:tr h="159099">
                <a:tc>
                  <a:txBody>
                    <a:bodyPr/>
                    <a:lstStyle/>
                    <a:p>
                      <a:pPr algn="l" rtl="0" fontAlgn="b"/>
                      <a:endParaRPr lang="en-US" sz="1000" b="0" i="1"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1423</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0.60</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0.52</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0.92</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3380564886"/>
                  </a:ext>
                </a:extLst>
              </a:tr>
              <a:tr h="159099">
                <a:tc>
                  <a:txBody>
                    <a:bodyPr/>
                    <a:lstStyle/>
                    <a:p>
                      <a:pPr algn="l" rtl="0"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4037342658"/>
                  </a:ext>
                </a:extLst>
              </a:tr>
              <a:tr h="159099">
                <a:tc>
                  <a:txBody>
                    <a:bodyPr/>
                    <a:lstStyle/>
                    <a:p>
                      <a:pPr algn="l" rtl="0" fontAlgn="b"/>
                      <a:r>
                        <a:rPr lang="en-US" sz="1000" u="none" strike="noStrike">
                          <a:effectLst/>
                        </a:rPr>
                        <a:t>Test scale</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a:effectLst/>
                        </a:rPr>
                        <a:t>0.44</a:t>
                      </a:r>
                      <a:endParaRPr lang="en-US" sz="1000" b="0" i="0" u="none" strike="noStrike">
                        <a:solidFill>
                          <a:srgbClr val="000000"/>
                        </a:solidFill>
                        <a:effectLst/>
                        <a:latin typeface="Calibri" panose="020F0502020204030204" pitchFamily="34" charset="0"/>
                      </a:endParaRPr>
                    </a:p>
                  </a:txBody>
                  <a:tcPr marL="5506" marR="5506" marT="5506" marB="0" anchor="b"/>
                </a:tc>
                <a:tc>
                  <a:txBody>
                    <a:bodyPr/>
                    <a:lstStyle/>
                    <a:p>
                      <a:pPr algn="ctr" fontAlgn="b"/>
                      <a:r>
                        <a:rPr lang="en-US" sz="1000" u="none" strike="noStrike" dirty="0">
                          <a:effectLst/>
                        </a:rPr>
                        <a:t>0.92</a:t>
                      </a:r>
                      <a:endParaRPr lang="en-US" sz="1000" b="0" i="0" u="none" strike="noStrike" dirty="0">
                        <a:solidFill>
                          <a:srgbClr val="000000"/>
                        </a:solidFill>
                        <a:effectLst/>
                        <a:latin typeface="Calibri" panose="020F0502020204030204" pitchFamily="34" charset="0"/>
                      </a:endParaRPr>
                    </a:p>
                  </a:txBody>
                  <a:tcPr marL="5506" marR="5506" marT="5506" marB="0" anchor="b"/>
                </a:tc>
                <a:extLst>
                  <a:ext uri="{0D108BD9-81ED-4DB2-BD59-A6C34878D82A}">
                    <a16:rowId xmlns:a16="http://schemas.microsoft.com/office/drawing/2014/main" val="1900546420"/>
                  </a:ext>
                </a:extLst>
              </a:tr>
            </a:tbl>
          </a:graphicData>
        </a:graphic>
      </p:graphicFrame>
    </p:spTree>
    <p:extLst>
      <p:ext uri="{BB962C8B-B14F-4D97-AF65-F5344CB8AC3E}">
        <p14:creationId xmlns:p14="http://schemas.microsoft.com/office/powerpoint/2010/main" val="181842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7DD2-E88D-4C1E-8C76-B3F8D974CB8A}"/>
              </a:ext>
            </a:extLst>
          </p:cNvPr>
          <p:cNvSpPr>
            <a:spLocks noGrp="1"/>
          </p:cNvSpPr>
          <p:nvPr>
            <p:ph type="title"/>
          </p:nvPr>
        </p:nvSpPr>
        <p:spPr/>
        <p:txBody>
          <a:bodyPr/>
          <a:lstStyle/>
          <a:p>
            <a:r>
              <a:rPr lang="en-US" dirty="0"/>
              <a:t>Cronbach’s Alpha: Counseling Support</a:t>
            </a:r>
          </a:p>
        </p:txBody>
      </p:sp>
      <p:sp>
        <p:nvSpPr>
          <p:cNvPr id="4" name="Slide Number Placeholder 3">
            <a:extLst>
              <a:ext uri="{FF2B5EF4-FFF2-40B4-BE49-F238E27FC236}">
                <a16:creationId xmlns:a16="http://schemas.microsoft.com/office/drawing/2014/main" id="{D27DD9DF-6489-4C25-ADF1-B5D5C1593F4F}"/>
              </a:ext>
            </a:extLst>
          </p:cNvPr>
          <p:cNvSpPr>
            <a:spLocks noGrp="1"/>
          </p:cNvSpPr>
          <p:nvPr>
            <p:ph type="sldNum" sz="quarter" idx="12"/>
          </p:nvPr>
        </p:nvSpPr>
        <p:spPr/>
        <p:txBody>
          <a:bodyPr/>
          <a:lstStyle/>
          <a:p>
            <a:fld id="{80DD8C35-F8B3-4049-95AF-A34E38FBBA50}" type="slidenum">
              <a:rPr lang="en-US" smtClean="0"/>
              <a:pPr/>
              <a:t>7</a:t>
            </a:fld>
            <a:endParaRPr lang="en-US" dirty="0"/>
          </a:p>
        </p:txBody>
      </p:sp>
      <p:graphicFrame>
        <p:nvGraphicFramePr>
          <p:cNvPr id="5" name="Content Placeholder 4">
            <a:extLst>
              <a:ext uri="{FF2B5EF4-FFF2-40B4-BE49-F238E27FC236}">
                <a16:creationId xmlns:a16="http://schemas.microsoft.com/office/drawing/2014/main" id="{BF61FB8D-7279-4A64-BFB5-693D6EDC9A3F}"/>
              </a:ext>
            </a:extLst>
          </p:cNvPr>
          <p:cNvGraphicFramePr>
            <a:graphicFrameLocks noGrp="1"/>
          </p:cNvGraphicFramePr>
          <p:nvPr>
            <p:ph idx="1"/>
            <p:extLst>
              <p:ext uri="{D42A27DB-BD31-4B8C-83A1-F6EECF244321}">
                <p14:modId xmlns:p14="http://schemas.microsoft.com/office/powerpoint/2010/main" val="2263713320"/>
              </p:ext>
            </p:extLst>
          </p:nvPr>
        </p:nvGraphicFramePr>
        <p:xfrm>
          <a:off x="2108200" y="2450306"/>
          <a:ext cx="7975600" cy="2825750"/>
        </p:xfrm>
        <a:graphic>
          <a:graphicData uri="http://schemas.openxmlformats.org/drawingml/2006/table">
            <a:tbl>
              <a:tblPr>
                <a:tableStyleId>{3B4B98B0-60AC-42C2-AFA5-B58CD77FA1E5}</a:tableStyleId>
              </a:tblPr>
              <a:tblGrid>
                <a:gridCol w="3759200">
                  <a:extLst>
                    <a:ext uri="{9D8B030D-6E8A-4147-A177-3AD203B41FA5}">
                      <a16:colId xmlns:a16="http://schemas.microsoft.com/office/drawing/2014/main" val="4070715320"/>
                    </a:ext>
                  </a:extLst>
                </a:gridCol>
                <a:gridCol w="609600">
                  <a:extLst>
                    <a:ext uri="{9D8B030D-6E8A-4147-A177-3AD203B41FA5}">
                      <a16:colId xmlns:a16="http://schemas.microsoft.com/office/drawing/2014/main" val="2813158508"/>
                    </a:ext>
                  </a:extLst>
                </a:gridCol>
                <a:gridCol w="609600">
                  <a:extLst>
                    <a:ext uri="{9D8B030D-6E8A-4147-A177-3AD203B41FA5}">
                      <a16:colId xmlns:a16="http://schemas.microsoft.com/office/drawing/2014/main" val="2883001697"/>
                    </a:ext>
                  </a:extLst>
                </a:gridCol>
                <a:gridCol w="749300">
                  <a:extLst>
                    <a:ext uri="{9D8B030D-6E8A-4147-A177-3AD203B41FA5}">
                      <a16:colId xmlns:a16="http://schemas.microsoft.com/office/drawing/2014/main" val="3841503380"/>
                    </a:ext>
                  </a:extLst>
                </a:gridCol>
                <a:gridCol w="749300">
                  <a:extLst>
                    <a:ext uri="{9D8B030D-6E8A-4147-A177-3AD203B41FA5}">
                      <a16:colId xmlns:a16="http://schemas.microsoft.com/office/drawing/2014/main" val="1499350700"/>
                    </a:ext>
                  </a:extLst>
                </a:gridCol>
                <a:gridCol w="749300">
                  <a:extLst>
                    <a:ext uri="{9D8B030D-6E8A-4147-A177-3AD203B41FA5}">
                      <a16:colId xmlns:a16="http://schemas.microsoft.com/office/drawing/2014/main" val="1125817813"/>
                    </a:ext>
                  </a:extLst>
                </a:gridCol>
                <a:gridCol w="749300">
                  <a:extLst>
                    <a:ext uri="{9D8B030D-6E8A-4147-A177-3AD203B41FA5}">
                      <a16:colId xmlns:a16="http://schemas.microsoft.com/office/drawing/2014/main" val="2298675529"/>
                    </a:ext>
                  </a:extLst>
                </a:gridCol>
              </a:tblGrid>
              <a:tr h="330200">
                <a:tc>
                  <a:txBody>
                    <a:bodyPr/>
                    <a:lstStyle/>
                    <a:p>
                      <a:pPr algn="l" fontAlgn="b"/>
                      <a:r>
                        <a:rPr lang="en-US" sz="2000" u="none" strike="noStrike" dirty="0">
                          <a:effectLst/>
                        </a:rPr>
                        <a:t>Cronbach's Alpha: Counseling Support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7148456"/>
                  </a:ext>
                </a:extLst>
              </a:tr>
              <a:tr h="552450">
                <a:tc>
                  <a:txBody>
                    <a:bodyPr/>
                    <a:lstStyle/>
                    <a:p>
                      <a:pPr algn="l" fontAlgn="b"/>
                      <a:r>
                        <a:rPr lang="en-US" sz="1100" u="none" strike="noStrike" dirty="0">
                          <a:effectLst/>
                        </a:rPr>
                        <a:t>Item</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Obs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Sign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Item-Test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Item-Rest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Avg Interitem correlation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Alpha excluding item</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1612359"/>
                  </a:ext>
                </a:extLst>
              </a:tr>
              <a:tr h="18415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6710005"/>
                  </a:ext>
                </a:extLst>
              </a:tr>
              <a:tr h="184150">
                <a:tc>
                  <a:txBody>
                    <a:bodyPr/>
                    <a:lstStyle/>
                    <a:p>
                      <a:pPr algn="l" rtl="0" fontAlgn="b"/>
                      <a:r>
                        <a:rPr lang="en-US" sz="1100" u="none" strike="noStrike">
                          <a:effectLst/>
                        </a:rPr>
                        <a:t>Parent</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3623725"/>
                  </a:ext>
                </a:extLst>
              </a:tr>
              <a:tr h="184150">
                <a:tc>
                  <a:txBody>
                    <a:bodyPr/>
                    <a:lstStyle/>
                    <a:p>
                      <a:pPr algn="l" rtl="0" fontAlgn="b"/>
                      <a:r>
                        <a:rPr lang="en-US" sz="1100" u="none" strike="noStrike">
                          <a:effectLst/>
                        </a:rPr>
                        <a:t>15. provides quality counseling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1285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63067890"/>
                  </a:ext>
                </a:extLst>
              </a:tr>
              <a:tr h="184150">
                <a:tc>
                  <a:txBody>
                    <a:bodyPr/>
                    <a:lstStyle/>
                    <a:p>
                      <a:pPr algn="l" rtl="0" fontAlgn="b"/>
                      <a:r>
                        <a:rPr lang="en-US" sz="1100" u="none" strike="noStrike">
                          <a:effectLst/>
                        </a:rPr>
                        <a:t>64. providing information on … college or vocational school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1278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0.65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0.35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0.66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8114622"/>
                  </a:ext>
                </a:extLst>
              </a:tr>
              <a:tr h="184150">
                <a:tc>
                  <a:txBody>
                    <a:bodyPr/>
                    <a:lstStyle/>
                    <a:p>
                      <a:pPr algn="l" rtl="0" fontAlgn="b"/>
                      <a:r>
                        <a:rPr lang="en-US" sz="1100" u="none" strike="noStrike">
                          <a:effectLst/>
                        </a:rPr>
                        <a:t>Staff</a:t>
                      </a:r>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9658089"/>
                  </a:ext>
                </a:extLst>
              </a:tr>
              <a:tr h="184150">
                <a:tc>
                  <a:txBody>
                    <a:bodyPr/>
                    <a:lstStyle/>
                    <a:p>
                      <a:pPr algn="l" rtl="0" fontAlgn="b"/>
                      <a:r>
                        <a:rPr lang="en-US" sz="1100" u="none" strike="noStrike">
                          <a:effectLst/>
                        </a:rPr>
                        <a:t>10. provides adequate counseling and support services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1527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0.56</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7007145"/>
                  </a:ext>
                </a:extLst>
              </a:tr>
              <a:tr h="184150">
                <a:tc>
                  <a:txBody>
                    <a:bodyPr/>
                    <a:lstStyle/>
                    <a:p>
                      <a:pPr algn="l" rtl="0" fontAlgn="b"/>
                      <a:r>
                        <a:rPr lang="en-US" sz="1100" u="none" strike="noStrike">
                          <a:effectLst/>
                        </a:rPr>
                        <a:t>128. provides counseling… to help students…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1498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0.57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2991581"/>
                  </a:ext>
                </a:extLst>
              </a:tr>
              <a:tr h="184150">
                <a:tc>
                  <a:txBody>
                    <a:bodyPr/>
                    <a:lstStyle/>
                    <a:p>
                      <a:pPr algn="l" rtl="0" fontAlgn="b"/>
                      <a:endParaRPr lang="en-US"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8964004"/>
                  </a:ext>
                </a:extLst>
              </a:tr>
              <a:tr h="184150">
                <a:tc>
                  <a:txBody>
                    <a:bodyPr/>
                    <a:lstStyle/>
                    <a:p>
                      <a:pPr algn="l" rtl="0" fontAlgn="b"/>
                      <a:r>
                        <a:rPr lang="en-US" sz="1100" u="none" strike="noStrike">
                          <a:effectLst/>
                        </a:rPr>
                        <a:t>Test scale</a:t>
                      </a:r>
                      <a:endParaRPr lang="en-US" sz="1100" b="0" i="0" u="none" strike="noStrike">
                        <a:solidFill>
                          <a:srgbClr val="222222"/>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0.66</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585293"/>
                  </a:ext>
                </a:extLst>
              </a:tr>
            </a:tbl>
          </a:graphicData>
        </a:graphic>
      </p:graphicFrame>
    </p:spTree>
    <p:extLst>
      <p:ext uri="{BB962C8B-B14F-4D97-AF65-F5344CB8AC3E}">
        <p14:creationId xmlns:p14="http://schemas.microsoft.com/office/powerpoint/2010/main" val="265325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E5B5-7758-433A-881D-D66E59DFB7CD}"/>
              </a:ext>
            </a:extLst>
          </p:cNvPr>
          <p:cNvSpPr>
            <a:spLocks noGrp="1"/>
          </p:cNvSpPr>
          <p:nvPr>
            <p:ph type="title"/>
          </p:nvPr>
        </p:nvSpPr>
        <p:spPr/>
        <p:txBody>
          <a:bodyPr/>
          <a:lstStyle/>
          <a:p>
            <a:r>
              <a:rPr lang="en-US" dirty="0"/>
              <a:t>Value Added Regressions</a:t>
            </a:r>
          </a:p>
        </p:txBody>
      </p:sp>
      <p:sp>
        <p:nvSpPr>
          <p:cNvPr id="4" name="Slide Number Placeholder 3">
            <a:extLst>
              <a:ext uri="{FF2B5EF4-FFF2-40B4-BE49-F238E27FC236}">
                <a16:creationId xmlns:a16="http://schemas.microsoft.com/office/drawing/2014/main" id="{E82260A0-BCC3-4245-8C92-4E49F9C04457}"/>
              </a:ext>
            </a:extLst>
          </p:cNvPr>
          <p:cNvSpPr>
            <a:spLocks noGrp="1"/>
          </p:cNvSpPr>
          <p:nvPr>
            <p:ph type="sldNum" sz="quarter" idx="12"/>
          </p:nvPr>
        </p:nvSpPr>
        <p:spPr/>
        <p:txBody>
          <a:bodyPr/>
          <a:lstStyle/>
          <a:p>
            <a:fld id="{80DD8C35-F8B3-4049-95AF-A34E38FBBA50}" type="slidenum">
              <a:rPr lang="en-US" smtClean="0"/>
              <a:pPr/>
              <a:t>8</a:t>
            </a:fld>
            <a:endParaRPr lang="en-US" dirty="0"/>
          </a:p>
        </p:txBody>
      </p:sp>
      <p:graphicFrame>
        <p:nvGraphicFramePr>
          <p:cNvPr id="5" name="Table 4">
            <a:extLst>
              <a:ext uri="{FF2B5EF4-FFF2-40B4-BE49-F238E27FC236}">
                <a16:creationId xmlns:a16="http://schemas.microsoft.com/office/drawing/2014/main" id="{C7ADFA8A-BF03-4877-86E2-49AE1F45BC04}"/>
              </a:ext>
            </a:extLst>
          </p:cNvPr>
          <p:cNvGraphicFramePr>
            <a:graphicFrameLocks noGrp="1"/>
          </p:cNvGraphicFramePr>
          <p:nvPr>
            <p:extLst>
              <p:ext uri="{D42A27DB-BD31-4B8C-83A1-F6EECF244321}">
                <p14:modId xmlns:p14="http://schemas.microsoft.com/office/powerpoint/2010/main" val="2947933160"/>
              </p:ext>
            </p:extLst>
          </p:nvPr>
        </p:nvGraphicFramePr>
        <p:xfrm>
          <a:off x="792332" y="1570173"/>
          <a:ext cx="10607335" cy="4530633"/>
        </p:xfrm>
        <a:graphic>
          <a:graphicData uri="http://schemas.openxmlformats.org/drawingml/2006/table">
            <a:tbl>
              <a:tblPr>
                <a:tableStyleId>{3B4B98B0-60AC-42C2-AFA5-B58CD77FA1E5}</a:tableStyleId>
              </a:tblPr>
              <a:tblGrid>
                <a:gridCol w="1991223">
                  <a:extLst>
                    <a:ext uri="{9D8B030D-6E8A-4147-A177-3AD203B41FA5}">
                      <a16:colId xmlns:a16="http://schemas.microsoft.com/office/drawing/2014/main" val="1288188893"/>
                    </a:ext>
                  </a:extLst>
                </a:gridCol>
                <a:gridCol w="1077014">
                  <a:extLst>
                    <a:ext uri="{9D8B030D-6E8A-4147-A177-3AD203B41FA5}">
                      <a16:colId xmlns:a16="http://schemas.microsoft.com/office/drawing/2014/main" val="2920558883"/>
                    </a:ext>
                  </a:extLst>
                </a:gridCol>
                <a:gridCol w="1077014">
                  <a:extLst>
                    <a:ext uri="{9D8B030D-6E8A-4147-A177-3AD203B41FA5}">
                      <a16:colId xmlns:a16="http://schemas.microsoft.com/office/drawing/2014/main" val="2984494063"/>
                    </a:ext>
                  </a:extLst>
                </a:gridCol>
                <a:gridCol w="1077014">
                  <a:extLst>
                    <a:ext uri="{9D8B030D-6E8A-4147-A177-3AD203B41FA5}">
                      <a16:colId xmlns:a16="http://schemas.microsoft.com/office/drawing/2014/main" val="2840916463"/>
                    </a:ext>
                  </a:extLst>
                </a:gridCol>
                <a:gridCol w="1077014">
                  <a:extLst>
                    <a:ext uri="{9D8B030D-6E8A-4147-A177-3AD203B41FA5}">
                      <a16:colId xmlns:a16="http://schemas.microsoft.com/office/drawing/2014/main" val="1904571097"/>
                    </a:ext>
                  </a:extLst>
                </a:gridCol>
                <a:gridCol w="1077014">
                  <a:extLst>
                    <a:ext uri="{9D8B030D-6E8A-4147-A177-3AD203B41FA5}">
                      <a16:colId xmlns:a16="http://schemas.microsoft.com/office/drawing/2014/main" val="131064671"/>
                    </a:ext>
                  </a:extLst>
                </a:gridCol>
                <a:gridCol w="1077014">
                  <a:extLst>
                    <a:ext uri="{9D8B030D-6E8A-4147-A177-3AD203B41FA5}">
                      <a16:colId xmlns:a16="http://schemas.microsoft.com/office/drawing/2014/main" val="3250030548"/>
                    </a:ext>
                  </a:extLst>
                </a:gridCol>
                <a:gridCol w="1077014">
                  <a:extLst>
                    <a:ext uri="{9D8B030D-6E8A-4147-A177-3AD203B41FA5}">
                      <a16:colId xmlns:a16="http://schemas.microsoft.com/office/drawing/2014/main" val="1699511086"/>
                    </a:ext>
                  </a:extLst>
                </a:gridCol>
                <a:gridCol w="1077014">
                  <a:extLst>
                    <a:ext uri="{9D8B030D-6E8A-4147-A177-3AD203B41FA5}">
                      <a16:colId xmlns:a16="http://schemas.microsoft.com/office/drawing/2014/main" val="3801578700"/>
                    </a:ext>
                  </a:extLst>
                </a:gridCol>
              </a:tblGrid>
              <a:tr h="181590">
                <a:tc>
                  <a:txBody>
                    <a:bodyPr/>
                    <a:lstStyle/>
                    <a:p>
                      <a:pPr algn="l" fontAlgn="b"/>
                      <a:r>
                        <a:rPr lang="en-US" sz="1000" u="none" strike="noStrike" dirty="0">
                          <a:effectLst/>
                        </a:rPr>
                        <a:t>Index</a:t>
                      </a:r>
                      <a:endParaRPr lang="en-US" sz="1000" b="1" i="0" u="none" strike="noStrike" dirty="0">
                        <a:solidFill>
                          <a:srgbClr val="000000"/>
                        </a:solidFill>
                        <a:effectLst/>
                        <a:latin typeface="Arial" panose="020B0604020202020204" pitchFamily="34" charset="0"/>
                      </a:endParaRPr>
                    </a:p>
                  </a:txBody>
                  <a:tcPr marL="6262" marR="6262" marT="6262" marB="0" anchor="b"/>
                </a:tc>
                <a:tc gridSpan="8">
                  <a:txBody>
                    <a:bodyPr/>
                    <a:lstStyle/>
                    <a:p>
                      <a:pPr algn="l" fontAlgn="b"/>
                      <a:r>
                        <a:rPr lang="en-US" sz="1000" u="none" strike="noStrike">
                          <a:effectLst/>
                        </a:rPr>
                        <a:t>Value Added Variables</a:t>
                      </a:r>
                      <a:endParaRPr lang="en-US" sz="1000" b="1" i="0" u="none" strike="noStrike">
                        <a:solidFill>
                          <a:srgbClr val="000000"/>
                        </a:solidFill>
                        <a:effectLst/>
                        <a:latin typeface="Arial" panose="020B0604020202020204" pitchFamily="34" charset="0"/>
                      </a:endParaRPr>
                    </a:p>
                  </a:txBody>
                  <a:tcPr marL="6262" marR="6262" marT="626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893278"/>
                  </a:ext>
                </a:extLst>
              </a:tr>
              <a:tr h="732620">
                <a:tc>
                  <a:txBody>
                    <a:bodyPr/>
                    <a:lstStyle/>
                    <a:p>
                      <a:pPr algn="l" fontAlgn="t"/>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ELA VA</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Math VA</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Overall Enrollment</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Overall Enrollment Deep Knowledge</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2 Year Enrollment VA</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2Y Enrollment Deep Knowledge</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4 Year Enrollment</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4Y Enrollment Deep Knowledge</a:t>
                      </a:r>
                      <a:endParaRPr lang="en-US" sz="1100" b="0" i="0" u="none" strike="noStrike" dirty="0">
                        <a:solidFill>
                          <a:srgbClr val="000000"/>
                        </a:solidFill>
                        <a:effectLst/>
                        <a:latin typeface="Calibri" panose="020F0502020204030204" pitchFamily="34" charset="0"/>
                      </a:endParaRPr>
                    </a:p>
                  </a:txBody>
                  <a:tcPr marL="6262" marR="6262" marT="6262" marB="0"/>
                </a:tc>
                <a:extLst>
                  <a:ext uri="{0D108BD9-81ED-4DB2-BD59-A6C34878D82A}">
                    <a16:rowId xmlns:a16="http://schemas.microsoft.com/office/drawing/2014/main" val="513823615"/>
                  </a:ext>
                </a:extLst>
              </a:tr>
              <a:tr h="187851">
                <a:tc>
                  <a:txBody>
                    <a:bodyPr/>
                    <a:lstStyle/>
                    <a:p>
                      <a:pPr algn="l" fontAlgn="b"/>
                      <a:r>
                        <a:rPr lang="en-US" sz="1100" i="1" u="none" strike="noStrike" dirty="0">
                          <a:effectLst/>
                        </a:rPr>
                        <a:t>Panel A:  Bivariate</a:t>
                      </a:r>
                      <a:endParaRPr lang="en-US" sz="1100" b="0" i="1"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552541560"/>
                  </a:ext>
                </a:extLst>
              </a:tr>
              <a:tr h="181590">
                <a:tc>
                  <a:txBody>
                    <a:bodyPr/>
                    <a:lstStyle/>
                    <a:p>
                      <a:pPr algn="l" fontAlgn="b"/>
                      <a:r>
                        <a:rPr lang="en-US" sz="1100" u="none" strike="noStrike">
                          <a:effectLst/>
                        </a:rPr>
                        <a:t>School Climate</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0.18***</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1335311952"/>
                  </a:ext>
                </a:extLst>
              </a:tr>
              <a:tr h="181590">
                <a:tc>
                  <a:txBody>
                    <a:bodyPr/>
                    <a:lstStyle/>
                    <a:p>
                      <a:pPr algn="l"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869506229"/>
                  </a:ext>
                </a:extLst>
              </a:tr>
              <a:tr h="181590">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392</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392</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384</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791004453"/>
                  </a:ext>
                </a:extLst>
              </a:tr>
              <a:tr h="181590">
                <a:tc>
                  <a:txBody>
                    <a:bodyPr/>
                    <a:lstStyle/>
                    <a:p>
                      <a:pPr algn="l" fontAlgn="b"/>
                      <a:r>
                        <a:rPr lang="en-US" sz="1100" u="none" strike="noStrike">
                          <a:effectLst/>
                        </a:rPr>
                        <a:t>Teacher and Staff Quality</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3990753388"/>
                  </a:ext>
                </a:extLst>
              </a:tr>
              <a:tr h="181590">
                <a:tc>
                  <a:txBody>
                    <a:bodyPr/>
                    <a:lstStyle/>
                    <a:p>
                      <a:pPr algn="l"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4161543502"/>
                  </a:ext>
                </a:extLst>
              </a:tr>
              <a:tr h="181590">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288</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288</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908256323"/>
                  </a:ext>
                </a:extLst>
              </a:tr>
              <a:tr h="181590">
                <a:tc>
                  <a:txBody>
                    <a:bodyPr/>
                    <a:lstStyle/>
                    <a:p>
                      <a:pPr algn="l" fontAlgn="b"/>
                      <a:r>
                        <a:rPr lang="en-US" sz="1100" u="none" strike="noStrike" dirty="0">
                          <a:effectLst/>
                        </a:rPr>
                        <a:t>Counseling Support</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55287325"/>
                  </a:ext>
                </a:extLst>
              </a:tr>
              <a:tr h="181590">
                <a:tc>
                  <a:txBody>
                    <a:bodyPr/>
                    <a:lstStyle/>
                    <a:p>
                      <a:pPr algn="l"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(0.07)</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3491491801"/>
                  </a:ext>
                </a:extLst>
              </a:tr>
              <a:tr h="181590">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369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369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369</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3333001814"/>
                  </a:ext>
                </a:extLst>
              </a:tr>
              <a:tr h="181590">
                <a:tc>
                  <a:txBody>
                    <a:bodyPr/>
                    <a:lstStyle/>
                    <a:p>
                      <a:pPr algn="l"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226365039"/>
                  </a:ext>
                </a:extLst>
              </a:tr>
              <a:tr h="336880">
                <a:tc>
                  <a:txBody>
                    <a:bodyPr/>
                    <a:lstStyle/>
                    <a:p>
                      <a:pPr algn="l" fontAlgn="b"/>
                      <a:r>
                        <a:rPr lang="en-US" sz="1100" i="1" u="none" strike="noStrike" dirty="0">
                          <a:effectLst/>
                        </a:rPr>
                        <a:t>Panel B:  Bivariate with Imputed Missing Values</a:t>
                      </a:r>
                      <a:endParaRPr lang="en-US" sz="1100" b="0" i="1"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107881685"/>
                  </a:ext>
                </a:extLst>
              </a:tr>
              <a:tr h="181590">
                <a:tc>
                  <a:txBody>
                    <a:bodyPr/>
                    <a:lstStyle/>
                    <a:p>
                      <a:pPr algn="l" fontAlgn="b"/>
                      <a:r>
                        <a:rPr lang="en-US" sz="1100" u="none" strike="noStrike">
                          <a:effectLst/>
                        </a:rPr>
                        <a:t>School Climate</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0.30***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-0.09**</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0.18***</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3755411442"/>
                  </a:ext>
                </a:extLst>
              </a:tr>
              <a:tr h="181590">
                <a:tc>
                  <a:txBody>
                    <a:bodyPr/>
                    <a:lstStyle/>
                    <a:p>
                      <a:pPr algn="l"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2844293373"/>
                  </a:ext>
                </a:extLst>
              </a:tr>
              <a:tr h="181590">
                <a:tc>
                  <a:txBody>
                    <a:bodyPr/>
                    <a:lstStyle/>
                    <a:p>
                      <a:pPr algn="l" fontAlgn="b"/>
                      <a:r>
                        <a:rPr lang="en-US" sz="1100" u="none" strike="noStrike">
                          <a:effectLst/>
                        </a:rPr>
                        <a:t>Teacher and Staff Quality</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-0.14***</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0.27***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3644725023"/>
                  </a:ext>
                </a:extLst>
              </a:tr>
              <a:tr h="181590">
                <a:tc>
                  <a:txBody>
                    <a:bodyPr/>
                    <a:lstStyle/>
                    <a:p>
                      <a:pPr algn="l"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4214413278"/>
                  </a:ext>
                </a:extLst>
              </a:tr>
              <a:tr h="181590">
                <a:tc>
                  <a:txBody>
                    <a:bodyPr/>
                    <a:lstStyle/>
                    <a:p>
                      <a:pPr algn="l" fontAlgn="b"/>
                      <a:r>
                        <a:rPr lang="en-US" sz="1100" u="none" strike="noStrike">
                          <a:effectLst/>
                        </a:rPr>
                        <a:t>Counseling Support</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-0.04</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1803038995"/>
                  </a:ext>
                </a:extLst>
              </a:tr>
              <a:tr h="181590">
                <a:tc>
                  <a:txBody>
                    <a:bodyPr/>
                    <a:lstStyle/>
                    <a:p>
                      <a:pPr algn="l" fontAlgn="b"/>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1602997552"/>
                  </a:ext>
                </a:extLst>
              </a:tr>
              <a:tr h="181590">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909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909</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898</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898</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898</a:t>
                      </a:r>
                      <a:endParaRPr lang="en-US" sz="1100" b="0" i="0" u="none" strike="noStrike" dirty="0">
                        <a:solidFill>
                          <a:srgbClr val="000000"/>
                        </a:solidFill>
                        <a:effectLst/>
                        <a:latin typeface="Calibri" panose="020F0502020204030204" pitchFamily="34" charset="0"/>
                      </a:endParaRPr>
                    </a:p>
                  </a:txBody>
                  <a:tcPr marL="6262" marR="6262" marT="6262" marB="0" anchor="b"/>
                </a:tc>
                <a:tc>
                  <a:txBody>
                    <a:bodyPr/>
                    <a:lstStyle/>
                    <a:p>
                      <a:pPr algn="ctr" fontAlgn="b"/>
                      <a:r>
                        <a:rPr lang="en-US" sz="1100" u="none" strike="noStrike" dirty="0">
                          <a:effectLst/>
                        </a:rPr>
                        <a:t>897</a:t>
                      </a:r>
                      <a:endParaRPr lang="en-US" sz="1100" b="0" i="0" u="none" strike="noStrike" dirty="0">
                        <a:solidFill>
                          <a:srgbClr val="000000"/>
                        </a:solidFill>
                        <a:effectLst/>
                        <a:latin typeface="Calibri" panose="020F0502020204030204" pitchFamily="34" charset="0"/>
                      </a:endParaRPr>
                    </a:p>
                  </a:txBody>
                  <a:tcPr marL="6262" marR="6262" marT="6262" marB="0" anchor="b"/>
                </a:tc>
                <a:extLst>
                  <a:ext uri="{0D108BD9-81ED-4DB2-BD59-A6C34878D82A}">
                    <a16:rowId xmlns:a16="http://schemas.microsoft.com/office/drawing/2014/main" val="1537432754"/>
                  </a:ext>
                </a:extLst>
              </a:tr>
            </a:tbl>
          </a:graphicData>
        </a:graphic>
      </p:graphicFrame>
    </p:spTree>
    <p:extLst>
      <p:ext uri="{BB962C8B-B14F-4D97-AF65-F5344CB8AC3E}">
        <p14:creationId xmlns:p14="http://schemas.microsoft.com/office/powerpoint/2010/main" val="18690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1E1E-B26B-4D50-BBE2-59EFCF217900}"/>
              </a:ext>
            </a:extLst>
          </p:cNvPr>
          <p:cNvSpPr>
            <a:spLocks noGrp="1"/>
          </p:cNvSpPr>
          <p:nvPr>
            <p:ph type="title"/>
          </p:nvPr>
        </p:nvSpPr>
        <p:spPr/>
        <p:txBody>
          <a:bodyPr/>
          <a:lstStyle/>
          <a:p>
            <a:r>
              <a:rPr lang="en-US" dirty="0"/>
              <a:t>Value Added Regressions</a:t>
            </a:r>
          </a:p>
        </p:txBody>
      </p:sp>
      <p:sp>
        <p:nvSpPr>
          <p:cNvPr id="4" name="Slide Number Placeholder 3">
            <a:extLst>
              <a:ext uri="{FF2B5EF4-FFF2-40B4-BE49-F238E27FC236}">
                <a16:creationId xmlns:a16="http://schemas.microsoft.com/office/drawing/2014/main" id="{293F21E1-7754-4930-B569-2575A1C4E19F}"/>
              </a:ext>
            </a:extLst>
          </p:cNvPr>
          <p:cNvSpPr>
            <a:spLocks noGrp="1"/>
          </p:cNvSpPr>
          <p:nvPr>
            <p:ph type="sldNum" sz="quarter" idx="12"/>
          </p:nvPr>
        </p:nvSpPr>
        <p:spPr/>
        <p:txBody>
          <a:bodyPr/>
          <a:lstStyle/>
          <a:p>
            <a:fld id="{80DD8C35-F8B3-4049-95AF-A34E38FBBA50}" type="slidenum">
              <a:rPr lang="en-US" smtClean="0"/>
              <a:pPr/>
              <a:t>9</a:t>
            </a:fld>
            <a:endParaRPr lang="en-US" dirty="0"/>
          </a:p>
        </p:txBody>
      </p:sp>
      <p:graphicFrame>
        <p:nvGraphicFramePr>
          <p:cNvPr id="5" name="Table 4">
            <a:extLst>
              <a:ext uri="{FF2B5EF4-FFF2-40B4-BE49-F238E27FC236}">
                <a16:creationId xmlns:a16="http://schemas.microsoft.com/office/drawing/2014/main" id="{89F62053-7D0D-4C81-A215-FD16E14450B9}"/>
              </a:ext>
            </a:extLst>
          </p:cNvPr>
          <p:cNvGraphicFramePr>
            <a:graphicFrameLocks noGrp="1"/>
          </p:cNvGraphicFramePr>
          <p:nvPr>
            <p:extLst>
              <p:ext uri="{D42A27DB-BD31-4B8C-83A1-F6EECF244321}">
                <p14:modId xmlns:p14="http://schemas.microsoft.com/office/powerpoint/2010/main" val="4235420608"/>
              </p:ext>
            </p:extLst>
          </p:nvPr>
        </p:nvGraphicFramePr>
        <p:xfrm>
          <a:off x="717550" y="1760447"/>
          <a:ext cx="10756900" cy="4533812"/>
        </p:xfrm>
        <a:graphic>
          <a:graphicData uri="http://schemas.openxmlformats.org/drawingml/2006/table">
            <a:tbl>
              <a:tblPr>
                <a:tableStyleId>{3B4B98B0-60AC-42C2-AFA5-B58CD77FA1E5}</a:tableStyleId>
              </a:tblPr>
              <a:tblGrid>
                <a:gridCol w="2019300">
                  <a:extLst>
                    <a:ext uri="{9D8B030D-6E8A-4147-A177-3AD203B41FA5}">
                      <a16:colId xmlns:a16="http://schemas.microsoft.com/office/drawing/2014/main" val="3525709946"/>
                    </a:ext>
                  </a:extLst>
                </a:gridCol>
                <a:gridCol w="1092200">
                  <a:extLst>
                    <a:ext uri="{9D8B030D-6E8A-4147-A177-3AD203B41FA5}">
                      <a16:colId xmlns:a16="http://schemas.microsoft.com/office/drawing/2014/main" val="2926917936"/>
                    </a:ext>
                  </a:extLst>
                </a:gridCol>
                <a:gridCol w="1092200">
                  <a:extLst>
                    <a:ext uri="{9D8B030D-6E8A-4147-A177-3AD203B41FA5}">
                      <a16:colId xmlns:a16="http://schemas.microsoft.com/office/drawing/2014/main" val="1167824058"/>
                    </a:ext>
                  </a:extLst>
                </a:gridCol>
                <a:gridCol w="1092200">
                  <a:extLst>
                    <a:ext uri="{9D8B030D-6E8A-4147-A177-3AD203B41FA5}">
                      <a16:colId xmlns:a16="http://schemas.microsoft.com/office/drawing/2014/main" val="774364217"/>
                    </a:ext>
                  </a:extLst>
                </a:gridCol>
                <a:gridCol w="1092200">
                  <a:extLst>
                    <a:ext uri="{9D8B030D-6E8A-4147-A177-3AD203B41FA5}">
                      <a16:colId xmlns:a16="http://schemas.microsoft.com/office/drawing/2014/main" val="3021730403"/>
                    </a:ext>
                  </a:extLst>
                </a:gridCol>
                <a:gridCol w="1092200">
                  <a:extLst>
                    <a:ext uri="{9D8B030D-6E8A-4147-A177-3AD203B41FA5}">
                      <a16:colId xmlns:a16="http://schemas.microsoft.com/office/drawing/2014/main" val="162798576"/>
                    </a:ext>
                  </a:extLst>
                </a:gridCol>
                <a:gridCol w="1092200">
                  <a:extLst>
                    <a:ext uri="{9D8B030D-6E8A-4147-A177-3AD203B41FA5}">
                      <a16:colId xmlns:a16="http://schemas.microsoft.com/office/drawing/2014/main" val="3750175281"/>
                    </a:ext>
                  </a:extLst>
                </a:gridCol>
                <a:gridCol w="1092200">
                  <a:extLst>
                    <a:ext uri="{9D8B030D-6E8A-4147-A177-3AD203B41FA5}">
                      <a16:colId xmlns:a16="http://schemas.microsoft.com/office/drawing/2014/main" val="2150409184"/>
                    </a:ext>
                  </a:extLst>
                </a:gridCol>
                <a:gridCol w="1092200">
                  <a:extLst>
                    <a:ext uri="{9D8B030D-6E8A-4147-A177-3AD203B41FA5}">
                      <a16:colId xmlns:a16="http://schemas.microsoft.com/office/drawing/2014/main" val="3920345730"/>
                    </a:ext>
                  </a:extLst>
                </a:gridCol>
              </a:tblGrid>
              <a:tr h="184150">
                <a:tc>
                  <a:txBody>
                    <a:bodyPr/>
                    <a:lstStyle/>
                    <a:p>
                      <a:pPr algn="l" fontAlgn="b"/>
                      <a:r>
                        <a:rPr lang="en-US" sz="1000" u="none" strike="noStrike" dirty="0">
                          <a:effectLst/>
                        </a:rPr>
                        <a:t>Index</a:t>
                      </a:r>
                      <a:endParaRPr lang="en-US" sz="1000" b="1" i="0" u="none" strike="noStrike" dirty="0">
                        <a:solidFill>
                          <a:srgbClr val="000000"/>
                        </a:solidFill>
                        <a:effectLst/>
                        <a:latin typeface="Arial" panose="020B0604020202020204" pitchFamily="34" charset="0"/>
                      </a:endParaRPr>
                    </a:p>
                  </a:txBody>
                  <a:tcPr marL="6262" marR="6262" marT="6262" marB="0" anchor="b"/>
                </a:tc>
                <a:tc gridSpan="8">
                  <a:txBody>
                    <a:bodyPr/>
                    <a:lstStyle/>
                    <a:p>
                      <a:pPr algn="l" fontAlgn="b"/>
                      <a:r>
                        <a:rPr lang="en-US" sz="1000" u="none" strike="noStrike" dirty="0">
                          <a:effectLst/>
                        </a:rPr>
                        <a:t>Value Added Variables</a:t>
                      </a:r>
                      <a:endParaRPr lang="en-US" sz="1000" b="1" i="0" u="none" strike="noStrike" dirty="0">
                        <a:solidFill>
                          <a:srgbClr val="000000"/>
                        </a:solidFill>
                        <a:effectLst/>
                        <a:latin typeface="Arial" panose="020B0604020202020204" pitchFamily="34" charset="0"/>
                      </a:endParaRPr>
                    </a:p>
                  </a:txBody>
                  <a:tcPr marL="6262" marR="6262" marT="626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648270358"/>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t"/>
                      <a:r>
                        <a:rPr lang="en-US" sz="1100" u="none" strike="noStrike" dirty="0">
                          <a:effectLst/>
                        </a:rPr>
                        <a:t>ELA VA</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Math VA</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Overall Enrollment</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Overall Enrollment Deep Knowledge</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2 Year Enrollment VA</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2Y Enrollment Deep Knowledge</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4 Year Enrollment</a:t>
                      </a:r>
                      <a:endParaRPr lang="en-US" sz="1100" b="0" i="0" u="none" strike="noStrike" dirty="0">
                        <a:solidFill>
                          <a:srgbClr val="000000"/>
                        </a:solidFill>
                        <a:effectLst/>
                        <a:latin typeface="Calibri" panose="020F0502020204030204" pitchFamily="34" charset="0"/>
                      </a:endParaRPr>
                    </a:p>
                  </a:txBody>
                  <a:tcPr marL="6262" marR="6262" marT="6262" marB="0"/>
                </a:tc>
                <a:tc>
                  <a:txBody>
                    <a:bodyPr/>
                    <a:lstStyle/>
                    <a:p>
                      <a:pPr algn="ctr" fontAlgn="t"/>
                      <a:r>
                        <a:rPr lang="en-US" sz="1100" u="none" strike="noStrike" dirty="0">
                          <a:effectLst/>
                        </a:rPr>
                        <a:t>4Y Enrollment Deep Knowledge</a:t>
                      </a:r>
                      <a:endParaRPr lang="en-US" sz="1100" b="0" i="0" u="none" strike="noStrike" dirty="0">
                        <a:solidFill>
                          <a:srgbClr val="000000"/>
                        </a:solidFill>
                        <a:effectLst/>
                        <a:latin typeface="Calibri" panose="020F0502020204030204" pitchFamily="34" charset="0"/>
                      </a:endParaRPr>
                    </a:p>
                  </a:txBody>
                  <a:tcPr marL="6262" marR="6262" marT="6262" marB="0"/>
                </a:tc>
                <a:extLst>
                  <a:ext uri="{0D108BD9-81ED-4DB2-BD59-A6C34878D82A}">
                    <a16:rowId xmlns:a16="http://schemas.microsoft.com/office/drawing/2014/main" val="3610614727"/>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7925583"/>
                  </a:ext>
                </a:extLst>
              </a:tr>
              <a:tr h="184150">
                <a:tc>
                  <a:txBody>
                    <a:bodyPr/>
                    <a:lstStyle/>
                    <a:p>
                      <a:pPr algn="l" fontAlgn="b"/>
                      <a:r>
                        <a:rPr lang="en-US" sz="1100" i="1" u="none" strike="noStrike" dirty="0">
                          <a:effectLst/>
                        </a:rPr>
                        <a:t>Panel C: Including Controls</a:t>
                      </a:r>
                      <a:endParaRPr lang="en-US" sz="1100" b="0"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31039052"/>
                  </a:ext>
                </a:extLst>
              </a:tr>
              <a:tr h="184150">
                <a:tc>
                  <a:txBody>
                    <a:bodyPr/>
                    <a:lstStyle/>
                    <a:p>
                      <a:pPr algn="l" fontAlgn="b"/>
                      <a:r>
                        <a:rPr lang="en-US" sz="1100" u="none" strike="noStrike" dirty="0">
                          <a:effectLst/>
                        </a:rPr>
                        <a:t>School Climate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0.18***</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7657968"/>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4876517"/>
                  </a:ext>
                </a:extLst>
              </a:tr>
              <a:tr h="184150">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392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392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738242"/>
                  </a:ext>
                </a:extLst>
              </a:tr>
              <a:tr h="184150">
                <a:tc>
                  <a:txBody>
                    <a:bodyPr/>
                    <a:lstStyle/>
                    <a:p>
                      <a:pPr algn="l" fontAlgn="b"/>
                      <a:r>
                        <a:rPr lang="en-US" sz="1100" u="none" strike="noStrike">
                          <a:effectLst/>
                        </a:rPr>
                        <a:t>Teacher and Staff Quality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0.11*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1998015"/>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6647048"/>
                  </a:ext>
                </a:extLst>
              </a:tr>
              <a:tr h="184150">
                <a:tc>
                  <a:txBody>
                    <a:bodyPr/>
                    <a:lstStyle/>
                    <a:p>
                      <a:pPr algn="l" fontAlgn="b"/>
                      <a:r>
                        <a:rPr lang="en-US" sz="1100" u="none" strike="noStrike" dirty="0">
                          <a:effectLst/>
                        </a:rPr>
                        <a:t>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284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1376709"/>
                  </a:ext>
                </a:extLst>
              </a:tr>
              <a:tr h="184150">
                <a:tc>
                  <a:txBody>
                    <a:bodyPr/>
                    <a:lstStyle/>
                    <a:p>
                      <a:pPr algn="l" fontAlgn="b"/>
                      <a:r>
                        <a:rPr lang="en-US" sz="1100" u="none" strike="noStrike" dirty="0">
                          <a:effectLst/>
                        </a:rPr>
                        <a:t>Counseling Support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1173368"/>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2690189"/>
                  </a:ext>
                </a:extLst>
              </a:tr>
              <a:tr h="184150">
                <a:tc>
                  <a:txBody>
                    <a:bodyPr/>
                    <a:lstStyle/>
                    <a:p>
                      <a:pPr algn="l" fontAlgn="b"/>
                      <a:r>
                        <a:rPr lang="en-US" sz="1100" u="none" strike="noStrike" dirty="0">
                          <a:effectLst/>
                        </a:rPr>
                        <a:t>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369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369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9452147"/>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2258602"/>
                  </a:ext>
                </a:extLst>
              </a:tr>
              <a:tr h="184150">
                <a:tc gridSpan="2">
                  <a:txBody>
                    <a:bodyPr/>
                    <a:lstStyle/>
                    <a:p>
                      <a:pPr algn="l" fontAlgn="b"/>
                      <a:r>
                        <a:rPr lang="en-US" sz="1100" i="1" u="none" strike="noStrike" dirty="0">
                          <a:effectLst/>
                        </a:rPr>
                        <a:t>Panel D: Including Controls with Imputed Missing Values</a:t>
                      </a:r>
                      <a:endParaRPr lang="en-US" sz="1100" b="0" i="1"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6528034"/>
                  </a:ext>
                </a:extLst>
              </a:tr>
              <a:tr h="184150">
                <a:tc>
                  <a:txBody>
                    <a:bodyPr/>
                    <a:lstStyle/>
                    <a:p>
                      <a:pPr algn="l" fontAlgn="b"/>
                      <a:r>
                        <a:rPr lang="en-US" sz="1100" u="none" strike="noStrike">
                          <a:effectLst/>
                        </a:rPr>
                        <a:t>School Climate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0623702"/>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18497324"/>
                  </a:ext>
                </a:extLst>
              </a:tr>
              <a:tr h="184150">
                <a:tc>
                  <a:txBody>
                    <a:bodyPr/>
                    <a:lstStyle/>
                    <a:p>
                      <a:pPr algn="l" fontAlgn="b"/>
                      <a:r>
                        <a:rPr lang="en-US" sz="1100" u="none" strike="noStrike">
                          <a:effectLst/>
                        </a:rPr>
                        <a:t>Teacher and Staff Quality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-0.11***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814073"/>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9727226"/>
                  </a:ext>
                </a:extLst>
              </a:tr>
              <a:tr h="184150">
                <a:tc>
                  <a:txBody>
                    <a:bodyPr/>
                    <a:lstStyle/>
                    <a:p>
                      <a:pPr algn="l" fontAlgn="b"/>
                      <a:r>
                        <a:rPr lang="en-US" sz="1100" u="none" strike="noStrike">
                          <a:effectLst/>
                        </a:rPr>
                        <a:t>Counseling Support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0.12***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1625369"/>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(0.03)</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(0.03)</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2353437"/>
                  </a:ext>
                </a:extLst>
              </a:tr>
              <a:tr h="184150">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909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909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898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898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898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897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6753836"/>
                  </a:ext>
                </a:extLst>
              </a:tr>
            </a:tbl>
          </a:graphicData>
        </a:graphic>
      </p:graphicFrame>
    </p:spTree>
    <p:extLst>
      <p:ext uri="{BB962C8B-B14F-4D97-AF65-F5344CB8AC3E}">
        <p14:creationId xmlns:p14="http://schemas.microsoft.com/office/powerpoint/2010/main" val="361728292"/>
      </p:ext>
    </p:extLst>
  </p:cSld>
  <p:clrMapOvr>
    <a:masterClrMapping/>
  </p:clrMapOvr>
</p:sld>
</file>

<file path=ppt/theme/theme1.xml><?xml version="1.0" encoding="utf-8"?>
<a:theme xmlns:a="http://schemas.openxmlformats.org/drawingml/2006/main" name="1_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2484</Words>
  <Application>Microsoft Office PowerPoint</Application>
  <PresentationFormat>Widescreen</PresentationFormat>
  <Paragraphs>963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Georgia</vt:lpstr>
      <vt:lpstr>Wingdings</vt:lpstr>
      <vt:lpstr>1_Office Theme</vt:lpstr>
      <vt:lpstr>California Health Kids Survey: Survey Indices, Value Added Regressions, and Sibling Matching</vt:lpstr>
      <vt:lpstr>Recap: The Surveys</vt:lpstr>
      <vt:lpstr>Survey Index Construction</vt:lpstr>
      <vt:lpstr>Validation: Cronbach’s Alpha</vt:lpstr>
      <vt:lpstr>Cronbach’s Alpha: School Climate</vt:lpstr>
      <vt:lpstr>Cronbach’s Alpha: Teacher and Staff Quality</vt:lpstr>
      <vt:lpstr>Cronbach’s Alpha: Counseling Support</vt:lpstr>
      <vt:lpstr>Value Added Regressions</vt:lpstr>
      <vt:lpstr>Value Added Regressions</vt:lpstr>
      <vt:lpstr>Sibling Matching</vt:lpstr>
      <vt:lpstr>The Sibling Matching Algorithm</vt:lpstr>
      <vt:lpstr>Creating Unique Families</vt:lpstr>
      <vt:lpstr>A Visualization of Potential Scenarios</vt:lpstr>
      <vt:lpstr>Solution: group_twoway package</vt:lpstr>
      <vt:lpstr>Result</vt:lpstr>
      <vt:lpstr>Distribution of Family Size</vt:lpstr>
      <vt:lpstr>Appendix: The Indices</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Survey Factor Analysis</dc:title>
  <dc:creator>Che Sun</dc:creator>
  <cp:lastModifiedBy>Che Sun</cp:lastModifiedBy>
  <cp:revision>14</cp:revision>
  <dcterms:created xsi:type="dcterms:W3CDTF">2021-04-13T05:21:41Z</dcterms:created>
  <dcterms:modified xsi:type="dcterms:W3CDTF">2021-07-27T19:51:18Z</dcterms:modified>
</cp:coreProperties>
</file>