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562600"/>
            <a:ext cx="121920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10363200" cy="3352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200" y="5638800"/>
            <a:ext cx="4775200" cy="68580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5E46-52F7-40D6-80E3-CFC117B222A3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</p:spPr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3E60-3331-4986-B797-3EF559A16933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CC57-6400-4AFF-A83A-C347C39AD1CE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0615-ADF1-411E-B4F6-D044AC5D2F2F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1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80DD8C35-F8B3-4049-95AF-A34E38FBBA5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23675" y="1295400"/>
            <a:ext cx="12252960" cy="0"/>
          </a:xfrm>
          <a:prstGeom prst="line">
            <a:avLst/>
          </a:prstGeom>
          <a:ln w="76200">
            <a:solidFill>
              <a:srgbClr val="E2A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AF5-FE43-43B9-8E53-310B985FEDE8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D738-71E1-481C-97EA-92A151452F98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547-C15F-4B70-A988-6D925F4ACFE5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610B-CD48-4F1A-8B35-484677D1C3E3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F1DB-4C02-44F7-BACD-5CFDB2ED6993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B4CC-456C-46C7-BE89-CD5460283B1F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2A44-1B13-4F82-BC08-BF64F5C0F261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2F2-FBF5-4F79-9C82-292EEAF9C382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7839-81A2-46CC-A3B2-864012D7A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69A-D79D-4493-9955-91D20221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Survey Exploratory Factor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785C-E946-4C2F-BFC6-A2D83048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8C35-F8B3-4049-95AF-A34E38FBBA50}" type="slidenum">
              <a:rPr lang="en-US">
                <a:solidFill>
                  <a:prstClr val="white"/>
                </a:solidFill>
                <a:latin typeface="Georgia"/>
              </a:rPr>
              <a:pPr/>
              <a:t>1</a:t>
            </a:fld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49DCE68-DAEF-4038-B24F-AFC3C641AEE0}"/>
              </a:ext>
            </a:extLst>
          </p:cNvPr>
          <p:cNvSpPr txBox="1">
            <a:spLocks/>
          </p:cNvSpPr>
          <p:nvPr/>
        </p:nvSpPr>
        <p:spPr>
          <a:xfrm>
            <a:off x="6934200" y="1676401"/>
            <a:ext cx="3276600" cy="4449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prstClr val="black"/>
                </a:solidFill>
                <a:latin typeface="Georgia"/>
              </a:rPr>
              <a:t>Retained 2 Factors with eigenvalue &gt; 1 (Kaiser Criterion)</a:t>
            </a:r>
          </a:p>
          <a:p>
            <a:r>
              <a:rPr lang="en-US" sz="2000" dirty="0">
                <a:solidFill>
                  <a:prstClr val="black"/>
                </a:solidFill>
                <a:latin typeface="Georgia"/>
              </a:rPr>
              <a:t>Why does factor 2 have negative and positive factor loadings for different questions?</a:t>
            </a:r>
          </a:p>
          <a:p>
            <a:pPr lvl="1"/>
            <a:r>
              <a:rPr lang="en-US" sz="1300" dirty="0">
                <a:solidFill>
                  <a:prstClr val="black"/>
                </a:solidFill>
                <a:latin typeface="Georgia"/>
              </a:rPr>
              <a:t>These questions are all capturing positive qualities</a:t>
            </a:r>
          </a:p>
          <a:p>
            <a:pPr lvl="1"/>
            <a:r>
              <a:rPr lang="en-US" sz="1300" dirty="0">
                <a:solidFill>
                  <a:prstClr val="black"/>
                </a:solidFill>
                <a:latin typeface="Georgia"/>
              </a:rPr>
              <a:t>What is this second dimension?</a:t>
            </a:r>
          </a:p>
          <a:p>
            <a:pPr lvl="1"/>
            <a:r>
              <a:rPr lang="en-US" sz="1300" dirty="0">
                <a:solidFill>
                  <a:prstClr val="black"/>
                </a:solidFill>
                <a:latin typeface="Georgia"/>
              </a:rPr>
              <a:t>Cronbach’s alpha is &gt;0.96, so the questions are a reliable measure</a:t>
            </a:r>
          </a:p>
          <a:p>
            <a:pPr lvl="1"/>
            <a:r>
              <a:rPr lang="en-US" sz="1300" dirty="0">
                <a:solidFill>
                  <a:prstClr val="black"/>
                </a:solidFill>
                <a:latin typeface="Georgia"/>
              </a:rPr>
              <a:t>However, Cronbach’s alpha does not have any bearing on the dimensionality underlying these measures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E07258-5ACF-4A74-9D41-8EC69CB3B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92149"/>
              </p:ext>
            </p:extLst>
          </p:nvPr>
        </p:nvGraphicFramePr>
        <p:xfrm>
          <a:off x="408214" y="1676401"/>
          <a:ext cx="6188529" cy="3683000"/>
        </p:xfrm>
        <a:graphic>
          <a:graphicData uri="http://schemas.openxmlformats.org/drawingml/2006/table">
            <a:tbl>
              <a:tblPr/>
              <a:tblGrid>
                <a:gridCol w="3608614">
                  <a:extLst>
                    <a:ext uri="{9D8B030D-6E8A-4147-A177-3AD203B41FA5}">
                      <a16:colId xmlns:a16="http://schemas.microsoft.com/office/drawing/2014/main" val="3877625375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1413226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0912567"/>
                    </a:ext>
                  </a:extLst>
                </a:gridCol>
                <a:gridCol w="1138918">
                  <a:extLst>
                    <a:ext uri="{9D8B030D-6E8A-4147-A177-3AD203B41FA5}">
                      <a16:colId xmlns:a16="http://schemas.microsoft.com/office/drawing/2014/main" val="351528878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Question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Factor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Factor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Uniqueness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83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Feel close to people in this school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898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Happy to be at this school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5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am part of this school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3646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Teachers treat students fairly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488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Feel safe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961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School is clean and tidy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933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Teachers communicate with parents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496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Parents welcome to participate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61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Staff take parent concerns seriously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502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try hard to make sure I am good at schoolwork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44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try hard because I am interested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466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work hard to understand new things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2554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am always trying to do better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31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(There’s a teacher or adult…) who really cares about 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84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who tells me when I do a good job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623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who notices when I am not there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58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who wants me to do my best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1746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who listens when I have something to say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50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who believes I will be a success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9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173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54369"/>
      </a:accent1>
      <a:accent2>
        <a:srgbClr val="C58C00"/>
      </a:accent2>
      <a:accent3>
        <a:srgbClr val="C32D2E"/>
      </a:accent3>
      <a:accent4>
        <a:srgbClr val="446E27"/>
      </a:accent4>
      <a:accent5>
        <a:srgbClr val="964305"/>
      </a:accent5>
      <a:accent6>
        <a:srgbClr val="3891A7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269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1_Office Theme</vt:lpstr>
      <vt:lpstr>Secondary Survey Exploratory Factor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Survey Factor Analysis</dc:title>
  <dc:creator>Che Sun</dc:creator>
  <cp:lastModifiedBy>Che Sun</cp:lastModifiedBy>
  <cp:revision>6</cp:revision>
  <dcterms:created xsi:type="dcterms:W3CDTF">2021-04-13T05:21:41Z</dcterms:created>
  <dcterms:modified xsi:type="dcterms:W3CDTF">2021-04-14T07:08:13Z</dcterms:modified>
</cp:coreProperties>
</file>