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486" r:id="rId3"/>
    <p:sldId id="470" r:id="rId4"/>
    <p:sldId id="487" r:id="rId5"/>
    <p:sldId id="488" r:id="rId6"/>
    <p:sldId id="489" r:id="rId7"/>
    <p:sldId id="490" r:id="rId8"/>
    <p:sldId id="492" r:id="rId9"/>
    <p:sldId id="493" r:id="rId10"/>
    <p:sldId id="491" r:id="rId11"/>
    <p:sldId id="32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83" autoAdjust="0"/>
    <p:restoredTop sz="92447" autoAdjust="0"/>
  </p:normalViewPr>
  <p:slideViewPr>
    <p:cSldViewPr>
      <p:cViewPr varScale="1">
        <p:scale>
          <a:sx n="105" d="100"/>
          <a:sy n="105" d="100"/>
        </p:scale>
        <p:origin x="2118" y="114"/>
      </p:cViewPr>
      <p:guideLst>
        <p:guide orient="horz" pos="2160"/>
        <p:guide pos="2880"/>
      </p:guideLst>
    </p:cSldViewPr>
  </p:slideViewPr>
  <p:outlineViewPr>
    <p:cViewPr>
      <p:scale>
        <a:sx n="33" d="100"/>
        <a:sy n="33" d="100"/>
      </p:scale>
      <p:origin x="0" y="595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2347"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40DAF-C9C3-4514-874B-4535726919A4}" type="datetimeFigureOut">
              <a:rPr lang="en-US" smtClean="0"/>
              <a:pPr/>
              <a:t>9/2/2020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90B27-3B5B-443C-A326-6050820812EE}" type="slidenum">
              <a:rPr lang="en-US" smtClean="0"/>
              <a:pPr/>
              <a:t>‹#›</a:t>
            </a:fld>
            <a:endParaRPr lang="en-US"/>
          </a:p>
        </p:txBody>
      </p:sp>
    </p:spTree>
    <p:extLst>
      <p:ext uri="{BB962C8B-B14F-4D97-AF65-F5344CB8AC3E}">
        <p14:creationId xmlns:p14="http://schemas.microsoft.com/office/powerpoint/2010/main" val="223807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68A90B27-3B5B-443C-A326-6050820812E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C743164-120C-744D-80E9-F21388A20B80}" type="slidenum">
              <a:rPr lang="en-US" smtClean="0"/>
              <a:pPr>
                <a:defRPr/>
              </a:pPr>
              <a:t>11</a:t>
            </a:fld>
            <a:endParaRPr lang="en-US"/>
          </a:p>
        </p:txBody>
      </p:sp>
    </p:spTree>
    <p:extLst>
      <p:ext uri="{BB962C8B-B14F-4D97-AF65-F5344CB8AC3E}">
        <p14:creationId xmlns:p14="http://schemas.microsoft.com/office/powerpoint/2010/main" val="313808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5562600"/>
            <a:ext cx="9144000" cy="0"/>
          </a:xfrm>
          <a:prstGeom prst="line">
            <a:avLst/>
          </a:prstGeom>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381000"/>
            <a:ext cx="7772400" cy="3352799"/>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9400" y="5638800"/>
            <a:ext cx="3581400" cy="685800"/>
          </a:xfrm>
        </p:spPr>
        <p:txBody>
          <a:bodyP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1A25E46-52F7-40D6-80E3-CFC117B222A3}" type="datetime1">
              <a:rPr lang="en-US" smtClean="0"/>
              <a:pPr/>
              <a:t>9/2/2020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858000" y="6400800"/>
            <a:ext cx="2133600" cy="365125"/>
          </a:xfrm>
        </p:spPr>
        <p:txBody>
          <a:bodyPr/>
          <a:lstStyle/>
          <a:p>
            <a:fld id="{02147839-81A2-46CC-A3B2-864012D7A0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D3E60-3331-4986-B797-3EF559A16933}" type="datetime1">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08CC57-6400-4AFF-A83A-C347C39AD1CE}" type="datetime1">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6200"/>
            <a:ext cx="8229600" cy="114300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260615-ADF1-411E-B4F6-D044AC5D2F2F}" type="datetime1">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0"/>
            <a:ext cx="2133600" cy="365125"/>
          </a:xfrm>
        </p:spPr>
        <p:txBody>
          <a:bodyPr/>
          <a:lstStyle>
            <a:lvl1pPr>
              <a:defRPr sz="1800">
                <a:solidFill>
                  <a:schemeClr val="bg1"/>
                </a:solidFill>
              </a:defRPr>
            </a:lvl1pPr>
          </a:lstStyle>
          <a:p>
            <a:fld id="{80DD8C35-F8B3-4049-95AF-A34E38FBBA50}" type="slidenum">
              <a:rPr lang="en-US" smtClean="0"/>
              <a:pPr/>
              <a:t>‹#›</a:t>
            </a:fld>
            <a:endParaRPr lang="en-US" dirty="0"/>
          </a:p>
        </p:txBody>
      </p:sp>
      <p:cxnSp>
        <p:nvCxnSpPr>
          <p:cNvPr id="9" name="Straight Connector 8"/>
          <p:cNvCxnSpPr/>
          <p:nvPr userDrawn="1"/>
        </p:nvCxnSpPr>
        <p:spPr>
          <a:xfrm>
            <a:off x="-17756" y="1295400"/>
            <a:ext cx="9189720" cy="0"/>
          </a:xfrm>
          <a:prstGeom prst="line">
            <a:avLst/>
          </a:prstGeom>
          <a:ln w="76200">
            <a:solidFill>
              <a:srgbClr val="E2A1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71AF5-FE43-43B9-8E53-310B985FEDE8}" type="datetime1">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29D738-71E1-481C-97EA-92A151452F98}" type="datetime1">
              <a:rPr lang="en-US" smtClean="0"/>
              <a:pPr/>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023547-C15F-4B70-A988-6D925F4ACFE5}" type="datetime1">
              <a:rPr lang="en-US" smtClean="0"/>
              <a:pPr/>
              <a:t>9/2/2020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52610B-CD48-4F1A-8B35-484677D1C3E3}" type="datetime1">
              <a:rPr lang="en-US" smtClean="0"/>
              <a:pPr/>
              <a:t>9/2/2020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3F1DB-4C02-44F7-BACD-5CFDB2ED6993}" type="datetime1">
              <a:rPr lang="en-US" smtClean="0"/>
              <a:pPr/>
              <a:t>9/2/2020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0B4CC-456C-46C7-BE89-CD5460283B1F}" type="datetime1">
              <a:rPr lang="en-US" smtClean="0"/>
              <a:pPr/>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2A44-1B13-4F82-BC08-BF64F5C0F261}" type="datetime1">
              <a:rPr lang="en-US" smtClean="0"/>
              <a:pPr/>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522F2-FBF5-4F79-9C82-292EEAF9C382}" type="datetime1">
              <a:rPr lang="en-US" smtClean="0"/>
              <a:pPr/>
              <a:t>9/2/2020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7839-81A2-46CC-A3B2-864012D7A0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81000" y="609600"/>
            <a:ext cx="8305800" cy="2914650"/>
          </a:xfrm>
        </p:spPr>
        <p:txBody>
          <a:bodyPr>
            <a:normAutofit/>
          </a:bodyPr>
          <a:lstStyle/>
          <a:p>
            <a:r>
              <a:rPr lang="en-US" dirty="0"/>
              <a:t>California School Climate, Health, and Learning Surveys (</a:t>
            </a:r>
            <a:r>
              <a:rPr lang="en-US" dirty="0" err="1"/>
              <a:t>CalSCHLS</a:t>
            </a:r>
            <a:r>
              <a:rPr lang="en-US" dirty="0"/>
              <a:t>): A Primer</a:t>
            </a:r>
          </a:p>
        </p:txBody>
      </p:sp>
      <p:sp>
        <p:nvSpPr>
          <p:cNvPr id="5" name="Subtitle 2"/>
          <p:cNvSpPr txBox="1">
            <a:spLocks/>
          </p:cNvSpPr>
          <p:nvPr/>
        </p:nvSpPr>
        <p:spPr>
          <a:xfrm>
            <a:off x="2667000" y="5599386"/>
            <a:ext cx="4191000" cy="457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1447800" y="6947338"/>
            <a:ext cx="6629400" cy="4572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2"/>
          </p:nvPr>
        </p:nvSpPr>
        <p:spPr>
          <a:xfrm>
            <a:off x="10668000" y="3124200"/>
            <a:ext cx="2133600" cy="365125"/>
          </a:xfrm>
        </p:spPr>
        <p:txBody>
          <a:bodyPr/>
          <a:lstStyle/>
          <a:p>
            <a:fld id="{02147839-81A2-46CC-A3B2-864012D7A0C6}" type="slidenum">
              <a:rPr lang="en-US" smtClean="0"/>
              <a:pPr/>
              <a:t>1</a:t>
            </a:fld>
            <a:endParaRPr lang="en-US" dirty="0"/>
          </a:p>
        </p:txBody>
      </p:sp>
      <p:sp>
        <p:nvSpPr>
          <p:cNvPr id="8" name="Subtitle 2"/>
          <p:cNvSpPr txBox="1">
            <a:spLocks/>
          </p:cNvSpPr>
          <p:nvPr/>
        </p:nvSpPr>
        <p:spPr>
          <a:xfrm>
            <a:off x="1637148" y="3733800"/>
            <a:ext cx="5943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200" dirty="0"/>
          </a:p>
          <a:p>
            <a:endParaRPr lang="en-US" sz="2200" dirty="0"/>
          </a:p>
          <a:p>
            <a:endParaRPr lang="en-US" dirty="0"/>
          </a:p>
        </p:txBody>
      </p:sp>
      <p:sp>
        <p:nvSpPr>
          <p:cNvPr id="11" name="Rectangle 10">
            <a:extLst>
              <a:ext uri="{FF2B5EF4-FFF2-40B4-BE49-F238E27FC236}">
                <a16:creationId xmlns:a16="http://schemas.microsoft.com/office/drawing/2014/main" id="{0024ADCA-AA7C-EC42-9701-9511B43CCFDA}"/>
              </a:ext>
            </a:extLst>
          </p:cNvPr>
          <p:cNvSpPr/>
          <p:nvPr/>
        </p:nvSpPr>
        <p:spPr>
          <a:xfrm>
            <a:off x="304800" y="4306685"/>
            <a:ext cx="8458200" cy="954107"/>
          </a:xfrm>
          <a:prstGeom prst="rect">
            <a:avLst/>
          </a:prstGeom>
        </p:spPr>
        <p:txBody>
          <a:bodyPr wrap="square">
            <a:spAutoFit/>
          </a:bodyPr>
          <a:lstStyle/>
          <a:p>
            <a:pPr algn="just"/>
            <a:r>
              <a:rPr lang="en-US" sz="1400" b="1" dirty="0">
                <a:solidFill>
                  <a:schemeClr val="bg1"/>
                </a:solidFill>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400" b="1" cap="all" dirty="0">
                <a:solidFill>
                  <a:schemeClr val="bg1"/>
                </a:solidFill>
                <a:latin typeface="Calibri" panose="020F0502020204030204" pitchFamily="34" charset="0"/>
                <a:cs typeface="Calibri" panose="020F0502020204030204" pitchFamily="34" charset="0"/>
              </a:rPr>
              <a:t>R305E150006</a:t>
            </a:r>
            <a:r>
              <a:rPr lang="en-US" sz="1400" dirty="0">
                <a:solidFill>
                  <a:schemeClr val="bg1"/>
                </a:solidFill>
                <a:latin typeface="Calibri" panose="020F0502020204030204" pitchFamily="34" charset="0"/>
                <a:cs typeface="Calibri" panose="020F0502020204030204" pitchFamily="34" charset="0"/>
              </a:rPr>
              <a:t> </a:t>
            </a:r>
            <a:r>
              <a:rPr lang="en-US" sz="1400" b="1" dirty="0">
                <a:solidFill>
                  <a:schemeClr val="bg1"/>
                </a:solidFill>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alone and do not represent views of the Institute or the U.S. Department of Education, or of the agencies providing data.</a:t>
            </a:r>
          </a:p>
        </p:txBody>
      </p:sp>
      <p:pic>
        <p:nvPicPr>
          <p:cNvPr id="9" name="Picture 8">
            <a:extLst>
              <a:ext uri="{FF2B5EF4-FFF2-40B4-BE49-F238E27FC236}">
                <a16:creationId xmlns:a16="http://schemas.microsoft.com/office/drawing/2014/main" id="{3581C07E-BA5D-6146-9245-D16464964328}"/>
              </a:ext>
            </a:extLst>
          </p:cNvPr>
          <p:cNvPicPr/>
          <p:nvPr/>
        </p:nvPicPr>
        <p:blipFill>
          <a:blip r:embed="rId3">
            <a:extLst>
              <a:ext uri="{28A0092B-C50C-407E-A947-70E740481C1C}">
                <a14:useLocalDpi xmlns:a14="http://schemas.microsoft.com/office/drawing/2010/main" val="0"/>
              </a:ext>
            </a:extLst>
          </a:blip>
          <a:stretch>
            <a:fillRect/>
          </a:stretch>
        </p:blipFill>
        <p:spPr>
          <a:xfrm>
            <a:off x="3543299" y="5663976"/>
            <a:ext cx="2438399" cy="10267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4197-571F-496B-A147-BDF08170E9D4}"/>
              </a:ext>
            </a:extLst>
          </p:cNvPr>
          <p:cNvSpPr>
            <a:spLocks noGrp="1"/>
          </p:cNvSpPr>
          <p:nvPr>
            <p:ph type="title"/>
          </p:nvPr>
        </p:nvSpPr>
        <p:spPr/>
        <p:txBody>
          <a:bodyPr/>
          <a:lstStyle/>
          <a:p>
            <a:r>
              <a:rPr lang="en-US" dirty="0"/>
              <a:t>Current work</a:t>
            </a:r>
          </a:p>
        </p:txBody>
      </p:sp>
      <p:sp>
        <p:nvSpPr>
          <p:cNvPr id="3" name="Content Placeholder 2">
            <a:extLst>
              <a:ext uri="{FF2B5EF4-FFF2-40B4-BE49-F238E27FC236}">
                <a16:creationId xmlns:a16="http://schemas.microsoft.com/office/drawing/2014/main" id="{07E2C526-EF26-41B1-AD6A-E37A5CF8EE9C}"/>
              </a:ext>
            </a:extLst>
          </p:cNvPr>
          <p:cNvSpPr>
            <a:spLocks noGrp="1"/>
          </p:cNvSpPr>
          <p:nvPr>
            <p:ph idx="1"/>
          </p:nvPr>
        </p:nvSpPr>
        <p:spPr/>
        <p:txBody>
          <a:bodyPr/>
          <a:lstStyle/>
          <a:p>
            <a:r>
              <a:rPr lang="en-US" dirty="0"/>
              <a:t>Calculating sample overlap (participation consistency) between years</a:t>
            </a:r>
          </a:p>
          <a:p>
            <a:r>
              <a:rPr lang="en-US" dirty="0"/>
              <a:t>Creating a catalog of questionnaire changes over years</a:t>
            </a:r>
          </a:p>
          <a:p>
            <a:r>
              <a:rPr lang="en-US" dirty="0"/>
              <a:t>Investigating the representativeness of sample - working with </a:t>
            </a:r>
            <a:r>
              <a:rPr lang="en-US" dirty="0" err="1"/>
              <a:t>WestEd</a:t>
            </a:r>
            <a:r>
              <a:rPr lang="en-US" dirty="0"/>
              <a:t> contact</a:t>
            </a:r>
          </a:p>
        </p:txBody>
      </p:sp>
      <p:sp>
        <p:nvSpPr>
          <p:cNvPr id="4" name="Slide Number Placeholder 3">
            <a:extLst>
              <a:ext uri="{FF2B5EF4-FFF2-40B4-BE49-F238E27FC236}">
                <a16:creationId xmlns:a16="http://schemas.microsoft.com/office/drawing/2014/main" id="{54AE46C5-63DF-4A2D-A13A-6CE6DF291378}"/>
              </a:ext>
            </a:extLst>
          </p:cNvPr>
          <p:cNvSpPr>
            <a:spLocks noGrp="1"/>
          </p:cNvSpPr>
          <p:nvPr>
            <p:ph type="sldNum" sz="quarter" idx="12"/>
          </p:nvPr>
        </p:nvSpPr>
        <p:spPr/>
        <p:txBody>
          <a:bodyPr/>
          <a:lstStyle/>
          <a:p>
            <a:fld id="{80DD8C35-F8B3-4049-95AF-A34E38FBBA50}" type="slidenum">
              <a:rPr lang="en-US" smtClean="0"/>
              <a:pPr/>
              <a:t>10</a:t>
            </a:fld>
            <a:endParaRPr lang="en-US" dirty="0"/>
          </a:p>
        </p:txBody>
      </p:sp>
    </p:spTree>
    <p:extLst>
      <p:ext uri="{BB962C8B-B14F-4D97-AF65-F5344CB8AC3E}">
        <p14:creationId xmlns:p14="http://schemas.microsoft.com/office/powerpoint/2010/main" val="4292830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2800" y="341176"/>
            <a:ext cx="2228850" cy="514350"/>
          </a:xfrm>
          <a:noFill/>
        </p:spPr>
        <p:txBody>
          <a:bodyPr>
            <a:normAutofit fontScale="90000"/>
          </a:bodyPr>
          <a:lstStyle/>
          <a:p>
            <a:pPr algn="ctr"/>
            <a:r>
              <a:rPr lang="en-US" dirty="0"/>
              <a:t>Thank you! </a:t>
            </a:r>
          </a:p>
        </p:txBody>
      </p:sp>
      <p:sp>
        <p:nvSpPr>
          <p:cNvPr id="12" name="TextBox 11"/>
          <p:cNvSpPr txBox="1"/>
          <p:nvPr/>
        </p:nvSpPr>
        <p:spPr>
          <a:xfrm>
            <a:off x="609600" y="5943600"/>
            <a:ext cx="7962899" cy="646331"/>
          </a:xfrm>
          <a:prstGeom prst="rect">
            <a:avLst/>
          </a:prstGeom>
          <a:noFill/>
        </p:spPr>
        <p:txBody>
          <a:bodyPr wrap="square" rtlCol="0">
            <a:spAutoFit/>
          </a:bodyPr>
          <a:lstStyle/>
          <a:p>
            <a:pPr algn="just"/>
            <a:r>
              <a:rPr lang="en-US" sz="1200" b="1" dirty="0">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200" b="1" dirty="0">
                <a:latin typeface="Calibri" panose="020F0502020204030204" pitchFamily="34" charset="0"/>
                <a:cs typeface="Calibri" panose="020F0502020204030204" pitchFamily="34" charset="0"/>
              </a:rPr>
              <a:t> R305H150073 </a:t>
            </a:r>
            <a:r>
              <a:rPr lang="en-US" sz="1200" b="1" dirty="0">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and do not represent views of the Institute or the U.S. Department of Education, or of the agencies providing data.</a:t>
            </a:r>
          </a:p>
        </p:txBody>
      </p:sp>
      <p:sp>
        <p:nvSpPr>
          <p:cNvPr id="3" name="Rectangle 2"/>
          <p:cNvSpPr/>
          <p:nvPr/>
        </p:nvSpPr>
        <p:spPr>
          <a:xfrm>
            <a:off x="914400" y="1752600"/>
            <a:ext cx="7658100" cy="3970318"/>
          </a:xfrm>
          <a:prstGeom prst="rect">
            <a:avLst/>
          </a:prstGeom>
        </p:spPr>
        <p:txBody>
          <a:bodyPr wrap="square">
            <a:spAutoFit/>
          </a:bodyPr>
          <a:lstStyle/>
          <a:p>
            <a:pPr marL="257175" indent="-257175">
              <a:buFont typeface="Wingdings" charset="2"/>
              <a:buChar char="§"/>
              <a:defRPr/>
            </a:pPr>
            <a:r>
              <a:rPr lang="en-US" sz="2100" dirty="0">
                <a:latin typeface="Calibri Light" charset="0"/>
                <a:ea typeface="Calibri Light" charset="0"/>
                <a:cs typeface="Calibri Light" charset="0"/>
              </a:rPr>
              <a:t>California Department of Education</a:t>
            </a:r>
          </a:p>
          <a:p>
            <a:pPr marL="600075" lvl="1" indent="-257175">
              <a:buFont typeface="Wingdings" charset="2"/>
              <a:buChar char="§"/>
              <a:defRPr/>
            </a:pPr>
            <a:r>
              <a:rPr lang="en-US" dirty="0">
                <a:latin typeface="Calibri Light" charset="0"/>
                <a:ea typeface="Calibri Light" charset="0"/>
                <a:cs typeface="Calibri Light" charset="0"/>
              </a:rPr>
              <a:t>Jonathan Isler</a:t>
            </a:r>
          </a:p>
          <a:p>
            <a:pPr marL="600075" lvl="1" indent="-257175">
              <a:buFont typeface="Wingdings" charset="2"/>
              <a:buChar char="§"/>
              <a:defRPr/>
            </a:pPr>
            <a:r>
              <a:rPr lang="en-US" dirty="0">
                <a:latin typeface="Calibri Light" charset="0"/>
                <a:ea typeface="Calibri Light" charset="0"/>
                <a:cs typeface="Calibri Light" charset="0"/>
              </a:rPr>
              <a:t>Ryan Fuller</a:t>
            </a:r>
          </a:p>
          <a:p>
            <a:pPr lvl="1">
              <a:defRPr/>
            </a:pPr>
            <a:endParaRPr lang="en-US" sz="1200" dirty="0">
              <a:latin typeface="Calibri Light" charset="0"/>
              <a:ea typeface="Calibri Light" charset="0"/>
              <a:cs typeface="Calibri Light" charset="0"/>
            </a:endParaRPr>
          </a:p>
          <a:p>
            <a:pPr marL="257175" indent="-257175">
              <a:buFont typeface="Wingdings" charset="2"/>
              <a:buChar char="§"/>
              <a:defRPr/>
            </a:pPr>
            <a:r>
              <a:rPr lang="en-US" sz="2100" dirty="0">
                <a:latin typeface="Calibri Light" charset="0"/>
                <a:ea typeface="Calibri Light" charset="0"/>
                <a:cs typeface="Calibri Light" charset="0"/>
              </a:rPr>
              <a:t>California Community Colleges Chancellor’s Office</a:t>
            </a:r>
          </a:p>
          <a:p>
            <a:pPr marL="600075" lvl="1" indent="-257175">
              <a:buFont typeface="Wingdings" charset="2"/>
              <a:buChar char="§"/>
              <a:defRPr/>
            </a:pPr>
            <a:r>
              <a:rPr lang="en-US" dirty="0">
                <a:latin typeface="Calibri Light" charset="0"/>
                <a:ea typeface="Calibri Light" charset="0"/>
                <a:cs typeface="Calibri Light" charset="0"/>
              </a:rPr>
              <a:t>Gary Adams</a:t>
            </a:r>
          </a:p>
          <a:p>
            <a:pPr marL="600075" lvl="1" indent="-257175">
              <a:buFont typeface="Wingdings" charset="2"/>
              <a:buChar char="§"/>
              <a:defRPr/>
            </a:pPr>
            <a:r>
              <a:rPr lang="en-US" dirty="0">
                <a:latin typeface="Calibri Light" charset="0"/>
                <a:ea typeface="Calibri Light" charset="0"/>
                <a:cs typeface="Calibri Light" charset="0"/>
              </a:rPr>
              <a:t>Todd </a:t>
            </a:r>
            <a:r>
              <a:rPr lang="en-US" dirty="0" err="1">
                <a:latin typeface="Calibri Light" charset="0"/>
                <a:ea typeface="Calibri Light" charset="0"/>
                <a:cs typeface="Calibri Light" charset="0"/>
              </a:rPr>
              <a:t>Hoig</a:t>
            </a:r>
            <a:endParaRPr lang="en-US" dirty="0">
              <a:latin typeface="Calibri Light" charset="0"/>
              <a:ea typeface="Calibri Light" charset="0"/>
              <a:cs typeface="Calibri Light" charset="0"/>
            </a:endParaRPr>
          </a:p>
          <a:p>
            <a:pPr marL="342900" lvl="1">
              <a:defRPr/>
            </a:pPr>
            <a:endParaRPr lang="en-US" dirty="0">
              <a:latin typeface="Calibri Light" charset="0"/>
              <a:ea typeface="Calibri Light" charset="0"/>
              <a:cs typeface="Calibri Light" charset="0"/>
            </a:endParaRPr>
          </a:p>
          <a:p>
            <a:pPr marL="142875" indent="-257175">
              <a:buFont typeface="Wingdings" charset="2"/>
              <a:buChar char="§"/>
              <a:defRPr/>
            </a:pPr>
            <a:r>
              <a:rPr lang="en-US" dirty="0">
                <a:latin typeface="Calibri Light" charset="0"/>
                <a:ea typeface="Calibri Light" charset="0"/>
                <a:cs typeface="Calibri Light" charset="0"/>
              </a:rPr>
              <a:t>California State University Chancellor’s Office</a:t>
            </a:r>
          </a:p>
          <a:p>
            <a:pPr marL="600075" lvl="1" indent="-257175">
              <a:buFont typeface="Wingdings" charset="2"/>
              <a:buChar char="§"/>
              <a:defRPr/>
            </a:pPr>
            <a:r>
              <a:rPr lang="en-US" dirty="0">
                <a:latin typeface="Calibri Light" charset="0"/>
                <a:ea typeface="Calibri Light" charset="0"/>
                <a:cs typeface="Calibri Light" charset="0"/>
              </a:rPr>
              <a:t>Ed Sullivan</a:t>
            </a:r>
          </a:p>
          <a:p>
            <a:pPr marL="600075" lvl="1" indent="-257175">
              <a:buFont typeface="Wingdings" charset="2"/>
              <a:buChar char="§"/>
              <a:defRPr/>
            </a:pPr>
            <a:r>
              <a:rPr lang="en-US" dirty="0">
                <a:latin typeface="Calibri Light" charset="0"/>
                <a:ea typeface="Calibri Light" charset="0"/>
                <a:cs typeface="Calibri Light" charset="0"/>
              </a:rPr>
              <a:t>Matthew Case</a:t>
            </a:r>
          </a:p>
          <a:p>
            <a:pPr marL="600075" lvl="1"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p:txBody>
      </p:sp>
      <p:sp>
        <p:nvSpPr>
          <p:cNvPr id="2" name="Slide Number Placeholder 1"/>
          <p:cNvSpPr>
            <a:spLocks noGrp="1"/>
          </p:cNvSpPr>
          <p:nvPr>
            <p:ph type="sldNum" sz="quarter" idx="12"/>
          </p:nvPr>
        </p:nvSpPr>
        <p:spPr/>
        <p:txBody>
          <a:bodyPr/>
          <a:lstStyle/>
          <a:p>
            <a:pPr algn="r"/>
            <a:fld id="{E977C9FB-1514-7A49-9A51-0E844952849F}" type="slidenum">
              <a:rPr lang="en-US" smtClean="0"/>
              <a:pPr algn="r"/>
              <a:t>11</a:t>
            </a:fld>
            <a:endParaRPr lang="en-US" dirty="0"/>
          </a:p>
        </p:txBody>
      </p:sp>
    </p:spTree>
    <p:extLst>
      <p:ext uri="{BB962C8B-B14F-4D97-AF65-F5344CB8AC3E}">
        <p14:creationId xmlns:p14="http://schemas.microsoft.com/office/powerpoint/2010/main" val="181093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CalSCHLS</a:t>
            </a:r>
            <a:r>
              <a:rPr lang="en-US" dirty="0"/>
              <a:t>?</a:t>
            </a:r>
          </a:p>
        </p:txBody>
      </p:sp>
      <p:sp>
        <p:nvSpPr>
          <p:cNvPr id="3" name="Content Placeholder 2"/>
          <p:cNvSpPr>
            <a:spLocks noGrp="1"/>
          </p:cNvSpPr>
          <p:nvPr>
            <p:ph idx="1"/>
          </p:nvPr>
        </p:nvSpPr>
        <p:spPr/>
        <p:txBody>
          <a:bodyPr/>
          <a:lstStyle/>
          <a:p>
            <a:r>
              <a:rPr lang="en-US" dirty="0"/>
              <a:t>A survey tool created by CDE in 1997 and developed by </a:t>
            </a:r>
            <a:r>
              <a:rPr lang="en-US" dirty="0" err="1"/>
              <a:t>WestEd</a:t>
            </a:r>
            <a:r>
              <a:rPr lang="en-US" dirty="0"/>
              <a:t> to “provide school districts … with quality local data”</a:t>
            </a:r>
          </a:p>
          <a:p>
            <a:r>
              <a:rPr lang="en-US" dirty="0"/>
              <a:t>Majority of districts in California use </a:t>
            </a:r>
            <a:r>
              <a:rPr lang="en-US" dirty="0" err="1"/>
              <a:t>CalSCHLS</a:t>
            </a:r>
            <a:r>
              <a:rPr lang="en-US" dirty="0"/>
              <a:t> data as Local Control and Accountability Plan (LCAP) indicators</a:t>
            </a:r>
          </a:p>
          <a:p>
            <a:r>
              <a:rPr lang="en-US" dirty="0"/>
              <a:t>Modular survey system</a:t>
            </a:r>
          </a:p>
        </p:txBody>
      </p:sp>
      <p:sp>
        <p:nvSpPr>
          <p:cNvPr id="4" name="Slide Number Placeholder 3"/>
          <p:cNvSpPr>
            <a:spLocks noGrp="1"/>
          </p:cNvSpPr>
          <p:nvPr>
            <p:ph type="sldNum" sz="quarter" idx="12"/>
          </p:nvPr>
        </p:nvSpPr>
        <p:spPr/>
        <p:txBody>
          <a:bodyPr/>
          <a:lstStyle/>
          <a:p>
            <a:fld id="{80DD8C35-F8B3-4049-95AF-A34E38FBBA50}" type="slidenum">
              <a:rPr lang="en-US" smtClean="0"/>
              <a:pPr/>
              <a:t>2</a:t>
            </a:fld>
            <a:endParaRPr lang="en-US" dirty="0"/>
          </a:p>
        </p:txBody>
      </p:sp>
    </p:spTree>
    <p:extLst>
      <p:ext uri="{BB962C8B-B14F-4D97-AF65-F5344CB8AC3E}">
        <p14:creationId xmlns:p14="http://schemas.microsoft.com/office/powerpoint/2010/main" val="197246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CalSCHLS</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The survey system comprises</a:t>
            </a:r>
          </a:p>
          <a:p>
            <a:pPr lvl="1"/>
            <a:r>
              <a:rPr lang="en-US" dirty="0"/>
              <a:t>California Healthy Kids Survey (CHKS)</a:t>
            </a:r>
          </a:p>
          <a:p>
            <a:pPr lvl="2"/>
            <a:r>
              <a:rPr lang="en-US" dirty="0"/>
              <a:t>Elementary survey</a:t>
            </a:r>
          </a:p>
          <a:p>
            <a:pPr lvl="2"/>
            <a:r>
              <a:rPr lang="en-US" dirty="0"/>
              <a:t>Secondary survey</a:t>
            </a:r>
          </a:p>
          <a:p>
            <a:pPr lvl="1"/>
            <a:r>
              <a:rPr lang="en-US" dirty="0"/>
              <a:t>California School Staff Survey (CSSS)</a:t>
            </a:r>
          </a:p>
          <a:p>
            <a:pPr lvl="1"/>
            <a:r>
              <a:rPr lang="en-US" dirty="0"/>
              <a:t>California School Parent Survey (CSPS)</a:t>
            </a:r>
          </a:p>
          <a:p>
            <a:r>
              <a:rPr lang="en-US" dirty="0" err="1"/>
              <a:t>CalSCHLS</a:t>
            </a:r>
            <a:r>
              <a:rPr lang="en-US" dirty="0"/>
              <a:t> surveys are mandatory for districts that receive </a:t>
            </a:r>
            <a:r>
              <a:rPr lang="en-US" i="1" dirty="0"/>
              <a:t>Tobacco Use and Prevention Education (TUPE) </a:t>
            </a:r>
            <a:r>
              <a:rPr lang="en-US" dirty="0"/>
              <a:t>grants, otherwise voluntary</a:t>
            </a:r>
          </a:p>
          <a:p>
            <a:pPr marL="0" indent="0">
              <a:buNone/>
            </a:pPr>
            <a:r>
              <a:rPr lang="en-US" dirty="0"/>
              <a:t>	</a:t>
            </a:r>
          </a:p>
        </p:txBody>
      </p:sp>
      <p:sp>
        <p:nvSpPr>
          <p:cNvPr id="4" name="Slide Number Placeholder 3"/>
          <p:cNvSpPr>
            <a:spLocks noGrp="1"/>
          </p:cNvSpPr>
          <p:nvPr>
            <p:ph type="sldNum" sz="quarter" idx="12"/>
          </p:nvPr>
        </p:nvSpPr>
        <p:spPr/>
        <p:txBody>
          <a:bodyPr/>
          <a:lstStyle/>
          <a:p>
            <a:fld id="{80DD8C35-F8B3-4049-95AF-A34E38FBBA50}" type="slidenum">
              <a:rPr lang="en-US" smtClean="0"/>
              <a:pPr/>
              <a:t>3</a:t>
            </a:fld>
            <a:endParaRPr lang="en-US" dirty="0"/>
          </a:p>
        </p:txBody>
      </p:sp>
    </p:spTree>
    <p:extLst>
      <p:ext uri="{BB962C8B-B14F-4D97-AF65-F5344CB8AC3E}">
        <p14:creationId xmlns:p14="http://schemas.microsoft.com/office/powerpoint/2010/main" val="382267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B877-2F1A-495A-8A73-B89B036B8353}"/>
              </a:ext>
            </a:extLst>
          </p:cNvPr>
          <p:cNvSpPr>
            <a:spLocks noGrp="1"/>
          </p:cNvSpPr>
          <p:nvPr>
            <p:ph type="title"/>
          </p:nvPr>
        </p:nvSpPr>
        <p:spPr/>
        <p:txBody>
          <a:bodyPr/>
          <a:lstStyle/>
          <a:p>
            <a:r>
              <a:rPr lang="en-US" dirty="0"/>
              <a:t>Survey Content</a:t>
            </a:r>
          </a:p>
        </p:txBody>
      </p:sp>
      <p:sp>
        <p:nvSpPr>
          <p:cNvPr id="3" name="Content Placeholder 2">
            <a:extLst>
              <a:ext uri="{FF2B5EF4-FFF2-40B4-BE49-F238E27FC236}">
                <a16:creationId xmlns:a16="http://schemas.microsoft.com/office/drawing/2014/main" id="{398A88BC-B409-4969-8528-FD025185FCEC}"/>
              </a:ext>
            </a:extLst>
          </p:cNvPr>
          <p:cNvSpPr>
            <a:spLocks noGrp="1"/>
          </p:cNvSpPr>
          <p:nvPr>
            <p:ph idx="1"/>
          </p:nvPr>
        </p:nvSpPr>
        <p:spPr/>
        <p:txBody>
          <a:bodyPr>
            <a:normAutofit fontScale="62500" lnSpcReduction="20000"/>
          </a:bodyPr>
          <a:lstStyle/>
          <a:p>
            <a:r>
              <a:rPr lang="en-US" dirty="0"/>
              <a:t>Healthy Kids Survey (CHKS)</a:t>
            </a:r>
          </a:p>
          <a:p>
            <a:pPr lvl="1"/>
            <a:r>
              <a:rPr lang="en-US" dirty="0"/>
              <a:t>Student connectedness, engagement, etc.</a:t>
            </a:r>
          </a:p>
          <a:p>
            <a:pPr lvl="1"/>
            <a:r>
              <a:rPr lang="en-US" dirty="0"/>
              <a:t>School climate, safety, culture</a:t>
            </a:r>
          </a:p>
          <a:p>
            <a:pPr lvl="1"/>
            <a:r>
              <a:rPr lang="en-US" dirty="0"/>
              <a:t>Physical and mental well-being</a:t>
            </a:r>
          </a:p>
          <a:p>
            <a:pPr lvl="1"/>
            <a:r>
              <a:rPr lang="en-US" dirty="0"/>
              <a:t>Students support</a:t>
            </a:r>
          </a:p>
          <a:p>
            <a:pPr lvl="1"/>
            <a:r>
              <a:rPr lang="en-US" dirty="0"/>
              <a:t>Supplementary modules cover social-emotional health, substance use, </a:t>
            </a:r>
            <a:r>
              <a:rPr lang="en-US" dirty="0" err="1"/>
              <a:t>etcc</a:t>
            </a:r>
            <a:endParaRPr lang="en-US" dirty="0"/>
          </a:p>
          <a:p>
            <a:r>
              <a:rPr lang="en-US" dirty="0"/>
              <a:t>Staff Survey (CSSS)</a:t>
            </a:r>
          </a:p>
          <a:p>
            <a:pPr lvl="1"/>
            <a:r>
              <a:rPr lang="en-US" dirty="0"/>
              <a:t>Comparison questions for student surveys</a:t>
            </a:r>
          </a:p>
          <a:p>
            <a:pPr lvl="1"/>
            <a:r>
              <a:rPr lang="en-US" dirty="0"/>
              <a:t>Working environment, student supports, parent supports</a:t>
            </a:r>
          </a:p>
          <a:p>
            <a:r>
              <a:rPr lang="en-US" dirty="0"/>
              <a:t>Parent Survey (CSPS)</a:t>
            </a:r>
          </a:p>
          <a:p>
            <a:pPr lvl="1"/>
            <a:r>
              <a:rPr lang="en-US" dirty="0"/>
              <a:t>Parent perception about learning environment</a:t>
            </a:r>
          </a:p>
          <a:p>
            <a:pPr lvl="1"/>
            <a:r>
              <a:rPr lang="en-US" dirty="0"/>
              <a:t>School climate</a:t>
            </a:r>
          </a:p>
          <a:p>
            <a:pPr lvl="1"/>
            <a:r>
              <a:rPr lang="en-US" dirty="0"/>
              <a:t>Student supports</a:t>
            </a:r>
          </a:p>
          <a:p>
            <a:pPr lvl="1"/>
            <a:r>
              <a:rPr lang="en-US" dirty="0"/>
              <a:t>Parent outreach and involvement efforts</a:t>
            </a:r>
          </a:p>
        </p:txBody>
      </p:sp>
      <p:sp>
        <p:nvSpPr>
          <p:cNvPr id="4" name="Slide Number Placeholder 3">
            <a:extLst>
              <a:ext uri="{FF2B5EF4-FFF2-40B4-BE49-F238E27FC236}">
                <a16:creationId xmlns:a16="http://schemas.microsoft.com/office/drawing/2014/main" id="{2C6A7256-FEC6-4877-A795-6DE1BCA114F3}"/>
              </a:ext>
            </a:extLst>
          </p:cNvPr>
          <p:cNvSpPr>
            <a:spLocks noGrp="1"/>
          </p:cNvSpPr>
          <p:nvPr>
            <p:ph type="sldNum" sz="quarter" idx="12"/>
          </p:nvPr>
        </p:nvSpPr>
        <p:spPr/>
        <p:txBody>
          <a:bodyPr/>
          <a:lstStyle/>
          <a:p>
            <a:fld id="{80DD8C35-F8B3-4049-95AF-A34E38FBBA50}" type="slidenum">
              <a:rPr lang="en-US" smtClean="0"/>
              <a:pPr/>
              <a:t>4</a:t>
            </a:fld>
            <a:endParaRPr lang="en-US" dirty="0"/>
          </a:p>
        </p:txBody>
      </p:sp>
    </p:spTree>
    <p:extLst>
      <p:ext uri="{BB962C8B-B14F-4D97-AF65-F5344CB8AC3E}">
        <p14:creationId xmlns:p14="http://schemas.microsoft.com/office/powerpoint/2010/main" val="127998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6C4B-D525-43BF-AFDA-74C0A37388F2}"/>
              </a:ext>
            </a:extLst>
          </p:cNvPr>
          <p:cNvSpPr>
            <a:spLocks noGrp="1"/>
          </p:cNvSpPr>
          <p:nvPr>
            <p:ph type="title"/>
          </p:nvPr>
        </p:nvSpPr>
        <p:spPr/>
        <p:txBody>
          <a:bodyPr/>
          <a:lstStyle/>
          <a:p>
            <a:r>
              <a:rPr lang="en-US" dirty="0"/>
              <a:t>Our Data</a:t>
            </a:r>
          </a:p>
        </p:txBody>
      </p:sp>
      <p:sp>
        <p:nvSpPr>
          <p:cNvPr id="3" name="Content Placeholder 2">
            <a:extLst>
              <a:ext uri="{FF2B5EF4-FFF2-40B4-BE49-F238E27FC236}">
                <a16:creationId xmlns:a16="http://schemas.microsoft.com/office/drawing/2014/main" id="{86D5A5F8-A0F7-44F7-9AFB-B83395BF5C85}"/>
              </a:ext>
            </a:extLst>
          </p:cNvPr>
          <p:cNvSpPr>
            <a:spLocks noGrp="1"/>
          </p:cNvSpPr>
          <p:nvPr>
            <p:ph idx="1"/>
          </p:nvPr>
        </p:nvSpPr>
        <p:spPr/>
        <p:txBody>
          <a:bodyPr/>
          <a:lstStyle/>
          <a:p>
            <a:r>
              <a:rPr lang="en-US" dirty="0"/>
              <a:t>CHKS</a:t>
            </a:r>
          </a:p>
          <a:p>
            <a:pPr lvl="1"/>
            <a:r>
              <a:rPr lang="en-US" dirty="0"/>
              <a:t>Elementary: 2014/15 to 2018/19</a:t>
            </a:r>
          </a:p>
          <a:p>
            <a:pPr lvl="1"/>
            <a:r>
              <a:rPr lang="en-US" dirty="0"/>
              <a:t>Secondary: 2011/12 to 2018/19</a:t>
            </a:r>
          </a:p>
          <a:p>
            <a:r>
              <a:rPr lang="en-US" dirty="0"/>
              <a:t>CSSS: 2004/05 to 2018/19</a:t>
            </a:r>
          </a:p>
          <a:p>
            <a:r>
              <a:rPr lang="en-US" dirty="0"/>
              <a:t>CSPS: 2014/15 to 2018/19</a:t>
            </a:r>
          </a:p>
          <a:p>
            <a:r>
              <a:rPr lang="en-US" dirty="0"/>
              <a:t>Variables: CDS code, grade, survey question answers</a:t>
            </a:r>
          </a:p>
        </p:txBody>
      </p:sp>
      <p:sp>
        <p:nvSpPr>
          <p:cNvPr id="4" name="Slide Number Placeholder 3">
            <a:extLst>
              <a:ext uri="{FF2B5EF4-FFF2-40B4-BE49-F238E27FC236}">
                <a16:creationId xmlns:a16="http://schemas.microsoft.com/office/drawing/2014/main" id="{BD021DDA-5891-4C36-99BF-AC0408C21826}"/>
              </a:ext>
            </a:extLst>
          </p:cNvPr>
          <p:cNvSpPr>
            <a:spLocks noGrp="1"/>
          </p:cNvSpPr>
          <p:nvPr>
            <p:ph type="sldNum" sz="quarter" idx="12"/>
          </p:nvPr>
        </p:nvSpPr>
        <p:spPr/>
        <p:txBody>
          <a:bodyPr/>
          <a:lstStyle/>
          <a:p>
            <a:fld id="{80DD8C35-F8B3-4049-95AF-A34E38FBBA50}" type="slidenum">
              <a:rPr lang="en-US" smtClean="0"/>
              <a:pPr/>
              <a:t>5</a:t>
            </a:fld>
            <a:endParaRPr lang="en-US" dirty="0"/>
          </a:p>
        </p:txBody>
      </p:sp>
    </p:spTree>
    <p:extLst>
      <p:ext uri="{BB962C8B-B14F-4D97-AF65-F5344CB8AC3E}">
        <p14:creationId xmlns:p14="http://schemas.microsoft.com/office/powerpoint/2010/main" val="408070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D068-5182-46C7-B5FB-EABC909AD334}"/>
              </a:ext>
            </a:extLst>
          </p:cNvPr>
          <p:cNvSpPr>
            <a:spLocks noGrp="1"/>
          </p:cNvSpPr>
          <p:nvPr>
            <p:ph type="title"/>
          </p:nvPr>
        </p:nvSpPr>
        <p:spPr/>
        <p:txBody>
          <a:bodyPr/>
          <a:lstStyle/>
          <a:p>
            <a:r>
              <a:rPr lang="en-US" dirty="0"/>
              <a:t>Important Considerations</a:t>
            </a:r>
          </a:p>
        </p:txBody>
      </p:sp>
      <p:sp>
        <p:nvSpPr>
          <p:cNvPr id="3" name="Content Placeholder 2">
            <a:extLst>
              <a:ext uri="{FF2B5EF4-FFF2-40B4-BE49-F238E27FC236}">
                <a16:creationId xmlns:a16="http://schemas.microsoft.com/office/drawing/2014/main" id="{008FE230-01C5-4F32-8C0F-1F539B66352B}"/>
              </a:ext>
            </a:extLst>
          </p:cNvPr>
          <p:cNvSpPr>
            <a:spLocks noGrp="1"/>
          </p:cNvSpPr>
          <p:nvPr>
            <p:ph idx="1"/>
          </p:nvPr>
        </p:nvSpPr>
        <p:spPr/>
        <p:txBody>
          <a:bodyPr/>
          <a:lstStyle/>
          <a:p>
            <a:r>
              <a:rPr lang="en-US" dirty="0"/>
              <a:t>Pooled cross section anonymous data, cannot link individual over years</a:t>
            </a:r>
          </a:p>
          <a:p>
            <a:r>
              <a:rPr lang="en-US" dirty="0"/>
              <a:t>Voluntary participation: districts that administer the survey vary year to year</a:t>
            </a:r>
          </a:p>
          <a:p>
            <a:r>
              <a:rPr lang="en-US" dirty="0"/>
              <a:t>Survey questionnaires change year to year</a:t>
            </a:r>
          </a:p>
          <a:p>
            <a:endParaRPr lang="en-US" dirty="0"/>
          </a:p>
        </p:txBody>
      </p:sp>
      <p:sp>
        <p:nvSpPr>
          <p:cNvPr id="4" name="Slide Number Placeholder 3">
            <a:extLst>
              <a:ext uri="{FF2B5EF4-FFF2-40B4-BE49-F238E27FC236}">
                <a16:creationId xmlns:a16="http://schemas.microsoft.com/office/drawing/2014/main" id="{A717BDF4-AEDB-4937-9D40-AE680E200E14}"/>
              </a:ext>
            </a:extLst>
          </p:cNvPr>
          <p:cNvSpPr>
            <a:spLocks noGrp="1"/>
          </p:cNvSpPr>
          <p:nvPr>
            <p:ph type="sldNum" sz="quarter" idx="12"/>
          </p:nvPr>
        </p:nvSpPr>
        <p:spPr/>
        <p:txBody>
          <a:bodyPr/>
          <a:lstStyle/>
          <a:p>
            <a:fld id="{80DD8C35-F8B3-4049-95AF-A34E38FBBA50}" type="slidenum">
              <a:rPr lang="en-US" smtClean="0"/>
              <a:pPr/>
              <a:t>6</a:t>
            </a:fld>
            <a:endParaRPr lang="en-US" dirty="0"/>
          </a:p>
        </p:txBody>
      </p:sp>
    </p:spTree>
    <p:extLst>
      <p:ext uri="{BB962C8B-B14F-4D97-AF65-F5344CB8AC3E}">
        <p14:creationId xmlns:p14="http://schemas.microsoft.com/office/powerpoint/2010/main" val="109459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6981-AD66-43B9-BEB1-9351B112CF57}"/>
              </a:ext>
            </a:extLst>
          </p:cNvPr>
          <p:cNvSpPr>
            <a:spLocks noGrp="1"/>
          </p:cNvSpPr>
          <p:nvPr>
            <p:ph type="title"/>
          </p:nvPr>
        </p:nvSpPr>
        <p:spPr/>
        <p:txBody>
          <a:bodyPr/>
          <a:lstStyle/>
          <a:p>
            <a:r>
              <a:rPr lang="en-US" dirty="0"/>
              <a:t>Schools in our data</a:t>
            </a:r>
          </a:p>
        </p:txBody>
      </p:sp>
      <p:graphicFrame>
        <p:nvGraphicFramePr>
          <p:cNvPr id="6" name="Content Placeholder 5">
            <a:extLst>
              <a:ext uri="{FF2B5EF4-FFF2-40B4-BE49-F238E27FC236}">
                <a16:creationId xmlns:a16="http://schemas.microsoft.com/office/drawing/2014/main" id="{73587162-2580-4BFB-9A7D-7F2BFFDAE901}"/>
              </a:ext>
            </a:extLst>
          </p:cNvPr>
          <p:cNvGraphicFramePr>
            <a:graphicFrameLocks noGrp="1"/>
          </p:cNvGraphicFramePr>
          <p:nvPr>
            <p:ph idx="1"/>
            <p:extLst>
              <p:ext uri="{D42A27DB-BD31-4B8C-83A1-F6EECF244321}">
                <p14:modId xmlns:p14="http://schemas.microsoft.com/office/powerpoint/2010/main" val="3197697164"/>
              </p:ext>
            </p:extLst>
          </p:nvPr>
        </p:nvGraphicFramePr>
        <p:xfrm>
          <a:off x="228600" y="1676400"/>
          <a:ext cx="8610601" cy="4038607"/>
        </p:xfrm>
        <a:graphic>
          <a:graphicData uri="http://schemas.openxmlformats.org/drawingml/2006/table">
            <a:tbl>
              <a:tblPr/>
              <a:tblGrid>
                <a:gridCol w="1143000">
                  <a:extLst>
                    <a:ext uri="{9D8B030D-6E8A-4147-A177-3AD203B41FA5}">
                      <a16:colId xmlns:a16="http://schemas.microsoft.com/office/drawing/2014/main" val="1553243869"/>
                    </a:ext>
                  </a:extLst>
                </a:gridCol>
                <a:gridCol w="1122948">
                  <a:extLst>
                    <a:ext uri="{9D8B030D-6E8A-4147-A177-3AD203B41FA5}">
                      <a16:colId xmlns:a16="http://schemas.microsoft.com/office/drawing/2014/main" val="2504505687"/>
                    </a:ext>
                  </a:extLst>
                </a:gridCol>
                <a:gridCol w="705852">
                  <a:extLst>
                    <a:ext uri="{9D8B030D-6E8A-4147-A177-3AD203B41FA5}">
                      <a16:colId xmlns:a16="http://schemas.microsoft.com/office/drawing/2014/main" val="3082084796"/>
                    </a:ext>
                  </a:extLst>
                </a:gridCol>
                <a:gridCol w="1106906">
                  <a:extLst>
                    <a:ext uri="{9D8B030D-6E8A-4147-A177-3AD203B41FA5}">
                      <a16:colId xmlns:a16="http://schemas.microsoft.com/office/drawing/2014/main" val="3020010826"/>
                    </a:ext>
                  </a:extLst>
                </a:gridCol>
                <a:gridCol w="798094">
                  <a:extLst>
                    <a:ext uri="{9D8B030D-6E8A-4147-A177-3AD203B41FA5}">
                      <a16:colId xmlns:a16="http://schemas.microsoft.com/office/drawing/2014/main" val="12850951"/>
                    </a:ext>
                  </a:extLst>
                </a:gridCol>
                <a:gridCol w="1014664">
                  <a:extLst>
                    <a:ext uri="{9D8B030D-6E8A-4147-A177-3AD203B41FA5}">
                      <a16:colId xmlns:a16="http://schemas.microsoft.com/office/drawing/2014/main" val="3218589303"/>
                    </a:ext>
                  </a:extLst>
                </a:gridCol>
                <a:gridCol w="814136">
                  <a:extLst>
                    <a:ext uri="{9D8B030D-6E8A-4147-A177-3AD203B41FA5}">
                      <a16:colId xmlns:a16="http://schemas.microsoft.com/office/drawing/2014/main" val="4184721084"/>
                    </a:ext>
                  </a:extLst>
                </a:gridCol>
                <a:gridCol w="998622">
                  <a:extLst>
                    <a:ext uri="{9D8B030D-6E8A-4147-A177-3AD203B41FA5}">
                      <a16:colId xmlns:a16="http://schemas.microsoft.com/office/drawing/2014/main" val="3479574224"/>
                    </a:ext>
                  </a:extLst>
                </a:gridCol>
                <a:gridCol w="906379">
                  <a:extLst>
                    <a:ext uri="{9D8B030D-6E8A-4147-A177-3AD203B41FA5}">
                      <a16:colId xmlns:a16="http://schemas.microsoft.com/office/drawing/2014/main" val="1406133103"/>
                    </a:ext>
                  </a:extLst>
                </a:gridCol>
              </a:tblGrid>
              <a:tr h="225230">
                <a:tc>
                  <a:txBody>
                    <a:bodyPr/>
                    <a:lstStyle/>
                    <a:p>
                      <a:pPr algn="ctr" fontAlgn="b"/>
                      <a:r>
                        <a:rPr lang="en-US" sz="1100" b="1" i="0" u="none" strike="noStrike">
                          <a:solidFill>
                            <a:srgbClr val="000000"/>
                          </a:solidFill>
                          <a:effectLst/>
                          <a:latin typeface="Georgia" panose="02040502050405020303" pitchFamily="18" charset="0"/>
                        </a:rPr>
                        <a:t> </a:t>
                      </a:r>
                    </a:p>
                  </a:txBody>
                  <a:tcPr marL="6096" marR="6096" marT="6096"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100" b="1" i="0" u="none" strike="noStrike">
                          <a:solidFill>
                            <a:srgbClr val="000000"/>
                          </a:solidFill>
                          <a:effectLst/>
                          <a:latin typeface="Georgia" panose="02040502050405020303" pitchFamily="18" charset="0"/>
                        </a:rPr>
                        <a:t>Elementary</a:t>
                      </a:r>
                    </a:p>
                  </a:txBody>
                  <a:tcPr marL="6096" marR="6096" marT="609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100" b="1" i="0" u="none" strike="noStrike" dirty="0">
                          <a:solidFill>
                            <a:srgbClr val="000000"/>
                          </a:solidFill>
                          <a:effectLst/>
                          <a:latin typeface="Georgia" panose="02040502050405020303" pitchFamily="18" charset="0"/>
                        </a:rPr>
                        <a:t>Secondary</a:t>
                      </a:r>
                    </a:p>
                  </a:txBody>
                  <a:tcPr marL="6096" marR="6096" marT="609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100" b="1" i="0" u="none" strike="noStrike">
                          <a:solidFill>
                            <a:srgbClr val="000000"/>
                          </a:solidFill>
                          <a:effectLst/>
                          <a:latin typeface="Georgia" panose="02040502050405020303" pitchFamily="18" charset="0"/>
                        </a:rPr>
                        <a:t>Parents</a:t>
                      </a:r>
                    </a:p>
                  </a:txBody>
                  <a:tcPr marL="6096" marR="6096" marT="609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1100" b="1" i="0" u="none" strike="noStrike">
                          <a:solidFill>
                            <a:srgbClr val="000000"/>
                          </a:solidFill>
                          <a:effectLst/>
                          <a:latin typeface="Georgia" panose="02040502050405020303" pitchFamily="18" charset="0"/>
                        </a:rPr>
                        <a:t>Staff</a:t>
                      </a:r>
                    </a:p>
                  </a:txBody>
                  <a:tcPr marL="6096" marR="6096" marT="609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63709195"/>
                  </a:ext>
                </a:extLst>
              </a:tr>
              <a:tr h="434927">
                <a:tc>
                  <a:txBody>
                    <a:bodyPr/>
                    <a:lstStyle/>
                    <a:p>
                      <a:pPr algn="ctr" fontAlgn="b"/>
                      <a:r>
                        <a:rPr lang="en-US" sz="1100" b="1" i="0" u="none" strike="noStrike">
                          <a:solidFill>
                            <a:srgbClr val="000000"/>
                          </a:solidFill>
                          <a:effectLst/>
                          <a:latin typeface="Georgia" panose="02040502050405020303" pitchFamily="18" charset="0"/>
                        </a:rPr>
                        <a:t>Year</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Observations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Schools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Observations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Schools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Georgia" panose="02040502050405020303" pitchFamily="18" charset="0"/>
                        </a:rPr>
                        <a:t>Observations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Georgia" panose="02040502050405020303" pitchFamily="18" charset="0"/>
                        </a:rPr>
                        <a:t>Schools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Georgia" panose="02040502050405020303" pitchFamily="18" charset="0"/>
                        </a:rPr>
                        <a:t>Observations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Schools</a:t>
                      </a:r>
                    </a:p>
                  </a:txBody>
                  <a:tcPr marL="6096" marR="6096" marT="6096"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440235"/>
                  </a:ext>
                </a:extLst>
              </a:tr>
              <a:tr h="225230">
                <a:tc>
                  <a:txBody>
                    <a:bodyPr/>
                    <a:lstStyle/>
                    <a:p>
                      <a:pPr algn="ctr" fontAlgn="b"/>
                      <a:r>
                        <a:rPr lang="en-US" sz="1100" b="0" i="1" u="none" strike="noStrike">
                          <a:solidFill>
                            <a:srgbClr val="000000"/>
                          </a:solidFill>
                          <a:effectLst/>
                          <a:latin typeface="Georgia" panose="02040502050405020303" pitchFamily="18" charset="0"/>
                        </a:rPr>
                        <a:t>2004/05</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Georgia" panose="02040502050405020303" pitchFamily="18" charset="0"/>
                        </a:rPr>
                        <a:t>-</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19,312</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1,010</a:t>
                      </a:r>
                    </a:p>
                  </a:txBody>
                  <a:tcPr marL="6096" marR="6096" marT="609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35880100"/>
                  </a:ext>
                </a:extLst>
              </a:tr>
              <a:tr h="225230">
                <a:tc>
                  <a:txBody>
                    <a:bodyPr/>
                    <a:lstStyle/>
                    <a:p>
                      <a:pPr algn="ctr" fontAlgn="b"/>
                      <a:r>
                        <a:rPr lang="en-US" sz="1100" b="0" i="1" u="none" strike="noStrike">
                          <a:solidFill>
                            <a:srgbClr val="000000"/>
                          </a:solidFill>
                          <a:effectLst/>
                          <a:latin typeface="Georgia" panose="02040502050405020303" pitchFamily="18" charset="0"/>
                        </a:rPr>
                        <a:t>2005/06</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57,037</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2,563</a:t>
                      </a:r>
                    </a:p>
                  </a:txBody>
                  <a:tcPr marL="6096" marR="6096" marT="6096" marB="0" anchor="b">
                    <a:lnL>
                      <a:noFill/>
                    </a:lnL>
                    <a:lnR>
                      <a:noFill/>
                    </a:lnR>
                    <a:lnT>
                      <a:noFill/>
                    </a:lnT>
                    <a:lnB>
                      <a:noFill/>
                    </a:lnB>
                  </a:tcPr>
                </a:tc>
                <a:extLst>
                  <a:ext uri="{0D108BD9-81ED-4DB2-BD59-A6C34878D82A}">
                    <a16:rowId xmlns:a16="http://schemas.microsoft.com/office/drawing/2014/main" val="3068522780"/>
                  </a:ext>
                </a:extLst>
              </a:tr>
              <a:tr h="225230">
                <a:tc>
                  <a:txBody>
                    <a:bodyPr/>
                    <a:lstStyle/>
                    <a:p>
                      <a:pPr algn="ctr" fontAlgn="b"/>
                      <a:r>
                        <a:rPr lang="en-US" sz="1100" b="0" i="1" u="none" strike="noStrike">
                          <a:solidFill>
                            <a:srgbClr val="000000"/>
                          </a:solidFill>
                          <a:effectLst/>
                          <a:latin typeface="Georgia" panose="02040502050405020303" pitchFamily="18" charset="0"/>
                        </a:rPr>
                        <a:t>2006/07</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26,400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1,156</a:t>
                      </a:r>
                    </a:p>
                  </a:txBody>
                  <a:tcPr marL="6096" marR="6096" marT="6096" marB="0" anchor="b">
                    <a:lnL>
                      <a:noFill/>
                    </a:lnL>
                    <a:lnR>
                      <a:noFill/>
                    </a:lnR>
                    <a:lnT>
                      <a:noFill/>
                    </a:lnT>
                    <a:lnB>
                      <a:noFill/>
                    </a:lnB>
                  </a:tcPr>
                </a:tc>
                <a:extLst>
                  <a:ext uri="{0D108BD9-81ED-4DB2-BD59-A6C34878D82A}">
                    <a16:rowId xmlns:a16="http://schemas.microsoft.com/office/drawing/2014/main" val="2025381190"/>
                  </a:ext>
                </a:extLst>
              </a:tr>
              <a:tr h="225230">
                <a:tc>
                  <a:txBody>
                    <a:bodyPr/>
                    <a:lstStyle/>
                    <a:p>
                      <a:pPr algn="ctr" fontAlgn="b"/>
                      <a:r>
                        <a:rPr lang="en-US" sz="1100" b="0" i="1" u="none" strike="noStrike">
                          <a:solidFill>
                            <a:srgbClr val="000000"/>
                          </a:solidFill>
                          <a:effectLst/>
                          <a:latin typeface="Georgia" panose="02040502050405020303" pitchFamily="18" charset="0"/>
                        </a:rPr>
                        <a:t>2007/08</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60,720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2,684</a:t>
                      </a:r>
                    </a:p>
                  </a:txBody>
                  <a:tcPr marL="6096" marR="6096" marT="6096" marB="0" anchor="b">
                    <a:lnL>
                      <a:noFill/>
                    </a:lnL>
                    <a:lnR>
                      <a:noFill/>
                    </a:lnR>
                    <a:lnT>
                      <a:noFill/>
                    </a:lnT>
                    <a:lnB>
                      <a:noFill/>
                    </a:lnB>
                  </a:tcPr>
                </a:tc>
                <a:extLst>
                  <a:ext uri="{0D108BD9-81ED-4DB2-BD59-A6C34878D82A}">
                    <a16:rowId xmlns:a16="http://schemas.microsoft.com/office/drawing/2014/main" val="1132850236"/>
                  </a:ext>
                </a:extLst>
              </a:tr>
              <a:tr h="225230">
                <a:tc>
                  <a:txBody>
                    <a:bodyPr/>
                    <a:lstStyle/>
                    <a:p>
                      <a:pPr algn="ctr" fontAlgn="b"/>
                      <a:r>
                        <a:rPr lang="en-US" sz="1100" b="0" i="1" u="none" strike="noStrike">
                          <a:solidFill>
                            <a:srgbClr val="000000"/>
                          </a:solidFill>
                          <a:effectLst/>
                          <a:latin typeface="Georgia" panose="02040502050405020303" pitchFamily="18" charset="0"/>
                        </a:rPr>
                        <a:t>2008/09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33,363</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1,402</a:t>
                      </a:r>
                    </a:p>
                  </a:txBody>
                  <a:tcPr marL="6096" marR="6096" marT="6096" marB="0" anchor="b">
                    <a:lnL>
                      <a:noFill/>
                    </a:lnL>
                    <a:lnR>
                      <a:noFill/>
                    </a:lnR>
                    <a:lnT>
                      <a:noFill/>
                    </a:lnT>
                    <a:lnB>
                      <a:noFill/>
                    </a:lnB>
                  </a:tcPr>
                </a:tc>
                <a:extLst>
                  <a:ext uri="{0D108BD9-81ED-4DB2-BD59-A6C34878D82A}">
                    <a16:rowId xmlns:a16="http://schemas.microsoft.com/office/drawing/2014/main" val="4019458312"/>
                  </a:ext>
                </a:extLst>
              </a:tr>
              <a:tr h="225230">
                <a:tc>
                  <a:txBody>
                    <a:bodyPr/>
                    <a:lstStyle/>
                    <a:p>
                      <a:pPr algn="ctr" fontAlgn="b"/>
                      <a:r>
                        <a:rPr lang="en-US" sz="1100" b="0" i="1" u="none" strike="noStrike">
                          <a:solidFill>
                            <a:srgbClr val="000000"/>
                          </a:solidFill>
                          <a:effectLst/>
                          <a:latin typeface="Georgia" panose="02040502050405020303" pitchFamily="18" charset="0"/>
                        </a:rPr>
                        <a:t>2009/10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65,656</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2,908</a:t>
                      </a:r>
                    </a:p>
                  </a:txBody>
                  <a:tcPr marL="6096" marR="6096" marT="6096" marB="0" anchor="b">
                    <a:lnL>
                      <a:noFill/>
                    </a:lnL>
                    <a:lnR>
                      <a:noFill/>
                    </a:lnR>
                    <a:lnT>
                      <a:noFill/>
                    </a:lnT>
                    <a:lnB>
                      <a:noFill/>
                    </a:lnB>
                  </a:tcPr>
                </a:tc>
                <a:extLst>
                  <a:ext uri="{0D108BD9-81ED-4DB2-BD59-A6C34878D82A}">
                    <a16:rowId xmlns:a16="http://schemas.microsoft.com/office/drawing/2014/main" val="3259817231"/>
                  </a:ext>
                </a:extLst>
              </a:tr>
              <a:tr h="225230">
                <a:tc>
                  <a:txBody>
                    <a:bodyPr/>
                    <a:lstStyle/>
                    <a:p>
                      <a:pPr algn="ctr" fontAlgn="b"/>
                      <a:r>
                        <a:rPr lang="en-US" sz="1100" b="0" i="1" u="none" strike="noStrike">
                          <a:solidFill>
                            <a:srgbClr val="000000"/>
                          </a:solidFill>
                          <a:effectLst/>
                          <a:latin typeface="Georgia" panose="02040502050405020303" pitchFamily="18" charset="0"/>
                        </a:rPr>
                        <a:t>2010/11</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29,608</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1,055</a:t>
                      </a:r>
                    </a:p>
                  </a:txBody>
                  <a:tcPr marL="6096" marR="6096" marT="6096" marB="0" anchor="b">
                    <a:lnL>
                      <a:noFill/>
                    </a:lnL>
                    <a:lnR>
                      <a:noFill/>
                    </a:lnR>
                    <a:lnT>
                      <a:noFill/>
                    </a:lnT>
                    <a:lnB>
                      <a:noFill/>
                    </a:lnB>
                  </a:tcPr>
                </a:tc>
                <a:extLst>
                  <a:ext uri="{0D108BD9-81ED-4DB2-BD59-A6C34878D82A}">
                    <a16:rowId xmlns:a16="http://schemas.microsoft.com/office/drawing/2014/main" val="3843749217"/>
                  </a:ext>
                </a:extLst>
              </a:tr>
              <a:tr h="225230">
                <a:tc>
                  <a:txBody>
                    <a:bodyPr/>
                    <a:lstStyle/>
                    <a:p>
                      <a:pPr algn="ctr" fontAlgn="b"/>
                      <a:r>
                        <a:rPr lang="en-US" sz="1100" b="0" i="1" u="none" strike="noStrike">
                          <a:solidFill>
                            <a:srgbClr val="000000"/>
                          </a:solidFill>
                          <a:effectLst/>
                          <a:latin typeface="Georgia" panose="02040502050405020303" pitchFamily="18" charset="0"/>
                        </a:rPr>
                        <a:t>2011/12</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447,748</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1,408</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39,153</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1,538</a:t>
                      </a:r>
                    </a:p>
                  </a:txBody>
                  <a:tcPr marL="6096" marR="6096" marT="6096" marB="0" anchor="b">
                    <a:lnL>
                      <a:noFill/>
                    </a:lnL>
                    <a:lnR>
                      <a:noFill/>
                    </a:lnR>
                    <a:lnT>
                      <a:noFill/>
                    </a:lnT>
                    <a:lnB>
                      <a:noFill/>
                    </a:lnB>
                  </a:tcPr>
                </a:tc>
                <a:extLst>
                  <a:ext uri="{0D108BD9-81ED-4DB2-BD59-A6C34878D82A}">
                    <a16:rowId xmlns:a16="http://schemas.microsoft.com/office/drawing/2014/main" val="1638949644"/>
                  </a:ext>
                </a:extLst>
              </a:tr>
              <a:tr h="225230">
                <a:tc>
                  <a:txBody>
                    <a:bodyPr/>
                    <a:lstStyle/>
                    <a:p>
                      <a:pPr algn="ctr" fontAlgn="b"/>
                      <a:r>
                        <a:rPr lang="en-US" sz="1100" b="0" i="1" u="none" strike="noStrike">
                          <a:solidFill>
                            <a:srgbClr val="000000"/>
                          </a:solidFill>
                          <a:effectLst/>
                          <a:latin typeface="Georgia" panose="02040502050405020303" pitchFamily="18" charset="0"/>
                        </a:rPr>
                        <a:t>2012/13</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352,992</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1,161</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23,179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806</a:t>
                      </a:r>
                    </a:p>
                  </a:txBody>
                  <a:tcPr marL="6096" marR="6096" marT="6096" marB="0" anchor="b">
                    <a:lnL>
                      <a:noFill/>
                    </a:lnL>
                    <a:lnR>
                      <a:noFill/>
                    </a:lnR>
                    <a:lnT>
                      <a:noFill/>
                    </a:lnT>
                    <a:lnB>
                      <a:noFill/>
                    </a:lnB>
                  </a:tcPr>
                </a:tc>
                <a:extLst>
                  <a:ext uri="{0D108BD9-81ED-4DB2-BD59-A6C34878D82A}">
                    <a16:rowId xmlns:a16="http://schemas.microsoft.com/office/drawing/2014/main" val="3767320260"/>
                  </a:ext>
                </a:extLst>
              </a:tr>
              <a:tr h="225230">
                <a:tc>
                  <a:txBody>
                    <a:bodyPr/>
                    <a:lstStyle/>
                    <a:p>
                      <a:pPr algn="ctr" fontAlgn="b"/>
                      <a:r>
                        <a:rPr lang="en-US" sz="1100" b="0" i="1" u="none" strike="noStrike">
                          <a:solidFill>
                            <a:srgbClr val="000000"/>
                          </a:solidFill>
                          <a:effectLst/>
                          <a:latin typeface="Georgia" panose="02040502050405020303" pitchFamily="18" charset="0"/>
                        </a:rPr>
                        <a:t>2013/14</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552,064</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1,736</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38,430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1,366</a:t>
                      </a:r>
                    </a:p>
                  </a:txBody>
                  <a:tcPr marL="6096" marR="6096" marT="6096" marB="0" anchor="b">
                    <a:lnL>
                      <a:noFill/>
                    </a:lnL>
                    <a:lnR>
                      <a:noFill/>
                    </a:lnR>
                    <a:lnT>
                      <a:noFill/>
                    </a:lnT>
                    <a:lnB>
                      <a:noFill/>
                    </a:lnB>
                  </a:tcPr>
                </a:tc>
                <a:extLst>
                  <a:ext uri="{0D108BD9-81ED-4DB2-BD59-A6C34878D82A}">
                    <a16:rowId xmlns:a16="http://schemas.microsoft.com/office/drawing/2014/main" val="3862968423"/>
                  </a:ext>
                </a:extLst>
              </a:tr>
              <a:tr h="225230">
                <a:tc>
                  <a:txBody>
                    <a:bodyPr/>
                    <a:lstStyle/>
                    <a:p>
                      <a:pPr algn="ctr" fontAlgn="b"/>
                      <a:r>
                        <a:rPr lang="en-US" sz="1100" b="0" i="1" u="none" strike="noStrike">
                          <a:solidFill>
                            <a:srgbClr val="000000"/>
                          </a:solidFill>
                          <a:effectLst/>
                          <a:latin typeface="Georgia" panose="02040502050405020303" pitchFamily="18" charset="0"/>
                        </a:rPr>
                        <a:t>2014/15</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71,176</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1,161</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352,731</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1,280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43,106</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859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32,525</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1,446</a:t>
                      </a:r>
                    </a:p>
                  </a:txBody>
                  <a:tcPr marL="6096" marR="6096" marT="6096" marB="0" anchor="b">
                    <a:lnL>
                      <a:noFill/>
                    </a:lnL>
                    <a:lnR>
                      <a:noFill/>
                    </a:lnR>
                    <a:lnT>
                      <a:noFill/>
                    </a:lnT>
                    <a:lnB>
                      <a:noFill/>
                    </a:lnB>
                  </a:tcPr>
                </a:tc>
                <a:extLst>
                  <a:ext uri="{0D108BD9-81ED-4DB2-BD59-A6C34878D82A}">
                    <a16:rowId xmlns:a16="http://schemas.microsoft.com/office/drawing/2014/main" val="2714068647"/>
                  </a:ext>
                </a:extLst>
              </a:tr>
              <a:tr h="225230">
                <a:tc>
                  <a:txBody>
                    <a:bodyPr/>
                    <a:lstStyle/>
                    <a:p>
                      <a:pPr algn="ctr" fontAlgn="b"/>
                      <a:r>
                        <a:rPr lang="en-US" sz="1100" b="0" i="1" u="none" strike="noStrike">
                          <a:solidFill>
                            <a:srgbClr val="000000"/>
                          </a:solidFill>
                          <a:effectLst/>
                          <a:latin typeface="Georgia" panose="02040502050405020303" pitchFamily="18" charset="0"/>
                        </a:rPr>
                        <a:t>2015/16</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108,555</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1,823</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564,463</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1,954</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70,944</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1,041</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54,028</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2,176</a:t>
                      </a:r>
                    </a:p>
                  </a:txBody>
                  <a:tcPr marL="6096" marR="6096" marT="6096" marB="0" anchor="b">
                    <a:lnL>
                      <a:noFill/>
                    </a:lnL>
                    <a:lnR>
                      <a:noFill/>
                    </a:lnR>
                    <a:lnT>
                      <a:noFill/>
                    </a:lnT>
                    <a:lnB>
                      <a:noFill/>
                    </a:lnB>
                  </a:tcPr>
                </a:tc>
                <a:extLst>
                  <a:ext uri="{0D108BD9-81ED-4DB2-BD59-A6C34878D82A}">
                    <a16:rowId xmlns:a16="http://schemas.microsoft.com/office/drawing/2014/main" val="3507004022"/>
                  </a:ext>
                </a:extLst>
              </a:tr>
              <a:tr h="225230">
                <a:tc>
                  <a:txBody>
                    <a:bodyPr/>
                    <a:lstStyle/>
                    <a:p>
                      <a:pPr algn="ctr" fontAlgn="b"/>
                      <a:r>
                        <a:rPr lang="en-US" sz="1100" b="0" i="1" u="none" strike="noStrike">
                          <a:solidFill>
                            <a:srgbClr val="000000"/>
                          </a:solidFill>
                          <a:effectLst/>
                          <a:latin typeface="Georgia" panose="02040502050405020303" pitchFamily="18" charset="0"/>
                        </a:rPr>
                        <a:t>2016/17</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95,165</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1,600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478,404</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1,611</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119,459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1,274</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45,637</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1,655</a:t>
                      </a:r>
                    </a:p>
                  </a:txBody>
                  <a:tcPr marL="6096" marR="6096" marT="6096" marB="0" anchor="b">
                    <a:lnL>
                      <a:noFill/>
                    </a:lnL>
                    <a:lnR>
                      <a:noFill/>
                    </a:lnR>
                    <a:lnT>
                      <a:noFill/>
                    </a:lnT>
                    <a:lnB>
                      <a:noFill/>
                    </a:lnB>
                  </a:tcPr>
                </a:tc>
                <a:extLst>
                  <a:ext uri="{0D108BD9-81ED-4DB2-BD59-A6C34878D82A}">
                    <a16:rowId xmlns:a16="http://schemas.microsoft.com/office/drawing/2014/main" val="737738275"/>
                  </a:ext>
                </a:extLst>
              </a:tr>
              <a:tr h="225230">
                <a:tc>
                  <a:txBody>
                    <a:bodyPr/>
                    <a:lstStyle/>
                    <a:p>
                      <a:pPr algn="ctr" fontAlgn="b"/>
                      <a:r>
                        <a:rPr lang="en-US" sz="1100" b="0" i="1" u="none" strike="noStrike">
                          <a:solidFill>
                            <a:srgbClr val="000000"/>
                          </a:solidFill>
                          <a:effectLst/>
                          <a:latin typeface="Georgia" panose="02040502050405020303" pitchFamily="18" charset="0"/>
                        </a:rPr>
                        <a:t>2017/18</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134,567</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2,394</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650,529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2,089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152,239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1,777</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67,958</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2,390</a:t>
                      </a:r>
                    </a:p>
                  </a:txBody>
                  <a:tcPr marL="6096" marR="6096" marT="6096" marB="0" anchor="b">
                    <a:lnL>
                      <a:noFill/>
                    </a:lnL>
                    <a:lnR>
                      <a:noFill/>
                    </a:lnR>
                    <a:lnT>
                      <a:noFill/>
                    </a:lnT>
                    <a:lnB>
                      <a:noFill/>
                    </a:lnB>
                  </a:tcPr>
                </a:tc>
                <a:extLst>
                  <a:ext uri="{0D108BD9-81ED-4DB2-BD59-A6C34878D82A}">
                    <a16:rowId xmlns:a16="http://schemas.microsoft.com/office/drawing/2014/main" val="3093563535"/>
                  </a:ext>
                </a:extLst>
              </a:tr>
              <a:tr h="225230">
                <a:tc>
                  <a:txBody>
                    <a:bodyPr/>
                    <a:lstStyle/>
                    <a:p>
                      <a:pPr algn="ctr" fontAlgn="b"/>
                      <a:r>
                        <a:rPr lang="en-US" sz="1100" b="0" i="1" u="none" strike="noStrike">
                          <a:solidFill>
                            <a:srgbClr val="000000"/>
                          </a:solidFill>
                          <a:effectLst/>
                          <a:latin typeface="Georgia" panose="02040502050405020303" pitchFamily="18" charset="0"/>
                        </a:rPr>
                        <a:t>2018/19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101,510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1,792</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511,430</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1,711</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165,609</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1,676</a:t>
                      </a:r>
                    </a:p>
                  </a:txBody>
                  <a:tcPr marL="6096" marR="6096" marT="6096"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54,142</a:t>
                      </a:r>
                    </a:p>
                  </a:txBody>
                  <a:tcPr marL="6096" marR="6096" marT="6096" marB="0" anchor="b">
                    <a:lnL>
                      <a:noFill/>
                    </a:lnL>
                    <a:lnR>
                      <a:noFill/>
                    </a:lnR>
                    <a:lnT>
                      <a:noFill/>
                    </a:lnT>
                    <a:lnB>
                      <a:noFill/>
                    </a:lnB>
                  </a:tcPr>
                </a:tc>
                <a:tc>
                  <a:txBody>
                    <a:bodyPr/>
                    <a:lstStyle/>
                    <a:p>
                      <a:pPr algn="ctr" fontAlgn="b"/>
                      <a:r>
                        <a:rPr lang="en-US" sz="1100" b="0" i="0" u="none" strike="noStrike" dirty="0">
                          <a:solidFill>
                            <a:srgbClr val="000000"/>
                          </a:solidFill>
                          <a:effectLst/>
                          <a:latin typeface="Georgia" panose="02040502050405020303" pitchFamily="18" charset="0"/>
                        </a:rPr>
                        <a:t>1,697</a:t>
                      </a:r>
                    </a:p>
                  </a:txBody>
                  <a:tcPr marL="6096" marR="6096" marT="6096" marB="0" anchor="b">
                    <a:lnL>
                      <a:noFill/>
                    </a:lnL>
                    <a:lnR>
                      <a:noFill/>
                    </a:lnR>
                    <a:lnT>
                      <a:noFill/>
                    </a:lnT>
                    <a:lnB>
                      <a:noFill/>
                    </a:lnB>
                  </a:tcPr>
                </a:tc>
                <a:extLst>
                  <a:ext uri="{0D108BD9-81ED-4DB2-BD59-A6C34878D82A}">
                    <a16:rowId xmlns:a16="http://schemas.microsoft.com/office/drawing/2014/main" val="3954536964"/>
                  </a:ext>
                </a:extLst>
              </a:tr>
            </a:tbl>
          </a:graphicData>
        </a:graphic>
      </p:graphicFrame>
      <p:sp>
        <p:nvSpPr>
          <p:cNvPr id="4" name="Slide Number Placeholder 3">
            <a:extLst>
              <a:ext uri="{FF2B5EF4-FFF2-40B4-BE49-F238E27FC236}">
                <a16:creationId xmlns:a16="http://schemas.microsoft.com/office/drawing/2014/main" id="{B2CA94B3-8614-45FF-97C1-FFFC5B59C730}"/>
              </a:ext>
            </a:extLst>
          </p:cNvPr>
          <p:cNvSpPr>
            <a:spLocks noGrp="1"/>
          </p:cNvSpPr>
          <p:nvPr>
            <p:ph type="sldNum" sz="quarter" idx="12"/>
          </p:nvPr>
        </p:nvSpPr>
        <p:spPr/>
        <p:txBody>
          <a:bodyPr/>
          <a:lstStyle/>
          <a:p>
            <a:fld id="{80DD8C35-F8B3-4049-95AF-A34E38FBBA50}" type="slidenum">
              <a:rPr lang="en-US" smtClean="0"/>
              <a:pPr/>
              <a:t>7</a:t>
            </a:fld>
            <a:endParaRPr lang="en-US" dirty="0"/>
          </a:p>
        </p:txBody>
      </p:sp>
    </p:spTree>
    <p:extLst>
      <p:ext uri="{BB962C8B-B14F-4D97-AF65-F5344CB8AC3E}">
        <p14:creationId xmlns:p14="http://schemas.microsoft.com/office/powerpoint/2010/main" val="276275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CFF2-4A3A-4439-A6AF-DD2F2C11279F}"/>
              </a:ext>
            </a:extLst>
          </p:cNvPr>
          <p:cNvSpPr>
            <a:spLocks noGrp="1"/>
          </p:cNvSpPr>
          <p:nvPr>
            <p:ph type="title"/>
          </p:nvPr>
        </p:nvSpPr>
        <p:spPr/>
        <p:txBody>
          <a:bodyPr/>
          <a:lstStyle/>
          <a:p>
            <a:r>
              <a:rPr lang="en-US" dirty="0"/>
              <a:t>How consistently do schools participate?</a:t>
            </a:r>
          </a:p>
        </p:txBody>
      </p:sp>
      <p:graphicFrame>
        <p:nvGraphicFramePr>
          <p:cNvPr id="6" name="Content Placeholder 5">
            <a:extLst>
              <a:ext uri="{FF2B5EF4-FFF2-40B4-BE49-F238E27FC236}">
                <a16:creationId xmlns:a16="http://schemas.microsoft.com/office/drawing/2014/main" id="{86CC2599-76D9-435E-896B-1D77B7540459}"/>
              </a:ext>
            </a:extLst>
          </p:cNvPr>
          <p:cNvGraphicFramePr>
            <a:graphicFrameLocks noGrp="1"/>
          </p:cNvGraphicFramePr>
          <p:nvPr>
            <p:ph idx="1"/>
            <p:extLst>
              <p:ext uri="{D42A27DB-BD31-4B8C-83A1-F6EECF244321}">
                <p14:modId xmlns:p14="http://schemas.microsoft.com/office/powerpoint/2010/main" val="3585608310"/>
              </p:ext>
            </p:extLst>
          </p:nvPr>
        </p:nvGraphicFramePr>
        <p:xfrm>
          <a:off x="869950" y="1676400"/>
          <a:ext cx="7404100" cy="3890165"/>
        </p:xfrm>
        <a:graphic>
          <a:graphicData uri="http://schemas.openxmlformats.org/drawingml/2006/table">
            <a:tbl>
              <a:tblPr/>
              <a:tblGrid>
                <a:gridCol w="1851025">
                  <a:extLst>
                    <a:ext uri="{9D8B030D-6E8A-4147-A177-3AD203B41FA5}">
                      <a16:colId xmlns:a16="http://schemas.microsoft.com/office/drawing/2014/main" val="3533761524"/>
                    </a:ext>
                  </a:extLst>
                </a:gridCol>
                <a:gridCol w="1851025">
                  <a:extLst>
                    <a:ext uri="{9D8B030D-6E8A-4147-A177-3AD203B41FA5}">
                      <a16:colId xmlns:a16="http://schemas.microsoft.com/office/drawing/2014/main" val="3509349160"/>
                    </a:ext>
                  </a:extLst>
                </a:gridCol>
                <a:gridCol w="1851025">
                  <a:extLst>
                    <a:ext uri="{9D8B030D-6E8A-4147-A177-3AD203B41FA5}">
                      <a16:colId xmlns:a16="http://schemas.microsoft.com/office/drawing/2014/main" val="1006077807"/>
                    </a:ext>
                  </a:extLst>
                </a:gridCol>
                <a:gridCol w="1851025">
                  <a:extLst>
                    <a:ext uri="{9D8B030D-6E8A-4147-A177-3AD203B41FA5}">
                      <a16:colId xmlns:a16="http://schemas.microsoft.com/office/drawing/2014/main" val="3263153521"/>
                    </a:ext>
                  </a:extLst>
                </a:gridCol>
              </a:tblGrid>
              <a:tr h="471535">
                <a:tc gridSpan="4">
                  <a:txBody>
                    <a:bodyPr/>
                    <a:lstStyle/>
                    <a:p>
                      <a:pPr algn="ctr" fontAlgn="b"/>
                      <a:r>
                        <a:rPr lang="en-US" sz="1400" b="1" i="0" u="none" strike="noStrike" dirty="0">
                          <a:solidFill>
                            <a:srgbClr val="000000"/>
                          </a:solidFill>
                          <a:effectLst/>
                          <a:latin typeface="Georgia" panose="02040502050405020303" pitchFamily="18" charset="0"/>
                        </a:rPr>
                        <a:t>Elementary Survey School Participation Consistency (2014/15 to 2018/19)</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93544088"/>
                  </a:ext>
                </a:extLst>
              </a:tr>
              <a:tr h="341863">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dirty="0">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89516989"/>
                  </a:ext>
                </a:extLst>
              </a:tr>
              <a:tr h="341863">
                <a:tc>
                  <a:txBody>
                    <a:bodyPr/>
                    <a:lstStyle/>
                    <a:p>
                      <a:pPr algn="ctr" fontAlgn="b"/>
                      <a:r>
                        <a:rPr lang="en-US" sz="1100" b="1" i="0" u="none" strike="noStrike" dirty="0">
                          <a:solidFill>
                            <a:srgbClr val="000000"/>
                          </a:solidFill>
                          <a:effectLst/>
                          <a:latin typeface="Georgia" panose="02040502050405020303" pitchFamily="18" charset="0"/>
                        </a:rPr>
                        <a:t>Number of Years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Number of Schools</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Georgia" panose="02040502050405020303" pitchFamily="18" charset="0"/>
                        </a:rPr>
                        <a:t>Percent</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Georgia" panose="02040502050405020303" pitchFamily="18" charset="0"/>
                        </a:rPr>
                        <a:t>Cum.</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097724"/>
                  </a:ext>
                </a:extLst>
              </a:tr>
              <a:tr h="341863">
                <a:tc>
                  <a:txBody>
                    <a:bodyPr/>
                    <a:lstStyle/>
                    <a:p>
                      <a:pPr algn="ctr" fontAlgn="b"/>
                      <a:endParaRPr lang="en-US" sz="1100" b="1" i="1"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1" i="1"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1" i="1" u="none" strike="noStrike">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1" i="1" u="none" strike="noStrike" dirty="0">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16131223"/>
                  </a:ext>
                </a:extLst>
              </a:tr>
              <a:tr h="341863">
                <a:tc>
                  <a:txBody>
                    <a:bodyPr/>
                    <a:lstStyle/>
                    <a:p>
                      <a:pPr algn="ctr" fontAlgn="b"/>
                      <a:r>
                        <a:rPr lang="en-US" sz="1100" b="0" i="0" u="none" strike="noStrike">
                          <a:solidFill>
                            <a:srgbClr val="000000"/>
                          </a:solidFill>
                          <a:effectLst/>
                          <a:latin typeface="Georgia" panose="02040502050405020303" pitchFamily="18" charset="0"/>
                        </a:rPr>
                        <a:t>1</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842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23.94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23.94</a:t>
                      </a:r>
                    </a:p>
                  </a:txBody>
                  <a:tcPr marL="6350" marR="6350" marT="6350" marB="0" anchor="b">
                    <a:lnL>
                      <a:noFill/>
                    </a:lnL>
                    <a:lnR>
                      <a:noFill/>
                    </a:lnR>
                    <a:lnT>
                      <a:noFill/>
                    </a:lnT>
                    <a:lnB>
                      <a:noFill/>
                    </a:lnB>
                  </a:tcPr>
                </a:tc>
                <a:extLst>
                  <a:ext uri="{0D108BD9-81ED-4DB2-BD59-A6C34878D82A}">
                    <a16:rowId xmlns:a16="http://schemas.microsoft.com/office/drawing/2014/main" val="3438892029"/>
                  </a:ext>
                </a:extLst>
              </a:tr>
              <a:tr h="341863">
                <a:tc>
                  <a:txBody>
                    <a:bodyPr/>
                    <a:lstStyle/>
                    <a:p>
                      <a:pPr algn="ctr" fontAlgn="b"/>
                      <a:r>
                        <a:rPr lang="en-US" sz="1100" b="0" i="0" u="none" strike="noStrike">
                          <a:solidFill>
                            <a:srgbClr val="000000"/>
                          </a:solidFill>
                          <a:effectLst/>
                          <a:latin typeface="Georgia" panose="02040502050405020303" pitchFamily="18" charset="0"/>
                        </a:rPr>
                        <a:t>2</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1,234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35.09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59.03</a:t>
                      </a:r>
                    </a:p>
                  </a:txBody>
                  <a:tcPr marL="6350" marR="6350" marT="6350" marB="0" anchor="b">
                    <a:lnL>
                      <a:noFill/>
                    </a:lnL>
                    <a:lnR>
                      <a:noFill/>
                    </a:lnR>
                    <a:lnT>
                      <a:noFill/>
                    </a:lnT>
                    <a:lnB>
                      <a:noFill/>
                    </a:lnB>
                  </a:tcPr>
                </a:tc>
                <a:extLst>
                  <a:ext uri="{0D108BD9-81ED-4DB2-BD59-A6C34878D82A}">
                    <a16:rowId xmlns:a16="http://schemas.microsoft.com/office/drawing/2014/main" val="2891539380"/>
                  </a:ext>
                </a:extLst>
              </a:tr>
              <a:tr h="341863">
                <a:tc>
                  <a:txBody>
                    <a:bodyPr/>
                    <a:lstStyle/>
                    <a:p>
                      <a:pPr algn="ctr" fontAlgn="b"/>
                      <a:r>
                        <a:rPr lang="en-US" sz="1100" b="0" i="0" u="none" strike="noStrike">
                          <a:solidFill>
                            <a:srgbClr val="000000"/>
                          </a:solidFill>
                          <a:effectLst/>
                          <a:latin typeface="Georgia" panose="02040502050405020303" pitchFamily="18" charset="0"/>
                        </a:rPr>
                        <a:t>3</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645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18.34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77.37</a:t>
                      </a:r>
                    </a:p>
                  </a:txBody>
                  <a:tcPr marL="6350" marR="6350" marT="6350" marB="0" anchor="b">
                    <a:lnL>
                      <a:noFill/>
                    </a:lnL>
                    <a:lnR>
                      <a:noFill/>
                    </a:lnR>
                    <a:lnT>
                      <a:noFill/>
                    </a:lnT>
                    <a:lnB>
                      <a:noFill/>
                    </a:lnB>
                  </a:tcPr>
                </a:tc>
                <a:extLst>
                  <a:ext uri="{0D108BD9-81ED-4DB2-BD59-A6C34878D82A}">
                    <a16:rowId xmlns:a16="http://schemas.microsoft.com/office/drawing/2014/main" val="2224573755"/>
                  </a:ext>
                </a:extLst>
              </a:tr>
              <a:tr h="341863">
                <a:tc>
                  <a:txBody>
                    <a:bodyPr/>
                    <a:lstStyle/>
                    <a:p>
                      <a:pPr algn="ctr" fontAlgn="b"/>
                      <a:r>
                        <a:rPr lang="en-US" sz="1100" b="0" i="0" u="none" strike="noStrike">
                          <a:solidFill>
                            <a:srgbClr val="000000"/>
                          </a:solidFill>
                          <a:effectLst/>
                          <a:latin typeface="Georgia" panose="02040502050405020303" pitchFamily="18" charset="0"/>
                        </a:rPr>
                        <a:t>4</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449</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12.77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90.13</a:t>
                      </a:r>
                    </a:p>
                  </a:txBody>
                  <a:tcPr marL="6350" marR="6350" marT="6350" marB="0" anchor="b">
                    <a:lnL>
                      <a:noFill/>
                    </a:lnL>
                    <a:lnR>
                      <a:noFill/>
                    </a:lnR>
                    <a:lnT>
                      <a:noFill/>
                    </a:lnT>
                    <a:lnB>
                      <a:noFill/>
                    </a:lnB>
                  </a:tcPr>
                </a:tc>
                <a:extLst>
                  <a:ext uri="{0D108BD9-81ED-4DB2-BD59-A6C34878D82A}">
                    <a16:rowId xmlns:a16="http://schemas.microsoft.com/office/drawing/2014/main" val="1310858593"/>
                  </a:ext>
                </a:extLst>
              </a:tr>
              <a:tr h="341863">
                <a:tc>
                  <a:txBody>
                    <a:bodyPr/>
                    <a:lstStyle/>
                    <a:p>
                      <a:pPr algn="ctr" fontAlgn="b"/>
                      <a:r>
                        <a:rPr lang="en-US" sz="1100" b="0" i="0" u="none" strike="noStrike">
                          <a:solidFill>
                            <a:srgbClr val="000000"/>
                          </a:solidFill>
                          <a:effectLst/>
                          <a:latin typeface="Georgia" panose="02040502050405020303" pitchFamily="18" charset="0"/>
                        </a:rPr>
                        <a:t>5</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347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9.87</a:t>
                      </a:r>
                    </a:p>
                  </a:txBody>
                  <a:tcPr marL="6350" marR="6350" marT="6350" marB="0" anchor="b">
                    <a:lnL>
                      <a:noFill/>
                    </a:lnL>
                    <a:lnR>
                      <a:noFill/>
                    </a:lnR>
                    <a:lnT>
                      <a:noFill/>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a:noFill/>
                    </a:lnT>
                    <a:lnB>
                      <a:noFill/>
                    </a:lnB>
                  </a:tcPr>
                </a:tc>
                <a:extLst>
                  <a:ext uri="{0D108BD9-81ED-4DB2-BD59-A6C34878D82A}">
                    <a16:rowId xmlns:a16="http://schemas.microsoft.com/office/drawing/2014/main" val="656961885"/>
                  </a:ext>
                </a:extLst>
              </a:tr>
              <a:tr h="341863">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Georgia" panose="02040502050405020303" pitchFamily="18"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3613345"/>
                  </a:ext>
                </a:extLst>
              </a:tr>
              <a:tr h="341863">
                <a:tc>
                  <a:txBody>
                    <a:bodyPr/>
                    <a:lstStyle/>
                    <a:p>
                      <a:pPr algn="ctr" fontAlgn="b"/>
                      <a:r>
                        <a:rPr lang="en-US" sz="1100" b="1" i="0" u="none" strike="noStrike" dirty="0">
                          <a:solidFill>
                            <a:srgbClr val="000000"/>
                          </a:solidFill>
                          <a:effectLst/>
                          <a:latin typeface="Georgia" panose="02040502050405020303" pitchFamily="18" charset="0"/>
                        </a:rPr>
                        <a:t>Total</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3,517</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Georgia" panose="02040502050405020303" pitchFamily="18" charset="0"/>
                        </a:rPr>
                        <a:t>100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dirty="0">
                        <a:solidFill>
                          <a:srgbClr val="000000"/>
                        </a:solidFill>
                        <a:effectLst/>
                        <a:latin typeface="Georgia" panose="02040502050405020303" pitchFamily="18"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52794612"/>
                  </a:ext>
                </a:extLst>
              </a:tr>
            </a:tbl>
          </a:graphicData>
        </a:graphic>
      </p:graphicFrame>
      <p:sp>
        <p:nvSpPr>
          <p:cNvPr id="4" name="Slide Number Placeholder 3">
            <a:extLst>
              <a:ext uri="{FF2B5EF4-FFF2-40B4-BE49-F238E27FC236}">
                <a16:creationId xmlns:a16="http://schemas.microsoft.com/office/drawing/2014/main" id="{105CBEF3-9CE1-4125-977C-F1C6750AF244}"/>
              </a:ext>
            </a:extLst>
          </p:cNvPr>
          <p:cNvSpPr>
            <a:spLocks noGrp="1"/>
          </p:cNvSpPr>
          <p:nvPr>
            <p:ph type="sldNum" sz="quarter" idx="12"/>
          </p:nvPr>
        </p:nvSpPr>
        <p:spPr/>
        <p:txBody>
          <a:bodyPr/>
          <a:lstStyle/>
          <a:p>
            <a:fld id="{80DD8C35-F8B3-4049-95AF-A34E38FBBA50}" type="slidenum">
              <a:rPr lang="en-US" smtClean="0"/>
              <a:pPr/>
              <a:t>8</a:t>
            </a:fld>
            <a:endParaRPr lang="en-US" dirty="0"/>
          </a:p>
        </p:txBody>
      </p:sp>
    </p:spTree>
    <p:extLst>
      <p:ext uri="{BB962C8B-B14F-4D97-AF65-F5344CB8AC3E}">
        <p14:creationId xmlns:p14="http://schemas.microsoft.com/office/powerpoint/2010/main" val="188606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651C-1C1E-46CE-85AB-08B2F7527061}"/>
              </a:ext>
            </a:extLst>
          </p:cNvPr>
          <p:cNvSpPr>
            <a:spLocks noGrp="1"/>
          </p:cNvSpPr>
          <p:nvPr>
            <p:ph type="title"/>
          </p:nvPr>
        </p:nvSpPr>
        <p:spPr/>
        <p:txBody>
          <a:bodyPr/>
          <a:lstStyle/>
          <a:p>
            <a:r>
              <a:rPr lang="en-US" dirty="0"/>
              <a:t>Possibilities for investigating participation</a:t>
            </a:r>
          </a:p>
        </p:txBody>
      </p:sp>
      <p:sp>
        <p:nvSpPr>
          <p:cNvPr id="3" name="Content Placeholder 2">
            <a:extLst>
              <a:ext uri="{FF2B5EF4-FFF2-40B4-BE49-F238E27FC236}">
                <a16:creationId xmlns:a16="http://schemas.microsoft.com/office/drawing/2014/main" id="{22CA23B0-D441-406A-BCB8-F38C2470BDB4}"/>
              </a:ext>
            </a:extLst>
          </p:cNvPr>
          <p:cNvSpPr>
            <a:spLocks noGrp="1"/>
          </p:cNvSpPr>
          <p:nvPr>
            <p:ph idx="1"/>
          </p:nvPr>
        </p:nvSpPr>
        <p:spPr/>
        <p:txBody>
          <a:bodyPr/>
          <a:lstStyle/>
          <a:p>
            <a:r>
              <a:rPr lang="en-US" dirty="0"/>
              <a:t>Can calculate whether each school participated in any given 2 years (or more)</a:t>
            </a:r>
          </a:p>
          <a:p>
            <a:r>
              <a:rPr lang="en-US" dirty="0"/>
              <a:t>Finished doing this for elementary survey</a:t>
            </a:r>
          </a:p>
          <a:p>
            <a:r>
              <a:rPr lang="en-US" dirty="0"/>
              <a:t>In the process of doing this for other surveys</a:t>
            </a:r>
          </a:p>
        </p:txBody>
      </p:sp>
      <p:sp>
        <p:nvSpPr>
          <p:cNvPr id="4" name="Slide Number Placeholder 3">
            <a:extLst>
              <a:ext uri="{FF2B5EF4-FFF2-40B4-BE49-F238E27FC236}">
                <a16:creationId xmlns:a16="http://schemas.microsoft.com/office/drawing/2014/main" id="{1F499A1E-42FA-4008-B824-97186E5AD191}"/>
              </a:ext>
            </a:extLst>
          </p:cNvPr>
          <p:cNvSpPr>
            <a:spLocks noGrp="1"/>
          </p:cNvSpPr>
          <p:nvPr>
            <p:ph type="sldNum" sz="quarter" idx="12"/>
          </p:nvPr>
        </p:nvSpPr>
        <p:spPr/>
        <p:txBody>
          <a:bodyPr/>
          <a:lstStyle/>
          <a:p>
            <a:fld id="{80DD8C35-F8B3-4049-95AF-A34E38FBBA50}" type="slidenum">
              <a:rPr lang="en-US" smtClean="0"/>
              <a:pPr/>
              <a:t>9</a:t>
            </a:fld>
            <a:endParaRPr lang="en-US" dirty="0"/>
          </a:p>
        </p:txBody>
      </p:sp>
    </p:spTree>
    <p:extLst>
      <p:ext uri="{BB962C8B-B14F-4D97-AF65-F5344CB8AC3E}">
        <p14:creationId xmlns:p14="http://schemas.microsoft.com/office/powerpoint/2010/main" val="1891267631"/>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F271C"/>
      </a:dk2>
      <a:lt2>
        <a:srgbClr val="E7DEC9"/>
      </a:lt2>
      <a:accent1>
        <a:srgbClr val="354369"/>
      </a:accent1>
      <a:accent2>
        <a:srgbClr val="C58C00"/>
      </a:accent2>
      <a:accent3>
        <a:srgbClr val="C32D2E"/>
      </a:accent3>
      <a:accent4>
        <a:srgbClr val="446E27"/>
      </a:accent4>
      <a:accent5>
        <a:srgbClr val="964305"/>
      </a:accent5>
      <a:accent6>
        <a:srgbClr val="3891A7"/>
      </a:accent6>
      <a:hlink>
        <a:srgbClr val="8DC765"/>
      </a:hlink>
      <a:folHlink>
        <a:srgbClr val="AA8A1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9535</TotalTime>
  <Words>701</Words>
  <Application>Microsoft Office PowerPoint</Application>
  <PresentationFormat>On-screen Show (4:3)</PresentationFormat>
  <Paragraphs>260</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Georgia</vt:lpstr>
      <vt:lpstr>Wingdings</vt:lpstr>
      <vt:lpstr>Office Theme</vt:lpstr>
      <vt:lpstr>California School Climate, Health, and Learning Surveys (CalSCHLS): A Primer</vt:lpstr>
      <vt:lpstr>What is CalSCHLS?</vt:lpstr>
      <vt:lpstr>What is CalSCHLS?</vt:lpstr>
      <vt:lpstr>Survey Content</vt:lpstr>
      <vt:lpstr>Our Data</vt:lpstr>
      <vt:lpstr>Important Considerations</vt:lpstr>
      <vt:lpstr>Schools in our data</vt:lpstr>
      <vt:lpstr>How consistently do schools participate?</vt:lpstr>
      <vt:lpstr>Possibilities for investigating participation</vt:lpstr>
      <vt:lpstr>Current work</vt:lpstr>
      <vt:lpstr>Thank you!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jake</dc:creator>
  <cp:lastModifiedBy>Che Sun</cp:lastModifiedBy>
  <cp:revision>872</cp:revision>
  <dcterms:created xsi:type="dcterms:W3CDTF">2012-05-22T05:12:52Z</dcterms:created>
  <dcterms:modified xsi:type="dcterms:W3CDTF">2020-09-03T05:02:40Z</dcterms:modified>
</cp:coreProperties>
</file>