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486" r:id="rId3"/>
    <p:sldId id="470" r:id="rId4"/>
    <p:sldId id="487" r:id="rId5"/>
    <p:sldId id="488" r:id="rId6"/>
    <p:sldId id="489" r:id="rId7"/>
    <p:sldId id="490" r:id="rId8"/>
    <p:sldId id="492" r:id="rId9"/>
    <p:sldId id="493" r:id="rId10"/>
    <p:sldId id="485" r:id="rId11"/>
    <p:sldId id="494" r:id="rId12"/>
    <p:sldId id="491" r:id="rId13"/>
    <p:sldId id="32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83" autoAdjust="0"/>
    <p:restoredTop sz="92447" autoAdjust="0"/>
  </p:normalViewPr>
  <p:slideViewPr>
    <p:cSldViewPr>
      <p:cViewPr varScale="1">
        <p:scale>
          <a:sx n="105" d="100"/>
          <a:sy n="105" d="100"/>
        </p:scale>
        <p:origin x="1758" y="84"/>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2347"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40DAF-C9C3-4514-874B-4535726919A4}" type="datetimeFigureOut">
              <a:rPr lang="en-US" smtClean="0"/>
              <a:pPr/>
              <a:t>10/6/2020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0B27-3B5B-443C-A326-6050820812EE}" type="slidenum">
              <a:rPr lang="en-US" smtClean="0"/>
              <a:pPr/>
              <a:t>‹#›</a:t>
            </a:fld>
            <a:endParaRPr lang="en-US"/>
          </a:p>
        </p:txBody>
      </p:sp>
    </p:spTree>
    <p:extLst>
      <p:ext uri="{BB962C8B-B14F-4D97-AF65-F5344CB8AC3E}">
        <p14:creationId xmlns:p14="http://schemas.microsoft.com/office/powerpoint/2010/main" val="223807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10</a:t>
            </a:fld>
            <a:endParaRPr lang="en-US"/>
          </a:p>
        </p:txBody>
      </p:sp>
    </p:spTree>
    <p:extLst>
      <p:ext uri="{BB962C8B-B14F-4D97-AF65-F5344CB8AC3E}">
        <p14:creationId xmlns:p14="http://schemas.microsoft.com/office/powerpoint/2010/main" val="92887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13</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5562600"/>
            <a:ext cx="9144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381000"/>
            <a:ext cx="77724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9400" y="5638800"/>
            <a:ext cx="35814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10/6/2020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58000" y="6400800"/>
            <a:ext cx="2133600" cy="365125"/>
          </a:xfrm>
        </p:spPr>
        <p:txBody>
          <a:bodyPr/>
          <a:lstStyle/>
          <a:p>
            <a:fld id="{02147839-81A2-46CC-A3B2-864012D7A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0"/>
            <a:ext cx="21336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17756" y="1295400"/>
            <a:ext cx="918972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10/6/2020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609600"/>
            <a:ext cx="8305800" cy="2914650"/>
          </a:xfrm>
        </p:spPr>
        <p:txBody>
          <a:bodyPr>
            <a:normAutofit/>
          </a:bodyPr>
          <a:lstStyle/>
          <a:p>
            <a:r>
              <a:rPr lang="en-US" dirty="0"/>
              <a:t>California School Climate, Health, and Learning Surveys (</a:t>
            </a:r>
            <a:r>
              <a:rPr lang="en-US" dirty="0" err="1"/>
              <a:t>CalSCHLS</a:t>
            </a:r>
            <a:r>
              <a:rPr lang="en-US" dirty="0"/>
              <a:t>): A Primer</a:t>
            </a:r>
          </a:p>
        </p:txBody>
      </p:sp>
      <p:sp>
        <p:nvSpPr>
          <p:cNvPr id="5" name="Subtitle 2"/>
          <p:cNvSpPr txBox="1">
            <a:spLocks/>
          </p:cNvSpPr>
          <p:nvPr/>
        </p:nvSpPr>
        <p:spPr>
          <a:xfrm>
            <a:off x="2667000" y="5599386"/>
            <a:ext cx="419100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447800" y="6947338"/>
            <a:ext cx="6629400" cy="457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a:xfrm>
            <a:off x="10668000" y="3124200"/>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1637148" y="3733800"/>
            <a:ext cx="5943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dirty="0"/>
          </a:p>
          <a:p>
            <a:endParaRPr lang="en-US" sz="2200" dirty="0"/>
          </a:p>
          <a:p>
            <a:endParaRPr lang="en-US" dirty="0"/>
          </a:p>
        </p:txBody>
      </p:sp>
      <p:sp>
        <p:nvSpPr>
          <p:cNvPr id="11" name="Rectangle 10">
            <a:extLst>
              <a:ext uri="{FF2B5EF4-FFF2-40B4-BE49-F238E27FC236}">
                <a16:creationId xmlns:a16="http://schemas.microsoft.com/office/drawing/2014/main" id="{0024ADCA-AA7C-EC42-9701-9511B43CCFDA}"/>
              </a:ext>
            </a:extLst>
          </p:cNvPr>
          <p:cNvSpPr/>
          <p:nvPr/>
        </p:nvSpPr>
        <p:spPr>
          <a:xfrm>
            <a:off x="304800" y="4306685"/>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3543299"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 Participation Consistency: </a:t>
            </a:r>
            <a:br>
              <a:rPr lang="en-US" dirty="0"/>
            </a:br>
            <a:r>
              <a:rPr lang="en-US" dirty="0"/>
              <a:t>Parent Survey</a:t>
            </a:r>
          </a:p>
        </p:txBody>
      </p:sp>
      <p:sp>
        <p:nvSpPr>
          <p:cNvPr id="4" name="Slide Number Placeholder 3"/>
          <p:cNvSpPr>
            <a:spLocks noGrp="1"/>
          </p:cNvSpPr>
          <p:nvPr>
            <p:ph type="sldNum" sz="quarter" idx="12"/>
          </p:nvPr>
        </p:nvSpPr>
        <p:spPr/>
        <p:txBody>
          <a:bodyPr/>
          <a:lstStyle/>
          <a:p>
            <a:fld id="{80DD8C35-F8B3-4049-95AF-A34E38FBBA50}" type="slidenum">
              <a:rPr lang="en-US" smtClean="0"/>
              <a:pPr/>
              <a:t>10</a:t>
            </a:fld>
            <a:endParaRPr lang="en-US" dirty="0"/>
          </a:p>
        </p:txBody>
      </p:sp>
      <p:graphicFrame>
        <p:nvGraphicFramePr>
          <p:cNvPr id="5" name="Table 4">
            <a:extLst>
              <a:ext uri="{FF2B5EF4-FFF2-40B4-BE49-F238E27FC236}">
                <a16:creationId xmlns:a16="http://schemas.microsoft.com/office/drawing/2014/main" id="{A21B068C-302A-470E-918D-15B15573FFBA}"/>
              </a:ext>
            </a:extLst>
          </p:cNvPr>
          <p:cNvGraphicFramePr>
            <a:graphicFrameLocks noGrp="1"/>
          </p:cNvGraphicFramePr>
          <p:nvPr/>
        </p:nvGraphicFramePr>
        <p:xfrm>
          <a:off x="1143000" y="2209800"/>
          <a:ext cx="6858000" cy="2947190"/>
        </p:xfrm>
        <a:graphic>
          <a:graphicData uri="http://schemas.openxmlformats.org/drawingml/2006/table">
            <a:tbl>
              <a:tblPr/>
              <a:tblGrid>
                <a:gridCol w="1714500">
                  <a:extLst>
                    <a:ext uri="{9D8B030D-6E8A-4147-A177-3AD203B41FA5}">
                      <a16:colId xmlns:a16="http://schemas.microsoft.com/office/drawing/2014/main" val="2554523077"/>
                    </a:ext>
                  </a:extLst>
                </a:gridCol>
                <a:gridCol w="1714500">
                  <a:extLst>
                    <a:ext uri="{9D8B030D-6E8A-4147-A177-3AD203B41FA5}">
                      <a16:colId xmlns:a16="http://schemas.microsoft.com/office/drawing/2014/main" val="1886566782"/>
                    </a:ext>
                  </a:extLst>
                </a:gridCol>
                <a:gridCol w="1714500">
                  <a:extLst>
                    <a:ext uri="{9D8B030D-6E8A-4147-A177-3AD203B41FA5}">
                      <a16:colId xmlns:a16="http://schemas.microsoft.com/office/drawing/2014/main" val="1249763124"/>
                    </a:ext>
                  </a:extLst>
                </a:gridCol>
                <a:gridCol w="1714500">
                  <a:extLst>
                    <a:ext uri="{9D8B030D-6E8A-4147-A177-3AD203B41FA5}">
                      <a16:colId xmlns:a16="http://schemas.microsoft.com/office/drawing/2014/main" val="1003286229"/>
                    </a:ext>
                  </a:extLst>
                </a:gridCol>
              </a:tblGrid>
              <a:tr h="284620">
                <a:tc gridSpan="4">
                  <a:txBody>
                    <a:bodyPr/>
                    <a:lstStyle/>
                    <a:p>
                      <a:pPr algn="ctr" fontAlgn="b"/>
                      <a:r>
                        <a:rPr lang="en-US" sz="1200" b="1" i="0" u="none" strike="noStrike">
                          <a:solidFill>
                            <a:srgbClr val="000000"/>
                          </a:solidFill>
                          <a:effectLst/>
                          <a:latin typeface="Georgia" panose="02040502050405020303" pitchFamily="18" charset="0"/>
                        </a:rPr>
                        <a:t>Parent Survey School Participation Consistency (2014/15 to 2018/19)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7529688"/>
                  </a:ext>
                </a:extLst>
              </a:tr>
              <a:tr h="266257">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98006325"/>
                  </a:ext>
                </a:extLst>
              </a:tr>
              <a:tr h="266257">
                <a:tc>
                  <a:txBody>
                    <a:bodyPr/>
                    <a:lstStyle/>
                    <a:p>
                      <a:pPr algn="ctr" fontAlgn="b"/>
                      <a:r>
                        <a:rPr lang="en-US" sz="1100" b="1" i="0" u="none" strike="noStrike" dirty="0">
                          <a:solidFill>
                            <a:srgbClr val="000000"/>
                          </a:solidFill>
                          <a:effectLst/>
                          <a:latin typeface="Georgia" panose="02040502050405020303" pitchFamily="18" charset="0"/>
                        </a:rPr>
                        <a:t>Number of Years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Number of Schools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Percent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Cumulative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187225"/>
                  </a:ext>
                </a:extLst>
              </a:tr>
              <a:tr h="266257">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1051049"/>
                  </a:ext>
                </a:extLst>
              </a:tr>
              <a:tr h="266257">
                <a:tc>
                  <a:txBody>
                    <a:bodyPr/>
                    <a:lstStyle/>
                    <a:p>
                      <a:pPr algn="ctr" fontAlgn="b"/>
                      <a:r>
                        <a:rPr lang="en-US" sz="1100" b="0" i="0" u="none" strike="noStrike">
                          <a:solidFill>
                            <a:srgbClr val="000000"/>
                          </a:solidFill>
                          <a:effectLst/>
                          <a:latin typeface="Georgia" panose="02040502050405020303" pitchFamily="18" charset="0"/>
                        </a:rPr>
                        <a:t>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950</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32.02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32.02</a:t>
                      </a:r>
                    </a:p>
                  </a:txBody>
                  <a:tcPr marL="6350" marR="6350" marT="6350" marB="0" anchor="b">
                    <a:lnL>
                      <a:noFill/>
                    </a:lnL>
                    <a:lnR>
                      <a:noFill/>
                    </a:lnR>
                    <a:lnT>
                      <a:noFill/>
                    </a:lnT>
                    <a:lnB>
                      <a:noFill/>
                    </a:lnB>
                  </a:tcPr>
                </a:tc>
                <a:extLst>
                  <a:ext uri="{0D108BD9-81ED-4DB2-BD59-A6C34878D82A}">
                    <a16:rowId xmlns:a16="http://schemas.microsoft.com/office/drawing/2014/main" val="2699402255"/>
                  </a:ext>
                </a:extLst>
              </a:tr>
              <a:tr h="266257">
                <a:tc>
                  <a:txBody>
                    <a:bodyPr/>
                    <a:lstStyle/>
                    <a:p>
                      <a:pPr algn="ctr" fontAlgn="b"/>
                      <a:r>
                        <a:rPr lang="en-US" sz="1100" b="0" i="0" u="none" strike="noStrike">
                          <a:solidFill>
                            <a:srgbClr val="000000"/>
                          </a:solidFill>
                          <a:effectLst/>
                          <a:latin typeface="Georgia" panose="02040502050405020303" pitchFamily="18" charset="0"/>
                        </a:rPr>
                        <a:t>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1,016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34.24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66.26</a:t>
                      </a:r>
                    </a:p>
                  </a:txBody>
                  <a:tcPr marL="6350" marR="6350" marT="6350" marB="0" anchor="b">
                    <a:lnL>
                      <a:noFill/>
                    </a:lnL>
                    <a:lnR>
                      <a:noFill/>
                    </a:lnR>
                    <a:lnT>
                      <a:noFill/>
                    </a:lnT>
                    <a:lnB>
                      <a:noFill/>
                    </a:lnB>
                  </a:tcPr>
                </a:tc>
                <a:extLst>
                  <a:ext uri="{0D108BD9-81ED-4DB2-BD59-A6C34878D82A}">
                    <a16:rowId xmlns:a16="http://schemas.microsoft.com/office/drawing/2014/main" val="1532212049"/>
                  </a:ext>
                </a:extLst>
              </a:tr>
              <a:tr h="266257">
                <a:tc>
                  <a:txBody>
                    <a:bodyPr/>
                    <a:lstStyle/>
                    <a:p>
                      <a:pPr algn="ctr" fontAlgn="b"/>
                      <a:r>
                        <a:rPr lang="en-US" sz="1100" b="0" i="0" u="none" strike="noStrike">
                          <a:solidFill>
                            <a:srgbClr val="000000"/>
                          </a:solidFill>
                          <a:effectLst/>
                          <a:latin typeface="Georgia" panose="02040502050405020303" pitchFamily="18" charset="0"/>
                        </a:rPr>
                        <a:t>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561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18.91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85.17</a:t>
                      </a:r>
                    </a:p>
                  </a:txBody>
                  <a:tcPr marL="6350" marR="6350" marT="6350" marB="0" anchor="b">
                    <a:lnL>
                      <a:noFill/>
                    </a:lnL>
                    <a:lnR>
                      <a:noFill/>
                    </a:lnR>
                    <a:lnT>
                      <a:noFill/>
                    </a:lnT>
                    <a:lnB>
                      <a:noFill/>
                    </a:lnB>
                  </a:tcPr>
                </a:tc>
                <a:extLst>
                  <a:ext uri="{0D108BD9-81ED-4DB2-BD59-A6C34878D82A}">
                    <a16:rowId xmlns:a16="http://schemas.microsoft.com/office/drawing/2014/main" val="395437695"/>
                  </a:ext>
                </a:extLst>
              </a:tr>
              <a:tr h="266257">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267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94.17</a:t>
                      </a:r>
                    </a:p>
                  </a:txBody>
                  <a:tcPr marL="6350" marR="6350" marT="6350" marB="0" anchor="b">
                    <a:lnL>
                      <a:noFill/>
                    </a:lnL>
                    <a:lnR>
                      <a:noFill/>
                    </a:lnR>
                    <a:lnT>
                      <a:noFill/>
                    </a:lnT>
                    <a:lnB>
                      <a:noFill/>
                    </a:lnB>
                  </a:tcPr>
                </a:tc>
                <a:extLst>
                  <a:ext uri="{0D108BD9-81ED-4DB2-BD59-A6C34878D82A}">
                    <a16:rowId xmlns:a16="http://schemas.microsoft.com/office/drawing/2014/main" val="3078089956"/>
                  </a:ext>
                </a:extLst>
              </a:tr>
              <a:tr h="266257">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5.83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a:noFill/>
                    </a:lnT>
                    <a:lnB>
                      <a:noFill/>
                    </a:lnB>
                  </a:tcPr>
                </a:tc>
                <a:extLst>
                  <a:ext uri="{0D108BD9-81ED-4DB2-BD59-A6C34878D82A}">
                    <a16:rowId xmlns:a16="http://schemas.microsoft.com/office/drawing/2014/main" val="4083538492"/>
                  </a:ext>
                </a:extLst>
              </a:tr>
              <a:tr h="266257">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3832434"/>
                  </a:ext>
                </a:extLst>
              </a:tr>
              <a:tr h="266257">
                <a:tc>
                  <a:txBody>
                    <a:bodyPr/>
                    <a:lstStyle/>
                    <a:p>
                      <a:pPr algn="ctr" fontAlgn="b"/>
                      <a:r>
                        <a:rPr lang="en-US" sz="1100" b="1" i="0" u="none" strike="noStrike" dirty="0">
                          <a:solidFill>
                            <a:srgbClr val="000000"/>
                          </a:solidFill>
                          <a:effectLst/>
                          <a:latin typeface="Georgia" panose="02040502050405020303" pitchFamily="18"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2,967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4632900"/>
                  </a:ext>
                </a:extLst>
              </a:tr>
            </a:tbl>
          </a:graphicData>
        </a:graphic>
      </p:graphicFrame>
    </p:spTree>
    <p:extLst>
      <p:ext uri="{BB962C8B-B14F-4D97-AF65-F5344CB8AC3E}">
        <p14:creationId xmlns:p14="http://schemas.microsoft.com/office/powerpoint/2010/main" val="253932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B32C-0EB1-4924-A2A9-EC29EA3966D5}"/>
              </a:ext>
            </a:extLst>
          </p:cNvPr>
          <p:cNvSpPr>
            <a:spLocks noGrp="1"/>
          </p:cNvSpPr>
          <p:nvPr>
            <p:ph type="title"/>
          </p:nvPr>
        </p:nvSpPr>
        <p:spPr/>
        <p:txBody>
          <a:bodyPr/>
          <a:lstStyle/>
          <a:p>
            <a:r>
              <a:rPr lang="en-US" dirty="0"/>
              <a:t>School Participation Consistency: </a:t>
            </a:r>
            <a:br>
              <a:rPr lang="en-US" dirty="0"/>
            </a:br>
            <a:r>
              <a:rPr lang="en-US" dirty="0"/>
              <a:t>Staff Survey</a:t>
            </a:r>
          </a:p>
        </p:txBody>
      </p:sp>
      <p:graphicFrame>
        <p:nvGraphicFramePr>
          <p:cNvPr id="6" name="Content Placeholder 5">
            <a:extLst>
              <a:ext uri="{FF2B5EF4-FFF2-40B4-BE49-F238E27FC236}">
                <a16:creationId xmlns:a16="http://schemas.microsoft.com/office/drawing/2014/main" id="{DB1B6017-3687-4BA9-9408-6F7CDCDE2682}"/>
              </a:ext>
            </a:extLst>
          </p:cNvPr>
          <p:cNvGraphicFramePr>
            <a:graphicFrameLocks noGrp="1"/>
          </p:cNvGraphicFramePr>
          <p:nvPr>
            <p:ph idx="1"/>
          </p:nvPr>
        </p:nvGraphicFramePr>
        <p:xfrm>
          <a:off x="1003300" y="1676400"/>
          <a:ext cx="7137400" cy="4217197"/>
        </p:xfrm>
        <a:graphic>
          <a:graphicData uri="http://schemas.openxmlformats.org/drawingml/2006/table">
            <a:tbl>
              <a:tblPr/>
              <a:tblGrid>
                <a:gridCol w="1784350">
                  <a:extLst>
                    <a:ext uri="{9D8B030D-6E8A-4147-A177-3AD203B41FA5}">
                      <a16:colId xmlns:a16="http://schemas.microsoft.com/office/drawing/2014/main" val="452898795"/>
                    </a:ext>
                  </a:extLst>
                </a:gridCol>
                <a:gridCol w="1784350">
                  <a:extLst>
                    <a:ext uri="{9D8B030D-6E8A-4147-A177-3AD203B41FA5}">
                      <a16:colId xmlns:a16="http://schemas.microsoft.com/office/drawing/2014/main" val="2168205906"/>
                    </a:ext>
                  </a:extLst>
                </a:gridCol>
                <a:gridCol w="1784350">
                  <a:extLst>
                    <a:ext uri="{9D8B030D-6E8A-4147-A177-3AD203B41FA5}">
                      <a16:colId xmlns:a16="http://schemas.microsoft.com/office/drawing/2014/main" val="3110126517"/>
                    </a:ext>
                  </a:extLst>
                </a:gridCol>
                <a:gridCol w="1784350">
                  <a:extLst>
                    <a:ext uri="{9D8B030D-6E8A-4147-A177-3AD203B41FA5}">
                      <a16:colId xmlns:a16="http://schemas.microsoft.com/office/drawing/2014/main" val="1151680028"/>
                    </a:ext>
                  </a:extLst>
                </a:gridCol>
              </a:tblGrid>
              <a:tr h="236407">
                <a:tc gridSpan="4">
                  <a:txBody>
                    <a:bodyPr/>
                    <a:lstStyle/>
                    <a:p>
                      <a:pPr algn="ctr" fontAlgn="b"/>
                      <a:r>
                        <a:rPr lang="en-US" sz="1200" b="1" i="0" u="none" strike="noStrike">
                          <a:solidFill>
                            <a:srgbClr val="000000"/>
                          </a:solidFill>
                          <a:effectLst/>
                          <a:latin typeface="Georgia" panose="02040502050405020303" pitchFamily="18" charset="0"/>
                        </a:rPr>
                        <a:t>Staff Survey School Participation Consistency (2011/12 to 2018/19)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2716287"/>
                  </a:ext>
                </a:extLst>
              </a:tr>
              <a:tr h="221155">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2157883"/>
                  </a:ext>
                </a:extLst>
              </a:tr>
              <a:tr h="221155">
                <a:tc>
                  <a:txBody>
                    <a:bodyPr/>
                    <a:lstStyle/>
                    <a:p>
                      <a:pPr algn="ctr" fontAlgn="b"/>
                      <a:r>
                        <a:rPr lang="en-US" sz="1100" b="1" i="0" u="none" strike="noStrike" dirty="0">
                          <a:solidFill>
                            <a:srgbClr val="000000"/>
                          </a:solidFill>
                          <a:effectLst/>
                          <a:latin typeface="Georgia" panose="02040502050405020303" pitchFamily="18" charset="0"/>
                        </a:rPr>
                        <a:t>Number of Years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Number of Schools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Percent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Cumulative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628404"/>
                  </a:ext>
                </a:extLst>
              </a:tr>
              <a:tr h="221155">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3486788"/>
                  </a:ext>
                </a:extLst>
              </a:tr>
              <a:tr h="221155">
                <a:tc>
                  <a:txBody>
                    <a:bodyPr/>
                    <a:lstStyle/>
                    <a:p>
                      <a:pPr algn="ctr" fontAlgn="b"/>
                      <a:r>
                        <a:rPr lang="en-US" sz="1100" b="0" i="0" u="none" strike="noStrike">
                          <a:solidFill>
                            <a:srgbClr val="000000"/>
                          </a:solidFill>
                          <a:effectLst/>
                          <a:latin typeface="Georgia" panose="02040502050405020303" pitchFamily="18" charset="0"/>
                        </a:rPr>
                        <a:t>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1,674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22.13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22.13</a:t>
                      </a:r>
                    </a:p>
                  </a:txBody>
                  <a:tcPr marL="6350" marR="6350" marT="6350" marB="0" anchor="b">
                    <a:lnL>
                      <a:noFill/>
                    </a:lnL>
                    <a:lnR>
                      <a:noFill/>
                    </a:lnR>
                    <a:lnT>
                      <a:noFill/>
                    </a:lnT>
                    <a:lnB>
                      <a:noFill/>
                    </a:lnB>
                  </a:tcPr>
                </a:tc>
                <a:extLst>
                  <a:ext uri="{0D108BD9-81ED-4DB2-BD59-A6C34878D82A}">
                    <a16:rowId xmlns:a16="http://schemas.microsoft.com/office/drawing/2014/main" val="1396604548"/>
                  </a:ext>
                </a:extLst>
              </a:tr>
              <a:tr h="221155">
                <a:tc>
                  <a:txBody>
                    <a:bodyPr/>
                    <a:lstStyle/>
                    <a:p>
                      <a:pPr algn="ctr" fontAlgn="b"/>
                      <a:r>
                        <a:rPr lang="en-US" sz="1100" b="0" i="0" u="none" strike="noStrike">
                          <a:solidFill>
                            <a:srgbClr val="000000"/>
                          </a:solidFill>
                          <a:effectLst/>
                          <a:latin typeface="Georgia" panose="02040502050405020303" pitchFamily="18" charset="0"/>
                        </a:rPr>
                        <a:t>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1,498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19.8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41.94</a:t>
                      </a:r>
                    </a:p>
                  </a:txBody>
                  <a:tcPr marL="6350" marR="6350" marT="6350" marB="0" anchor="b">
                    <a:lnL>
                      <a:noFill/>
                    </a:lnL>
                    <a:lnR>
                      <a:noFill/>
                    </a:lnR>
                    <a:lnT>
                      <a:noFill/>
                    </a:lnT>
                    <a:lnB>
                      <a:noFill/>
                    </a:lnB>
                  </a:tcPr>
                </a:tc>
                <a:extLst>
                  <a:ext uri="{0D108BD9-81ED-4DB2-BD59-A6C34878D82A}">
                    <a16:rowId xmlns:a16="http://schemas.microsoft.com/office/drawing/2014/main" val="2194834522"/>
                  </a:ext>
                </a:extLst>
              </a:tr>
              <a:tr h="221155">
                <a:tc>
                  <a:txBody>
                    <a:bodyPr/>
                    <a:lstStyle/>
                    <a:p>
                      <a:pPr algn="ctr" fontAlgn="b"/>
                      <a:r>
                        <a:rPr lang="en-US" sz="1100" b="0" i="0" u="none" strike="noStrike">
                          <a:solidFill>
                            <a:srgbClr val="000000"/>
                          </a:solidFill>
                          <a:effectLst/>
                          <a:latin typeface="Georgia" panose="02040502050405020303" pitchFamily="18" charset="0"/>
                        </a:rPr>
                        <a:t>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1,308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17.29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59.23</a:t>
                      </a:r>
                    </a:p>
                  </a:txBody>
                  <a:tcPr marL="6350" marR="6350" marT="6350" marB="0" anchor="b">
                    <a:lnL>
                      <a:noFill/>
                    </a:lnL>
                    <a:lnR>
                      <a:noFill/>
                    </a:lnR>
                    <a:lnT>
                      <a:noFill/>
                    </a:lnT>
                    <a:lnB>
                      <a:noFill/>
                    </a:lnB>
                  </a:tcPr>
                </a:tc>
                <a:extLst>
                  <a:ext uri="{0D108BD9-81ED-4DB2-BD59-A6C34878D82A}">
                    <a16:rowId xmlns:a16="http://schemas.microsoft.com/office/drawing/2014/main" val="653678628"/>
                  </a:ext>
                </a:extLst>
              </a:tr>
              <a:tr h="221155">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986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13.04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72.26</a:t>
                      </a:r>
                    </a:p>
                  </a:txBody>
                  <a:tcPr marL="6350" marR="6350" marT="6350" marB="0" anchor="b">
                    <a:lnL>
                      <a:noFill/>
                    </a:lnL>
                    <a:lnR>
                      <a:noFill/>
                    </a:lnR>
                    <a:lnT>
                      <a:noFill/>
                    </a:lnT>
                    <a:lnB>
                      <a:noFill/>
                    </a:lnB>
                  </a:tcPr>
                </a:tc>
                <a:extLst>
                  <a:ext uri="{0D108BD9-81ED-4DB2-BD59-A6C34878D82A}">
                    <a16:rowId xmlns:a16="http://schemas.microsoft.com/office/drawing/2014/main" val="3142394803"/>
                  </a:ext>
                </a:extLst>
              </a:tr>
              <a:tr h="221155">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716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9.47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81.73</a:t>
                      </a:r>
                    </a:p>
                  </a:txBody>
                  <a:tcPr marL="6350" marR="6350" marT="6350" marB="0" anchor="b">
                    <a:lnL>
                      <a:noFill/>
                    </a:lnL>
                    <a:lnR>
                      <a:noFill/>
                    </a:lnR>
                    <a:lnT>
                      <a:noFill/>
                    </a:lnT>
                    <a:lnB>
                      <a:noFill/>
                    </a:lnB>
                  </a:tcPr>
                </a:tc>
                <a:extLst>
                  <a:ext uri="{0D108BD9-81ED-4DB2-BD59-A6C34878D82A}">
                    <a16:rowId xmlns:a16="http://schemas.microsoft.com/office/drawing/2014/main" val="1430530813"/>
                  </a:ext>
                </a:extLst>
              </a:tr>
              <a:tr h="221155">
                <a:tc>
                  <a:txBody>
                    <a:bodyPr/>
                    <a:lstStyle/>
                    <a:p>
                      <a:pPr algn="ctr" fontAlgn="b"/>
                      <a:r>
                        <a:rPr lang="en-US" sz="1100" b="0" i="0" u="none" strike="noStrike">
                          <a:solidFill>
                            <a:srgbClr val="000000"/>
                          </a:solidFill>
                          <a:effectLst/>
                          <a:latin typeface="Georgia" panose="02040502050405020303" pitchFamily="18" charset="0"/>
                        </a:rPr>
                        <a:t>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546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7.22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88.95</a:t>
                      </a:r>
                    </a:p>
                  </a:txBody>
                  <a:tcPr marL="6350" marR="6350" marT="6350" marB="0" anchor="b">
                    <a:lnL>
                      <a:noFill/>
                    </a:lnL>
                    <a:lnR>
                      <a:noFill/>
                    </a:lnR>
                    <a:lnT>
                      <a:noFill/>
                    </a:lnT>
                    <a:lnB>
                      <a:noFill/>
                    </a:lnB>
                  </a:tcPr>
                </a:tc>
                <a:extLst>
                  <a:ext uri="{0D108BD9-81ED-4DB2-BD59-A6C34878D82A}">
                    <a16:rowId xmlns:a16="http://schemas.microsoft.com/office/drawing/2014/main" val="1098055130"/>
                  </a:ext>
                </a:extLst>
              </a:tr>
              <a:tr h="221155">
                <a:tc>
                  <a:txBody>
                    <a:bodyPr/>
                    <a:lstStyle/>
                    <a:p>
                      <a:pPr algn="ctr" fontAlgn="b"/>
                      <a:r>
                        <a:rPr lang="en-US" sz="1100" b="0" i="0" u="none" strike="noStrike">
                          <a:solidFill>
                            <a:srgbClr val="000000"/>
                          </a:solidFill>
                          <a:effectLst/>
                          <a:latin typeface="Georgia" panose="02040502050405020303" pitchFamily="18" charset="0"/>
                        </a:rPr>
                        <a:t>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495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6.54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95.49</a:t>
                      </a:r>
                    </a:p>
                  </a:txBody>
                  <a:tcPr marL="6350" marR="6350" marT="6350" marB="0" anchor="b">
                    <a:lnL>
                      <a:noFill/>
                    </a:lnL>
                    <a:lnR>
                      <a:noFill/>
                    </a:lnR>
                    <a:lnT>
                      <a:noFill/>
                    </a:lnT>
                    <a:lnB>
                      <a:noFill/>
                    </a:lnB>
                  </a:tcPr>
                </a:tc>
                <a:extLst>
                  <a:ext uri="{0D108BD9-81ED-4DB2-BD59-A6C34878D82A}">
                    <a16:rowId xmlns:a16="http://schemas.microsoft.com/office/drawing/2014/main" val="1655533333"/>
                  </a:ext>
                </a:extLst>
              </a:tr>
              <a:tr h="221155">
                <a:tc>
                  <a:txBody>
                    <a:bodyPr/>
                    <a:lstStyle/>
                    <a:p>
                      <a:pPr algn="ctr" fontAlgn="b"/>
                      <a:r>
                        <a:rPr lang="en-US" sz="1100" b="0" i="0" u="none" strike="noStrike">
                          <a:solidFill>
                            <a:srgbClr val="000000"/>
                          </a:solidFill>
                          <a:effectLst/>
                          <a:latin typeface="Georgia" panose="02040502050405020303" pitchFamily="18" charset="0"/>
                        </a:rPr>
                        <a:t>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194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2.56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98.06</a:t>
                      </a:r>
                    </a:p>
                  </a:txBody>
                  <a:tcPr marL="6350" marR="6350" marT="6350" marB="0" anchor="b">
                    <a:lnL>
                      <a:noFill/>
                    </a:lnL>
                    <a:lnR>
                      <a:noFill/>
                    </a:lnR>
                    <a:lnT>
                      <a:noFill/>
                    </a:lnT>
                    <a:lnB>
                      <a:noFill/>
                    </a:lnB>
                  </a:tcPr>
                </a:tc>
                <a:extLst>
                  <a:ext uri="{0D108BD9-81ED-4DB2-BD59-A6C34878D82A}">
                    <a16:rowId xmlns:a16="http://schemas.microsoft.com/office/drawing/2014/main" val="3184864507"/>
                  </a:ext>
                </a:extLst>
              </a:tr>
              <a:tr h="221155">
                <a:tc>
                  <a:txBody>
                    <a:bodyPr/>
                    <a:lstStyle/>
                    <a:p>
                      <a:pPr algn="ctr" fontAlgn="b"/>
                      <a:r>
                        <a:rPr lang="en-US" sz="1100" b="0" i="0" u="none" strike="noStrike">
                          <a:solidFill>
                            <a:srgbClr val="000000"/>
                          </a:solidFill>
                          <a:effectLst/>
                          <a:latin typeface="Georgia" panose="02040502050405020303" pitchFamily="18" charset="0"/>
                        </a:rPr>
                        <a:t>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99.1</a:t>
                      </a:r>
                    </a:p>
                  </a:txBody>
                  <a:tcPr marL="6350" marR="6350" marT="6350" marB="0" anchor="b">
                    <a:lnL>
                      <a:noFill/>
                    </a:lnL>
                    <a:lnR>
                      <a:noFill/>
                    </a:lnR>
                    <a:lnT>
                      <a:noFill/>
                    </a:lnT>
                    <a:lnB>
                      <a:noFill/>
                    </a:lnB>
                  </a:tcPr>
                </a:tc>
                <a:extLst>
                  <a:ext uri="{0D108BD9-81ED-4DB2-BD59-A6C34878D82A}">
                    <a16:rowId xmlns:a16="http://schemas.microsoft.com/office/drawing/2014/main" val="1827163560"/>
                  </a:ext>
                </a:extLst>
              </a:tr>
              <a:tr h="221155">
                <a:tc>
                  <a:txBody>
                    <a:bodyPr/>
                    <a:lstStyle/>
                    <a:p>
                      <a:pPr algn="ctr" fontAlgn="b"/>
                      <a:r>
                        <a:rPr lang="en-US" sz="1100" b="0" i="0" u="none" strike="noStrike">
                          <a:solidFill>
                            <a:srgbClr val="000000"/>
                          </a:solidFill>
                          <a:effectLst/>
                          <a:latin typeface="Georgia" panose="02040502050405020303" pitchFamily="18" charset="0"/>
                        </a:rPr>
                        <a:t>10</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0.54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99.64</a:t>
                      </a:r>
                    </a:p>
                  </a:txBody>
                  <a:tcPr marL="6350" marR="6350" marT="6350" marB="0" anchor="b">
                    <a:lnL>
                      <a:noFill/>
                    </a:lnL>
                    <a:lnR>
                      <a:noFill/>
                    </a:lnR>
                    <a:lnT>
                      <a:noFill/>
                    </a:lnT>
                    <a:lnB>
                      <a:noFill/>
                    </a:lnB>
                  </a:tcPr>
                </a:tc>
                <a:extLst>
                  <a:ext uri="{0D108BD9-81ED-4DB2-BD59-A6C34878D82A}">
                    <a16:rowId xmlns:a16="http://schemas.microsoft.com/office/drawing/2014/main" val="319657727"/>
                  </a:ext>
                </a:extLst>
              </a:tr>
              <a:tr h="221155">
                <a:tc>
                  <a:txBody>
                    <a:bodyPr/>
                    <a:lstStyle/>
                    <a:p>
                      <a:pPr algn="ctr" fontAlgn="b"/>
                      <a:r>
                        <a:rPr lang="en-US" sz="1100" b="0" i="0" u="none" strike="noStrike">
                          <a:solidFill>
                            <a:srgbClr val="000000"/>
                          </a:solidFill>
                          <a:effectLst/>
                          <a:latin typeface="Georgia" panose="02040502050405020303" pitchFamily="18" charset="0"/>
                        </a:rPr>
                        <a:t>11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0.24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99.88</a:t>
                      </a:r>
                    </a:p>
                  </a:txBody>
                  <a:tcPr marL="6350" marR="6350" marT="6350" marB="0" anchor="b">
                    <a:lnL>
                      <a:noFill/>
                    </a:lnL>
                    <a:lnR>
                      <a:noFill/>
                    </a:lnR>
                    <a:lnT>
                      <a:noFill/>
                    </a:lnT>
                    <a:lnB>
                      <a:noFill/>
                    </a:lnB>
                  </a:tcPr>
                </a:tc>
                <a:extLst>
                  <a:ext uri="{0D108BD9-81ED-4DB2-BD59-A6C34878D82A}">
                    <a16:rowId xmlns:a16="http://schemas.microsoft.com/office/drawing/2014/main" val="3184593751"/>
                  </a:ext>
                </a:extLst>
              </a:tr>
              <a:tr h="221155">
                <a:tc>
                  <a:txBody>
                    <a:bodyPr/>
                    <a:lstStyle/>
                    <a:p>
                      <a:pPr algn="ctr" fontAlgn="b"/>
                      <a:r>
                        <a:rPr lang="en-US" sz="1100" b="0" i="0" u="none" strike="noStrike">
                          <a:solidFill>
                            <a:srgbClr val="000000"/>
                          </a:solidFill>
                          <a:effectLst/>
                          <a:latin typeface="Georgia" panose="02040502050405020303" pitchFamily="18" charset="0"/>
                        </a:rPr>
                        <a:t>12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0.05</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Georgia" panose="02040502050405020303" pitchFamily="18" charset="0"/>
                        </a:rPr>
                        <a:t>99.93</a:t>
                      </a:r>
                    </a:p>
                  </a:txBody>
                  <a:tcPr marL="6350" marR="6350" marT="6350" marB="0" anchor="b">
                    <a:lnL>
                      <a:noFill/>
                    </a:lnL>
                    <a:lnR>
                      <a:noFill/>
                    </a:lnR>
                    <a:lnT>
                      <a:noFill/>
                    </a:lnT>
                    <a:lnB>
                      <a:noFill/>
                    </a:lnB>
                  </a:tcPr>
                </a:tc>
                <a:extLst>
                  <a:ext uri="{0D108BD9-81ED-4DB2-BD59-A6C34878D82A}">
                    <a16:rowId xmlns:a16="http://schemas.microsoft.com/office/drawing/2014/main" val="1833272404"/>
                  </a:ext>
                </a:extLst>
              </a:tr>
              <a:tr h="221155">
                <a:tc>
                  <a:txBody>
                    <a:bodyPr/>
                    <a:lstStyle/>
                    <a:p>
                      <a:pPr algn="ctr" fontAlgn="b"/>
                      <a:r>
                        <a:rPr lang="en-US" sz="1100" b="0" i="0" u="none" strike="noStrike">
                          <a:solidFill>
                            <a:srgbClr val="000000"/>
                          </a:solidFill>
                          <a:effectLst/>
                          <a:latin typeface="Georgia" panose="02040502050405020303" pitchFamily="18" charset="0"/>
                        </a:rPr>
                        <a:t>13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0.07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a:noFill/>
                    </a:lnT>
                    <a:lnB>
                      <a:noFill/>
                    </a:lnB>
                  </a:tcPr>
                </a:tc>
                <a:extLst>
                  <a:ext uri="{0D108BD9-81ED-4DB2-BD59-A6C34878D82A}">
                    <a16:rowId xmlns:a16="http://schemas.microsoft.com/office/drawing/2014/main" val="1749291574"/>
                  </a:ext>
                </a:extLst>
              </a:tr>
              <a:tr h="221155">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592000"/>
                  </a:ext>
                </a:extLst>
              </a:tr>
              <a:tr h="221155">
                <a:tc>
                  <a:txBody>
                    <a:bodyPr/>
                    <a:lstStyle/>
                    <a:p>
                      <a:pPr algn="ctr" fontAlgn="b"/>
                      <a:r>
                        <a:rPr lang="en-US" sz="1100" b="1" i="0" u="none" strike="noStrike" dirty="0">
                          <a:solidFill>
                            <a:srgbClr val="000000"/>
                          </a:solidFill>
                          <a:effectLst/>
                          <a:latin typeface="Georgia" panose="02040502050405020303" pitchFamily="18"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7,564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23318209"/>
                  </a:ext>
                </a:extLst>
              </a:tr>
            </a:tbl>
          </a:graphicData>
        </a:graphic>
      </p:graphicFrame>
      <p:sp>
        <p:nvSpPr>
          <p:cNvPr id="4" name="Slide Number Placeholder 3">
            <a:extLst>
              <a:ext uri="{FF2B5EF4-FFF2-40B4-BE49-F238E27FC236}">
                <a16:creationId xmlns:a16="http://schemas.microsoft.com/office/drawing/2014/main" id="{F9641FAD-E9F3-4C64-ABA4-C1CC011908E6}"/>
              </a:ext>
            </a:extLst>
          </p:cNvPr>
          <p:cNvSpPr>
            <a:spLocks noGrp="1"/>
          </p:cNvSpPr>
          <p:nvPr>
            <p:ph type="sldNum" sz="quarter" idx="12"/>
          </p:nvPr>
        </p:nvSpPr>
        <p:spPr/>
        <p:txBody>
          <a:bodyPr/>
          <a:lstStyle/>
          <a:p>
            <a:fld id="{80DD8C35-F8B3-4049-95AF-A34E38FBBA50}" type="slidenum">
              <a:rPr lang="en-US" smtClean="0"/>
              <a:pPr/>
              <a:t>11</a:t>
            </a:fld>
            <a:endParaRPr lang="en-US" dirty="0"/>
          </a:p>
        </p:txBody>
      </p:sp>
    </p:spTree>
    <p:extLst>
      <p:ext uri="{BB962C8B-B14F-4D97-AF65-F5344CB8AC3E}">
        <p14:creationId xmlns:p14="http://schemas.microsoft.com/office/powerpoint/2010/main" val="221109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4197-571F-496B-A147-BDF08170E9D4}"/>
              </a:ext>
            </a:extLst>
          </p:cNvPr>
          <p:cNvSpPr>
            <a:spLocks noGrp="1"/>
          </p:cNvSpPr>
          <p:nvPr>
            <p:ph type="title"/>
          </p:nvPr>
        </p:nvSpPr>
        <p:spPr/>
        <p:txBody>
          <a:bodyPr/>
          <a:lstStyle/>
          <a:p>
            <a:r>
              <a:rPr lang="en-US" dirty="0"/>
              <a:t>Current work</a:t>
            </a:r>
          </a:p>
        </p:txBody>
      </p:sp>
      <p:sp>
        <p:nvSpPr>
          <p:cNvPr id="3" name="Content Placeholder 2">
            <a:extLst>
              <a:ext uri="{FF2B5EF4-FFF2-40B4-BE49-F238E27FC236}">
                <a16:creationId xmlns:a16="http://schemas.microsoft.com/office/drawing/2014/main" id="{07E2C526-EF26-41B1-AD6A-E37A5CF8EE9C}"/>
              </a:ext>
            </a:extLst>
          </p:cNvPr>
          <p:cNvSpPr>
            <a:spLocks noGrp="1"/>
          </p:cNvSpPr>
          <p:nvPr>
            <p:ph idx="1"/>
          </p:nvPr>
        </p:nvSpPr>
        <p:spPr/>
        <p:txBody>
          <a:bodyPr/>
          <a:lstStyle/>
          <a:p>
            <a:r>
              <a:rPr lang="en-US" dirty="0"/>
              <a:t>Created a catalog of questionnaire changes for questions of interest over years</a:t>
            </a:r>
          </a:p>
          <a:p>
            <a:r>
              <a:rPr lang="en-US" dirty="0"/>
              <a:t>Investigating the representativeness of sample using enrollment data</a:t>
            </a:r>
          </a:p>
        </p:txBody>
      </p:sp>
      <p:sp>
        <p:nvSpPr>
          <p:cNvPr id="4" name="Slide Number Placeholder 3">
            <a:extLst>
              <a:ext uri="{FF2B5EF4-FFF2-40B4-BE49-F238E27FC236}">
                <a16:creationId xmlns:a16="http://schemas.microsoft.com/office/drawing/2014/main" id="{54AE46C5-63DF-4A2D-A13A-6CE6DF291378}"/>
              </a:ext>
            </a:extLst>
          </p:cNvPr>
          <p:cNvSpPr>
            <a:spLocks noGrp="1"/>
          </p:cNvSpPr>
          <p:nvPr>
            <p:ph type="sldNum" sz="quarter" idx="12"/>
          </p:nvPr>
        </p:nvSpPr>
        <p:spPr/>
        <p:txBody>
          <a:bodyPr/>
          <a:lstStyle/>
          <a:p>
            <a:fld id="{80DD8C35-F8B3-4049-95AF-A34E38FBBA50}" type="slidenum">
              <a:rPr lang="en-US" smtClean="0"/>
              <a:pPr/>
              <a:t>12</a:t>
            </a:fld>
            <a:endParaRPr lang="en-US" dirty="0"/>
          </a:p>
        </p:txBody>
      </p:sp>
    </p:spTree>
    <p:extLst>
      <p:ext uri="{BB962C8B-B14F-4D97-AF65-F5344CB8AC3E}">
        <p14:creationId xmlns:p14="http://schemas.microsoft.com/office/powerpoint/2010/main" val="429283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341176"/>
            <a:ext cx="2228850" cy="514350"/>
          </a:xfrm>
          <a:noFill/>
        </p:spPr>
        <p:txBody>
          <a:bodyPr>
            <a:normAutofit fontScale="90000"/>
          </a:bodyPr>
          <a:lstStyle/>
          <a:p>
            <a:pPr algn="ctr"/>
            <a:r>
              <a:rPr lang="en-US" dirty="0"/>
              <a:t>Thank you! </a:t>
            </a:r>
          </a:p>
        </p:txBody>
      </p:sp>
      <p:sp>
        <p:nvSpPr>
          <p:cNvPr id="12" name="TextBox 11"/>
          <p:cNvSpPr txBox="1"/>
          <p:nvPr/>
        </p:nvSpPr>
        <p:spPr>
          <a:xfrm>
            <a:off x="609600" y="5943600"/>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914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13</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CalSCHLS</a:t>
            </a:r>
            <a:r>
              <a:rPr lang="en-US" dirty="0"/>
              <a:t>?</a:t>
            </a:r>
          </a:p>
        </p:txBody>
      </p:sp>
      <p:sp>
        <p:nvSpPr>
          <p:cNvPr id="3" name="Content Placeholder 2"/>
          <p:cNvSpPr>
            <a:spLocks noGrp="1"/>
          </p:cNvSpPr>
          <p:nvPr>
            <p:ph idx="1"/>
          </p:nvPr>
        </p:nvSpPr>
        <p:spPr/>
        <p:txBody>
          <a:bodyPr/>
          <a:lstStyle/>
          <a:p>
            <a:r>
              <a:rPr lang="en-US" dirty="0"/>
              <a:t>A survey tool created by CDE in 1997 and developed by </a:t>
            </a:r>
            <a:r>
              <a:rPr lang="en-US" dirty="0" err="1"/>
              <a:t>WestEd</a:t>
            </a:r>
            <a:r>
              <a:rPr lang="en-US" dirty="0"/>
              <a:t> to “provide school districts … with quality local data”</a:t>
            </a:r>
          </a:p>
          <a:p>
            <a:r>
              <a:rPr lang="en-US" dirty="0"/>
              <a:t>Majority of districts in California use </a:t>
            </a:r>
            <a:r>
              <a:rPr lang="en-US" dirty="0" err="1"/>
              <a:t>CalSCHLS</a:t>
            </a:r>
            <a:r>
              <a:rPr lang="en-US" dirty="0"/>
              <a:t> data as Local Control and Accountability Plan (LCAP) indicators</a:t>
            </a:r>
          </a:p>
          <a:p>
            <a:r>
              <a:rPr lang="en-US" dirty="0"/>
              <a:t>Modular survey system</a:t>
            </a:r>
          </a:p>
        </p:txBody>
      </p:sp>
      <p:sp>
        <p:nvSpPr>
          <p:cNvPr id="4" name="Slide Number Placeholder 3"/>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197246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CalSCHLS</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The survey system comprises</a:t>
            </a:r>
          </a:p>
          <a:p>
            <a:pPr lvl="1"/>
            <a:r>
              <a:rPr lang="en-US" dirty="0"/>
              <a:t>California Healthy Kids Survey (CHKS)</a:t>
            </a:r>
          </a:p>
          <a:p>
            <a:pPr lvl="2"/>
            <a:r>
              <a:rPr lang="en-US" dirty="0"/>
              <a:t>Elementary survey</a:t>
            </a:r>
          </a:p>
          <a:p>
            <a:pPr lvl="2"/>
            <a:r>
              <a:rPr lang="en-US" dirty="0"/>
              <a:t>Secondary survey</a:t>
            </a:r>
          </a:p>
          <a:p>
            <a:pPr lvl="1"/>
            <a:r>
              <a:rPr lang="en-US" dirty="0"/>
              <a:t>California School Staff Survey (CSSS)</a:t>
            </a:r>
          </a:p>
          <a:p>
            <a:pPr lvl="1"/>
            <a:r>
              <a:rPr lang="en-US" dirty="0"/>
              <a:t>California School Parent Survey (CSPS)</a:t>
            </a:r>
          </a:p>
          <a:p>
            <a:r>
              <a:rPr lang="en-US" dirty="0" err="1"/>
              <a:t>CalSCHLS</a:t>
            </a:r>
            <a:r>
              <a:rPr lang="en-US" dirty="0"/>
              <a:t> surveys are mandatory for districts that receive </a:t>
            </a:r>
            <a:r>
              <a:rPr lang="en-US" i="1" dirty="0"/>
              <a:t>Tobacco Use and Prevention Education (TUPE) </a:t>
            </a:r>
            <a:r>
              <a:rPr lang="en-US" dirty="0"/>
              <a:t>grants, otherwise voluntary</a:t>
            </a:r>
          </a:p>
          <a:p>
            <a:pPr marL="0" indent="0">
              <a:buNone/>
            </a:pPr>
            <a:r>
              <a:rPr lang="en-US" dirty="0"/>
              <a:t>	</a:t>
            </a:r>
          </a:p>
        </p:txBody>
      </p:sp>
      <p:sp>
        <p:nvSpPr>
          <p:cNvPr id="4" name="Slide Number Placeholder 3"/>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382267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B877-2F1A-495A-8A73-B89B036B8353}"/>
              </a:ext>
            </a:extLst>
          </p:cNvPr>
          <p:cNvSpPr>
            <a:spLocks noGrp="1"/>
          </p:cNvSpPr>
          <p:nvPr>
            <p:ph type="title"/>
          </p:nvPr>
        </p:nvSpPr>
        <p:spPr/>
        <p:txBody>
          <a:bodyPr/>
          <a:lstStyle/>
          <a:p>
            <a:r>
              <a:rPr lang="en-US" dirty="0"/>
              <a:t>Survey Content</a:t>
            </a:r>
          </a:p>
        </p:txBody>
      </p:sp>
      <p:sp>
        <p:nvSpPr>
          <p:cNvPr id="3" name="Content Placeholder 2">
            <a:extLst>
              <a:ext uri="{FF2B5EF4-FFF2-40B4-BE49-F238E27FC236}">
                <a16:creationId xmlns:a16="http://schemas.microsoft.com/office/drawing/2014/main" id="{398A88BC-B409-4969-8528-FD025185FCEC}"/>
              </a:ext>
            </a:extLst>
          </p:cNvPr>
          <p:cNvSpPr>
            <a:spLocks noGrp="1"/>
          </p:cNvSpPr>
          <p:nvPr>
            <p:ph idx="1"/>
          </p:nvPr>
        </p:nvSpPr>
        <p:spPr/>
        <p:txBody>
          <a:bodyPr>
            <a:normAutofit fontScale="62500" lnSpcReduction="20000"/>
          </a:bodyPr>
          <a:lstStyle/>
          <a:p>
            <a:r>
              <a:rPr lang="en-US" dirty="0"/>
              <a:t>Healthy Kids Survey (CHKS)</a:t>
            </a:r>
          </a:p>
          <a:p>
            <a:pPr lvl="1"/>
            <a:r>
              <a:rPr lang="en-US" dirty="0"/>
              <a:t>Student connectedness, engagement, etc.</a:t>
            </a:r>
          </a:p>
          <a:p>
            <a:pPr lvl="1"/>
            <a:r>
              <a:rPr lang="en-US" dirty="0"/>
              <a:t>School climate, safety, culture</a:t>
            </a:r>
          </a:p>
          <a:p>
            <a:pPr lvl="1"/>
            <a:r>
              <a:rPr lang="en-US" dirty="0"/>
              <a:t>Physical and mental well-being</a:t>
            </a:r>
          </a:p>
          <a:p>
            <a:pPr lvl="1"/>
            <a:r>
              <a:rPr lang="en-US" dirty="0"/>
              <a:t>Students support</a:t>
            </a:r>
          </a:p>
          <a:p>
            <a:pPr lvl="1"/>
            <a:r>
              <a:rPr lang="en-US" dirty="0"/>
              <a:t>Supplementary modules cover social-emotional health, substance use, </a:t>
            </a:r>
            <a:r>
              <a:rPr lang="en-US" dirty="0" err="1"/>
              <a:t>etcc</a:t>
            </a:r>
            <a:endParaRPr lang="en-US" dirty="0"/>
          </a:p>
          <a:p>
            <a:r>
              <a:rPr lang="en-US" dirty="0"/>
              <a:t>Staff Survey (CSSS)</a:t>
            </a:r>
          </a:p>
          <a:p>
            <a:pPr lvl="1"/>
            <a:r>
              <a:rPr lang="en-US" dirty="0"/>
              <a:t>Comparison questions for student surveys</a:t>
            </a:r>
          </a:p>
          <a:p>
            <a:pPr lvl="1"/>
            <a:r>
              <a:rPr lang="en-US" dirty="0"/>
              <a:t>Working environment, student supports, parent supports</a:t>
            </a:r>
          </a:p>
          <a:p>
            <a:r>
              <a:rPr lang="en-US" dirty="0"/>
              <a:t>Parent Survey (CSPS)</a:t>
            </a:r>
          </a:p>
          <a:p>
            <a:pPr lvl="1"/>
            <a:r>
              <a:rPr lang="en-US" dirty="0"/>
              <a:t>Parent perception about learning environment</a:t>
            </a:r>
          </a:p>
          <a:p>
            <a:pPr lvl="1"/>
            <a:r>
              <a:rPr lang="en-US" dirty="0"/>
              <a:t>School climate</a:t>
            </a:r>
          </a:p>
          <a:p>
            <a:pPr lvl="1"/>
            <a:r>
              <a:rPr lang="en-US" dirty="0"/>
              <a:t>Student supports</a:t>
            </a:r>
          </a:p>
          <a:p>
            <a:pPr lvl="1"/>
            <a:r>
              <a:rPr lang="en-US" dirty="0"/>
              <a:t>Parent outreach and involvement efforts</a:t>
            </a:r>
          </a:p>
        </p:txBody>
      </p:sp>
      <p:sp>
        <p:nvSpPr>
          <p:cNvPr id="4" name="Slide Number Placeholder 3">
            <a:extLst>
              <a:ext uri="{FF2B5EF4-FFF2-40B4-BE49-F238E27FC236}">
                <a16:creationId xmlns:a16="http://schemas.microsoft.com/office/drawing/2014/main" id="{2C6A7256-FEC6-4877-A795-6DE1BCA114F3}"/>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127998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6C4B-D525-43BF-AFDA-74C0A37388F2}"/>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86D5A5F8-A0F7-44F7-9AFB-B83395BF5C85}"/>
              </a:ext>
            </a:extLst>
          </p:cNvPr>
          <p:cNvSpPr>
            <a:spLocks noGrp="1"/>
          </p:cNvSpPr>
          <p:nvPr>
            <p:ph idx="1"/>
          </p:nvPr>
        </p:nvSpPr>
        <p:spPr/>
        <p:txBody>
          <a:bodyPr/>
          <a:lstStyle/>
          <a:p>
            <a:r>
              <a:rPr lang="en-US" dirty="0"/>
              <a:t>CHKS</a:t>
            </a:r>
          </a:p>
          <a:p>
            <a:pPr lvl="1"/>
            <a:r>
              <a:rPr lang="en-US" dirty="0"/>
              <a:t>Elementary: 2014/15 to 2018/19</a:t>
            </a:r>
          </a:p>
          <a:p>
            <a:pPr lvl="1"/>
            <a:r>
              <a:rPr lang="en-US" dirty="0"/>
              <a:t>Secondary: 2011/12 to 2018/19</a:t>
            </a:r>
          </a:p>
          <a:p>
            <a:r>
              <a:rPr lang="en-US" dirty="0"/>
              <a:t>CSSS: 2004/05 to 2018/19</a:t>
            </a:r>
          </a:p>
          <a:p>
            <a:r>
              <a:rPr lang="en-US" dirty="0"/>
              <a:t>CSPS: 2014/15 to 2018/19</a:t>
            </a:r>
          </a:p>
          <a:p>
            <a:r>
              <a:rPr lang="en-US" dirty="0"/>
              <a:t>Variables: CDS code, grade, survey question answers</a:t>
            </a:r>
          </a:p>
        </p:txBody>
      </p:sp>
      <p:sp>
        <p:nvSpPr>
          <p:cNvPr id="4" name="Slide Number Placeholder 3">
            <a:extLst>
              <a:ext uri="{FF2B5EF4-FFF2-40B4-BE49-F238E27FC236}">
                <a16:creationId xmlns:a16="http://schemas.microsoft.com/office/drawing/2014/main" id="{BD021DDA-5891-4C36-99BF-AC0408C21826}"/>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408070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D068-5182-46C7-B5FB-EABC909AD334}"/>
              </a:ext>
            </a:extLst>
          </p:cNvPr>
          <p:cNvSpPr>
            <a:spLocks noGrp="1"/>
          </p:cNvSpPr>
          <p:nvPr>
            <p:ph type="title"/>
          </p:nvPr>
        </p:nvSpPr>
        <p:spPr/>
        <p:txBody>
          <a:bodyPr/>
          <a:lstStyle/>
          <a:p>
            <a:r>
              <a:rPr lang="en-US" dirty="0"/>
              <a:t>Features/Considerations</a:t>
            </a:r>
          </a:p>
        </p:txBody>
      </p:sp>
      <p:sp>
        <p:nvSpPr>
          <p:cNvPr id="3" name="Content Placeholder 2">
            <a:extLst>
              <a:ext uri="{FF2B5EF4-FFF2-40B4-BE49-F238E27FC236}">
                <a16:creationId xmlns:a16="http://schemas.microsoft.com/office/drawing/2014/main" id="{008FE230-01C5-4F32-8C0F-1F539B66352B}"/>
              </a:ext>
            </a:extLst>
          </p:cNvPr>
          <p:cNvSpPr>
            <a:spLocks noGrp="1"/>
          </p:cNvSpPr>
          <p:nvPr>
            <p:ph idx="1"/>
          </p:nvPr>
        </p:nvSpPr>
        <p:spPr/>
        <p:txBody>
          <a:bodyPr/>
          <a:lstStyle/>
          <a:p>
            <a:r>
              <a:rPr lang="en-US" dirty="0"/>
              <a:t>Pooled cross section anonymous data, </a:t>
            </a:r>
          </a:p>
          <a:p>
            <a:r>
              <a:rPr lang="en-US" dirty="0"/>
              <a:t>Voluntary participation: districts that administer the survey vary year to year</a:t>
            </a:r>
          </a:p>
          <a:p>
            <a:r>
              <a:rPr lang="en-US" dirty="0"/>
              <a:t>Survey questionnaires change year to year</a:t>
            </a:r>
          </a:p>
          <a:p>
            <a:r>
              <a:rPr lang="en-US" dirty="0"/>
              <a:t>Schools need to pay a fee to administer the survey</a:t>
            </a:r>
          </a:p>
          <a:p>
            <a:endParaRPr lang="en-US" dirty="0"/>
          </a:p>
        </p:txBody>
      </p:sp>
      <p:sp>
        <p:nvSpPr>
          <p:cNvPr id="4" name="Slide Number Placeholder 3">
            <a:extLst>
              <a:ext uri="{FF2B5EF4-FFF2-40B4-BE49-F238E27FC236}">
                <a16:creationId xmlns:a16="http://schemas.microsoft.com/office/drawing/2014/main" id="{A717BDF4-AEDB-4937-9D40-AE680E200E14}"/>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109459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6981-AD66-43B9-BEB1-9351B112CF57}"/>
              </a:ext>
            </a:extLst>
          </p:cNvPr>
          <p:cNvSpPr>
            <a:spLocks noGrp="1"/>
          </p:cNvSpPr>
          <p:nvPr>
            <p:ph type="title"/>
          </p:nvPr>
        </p:nvSpPr>
        <p:spPr/>
        <p:txBody>
          <a:bodyPr/>
          <a:lstStyle/>
          <a:p>
            <a:r>
              <a:rPr lang="en-US" dirty="0"/>
              <a:t>Schools in our data</a:t>
            </a:r>
          </a:p>
        </p:txBody>
      </p:sp>
      <p:graphicFrame>
        <p:nvGraphicFramePr>
          <p:cNvPr id="6" name="Content Placeholder 5">
            <a:extLst>
              <a:ext uri="{FF2B5EF4-FFF2-40B4-BE49-F238E27FC236}">
                <a16:creationId xmlns:a16="http://schemas.microsoft.com/office/drawing/2014/main" id="{73587162-2580-4BFB-9A7D-7F2BFFDAE901}"/>
              </a:ext>
            </a:extLst>
          </p:cNvPr>
          <p:cNvGraphicFramePr>
            <a:graphicFrameLocks noGrp="1"/>
          </p:cNvGraphicFramePr>
          <p:nvPr>
            <p:ph idx="1"/>
            <p:extLst>
              <p:ext uri="{D42A27DB-BD31-4B8C-83A1-F6EECF244321}">
                <p14:modId xmlns:p14="http://schemas.microsoft.com/office/powerpoint/2010/main" val="3197697164"/>
              </p:ext>
            </p:extLst>
          </p:nvPr>
        </p:nvGraphicFramePr>
        <p:xfrm>
          <a:off x="228600" y="1676400"/>
          <a:ext cx="8610601" cy="4038607"/>
        </p:xfrm>
        <a:graphic>
          <a:graphicData uri="http://schemas.openxmlformats.org/drawingml/2006/table">
            <a:tbl>
              <a:tblPr/>
              <a:tblGrid>
                <a:gridCol w="1143000">
                  <a:extLst>
                    <a:ext uri="{9D8B030D-6E8A-4147-A177-3AD203B41FA5}">
                      <a16:colId xmlns:a16="http://schemas.microsoft.com/office/drawing/2014/main" val="1553243869"/>
                    </a:ext>
                  </a:extLst>
                </a:gridCol>
                <a:gridCol w="1122948">
                  <a:extLst>
                    <a:ext uri="{9D8B030D-6E8A-4147-A177-3AD203B41FA5}">
                      <a16:colId xmlns:a16="http://schemas.microsoft.com/office/drawing/2014/main" val="2504505687"/>
                    </a:ext>
                  </a:extLst>
                </a:gridCol>
                <a:gridCol w="705852">
                  <a:extLst>
                    <a:ext uri="{9D8B030D-6E8A-4147-A177-3AD203B41FA5}">
                      <a16:colId xmlns:a16="http://schemas.microsoft.com/office/drawing/2014/main" val="3082084796"/>
                    </a:ext>
                  </a:extLst>
                </a:gridCol>
                <a:gridCol w="1106906">
                  <a:extLst>
                    <a:ext uri="{9D8B030D-6E8A-4147-A177-3AD203B41FA5}">
                      <a16:colId xmlns:a16="http://schemas.microsoft.com/office/drawing/2014/main" val="3020010826"/>
                    </a:ext>
                  </a:extLst>
                </a:gridCol>
                <a:gridCol w="798094">
                  <a:extLst>
                    <a:ext uri="{9D8B030D-6E8A-4147-A177-3AD203B41FA5}">
                      <a16:colId xmlns:a16="http://schemas.microsoft.com/office/drawing/2014/main" val="12850951"/>
                    </a:ext>
                  </a:extLst>
                </a:gridCol>
                <a:gridCol w="1014664">
                  <a:extLst>
                    <a:ext uri="{9D8B030D-6E8A-4147-A177-3AD203B41FA5}">
                      <a16:colId xmlns:a16="http://schemas.microsoft.com/office/drawing/2014/main" val="3218589303"/>
                    </a:ext>
                  </a:extLst>
                </a:gridCol>
                <a:gridCol w="814136">
                  <a:extLst>
                    <a:ext uri="{9D8B030D-6E8A-4147-A177-3AD203B41FA5}">
                      <a16:colId xmlns:a16="http://schemas.microsoft.com/office/drawing/2014/main" val="4184721084"/>
                    </a:ext>
                  </a:extLst>
                </a:gridCol>
                <a:gridCol w="998622">
                  <a:extLst>
                    <a:ext uri="{9D8B030D-6E8A-4147-A177-3AD203B41FA5}">
                      <a16:colId xmlns:a16="http://schemas.microsoft.com/office/drawing/2014/main" val="3479574224"/>
                    </a:ext>
                  </a:extLst>
                </a:gridCol>
                <a:gridCol w="906379">
                  <a:extLst>
                    <a:ext uri="{9D8B030D-6E8A-4147-A177-3AD203B41FA5}">
                      <a16:colId xmlns:a16="http://schemas.microsoft.com/office/drawing/2014/main" val="1406133103"/>
                    </a:ext>
                  </a:extLst>
                </a:gridCol>
              </a:tblGrid>
              <a:tr h="225230">
                <a:tc>
                  <a:txBody>
                    <a:bodyPr/>
                    <a:lstStyle/>
                    <a:p>
                      <a:pPr algn="ctr" fontAlgn="b"/>
                      <a:r>
                        <a:rPr lang="en-US" sz="1100" b="1" i="0" u="none" strike="noStrike">
                          <a:solidFill>
                            <a:srgbClr val="000000"/>
                          </a:solidFill>
                          <a:effectLst/>
                          <a:latin typeface="Georgia" panose="02040502050405020303" pitchFamily="18" charset="0"/>
                        </a:rPr>
                        <a:t> </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Georgia" panose="02040502050405020303" pitchFamily="18" charset="0"/>
                        </a:rPr>
                        <a:t>Elementary</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100" b="1" i="0" u="none" strike="noStrike" dirty="0">
                          <a:solidFill>
                            <a:srgbClr val="000000"/>
                          </a:solidFill>
                          <a:effectLst/>
                          <a:latin typeface="Georgia" panose="02040502050405020303" pitchFamily="18" charset="0"/>
                        </a:rPr>
                        <a:t>Secondary</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100" b="1" i="0" u="none" strike="noStrike">
                          <a:solidFill>
                            <a:srgbClr val="000000"/>
                          </a:solidFill>
                          <a:effectLst/>
                          <a:latin typeface="Georgia" panose="02040502050405020303" pitchFamily="18" charset="0"/>
                        </a:rPr>
                        <a:t>Parents</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100" b="1" i="0" u="none" strike="noStrike">
                          <a:solidFill>
                            <a:srgbClr val="000000"/>
                          </a:solidFill>
                          <a:effectLst/>
                          <a:latin typeface="Georgia" panose="02040502050405020303" pitchFamily="18" charset="0"/>
                        </a:rPr>
                        <a:t>Staff</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63709195"/>
                  </a:ext>
                </a:extLst>
              </a:tr>
              <a:tr h="434927">
                <a:tc>
                  <a:txBody>
                    <a:bodyPr/>
                    <a:lstStyle/>
                    <a:p>
                      <a:pPr algn="ctr" fontAlgn="b"/>
                      <a:r>
                        <a:rPr lang="en-US" sz="1100" b="1" i="0" u="none" strike="noStrike">
                          <a:solidFill>
                            <a:srgbClr val="000000"/>
                          </a:solidFill>
                          <a:effectLst/>
                          <a:latin typeface="Georgia" panose="02040502050405020303" pitchFamily="18" charset="0"/>
                        </a:rPr>
                        <a:t>Year</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Observations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Schools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Observations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Schools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Georgia" panose="02040502050405020303" pitchFamily="18" charset="0"/>
                        </a:rPr>
                        <a:t>Observations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Georgia" panose="02040502050405020303" pitchFamily="18" charset="0"/>
                        </a:rPr>
                        <a:t>Schools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Georgia" panose="02040502050405020303" pitchFamily="18" charset="0"/>
                        </a:rPr>
                        <a:t>Observations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Schools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440235"/>
                  </a:ext>
                </a:extLst>
              </a:tr>
              <a:tr h="225230">
                <a:tc>
                  <a:txBody>
                    <a:bodyPr/>
                    <a:lstStyle/>
                    <a:p>
                      <a:pPr algn="ctr" fontAlgn="b"/>
                      <a:r>
                        <a:rPr lang="en-US" sz="1100" b="0" i="1" u="none" strike="noStrike">
                          <a:solidFill>
                            <a:srgbClr val="000000"/>
                          </a:solidFill>
                          <a:effectLst/>
                          <a:latin typeface="Georgia" panose="02040502050405020303" pitchFamily="18" charset="0"/>
                        </a:rPr>
                        <a:t>2004/05</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19,312</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1,010</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35880100"/>
                  </a:ext>
                </a:extLst>
              </a:tr>
              <a:tr h="225230">
                <a:tc>
                  <a:txBody>
                    <a:bodyPr/>
                    <a:lstStyle/>
                    <a:p>
                      <a:pPr algn="ctr" fontAlgn="b"/>
                      <a:r>
                        <a:rPr lang="en-US" sz="1100" b="0" i="1" u="none" strike="noStrike">
                          <a:solidFill>
                            <a:srgbClr val="000000"/>
                          </a:solidFill>
                          <a:effectLst/>
                          <a:latin typeface="Georgia" panose="02040502050405020303" pitchFamily="18" charset="0"/>
                        </a:rPr>
                        <a:t>2005/06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57,037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2,563</a:t>
                      </a:r>
                    </a:p>
                  </a:txBody>
                  <a:tcPr marL="6096" marR="6096" marT="6096" marB="0" anchor="b">
                    <a:lnL>
                      <a:noFill/>
                    </a:lnL>
                    <a:lnR>
                      <a:noFill/>
                    </a:lnR>
                    <a:lnT>
                      <a:noFill/>
                    </a:lnT>
                    <a:lnB>
                      <a:noFill/>
                    </a:lnB>
                  </a:tcPr>
                </a:tc>
                <a:extLst>
                  <a:ext uri="{0D108BD9-81ED-4DB2-BD59-A6C34878D82A}">
                    <a16:rowId xmlns:a16="http://schemas.microsoft.com/office/drawing/2014/main" val="3068522780"/>
                  </a:ext>
                </a:extLst>
              </a:tr>
              <a:tr h="225230">
                <a:tc>
                  <a:txBody>
                    <a:bodyPr/>
                    <a:lstStyle/>
                    <a:p>
                      <a:pPr algn="ctr" fontAlgn="b"/>
                      <a:r>
                        <a:rPr lang="en-US" sz="1100" b="0" i="1" u="none" strike="noStrike">
                          <a:solidFill>
                            <a:srgbClr val="000000"/>
                          </a:solidFill>
                          <a:effectLst/>
                          <a:latin typeface="Georgia" panose="02040502050405020303" pitchFamily="18" charset="0"/>
                        </a:rPr>
                        <a:t>2006/07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26,400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1,156</a:t>
                      </a:r>
                    </a:p>
                  </a:txBody>
                  <a:tcPr marL="6096" marR="6096" marT="6096" marB="0" anchor="b">
                    <a:lnL>
                      <a:noFill/>
                    </a:lnL>
                    <a:lnR>
                      <a:noFill/>
                    </a:lnR>
                    <a:lnT>
                      <a:noFill/>
                    </a:lnT>
                    <a:lnB>
                      <a:noFill/>
                    </a:lnB>
                  </a:tcPr>
                </a:tc>
                <a:extLst>
                  <a:ext uri="{0D108BD9-81ED-4DB2-BD59-A6C34878D82A}">
                    <a16:rowId xmlns:a16="http://schemas.microsoft.com/office/drawing/2014/main" val="2025381190"/>
                  </a:ext>
                </a:extLst>
              </a:tr>
              <a:tr h="225230">
                <a:tc>
                  <a:txBody>
                    <a:bodyPr/>
                    <a:lstStyle/>
                    <a:p>
                      <a:pPr algn="ctr" fontAlgn="b"/>
                      <a:r>
                        <a:rPr lang="en-US" sz="1100" b="0" i="1" u="none" strike="noStrike">
                          <a:solidFill>
                            <a:srgbClr val="000000"/>
                          </a:solidFill>
                          <a:effectLst/>
                          <a:latin typeface="Georgia" panose="02040502050405020303" pitchFamily="18" charset="0"/>
                        </a:rPr>
                        <a:t>2007/08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60,720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2,684</a:t>
                      </a:r>
                    </a:p>
                  </a:txBody>
                  <a:tcPr marL="6096" marR="6096" marT="6096" marB="0" anchor="b">
                    <a:lnL>
                      <a:noFill/>
                    </a:lnL>
                    <a:lnR>
                      <a:noFill/>
                    </a:lnR>
                    <a:lnT>
                      <a:noFill/>
                    </a:lnT>
                    <a:lnB>
                      <a:noFill/>
                    </a:lnB>
                  </a:tcPr>
                </a:tc>
                <a:extLst>
                  <a:ext uri="{0D108BD9-81ED-4DB2-BD59-A6C34878D82A}">
                    <a16:rowId xmlns:a16="http://schemas.microsoft.com/office/drawing/2014/main" val="1132850236"/>
                  </a:ext>
                </a:extLst>
              </a:tr>
              <a:tr h="225230">
                <a:tc>
                  <a:txBody>
                    <a:bodyPr/>
                    <a:lstStyle/>
                    <a:p>
                      <a:pPr algn="ctr" fontAlgn="b"/>
                      <a:r>
                        <a:rPr lang="en-US" sz="1100" b="0" i="1" u="none" strike="noStrike">
                          <a:solidFill>
                            <a:srgbClr val="000000"/>
                          </a:solidFill>
                          <a:effectLst/>
                          <a:latin typeface="Georgia" panose="02040502050405020303" pitchFamily="18" charset="0"/>
                        </a:rPr>
                        <a:t>2008/09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33,363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1,402</a:t>
                      </a:r>
                    </a:p>
                  </a:txBody>
                  <a:tcPr marL="6096" marR="6096" marT="6096" marB="0" anchor="b">
                    <a:lnL>
                      <a:noFill/>
                    </a:lnL>
                    <a:lnR>
                      <a:noFill/>
                    </a:lnR>
                    <a:lnT>
                      <a:noFill/>
                    </a:lnT>
                    <a:lnB>
                      <a:noFill/>
                    </a:lnB>
                  </a:tcPr>
                </a:tc>
                <a:extLst>
                  <a:ext uri="{0D108BD9-81ED-4DB2-BD59-A6C34878D82A}">
                    <a16:rowId xmlns:a16="http://schemas.microsoft.com/office/drawing/2014/main" val="4019458312"/>
                  </a:ext>
                </a:extLst>
              </a:tr>
              <a:tr h="225230">
                <a:tc>
                  <a:txBody>
                    <a:bodyPr/>
                    <a:lstStyle/>
                    <a:p>
                      <a:pPr algn="ctr" fontAlgn="b"/>
                      <a:r>
                        <a:rPr lang="en-US" sz="1100" b="0" i="1" u="none" strike="noStrike">
                          <a:solidFill>
                            <a:srgbClr val="000000"/>
                          </a:solidFill>
                          <a:effectLst/>
                          <a:latin typeface="Georgia" panose="02040502050405020303" pitchFamily="18" charset="0"/>
                        </a:rPr>
                        <a:t>2009/10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65,656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2,908</a:t>
                      </a:r>
                    </a:p>
                  </a:txBody>
                  <a:tcPr marL="6096" marR="6096" marT="6096" marB="0" anchor="b">
                    <a:lnL>
                      <a:noFill/>
                    </a:lnL>
                    <a:lnR>
                      <a:noFill/>
                    </a:lnR>
                    <a:lnT>
                      <a:noFill/>
                    </a:lnT>
                    <a:lnB>
                      <a:noFill/>
                    </a:lnB>
                  </a:tcPr>
                </a:tc>
                <a:extLst>
                  <a:ext uri="{0D108BD9-81ED-4DB2-BD59-A6C34878D82A}">
                    <a16:rowId xmlns:a16="http://schemas.microsoft.com/office/drawing/2014/main" val="3259817231"/>
                  </a:ext>
                </a:extLst>
              </a:tr>
              <a:tr h="225230">
                <a:tc>
                  <a:txBody>
                    <a:bodyPr/>
                    <a:lstStyle/>
                    <a:p>
                      <a:pPr algn="ctr" fontAlgn="b"/>
                      <a:r>
                        <a:rPr lang="en-US" sz="1100" b="0" i="1" u="none" strike="noStrike">
                          <a:solidFill>
                            <a:srgbClr val="000000"/>
                          </a:solidFill>
                          <a:effectLst/>
                          <a:latin typeface="Georgia" panose="02040502050405020303" pitchFamily="18" charset="0"/>
                        </a:rPr>
                        <a:t>2010/11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29,608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1,055</a:t>
                      </a:r>
                    </a:p>
                  </a:txBody>
                  <a:tcPr marL="6096" marR="6096" marT="6096" marB="0" anchor="b">
                    <a:lnL>
                      <a:noFill/>
                    </a:lnL>
                    <a:lnR>
                      <a:noFill/>
                    </a:lnR>
                    <a:lnT>
                      <a:noFill/>
                    </a:lnT>
                    <a:lnB>
                      <a:noFill/>
                    </a:lnB>
                  </a:tcPr>
                </a:tc>
                <a:extLst>
                  <a:ext uri="{0D108BD9-81ED-4DB2-BD59-A6C34878D82A}">
                    <a16:rowId xmlns:a16="http://schemas.microsoft.com/office/drawing/2014/main" val="3843749217"/>
                  </a:ext>
                </a:extLst>
              </a:tr>
              <a:tr h="225230">
                <a:tc>
                  <a:txBody>
                    <a:bodyPr/>
                    <a:lstStyle/>
                    <a:p>
                      <a:pPr algn="ctr" fontAlgn="b"/>
                      <a:r>
                        <a:rPr lang="en-US" sz="1100" b="0" i="1" u="none" strike="noStrike">
                          <a:solidFill>
                            <a:srgbClr val="000000"/>
                          </a:solidFill>
                          <a:effectLst/>
                          <a:latin typeface="Georgia" panose="02040502050405020303" pitchFamily="18" charset="0"/>
                        </a:rPr>
                        <a:t>2011/12</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447,748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1,408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39,153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1,538</a:t>
                      </a:r>
                    </a:p>
                  </a:txBody>
                  <a:tcPr marL="6096" marR="6096" marT="6096" marB="0" anchor="b">
                    <a:lnL>
                      <a:noFill/>
                    </a:lnL>
                    <a:lnR>
                      <a:noFill/>
                    </a:lnR>
                    <a:lnT>
                      <a:noFill/>
                    </a:lnT>
                    <a:lnB>
                      <a:noFill/>
                    </a:lnB>
                  </a:tcPr>
                </a:tc>
                <a:extLst>
                  <a:ext uri="{0D108BD9-81ED-4DB2-BD59-A6C34878D82A}">
                    <a16:rowId xmlns:a16="http://schemas.microsoft.com/office/drawing/2014/main" val="1638949644"/>
                  </a:ext>
                </a:extLst>
              </a:tr>
              <a:tr h="225230">
                <a:tc>
                  <a:txBody>
                    <a:bodyPr/>
                    <a:lstStyle/>
                    <a:p>
                      <a:pPr algn="ctr" fontAlgn="b"/>
                      <a:r>
                        <a:rPr lang="en-US" sz="1100" b="0" i="1" u="none" strike="noStrike">
                          <a:solidFill>
                            <a:srgbClr val="000000"/>
                          </a:solidFill>
                          <a:effectLst/>
                          <a:latin typeface="Georgia" panose="02040502050405020303" pitchFamily="18" charset="0"/>
                        </a:rPr>
                        <a:t>2012/13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352,992</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1,161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23,179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806</a:t>
                      </a:r>
                    </a:p>
                  </a:txBody>
                  <a:tcPr marL="6096" marR="6096" marT="6096" marB="0" anchor="b">
                    <a:lnL>
                      <a:noFill/>
                    </a:lnL>
                    <a:lnR>
                      <a:noFill/>
                    </a:lnR>
                    <a:lnT>
                      <a:noFill/>
                    </a:lnT>
                    <a:lnB>
                      <a:noFill/>
                    </a:lnB>
                  </a:tcPr>
                </a:tc>
                <a:extLst>
                  <a:ext uri="{0D108BD9-81ED-4DB2-BD59-A6C34878D82A}">
                    <a16:rowId xmlns:a16="http://schemas.microsoft.com/office/drawing/2014/main" val="3767320260"/>
                  </a:ext>
                </a:extLst>
              </a:tr>
              <a:tr h="225230">
                <a:tc>
                  <a:txBody>
                    <a:bodyPr/>
                    <a:lstStyle/>
                    <a:p>
                      <a:pPr algn="ctr" fontAlgn="b"/>
                      <a:r>
                        <a:rPr lang="en-US" sz="1100" b="0" i="1" u="none" strike="noStrike">
                          <a:solidFill>
                            <a:srgbClr val="000000"/>
                          </a:solidFill>
                          <a:effectLst/>
                          <a:latin typeface="Georgia" panose="02040502050405020303" pitchFamily="18" charset="0"/>
                        </a:rPr>
                        <a:t>2013/14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552,064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1,736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38,430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1,366</a:t>
                      </a:r>
                    </a:p>
                  </a:txBody>
                  <a:tcPr marL="6096" marR="6096" marT="6096" marB="0" anchor="b">
                    <a:lnL>
                      <a:noFill/>
                    </a:lnL>
                    <a:lnR>
                      <a:noFill/>
                    </a:lnR>
                    <a:lnT>
                      <a:noFill/>
                    </a:lnT>
                    <a:lnB>
                      <a:noFill/>
                    </a:lnB>
                  </a:tcPr>
                </a:tc>
                <a:extLst>
                  <a:ext uri="{0D108BD9-81ED-4DB2-BD59-A6C34878D82A}">
                    <a16:rowId xmlns:a16="http://schemas.microsoft.com/office/drawing/2014/main" val="3862968423"/>
                  </a:ext>
                </a:extLst>
              </a:tr>
              <a:tr h="225230">
                <a:tc>
                  <a:txBody>
                    <a:bodyPr/>
                    <a:lstStyle/>
                    <a:p>
                      <a:pPr algn="ctr" fontAlgn="b"/>
                      <a:r>
                        <a:rPr lang="en-US" sz="1100" b="0" i="1" u="none" strike="noStrike">
                          <a:solidFill>
                            <a:srgbClr val="000000"/>
                          </a:solidFill>
                          <a:effectLst/>
                          <a:latin typeface="Georgia" panose="02040502050405020303" pitchFamily="18" charset="0"/>
                        </a:rPr>
                        <a:t>2014/15</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71,176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1,161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352,731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1,280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43,106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859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32,525</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1,446</a:t>
                      </a:r>
                    </a:p>
                  </a:txBody>
                  <a:tcPr marL="6096" marR="6096" marT="6096" marB="0" anchor="b">
                    <a:lnL>
                      <a:noFill/>
                    </a:lnL>
                    <a:lnR>
                      <a:noFill/>
                    </a:lnR>
                    <a:lnT>
                      <a:noFill/>
                    </a:lnT>
                    <a:lnB>
                      <a:noFill/>
                    </a:lnB>
                  </a:tcPr>
                </a:tc>
                <a:extLst>
                  <a:ext uri="{0D108BD9-81ED-4DB2-BD59-A6C34878D82A}">
                    <a16:rowId xmlns:a16="http://schemas.microsoft.com/office/drawing/2014/main" val="2714068647"/>
                  </a:ext>
                </a:extLst>
              </a:tr>
              <a:tr h="225230">
                <a:tc>
                  <a:txBody>
                    <a:bodyPr/>
                    <a:lstStyle/>
                    <a:p>
                      <a:pPr algn="ctr" fontAlgn="b"/>
                      <a:r>
                        <a:rPr lang="en-US" sz="1100" b="0" i="1" u="none" strike="noStrike">
                          <a:solidFill>
                            <a:srgbClr val="000000"/>
                          </a:solidFill>
                          <a:effectLst/>
                          <a:latin typeface="Georgia" panose="02040502050405020303" pitchFamily="18" charset="0"/>
                        </a:rPr>
                        <a:t>2015/16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108,555</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1,823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564,463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1,954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70,944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1,041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54,028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2,176</a:t>
                      </a:r>
                    </a:p>
                  </a:txBody>
                  <a:tcPr marL="6096" marR="6096" marT="6096" marB="0" anchor="b">
                    <a:lnL>
                      <a:noFill/>
                    </a:lnL>
                    <a:lnR>
                      <a:noFill/>
                    </a:lnR>
                    <a:lnT>
                      <a:noFill/>
                    </a:lnT>
                    <a:lnB>
                      <a:noFill/>
                    </a:lnB>
                  </a:tcPr>
                </a:tc>
                <a:extLst>
                  <a:ext uri="{0D108BD9-81ED-4DB2-BD59-A6C34878D82A}">
                    <a16:rowId xmlns:a16="http://schemas.microsoft.com/office/drawing/2014/main" val="3507004022"/>
                  </a:ext>
                </a:extLst>
              </a:tr>
              <a:tr h="225230">
                <a:tc>
                  <a:txBody>
                    <a:bodyPr/>
                    <a:lstStyle/>
                    <a:p>
                      <a:pPr algn="ctr" fontAlgn="b"/>
                      <a:r>
                        <a:rPr lang="en-US" sz="1100" b="0" i="1" u="none" strike="noStrike">
                          <a:solidFill>
                            <a:srgbClr val="000000"/>
                          </a:solidFill>
                          <a:effectLst/>
                          <a:latin typeface="Georgia" panose="02040502050405020303" pitchFamily="18" charset="0"/>
                        </a:rPr>
                        <a:t>2016/17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95,165</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1,600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478,404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1,611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119,459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1,274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45,637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1,655</a:t>
                      </a:r>
                    </a:p>
                  </a:txBody>
                  <a:tcPr marL="6096" marR="6096" marT="6096" marB="0" anchor="b">
                    <a:lnL>
                      <a:noFill/>
                    </a:lnL>
                    <a:lnR>
                      <a:noFill/>
                    </a:lnR>
                    <a:lnT>
                      <a:noFill/>
                    </a:lnT>
                    <a:lnB>
                      <a:noFill/>
                    </a:lnB>
                  </a:tcPr>
                </a:tc>
                <a:extLst>
                  <a:ext uri="{0D108BD9-81ED-4DB2-BD59-A6C34878D82A}">
                    <a16:rowId xmlns:a16="http://schemas.microsoft.com/office/drawing/2014/main" val="737738275"/>
                  </a:ext>
                </a:extLst>
              </a:tr>
              <a:tr h="225230">
                <a:tc>
                  <a:txBody>
                    <a:bodyPr/>
                    <a:lstStyle/>
                    <a:p>
                      <a:pPr algn="ctr" fontAlgn="b"/>
                      <a:r>
                        <a:rPr lang="en-US" sz="1100" b="0" i="1" u="none" strike="noStrike">
                          <a:solidFill>
                            <a:srgbClr val="000000"/>
                          </a:solidFill>
                          <a:effectLst/>
                          <a:latin typeface="Georgia" panose="02040502050405020303" pitchFamily="18" charset="0"/>
                        </a:rPr>
                        <a:t>2017/18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134,567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2,394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650,529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2,089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152,239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1,777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67,958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2,390</a:t>
                      </a:r>
                    </a:p>
                  </a:txBody>
                  <a:tcPr marL="6096" marR="6096" marT="6096" marB="0" anchor="b">
                    <a:lnL>
                      <a:noFill/>
                    </a:lnL>
                    <a:lnR>
                      <a:noFill/>
                    </a:lnR>
                    <a:lnT>
                      <a:noFill/>
                    </a:lnT>
                    <a:lnB>
                      <a:noFill/>
                    </a:lnB>
                  </a:tcPr>
                </a:tc>
                <a:extLst>
                  <a:ext uri="{0D108BD9-81ED-4DB2-BD59-A6C34878D82A}">
                    <a16:rowId xmlns:a16="http://schemas.microsoft.com/office/drawing/2014/main" val="3093563535"/>
                  </a:ext>
                </a:extLst>
              </a:tr>
              <a:tr h="225230">
                <a:tc>
                  <a:txBody>
                    <a:bodyPr/>
                    <a:lstStyle/>
                    <a:p>
                      <a:pPr algn="ctr" fontAlgn="b"/>
                      <a:r>
                        <a:rPr lang="en-US" sz="1100" b="0" i="1" u="none" strike="noStrike">
                          <a:solidFill>
                            <a:srgbClr val="000000"/>
                          </a:solidFill>
                          <a:effectLst/>
                          <a:latin typeface="Georgia" panose="02040502050405020303" pitchFamily="18" charset="0"/>
                        </a:rPr>
                        <a:t>2018/19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101,510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1,792</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511,430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1,711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165,609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1,676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54,142</a:t>
                      </a:r>
                    </a:p>
                  </a:txBody>
                  <a:tcPr marL="6096" marR="6096" marT="6096" marB="0" anchor="b">
                    <a:lnL>
                      <a:noFill/>
                    </a:lnL>
                    <a:lnR>
                      <a:noFill/>
                    </a:lnR>
                    <a:lnT>
                      <a:noFill/>
                    </a:lnT>
                    <a:lnB>
                      <a:noFill/>
                    </a:lnB>
                  </a:tcPr>
                </a:tc>
                <a:tc>
                  <a:txBody>
                    <a:bodyPr/>
                    <a:lstStyle/>
                    <a:p>
                      <a:pPr algn="ctr" fontAlgn="b"/>
                      <a:r>
                        <a:rPr lang="en-US" sz="1100" b="0" i="0" u="none" strike="noStrike" dirty="0">
                          <a:solidFill>
                            <a:srgbClr val="000000"/>
                          </a:solidFill>
                          <a:effectLst/>
                          <a:latin typeface="Georgia" panose="02040502050405020303" pitchFamily="18" charset="0"/>
                        </a:rPr>
                        <a:t>1,697</a:t>
                      </a:r>
                    </a:p>
                  </a:txBody>
                  <a:tcPr marL="6096" marR="6096" marT="6096" marB="0" anchor="b">
                    <a:lnL>
                      <a:noFill/>
                    </a:lnL>
                    <a:lnR>
                      <a:noFill/>
                    </a:lnR>
                    <a:lnT>
                      <a:noFill/>
                    </a:lnT>
                    <a:lnB>
                      <a:noFill/>
                    </a:lnB>
                  </a:tcPr>
                </a:tc>
                <a:extLst>
                  <a:ext uri="{0D108BD9-81ED-4DB2-BD59-A6C34878D82A}">
                    <a16:rowId xmlns:a16="http://schemas.microsoft.com/office/drawing/2014/main" val="3954536964"/>
                  </a:ext>
                </a:extLst>
              </a:tr>
            </a:tbl>
          </a:graphicData>
        </a:graphic>
      </p:graphicFrame>
      <p:sp>
        <p:nvSpPr>
          <p:cNvPr id="4" name="Slide Number Placeholder 3">
            <a:extLst>
              <a:ext uri="{FF2B5EF4-FFF2-40B4-BE49-F238E27FC236}">
                <a16:creationId xmlns:a16="http://schemas.microsoft.com/office/drawing/2014/main" id="{B2CA94B3-8614-45FF-97C1-FFFC5B59C730}"/>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Tree>
    <p:extLst>
      <p:ext uri="{BB962C8B-B14F-4D97-AF65-F5344CB8AC3E}">
        <p14:creationId xmlns:p14="http://schemas.microsoft.com/office/powerpoint/2010/main" val="276275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CFF2-4A3A-4439-A6AF-DD2F2C11279F}"/>
              </a:ext>
            </a:extLst>
          </p:cNvPr>
          <p:cNvSpPr>
            <a:spLocks noGrp="1"/>
          </p:cNvSpPr>
          <p:nvPr>
            <p:ph type="title"/>
          </p:nvPr>
        </p:nvSpPr>
        <p:spPr/>
        <p:txBody>
          <a:bodyPr/>
          <a:lstStyle/>
          <a:p>
            <a:r>
              <a:rPr lang="en-US" dirty="0"/>
              <a:t>How consistently do schools participate?</a:t>
            </a:r>
          </a:p>
        </p:txBody>
      </p:sp>
      <p:graphicFrame>
        <p:nvGraphicFramePr>
          <p:cNvPr id="6" name="Content Placeholder 5">
            <a:extLst>
              <a:ext uri="{FF2B5EF4-FFF2-40B4-BE49-F238E27FC236}">
                <a16:creationId xmlns:a16="http://schemas.microsoft.com/office/drawing/2014/main" id="{86CC2599-76D9-435E-896B-1D77B7540459}"/>
              </a:ext>
            </a:extLst>
          </p:cNvPr>
          <p:cNvGraphicFramePr>
            <a:graphicFrameLocks noGrp="1"/>
          </p:cNvGraphicFramePr>
          <p:nvPr>
            <p:ph idx="1"/>
            <p:extLst>
              <p:ext uri="{D42A27DB-BD31-4B8C-83A1-F6EECF244321}">
                <p14:modId xmlns:p14="http://schemas.microsoft.com/office/powerpoint/2010/main" val="3585608310"/>
              </p:ext>
            </p:extLst>
          </p:nvPr>
        </p:nvGraphicFramePr>
        <p:xfrm>
          <a:off x="869950" y="1676400"/>
          <a:ext cx="7404100" cy="3890165"/>
        </p:xfrm>
        <a:graphic>
          <a:graphicData uri="http://schemas.openxmlformats.org/drawingml/2006/table">
            <a:tbl>
              <a:tblPr/>
              <a:tblGrid>
                <a:gridCol w="1851025">
                  <a:extLst>
                    <a:ext uri="{9D8B030D-6E8A-4147-A177-3AD203B41FA5}">
                      <a16:colId xmlns:a16="http://schemas.microsoft.com/office/drawing/2014/main" val="3533761524"/>
                    </a:ext>
                  </a:extLst>
                </a:gridCol>
                <a:gridCol w="1851025">
                  <a:extLst>
                    <a:ext uri="{9D8B030D-6E8A-4147-A177-3AD203B41FA5}">
                      <a16:colId xmlns:a16="http://schemas.microsoft.com/office/drawing/2014/main" val="3509349160"/>
                    </a:ext>
                  </a:extLst>
                </a:gridCol>
                <a:gridCol w="1851025">
                  <a:extLst>
                    <a:ext uri="{9D8B030D-6E8A-4147-A177-3AD203B41FA5}">
                      <a16:colId xmlns:a16="http://schemas.microsoft.com/office/drawing/2014/main" val="1006077807"/>
                    </a:ext>
                  </a:extLst>
                </a:gridCol>
                <a:gridCol w="1851025">
                  <a:extLst>
                    <a:ext uri="{9D8B030D-6E8A-4147-A177-3AD203B41FA5}">
                      <a16:colId xmlns:a16="http://schemas.microsoft.com/office/drawing/2014/main" val="3263153521"/>
                    </a:ext>
                  </a:extLst>
                </a:gridCol>
              </a:tblGrid>
              <a:tr h="471535">
                <a:tc gridSpan="4">
                  <a:txBody>
                    <a:bodyPr/>
                    <a:lstStyle/>
                    <a:p>
                      <a:pPr algn="ctr" fontAlgn="b"/>
                      <a:r>
                        <a:rPr lang="en-US" sz="1400" b="1" i="0" u="none" strike="noStrike" dirty="0">
                          <a:solidFill>
                            <a:srgbClr val="000000"/>
                          </a:solidFill>
                          <a:effectLst/>
                          <a:latin typeface="Georgia" panose="02040502050405020303" pitchFamily="18" charset="0"/>
                        </a:rPr>
                        <a:t>Elementary Survey School Participation Consistency (2014/15 to 2018/19)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3544088"/>
                  </a:ext>
                </a:extLst>
              </a:tr>
              <a:tr h="341863">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89516989"/>
                  </a:ext>
                </a:extLst>
              </a:tr>
              <a:tr h="341863">
                <a:tc>
                  <a:txBody>
                    <a:bodyPr/>
                    <a:lstStyle/>
                    <a:p>
                      <a:pPr algn="ctr" fontAlgn="b"/>
                      <a:r>
                        <a:rPr lang="en-US" sz="1100" b="1" i="0" u="none" strike="noStrike" dirty="0">
                          <a:solidFill>
                            <a:srgbClr val="000000"/>
                          </a:solidFill>
                          <a:effectLst/>
                          <a:latin typeface="Georgia" panose="02040502050405020303" pitchFamily="18" charset="0"/>
                        </a:rPr>
                        <a:t>Number of Years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Number of Schools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Georgia" panose="02040502050405020303" pitchFamily="18" charset="0"/>
                        </a:rPr>
                        <a:t>Percent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Cum.</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097724"/>
                  </a:ext>
                </a:extLst>
              </a:tr>
              <a:tr h="341863">
                <a:tc>
                  <a:txBody>
                    <a:bodyPr/>
                    <a:lstStyle/>
                    <a:p>
                      <a:pPr algn="ctr" fontAlgn="b"/>
                      <a:endParaRPr lang="en-US" sz="1100" b="1" i="1"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1" i="1"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1" i="1"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1" i="1"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6131223"/>
                  </a:ext>
                </a:extLst>
              </a:tr>
              <a:tr h="341863">
                <a:tc>
                  <a:txBody>
                    <a:bodyPr/>
                    <a:lstStyle/>
                    <a:p>
                      <a:pPr algn="ctr" fontAlgn="b"/>
                      <a:r>
                        <a:rPr lang="en-US" sz="1100" b="0" i="0" u="none" strike="noStrike">
                          <a:solidFill>
                            <a:srgbClr val="000000"/>
                          </a:solidFill>
                          <a:effectLst/>
                          <a:latin typeface="Georgia" panose="02040502050405020303" pitchFamily="18" charset="0"/>
                        </a:rPr>
                        <a:t>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842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23.94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23.94</a:t>
                      </a:r>
                    </a:p>
                  </a:txBody>
                  <a:tcPr marL="6350" marR="6350" marT="6350" marB="0" anchor="b">
                    <a:lnL>
                      <a:noFill/>
                    </a:lnL>
                    <a:lnR>
                      <a:noFill/>
                    </a:lnR>
                    <a:lnT>
                      <a:noFill/>
                    </a:lnT>
                    <a:lnB>
                      <a:noFill/>
                    </a:lnB>
                  </a:tcPr>
                </a:tc>
                <a:extLst>
                  <a:ext uri="{0D108BD9-81ED-4DB2-BD59-A6C34878D82A}">
                    <a16:rowId xmlns:a16="http://schemas.microsoft.com/office/drawing/2014/main" val="3438892029"/>
                  </a:ext>
                </a:extLst>
              </a:tr>
              <a:tr h="341863">
                <a:tc>
                  <a:txBody>
                    <a:bodyPr/>
                    <a:lstStyle/>
                    <a:p>
                      <a:pPr algn="ctr" fontAlgn="b"/>
                      <a:r>
                        <a:rPr lang="en-US" sz="1100" b="0" i="0" u="none" strike="noStrike">
                          <a:solidFill>
                            <a:srgbClr val="000000"/>
                          </a:solidFill>
                          <a:effectLst/>
                          <a:latin typeface="Georgia" panose="02040502050405020303" pitchFamily="18" charset="0"/>
                        </a:rPr>
                        <a:t>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1,234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35.09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59.03</a:t>
                      </a:r>
                    </a:p>
                  </a:txBody>
                  <a:tcPr marL="6350" marR="6350" marT="6350" marB="0" anchor="b">
                    <a:lnL>
                      <a:noFill/>
                    </a:lnL>
                    <a:lnR>
                      <a:noFill/>
                    </a:lnR>
                    <a:lnT>
                      <a:noFill/>
                    </a:lnT>
                    <a:lnB>
                      <a:noFill/>
                    </a:lnB>
                  </a:tcPr>
                </a:tc>
                <a:extLst>
                  <a:ext uri="{0D108BD9-81ED-4DB2-BD59-A6C34878D82A}">
                    <a16:rowId xmlns:a16="http://schemas.microsoft.com/office/drawing/2014/main" val="2891539380"/>
                  </a:ext>
                </a:extLst>
              </a:tr>
              <a:tr h="341863">
                <a:tc>
                  <a:txBody>
                    <a:bodyPr/>
                    <a:lstStyle/>
                    <a:p>
                      <a:pPr algn="ctr" fontAlgn="b"/>
                      <a:r>
                        <a:rPr lang="en-US" sz="1100" b="0" i="0" u="none" strike="noStrike">
                          <a:solidFill>
                            <a:srgbClr val="000000"/>
                          </a:solidFill>
                          <a:effectLst/>
                          <a:latin typeface="Georgia" panose="02040502050405020303" pitchFamily="18" charset="0"/>
                        </a:rPr>
                        <a:t>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645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18.34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77.37</a:t>
                      </a:r>
                    </a:p>
                  </a:txBody>
                  <a:tcPr marL="6350" marR="6350" marT="6350" marB="0" anchor="b">
                    <a:lnL>
                      <a:noFill/>
                    </a:lnL>
                    <a:lnR>
                      <a:noFill/>
                    </a:lnR>
                    <a:lnT>
                      <a:noFill/>
                    </a:lnT>
                    <a:lnB>
                      <a:noFill/>
                    </a:lnB>
                  </a:tcPr>
                </a:tc>
                <a:extLst>
                  <a:ext uri="{0D108BD9-81ED-4DB2-BD59-A6C34878D82A}">
                    <a16:rowId xmlns:a16="http://schemas.microsoft.com/office/drawing/2014/main" val="2224573755"/>
                  </a:ext>
                </a:extLst>
              </a:tr>
              <a:tr h="341863">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449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12.77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90.13</a:t>
                      </a:r>
                    </a:p>
                  </a:txBody>
                  <a:tcPr marL="6350" marR="6350" marT="6350" marB="0" anchor="b">
                    <a:lnL>
                      <a:noFill/>
                    </a:lnL>
                    <a:lnR>
                      <a:noFill/>
                    </a:lnR>
                    <a:lnT>
                      <a:noFill/>
                    </a:lnT>
                    <a:lnB>
                      <a:noFill/>
                    </a:lnB>
                  </a:tcPr>
                </a:tc>
                <a:extLst>
                  <a:ext uri="{0D108BD9-81ED-4DB2-BD59-A6C34878D82A}">
                    <a16:rowId xmlns:a16="http://schemas.microsoft.com/office/drawing/2014/main" val="1310858593"/>
                  </a:ext>
                </a:extLst>
              </a:tr>
              <a:tr h="341863">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347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9.87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a:noFill/>
                    </a:lnT>
                    <a:lnB>
                      <a:noFill/>
                    </a:lnB>
                  </a:tcPr>
                </a:tc>
                <a:extLst>
                  <a:ext uri="{0D108BD9-81ED-4DB2-BD59-A6C34878D82A}">
                    <a16:rowId xmlns:a16="http://schemas.microsoft.com/office/drawing/2014/main" val="656961885"/>
                  </a:ext>
                </a:extLst>
              </a:tr>
              <a:tr h="341863">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3613345"/>
                  </a:ext>
                </a:extLst>
              </a:tr>
              <a:tr h="341863">
                <a:tc>
                  <a:txBody>
                    <a:bodyPr/>
                    <a:lstStyle/>
                    <a:p>
                      <a:pPr algn="ctr" fontAlgn="b"/>
                      <a:r>
                        <a:rPr lang="en-US" sz="1100" b="1" i="0" u="none" strike="noStrike" dirty="0">
                          <a:solidFill>
                            <a:srgbClr val="000000"/>
                          </a:solidFill>
                          <a:effectLst/>
                          <a:latin typeface="Georgia" panose="02040502050405020303" pitchFamily="18"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3,517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52794612"/>
                  </a:ext>
                </a:extLst>
              </a:tr>
            </a:tbl>
          </a:graphicData>
        </a:graphic>
      </p:graphicFrame>
      <p:sp>
        <p:nvSpPr>
          <p:cNvPr id="4" name="Slide Number Placeholder 3">
            <a:extLst>
              <a:ext uri="{FF2B5EF4-FFF2-40B4-BE49-F238E27FC236}">
                <a16:creationId xmlns:a16="http://schemas.microsoft.com/office/drawing/2014/main" id="{105CBEF3-9CE1-4125-977C-F1C6750AF244}"/>
              </a:ext>
            </a:extLst>
          </p:cNvPr>
          <p:cNvSpPr>
            <a:spLocks noGrp="1"/>
          </p:cNvSpPr>
          <p:nvPr>
            <p:ph type="sldNum" sz="quarter" idx="12"/>
          </p:nvPr>
        </p:nvSpPr>
        <p:spPr/>
        <p:txBody>
          <a:bodyPr/>
          <a:lstStyle/>
          <a:p>
            <a:fld id="{80DD8C35-F8B3-4049-95AF-A34E38FBBA50}" type="slidenum">
              <a:rPr lang="en-US" smtClean="0"/>
              <a:pPr/>
              <a:t>8</a:t>
            </a:fld>
            <a:endParaRPr lang="en-US" dirty="0"/>
          </a:p>
        </p:txBody>
      </p:sp>
    </p:spTree>
    <p:extLst>
      <p:ext uri="{BB962C8B-B14F-4D97-AF65-F5344CB8AC3E}">
        <p14:creationId xmlns:p14="http://schemas.microsoft.com/office/powerpoint/2010/main" val="188606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 Participation Consistency: </a:t>
            </a:r>
            <a:br>
              <a:rPr lang="en-US" dirty="0"/>
            </a:br>
            <a:r>
              <a:rPr lang="en-US" dirty="0"/>
              <a:t>Secondary Survey</a:t>
            </a:r>
          </a:p>
        </p:txBody>
      </p:sp>
      <p:graphicFrame>
        <p:nvGraphicFramePr>
          <p:cNvPr id="9" name="Content Placeholder 8">
            <a:extLst>
              <a:ext uri="{FF2B5EF4-FFF2-40B4-BE49-F238E27FC236}">
                <a16:creationId xmlns:a16="http://schemas.microsoft.com/office/drawing/2014/main" id="{507E4E07-520B-4CC1-86E1-9F7EF8A25C94}"/>
              </a:ext>
            </a:extLst>
          </p:cNvPr>
          <p:cNvGraphicFramePr>
            <a:graphicFrameLocks noGrp="1"/>
          </p:cNvGraphicFramePr>
          <p:nvPr>
            <p:ph idx="1"/>
          </p:nvPr>
        </p:nvGraphicFramePr>
        <p:xfrm>
          <a:off x="990600" y="2038063"/>
          <a:ext cx="7366000" cy="3528216"/>
        </p:xfrm>
        <a:graphic>
          <a:graphicData uri="http://schemas.openxmlformats.org/drawingml/2006/table">
            <a:tbl>
              <a:tblPr/>
              <a:tblGrid>
                <a:gridCol w="1841500">
                  <a:extLst>
                    <a:ext uri="{9D8B030D-6E8A-4147-A177-3AD203B41FA5}">
                      <a16:colId xmlns:a16="http://schemas.microsoft.com/office/drawing/2014/main" val="1004177019"/>
                    </a:ext>
                  </a:extLst>
                </a:gridCol>
                <a:gridCol w="1841500">
                  <a:extLst>
                    <a:ext uri="{9D8B030D-6E8A-4147-A177-3AD203B41FA5}">
                      <a16:colId xmlns:a16="http://schemas.microsoft.com/office/drawing/2014/main" val="3064784145"/>
                    </a:ext>
                  </a:extLst>
                </a:gridCol>
                <a:gridCol w="1841500">
                  <a:extLst>
                    <a:ext uri="{9D8B030D-6E8A-4147-A177-3AD203B41FA5}">
                      <a16:colId xmlns:a16="http://schemas.microsoft.com/office/drawing/2014/main" val="2457174656"/>
                    </a:ext>
                  </a:extLst>
                </a:gridCol>
                <a:gridCol w="1841500">
                  <a:extLst>
                    <a:ext uri="{9D8B030D-6E8A-4147-A177-3AD203B41FA5}">
                      <a16:colId xmlns:a16="http://schemas.microsoft.com/office/drawing/2014/main" val="3088858274"/>
                    </a:ext>
                  </a:extLst>
                </a:gridCol>
              </a:tblGrid>
              <a:tr h="268076">
                <a:tc gridSpan="4">
                  <a:txBody>
                    <a:bodyPr/>
                    <a:lstStyle/>
                    <a:p>
                      <a:pPr algn="ctr" fontAlgn="b"/>
                      <a:r>
                        <a:rPr lang="en-US" sz="1200" b="1" i="0" u="none" strike="noStrike">
                          <a:solidFill>
                            <a:srgbClr val="000000"/>
                          </a:solidFill>
                          <a:effectLst/>
                          <a:latin typeface="Georgia" panose="02040502050405020303" pitchFamily="18" charset="0"/>
                        </a:rPr>
                        <a:t>Secondary Survey School Participation Consistency (2011/12 to 2018/19)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8993716"/>
                  </a:ext>
                </a:extLst>
              </a:tr>
              <a:tr h="250780">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6595736"/>
                  </a:ext>
                </a:extLst>
              </a:tr>
              <a:tr h="250780">
                <a:tc>
                  <a:txBody>
                    <a:bodyPr/>
                    <a:lstStyle/>
                    <a:p>
                      <a:pPr algn="ctr" fontAlgn="b"/>
                      <a:r>
                        <a:rPr lang="en-US" sz="1100" b="1" i="0" u="none" strike="noStrike" dirty="0">
                          <a:solidFill>
                            <a:srgbClr val="000000"/>
                          </a:solidFill>
                          <a:effectLst/>
                          <a:latin typeface="Georgia" panose="02040502050405020303" pitchFamily="18" charset="0"/>
                        </a:rPr>
                        <a:t>Number of Years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Number of Schools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Percent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Cumulative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3552752"/>
                  </a:ext>
                </a:extLst>
              </a:tr>
              <a:tr h="250780">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886976"/>
                  </a:ext>
                </a:extLst>
              </a:tr>
              <a:tr h="250780">
                <a:tc>
                  <a:txBody>
                    <a:bodyPr/>
                    <a:lstStyle/>
                    <a:p>
                      <a:pPr algn="ctr" fontAlgn="b"/>
                      <a:r>
                        <a:rPr lang="en-US" sz="1100" b="0" i="0" u="none" strike="noStrike">
                          <a:solidFill>
                            <a:srgbClr val="000000"/>
                          </a:solidFill>
                          <a:effectLst/>
                          <a:latin typeface="Georgia" panose="02040502050405020303" pitchFamily="18" charset="0"/>
                        </a:rPr>
                        <a:t>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596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16.08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16.08</a:t>
                      </a:r>
                    </a:p>
                  </a:txBody>
                  <a:tcPr marL="6350" marR="6350" marT="6350" marB="0" anchor="b">
                    <a:lnL>
                      <a:noFill/>
                    </a:lnL>
                    <a:lnR>
                      <a:noFill/>
                    </a:lnR>
                    <a:lnT>
                      <a:noFill/>
                    </a:lnT>
                    <a:lnB>
                      <a:noFill/>
                    </a:lnB>
                  </a:tcPr>
                </a:tc>
                <a:extLst>
                  <a:ext uri="{0D108BD9-81ED-4DB2-BD59-A6C34878D82A}">
                    <a16:rowId xmlns:a16="http://schemas.microsoft.com/office/drawing/2014/main" val="2499651001"/>
                  </a:ext>
                </a:extLst>
              </a:tr>
              <a:tr h="250780">
                <a:tc>
                  <a:txBody>
                    <a:bodyPr/>
                    <a:lstStyle/>
                    <a:p>
                      <a:pPr algn="ctr" fontAlgn="b"/>
                      <a:r>
                        <a:rPr lang="en-US" sz="1100" b="0" i="0" u="none" strike="noStrike">
                          <a:solidFill>
                            <a:srgbClr val="000000"/>
                          </a:solidFill>
                          <a:effectLst/>
                          <a:latin typeface="Georgia" panose="02040502050405020303" pitchFamily="18" charset="0"/>
                        </a:rPr>
                        <a:t>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531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14.33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30.41</a:t>
                      </a:r>
                    </a:p>
                  </a:txBody>
                  <a:tcPr marL="6350" marR="6350" marT="6350" marB="0" anchor="b">
                    <a:lnL>
                      <a:noFill/>
                    </a:lnL>
                    <a:lnR>
                      <a:noFill/>
                    </a:lnR>
                    <a:lnT>
                      <a:noFill/>
                    </a:lnT>
                    <a:lnB>
                      <a:noFill/>
                    </a:lnB>
                  </a:tcPr>
                </a:tc>
                <a:extLst>
                  <a:ext uri="{0D108BD9-81ED-4DB2-BD59-A6C34878D82A}">
                    <a16:rowId xmlns:a16="http://schemas.microsoft.com/office/drawing/2014/main" val="512336717"/>
                  </a:ext>
                </a:extLst>
              </a:tr>
              <a:tr h="250780">
                <a:tc>
                  <a:txBody>
                    <a:bodyPr/>
                    <a:lstStyle/>
                    <a:p>
                      <a:pPr algn="ctr" fontAlgn="b"/>
                      <a:r>
                        <a:rPr lang="en-US" sz="1100" b="0" i="0" u="none" strike="noStrike">
                          <a:solidFill>
                            <a:srgbClr val="000000"/>
                          </a:solidFill>
                          <a:effectLst/>
                          <a:latin typeface="Georgia" panose="02040502050405020303" pitchFamily="18" charset="0"/>
                        </a:rPr>
                        <a:t>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637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17.19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47.6</a:t>
                      </a:r>
                    </a:p>
                  </a:txBody>
                  <a:tcPr marL="6350" marR="6350" marT="6350" marB="0" anchor="b">
                    <a:lnL>
                      <a:noFill/>
                    </a:lnL>
                    <a:lnR>
                      <a:noFill/>
                    </a:lnR>
                    <a:lnT>
                      <a:noFill/>
                    </a:lnT>
                    <a:lnB>
                      <a:noFill/>
                    </a:lnB>
                  </a:tcPr>
                </a:tc>
                <a:extLst>
                  <a:ext uri="{0D108BD9-81ED-4DB2-BD59-A6C34878D82A}">
                    <a16:rowId xmlns:a16="http://schemas.microsoft.com/office/drawing/2014/main" val="2632657342"/>
                  </a:ext>
                </a:extLst>
              </a:tr>
              <a:tr h="250780">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1,060</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28.6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76.2</a:t>
                      </a:r>
                    </a:p>
                  </a:txBody>
                  <a:tcPr marL="6350" marR="6350" marT="6350" marB="0" anchor="b">
                    <a:lnL>
                      <a:noFill/>
                    </a:lnL>
                    <a:lnR>
                      <a:noFill/>
                    </a:lnR>
                    <a:lnT>
                      <a:noFill/>
                    </a:lnT>
                    <a:lnB>
                      <a:noFill/>
                    </a:lnB>
                  </a:tcPr>
                </a:tc>
                <a:extLst>
                  <a:ext uri="{0D108BD9-81ED-4DB2-BD59-A6C34878D82A}">
                    <a16:rowId xmlns:a16="http://schemas.microsoft.com/office/drawing/2014/main" val="3466242750"/>
                  </a:ext>
                </a:extLst>
              </a:tr>
              <a:tr h="250780">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435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11.74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87.94</a:t>
                      </a:r>
                    </a:p>
                  </a:txBody>
                  <a:tcPr marL="6350" marR="6350" marT="6350" marB="0" anchor="b">
                    <a:lnL>
                      <a:noFill/>
                    </a:lnL>
                    <a:lnR>
                      <a:noFill/>
                    </a:lnR>
                    <a:lnT>
                      <a:noFill/>
                    </a:lnT>
                    <a:lnB>
                      <a:noFill/>
                    </a:lnB>
                  </a:tcPr>
                </a:tc>
                <a:extLst>
                  <a:ext uri="{0D108BD9-81ED-4DB2-BD59-A6C34878D82A}">
                    <a16:rowId xmlns:a16="http://schemas.microsoft.com/office/drawing/2014/main" val="87157650"/>
                  </a:ext>
                </a:extLst>
              </a:tr>
              <a:tr h="250780">
                <a:tc>
                  <a:txBody>
                    <a:bodyPr/>
                    <a:lstStyle/>
                    <a:p>
                      <a:pPr algn="ctr" fontAlgn="b"/>
                      <a:r>
                        <a:rPr lang="en-US" sz="1100" b="0" i="0" u="none" strike="noStrike">
                          <a:solidFill>
                            <a:srgbClr val="000000"/>
                          </a:solidFill>
                          <a:effectLst/>
                          <a:latin typeface="Georgia" panose="02040502050405020303" pitchFamily="18" charset="0"/>
                        </a:rPr>
                        <a:t>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243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6.56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94.5</a:t>
                      </a:r>
                    </a:p>
                  </a:txBody>
                  <a:tcPr marL="6350" marR="6350" marT="6350" marB="0" anchor="b">
                    <a:lnL>
                      <a:noFill/>
                    </a:lnL>
                    <a:lnR>
                      <a:noFill/>
                    </a:lnR>
                    <a:lnT>
                      <a:noFill/>
                    </a:lnT>
                    <a:lnB>
                      <a:noFill/>
                    </a:lnB>
                  </a:tcPr>
                </a:tc>
                <a:extLst>
                  <a:ext uri="{0D108BD9-81ED-4DB2-BD59-A6C34878D82A}">
                    <a16:rowId xmlns:a16="http://schemas.microsoft.com/office/drawing/2014/main" val="2810595879"/>
                  </a:ext>
                </a:extLst>
              </a:tr>
              <a:tr h="250780">
                <a:tc>
                  <a:txBody>
                    <a:bodyPr/>
                    <a:lstStyle/>
                    <a:p>
                      <a:pPr algn="ctr" fontAlgn="b"/>
                      <a:r>
                        <a:rPr lang="en-US" sz="1100" b="0" i="0" u="none" strike="noStrike">
                          <a:solidFill>
                            <a:srgbClr val="000000"/>
                          </a:solidFill>
                          <a:effectLst/>
                          <a:latin typeface="Georgia" panose="02040502050405020303" pitchFamily="18" charset="0"/>
                        </a:rPr>
                        <a:t>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3.35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97.84</a:t>
                      </a:r>
                    </a:p>
                  </a:txBody>
                  <a:tcPr marL="6350" marR="6350" marT="6350" marB="0" anchor="b">
                    <a:lnL>
                      <a:noFill/>
                    </a:lnL>
                    <a:lnR>
                      <a:noFill/>
                    </a:lnR>
                    <a:lnT>
                      <a:noFill/>
                    </a:lnT>
                    <a:lnB>
                      <a:noFill/>
                    </a:lnB>
                  </a:tcPr>
                </a:tc>
                <a:extLst>
                  <a:ext uri="{0D108BD9-81ED-4DB2-BD59-A6C34878D82A}">
                    <a16:rowId xmlns:a16="http://schemas.microsoft.com/office/drawing/2014/main" val="3370877668"/>
                  </a:ext>
                </a:extLst>
              </a:tr>
              <a:tr h="250780">
                <a:tc>
                  <a:txBody>
                    <a:bodyPr/>
                    <a:lstStyle/>
                    <a:p>
                      <a:pPr algn="ctr" fontAlgn="b"/>
                      <a:r>
                        <a:rPr lang="en-US" sz="1100" b="0" i="0" u="none" strike="noStrike">
                          <a:solidFill>
                            <a:srgbClr val="000000"/>
                          </a:solidFill>
                          <a:effectLst/>
                          <a:latin typeface="Georgia" panose="02040502050405020303" pitchFamily="18" charset="0"/>
                        </a:rPr>
                        <a:t>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80</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2.16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a:noFill/>
                    </a:lnT>
                    <a:lnB>
                      <a:noFill/>
                    </a:lnB>
                  </a:tcPr>
                </a:tc>
                <a:extLst>
                  <a:ext uri="{0D108BD9-81ED-4DB2-BD59-A6C34878D82A}">
                    <a16:rowId xmlns:a16="http://schemas.microsoft.com/office/drawing/2014/main" val="2625321300"/>
                  </a:ext>
                </a:extLst>
              </a:tr>
              <a:tr h="250780">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4450673"/>
                  </a:ext>
                </a:extLst>
              </a:tr>
              <a:tr h="250780">
                <a:tc>
                  <a:txBody>
                    <a:bodyPr/>
                    <a:lstStyle/>
                    <a:p>
                      <a:pPr algn="ctr" fontAlgn="b"/>
                      <a:r>
                        <a:rPr lang="en-US" sz="1100" b="1" i="0" u="none" strike="noStrike" dirty="0">
                          <a:solidFill>
                            <a:srgbClr val="000000"/>
                          </a:solidFill>
                          <a:effectLst/>
                          <a:latin typeface="Georgia" panose="02040502050405020303" pitchFamily="18"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3,706</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72000942"/>
                  </a:ext>
                </a:extLst>
              </a:tr>
            </a:tbl>
          </a:graphicData>
        </a:graphic>
      </p:graphicFrame>
      <p:sp>
        <p:nvSpPr>
          <p:cNvPr id="4" name="Slide Number Placeholder 3"/>
          <p:cNvSpPr>
            <a:spLocks noGrp="1"/>
          </p:cNvSpPr>
          <p:nvPr>
            <p:ph type="sldNum" sz="quarter" idx="12"/>
          </p:nvPr>
        </p:nvSpPr>
        <p:spPr/>
        <p:txBody>
          <a:bodyPr/>
          <a:lstStyle/>
          <a:p>
            <a:fld id="{80DD8C35-F8B3-4049-95AF-A34E38FBBA50}" type="slidenum">
              <a:rPr lang="en-US" smtClean="0"/>
              <a:pPr/>
              <a:t>9</a:t>
            </a:fld>
            <a:endParaRPr lang="en-US" dirty="0"/>
          </a:p>
        </p:txBody>
      </p:sp>
    </p:spTree>
    <p:extLst>
      <p:ext uri="{BB962C8B-B14F-4D97-AF65-F5344CB8AC3E}">
        <p14:creationId xmlns:p14="http://schemas.microsoft.com/office/powerpoint/2010/main" val="7861270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9537</TotalTime>
  <Words>869</Words>
  <Application>Microsoft Office PowerPoint</Application>
  <PresentationFormat>On-screen Show (4:3)</PresentationFormat>
  <Paragraphs>402</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Georgia</vt:lpstr>
      <vt:lpstr>Wingdings</vt:lpstr>
      <vt:lpstr>Office Theme</vt:lpstr>
      <vt:lpstr>California School Climate, Health, and Learning Surveys (CalSCHLS): A Primer</vt:lpstr>
      <vt:lpstr>What is CalSCHLS?</vt:lpstr>
      <vt:lpstr>What is CalSCHLS?</vt:lpstr>
      <vt:lpstr>Survey Content</vt:lpstr>
      <vt:lpstr>Our Data</vt:lpstr>
      <vt:lpstr>Features/Considerations</vt:lpstr>
      <vt:lpstr>Schools in our data</vt:lpstr>
      <vt:lpstr>How consistently do schools participate?</vt:lpstr>
      <vt:lpstr>School Participation Consistency:  Secondary Survey</vt:lpstr>
      <vt:lpstr>School Participation Consistency:  Parent Survey</vt:lpstr>
      <vt:lpstr>School Participation Consistency:  Staff Survey</vt:lpstr>
      <vt:lpstr>Current work</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jake</dc:creator>
  <cp:lastModifiedBy>Che Sun</cp:lastModifiedBy>
  <cp:revision>873</cp:revision>
  <dcterms:created xsi:type="dcterms:W3CDTF">2012-05-22T05:12:52Z</dcterms:created>
  <dcterms:modified xsi:type="dcterms:W3CDTF">2020-10-07T03:29:05Z</dcterms:modified>
</cp:coreProperties>
</file>