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500" r:id="rId3"/>
    <p:sldId id="501" r:id="rId4"/>
    <p:sldId id="502" r:id="rId5"/>
    <p:sldId id="503" r:id="rId6"/>
    <p:sldId id="504" r:id="rId7"/>
    <p:sldId id="505" r:id="rId8"/>
    <p:sldId id="506" r:id="rId9"/>
    <p:sldId id="507" r:id="rId10"/>
    <p:sldId id="508" r:id="rId11"/>
    <p:sldId id="509" r:id="rId12"/>
    <p:sldId id="51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44"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E993D-B9C0-420F-BE98-163D667AAF7B}" type="datetimeFigureOut">
              <a:rPr lang="en-US" smtClean="0"/>
              <a:t>6/23/2021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F155B-EBD3-4D11-8D85-47BEC715AD4F}" type="slidenum">
              <a:rPr lang="en-US" smtClean="0"/>
              <a:t>‹#›</a:t>
            </a:fld>
            <a:endParaRPr lang="en-US"/>
          </a:p>
        </p:txBody>
      </p:sp>
    </p:spTree>
    <p:extLst>
      <p:ext uri="{BB962C8B-B14F-4D97-AF65-F5344CB8AC3E}">
        <p14:creationId xmlns:p14="http://schemas.microsoft.com/office/powerpoint/2010/main" val="294687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68A90B27-3B5B-443C-A326-6050820812EE}"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8" name="Straight Connector 7"/>
          <p:cNvCxnSpPr/>
          <p:nvPr userDrawn="1"/>
        </p:nvCxnSpPr>
        <p:spPr>
          <a:xfrm>
            <a:off x="0" y="5562600"/>
            <a:ext cx="12192000" cy="0"/>
          </a:xfrm>
          <a:prstGeom prst="line">
            <a:avLst/>
          </a:prstGeom>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381001"/>
            <a:ext cx="10363200" cy="335279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59200" y="5638800"/>
            <a:ext cx="4775200" cy="685800"/>
          </a:xfrm>
        </p:spPr>
        <p:txBody>
          <a:bodyP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1A25E46-52F7-40D6-80E3-CFC117B222A3}" type="datetime1">
              <a:rPr lang="en-US" smtClean="0"/>
              <a:pPr/>
              <a:t>6/23/2021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144000" y="6400801"/>
            <a:ext cx="2844800" cy="365125"/>
          </a:xfrm>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55658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3E60-3331-4986-B797-3EF559A16933}" type="datetime1">
              <a:rPr lang="en-US" smtClean="0"/>
              <a:pPr/>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404797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8CC57-6400-4AFF-A83A-C347C39AD1CE}" type="datetime1">
              <a:rPr lang="en-US" smtClean="0"/>
              <a:pPr/>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45695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12192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76200"/>
            <a:ext cx="10972800" cy="114300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260615-ADF1-411E-B4F6-D044AC5D2F2F}" type="datetime1">
              <a:rPr lang="en-US" smtClean="0"/>
              <a:pPr/>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47200" y="1"/>
            <a:ext cx="2844800" cy="365125"/>
          </a:xfrm>
        </p:spPr>
        <p:txBody>
          <a:bodyPr/>
          <a:lstStyle>
            <a:lvl1pPr>
              <a:defRPr sz="1800">
                <a:solidFill>
                  <a:schemeClr val="bg1"/>
                </a:solidFill>
              </a:defRPr>
            </a:lvl1pPr>
          </a:lstStyle>
          <a:p>
            <a:fld id="{80DD8C35-F8B3-4049-95AF-A34E38FBBA50}" type="slidenum">
              <a:rPr lang="en-US" smtClean="0"/>
              <a:pPr/>
              <a:t>‹#›</a:t>
            </a:fld>
            <a:endParaRPr lang="en-US" dirty="0"/>
          </a:p>
        </p:txBody>
      </p:sp>
      <p:cxnSp>
        <p:nvCxnSpPr>
          <p:cNvPr id="9" name="Straight Connector 8"/>
          <p:cNvCxnSpPr/>
          <p:nvPr userDrawn="1"/>
        </p:nvCxnSpPr>
        <p:spPr>
          <a:xfrm>
            <a:off x="-23675" y="1295400"/>
            <a:ext cx="12252960" cy="0"/>
          </a:xfrm>
          <a:prstGeom prst="line">
            <a:avLst/>
          </a:prstGeom>
          <a:ln w="76200">
            <a:solidFill>
              <a:srgbClr val="E2A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443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71AF5-FE43-43B9-8E53-310B985FEDE8}" type="datetime1">
              <a:rPr lang="en-US" smtClean="0"/>
              <a:pPr/>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44935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29D738-71E1-481C-97EA-92A151452F98}" type="datetime1">
              <a:rPr lang="en-US" smtClean="0"/>
              <a:pPr/>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53349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023547-C15F-4B70-A988-6D925F4ACFE5}" type="datetime1">
              <a:rPr lang="en-US" smtClean="0"/>
              <a:pPr/>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575096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52610B-CD48-4F1A-8B35-484677D1C3E3}" type="datetime1">
              <a:rPr lang="en-US" smtClean="0"/>
              <a:pPr/>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64113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3F1DB-4C02-44F7-BACD-5CFDB2ED6993}" type="datetime1">
              <a:rPr lang="en-US" smtClean="0"/>
              <a:pPr/>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45095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0B4CC-456C-46C7-BE89-CD5460283B1F}" type="datetime1">
              <a:rPr lang="en-US" smtClean="0"/>
              <a:pPr/>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32085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2A44-1B13-4F82-BC08-BF64F5C0F261}" type="datetime1">
              <a:rPr lang="en-US" smtClean="0"/>
              <a:pPr/>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207485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22F2-FBF5-4F79-9C82-292EEAF9C382}" type="datetime1">
              <a:rPr lang="en-US" smtClean="0"/>
              <a:pPr/>
              <a:t>6/23/2021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7839-81A2-46CC-A3B2-864012D7A0C6}" type="slidenum">
              <a:rPr lang="en-US" smtClean="0"/>
              <a:pPr/>
              <a:t>‹#›</a:t>
            </a:fld>
            <a:endParaRPr lang="en-US"/>
          </a:p>
        </p:txBody>
      </p:sp>
    </p:spTree>
    <p:extLst>
      <p:ext uri="{BB962C8B-B14F-4D97-AF65-F5344CB8AC3E}">
        <p14:creationId xmlns:p14="http://schemas.microsoft.com/office/powerpoint/2010/main" val="1135312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905000" y="609600"/>
            <a:ext cx="8305800" cy="2914650"/>
          </a:xfrm>
        </p:spPr>
        <p:txBody>
          <a:bodyPr>
            <a:normAutofit/>
          </a:bodyPr>
          <a:lstStyle/>
          <a:p>
            <a:r>
              <a:rPr lang="en-US" dirty="0"/>
              <a:t>Update: New Index</a:t>
            </a:r>
            <a:br>
              <a:rPr lang="en-US" dirty="0"/>
            </a:br>
            <a:r>
              <a:rPr lang="en-US" dirty="0"/>
              <a:t>6/24/2021</a:t>
            </a:r>
          </a:p>
        </p:txBody>
      </p:sp>
      <p:sp>
        <p:nvSpPr>
          <p:cNvPr id="5" name="Subtitle 2"/>
          <p:cNvSpPr txBox="1">
            <a:spLocks/>
          </p:cNvSpPr>
          <p:nvPr/>
        </p:nvSpPr>
        <p:spPr>
          <a:xfrm>
            <a:off x="4191000" y="5599386"/>
            <a:ext cx="4191000" cy="457200"/>
          </a:xfrm>
          <a:prstGeom prst="rect">
            <a:avLst/>
          </a:prstGeom>
        </p:spPr>
        <p:txBody>
          <a:bodyPr vert="horz" lIns="91440" tIns="45720" rIns="91440" bIns="45720" rtlCol="0">
            <a:noAutofit/>
          </a:bodyPr>
          <a:lstStyle/>
          <a:p>
            <a:pPr>
              <a:spcBef>
                <a:spcPct val="20000"/>
              </a:spcBef>
              <a:defRPr/>
            </a:pPr>
            <a:endParaRPr lang="en-US" sz="2400" dirty="0"/>
          </a:p>
        </p:txBody>
      </p:sp>
      <p:sp>
        <p:nvSpPr>
          <p:cNvPr id="6" name="Subtitle 2"/>
          <p:cNvSpPr txBox="1">
            <a:spLocks/>
          </p:cNvSpPr>
          <p:nvPr/>
        </p:nvSpPr>
        <p:spPr>
          <a:xfrm>
            <a:off x="2971800" y="6947338"/>
            <a:ext cx="6629400" cy="457200"/>
          </a:xfrm>
          <a:prstGeom prst="rect">
            <a:avLst/>
          </a:prstGeom>
        </p:spPr>
        <p:txBody>
          <a:bodyPr vert="horz" lIns="91440" tIns="45720" rIns="91440" bIns="45720" rtlCol="0">
            <a:noAutofit/>
          </a:bodyPr>
          <a:lstStyle/>
          <a:p>
            <a:pPr algn="ctr">
              <a:spcBef>
                <a:spcPct val="20000"/>
              </a:spcBef>
              <a:defRPr/>
            </a:pPr>
            <a:endParaRPr lang="en-US" sz="2400" dirty="0"/>
          </a:p>
        </p:txBody>
      </p:sp>
      <p:sp>
        <p:nvSpPr>
          <p:cNvPr id="2" name="Slide Number Placeholder 1"/>
          <p:cNvSpPr>
            <a:spLocks noGrp="1"/>
          </p:cNvSpPr>
          <p:nvPr>
            <p:ph type="sldNum" sz="quarter" idx="12"/>
          </p:nvPr>
        </p:nvSpPr>
        <p:spPr>
          <a:xfrm>
            <a:off x="13716000" y="3124201"/>
            <a:ext cx="2133600" cy="365125"/>
          </a:xfrm>
        </p:spPr>
        <p:txBody>
          <a:bodyPr/>
          <a:lstStyle/>
          <a:p>
            <a:fld id="{02147839-81A2-46CC-A3B2-864012D7A0C6}" type="slidenum">
              <a:rPr lang="en-US" smtClean="0"/>
              <a:pPr/>
              <a:t>1</a:t>
            </a:fld>
            <a:endParaRPr lang="en-US" dirty="0"/>
          </a:p>
        </p:txBody>
      </p:sp>
      <p:sp>
        <p:nvSpPr>
          <p:cNvPr id="8" name="Subtitle 2"/>
          <p:cNvSpPr txBox="1">
            <a:spLocks/>
          </p:cNvSpPr>
          <p:nvPr/>
        </p:nvSpPr>
        <p:spPr>
          <a:xfrm>
            <a:off x="3161148" y="3733800"/>
            <a:ext cx="5943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200" dirty="0"/>
          </a:p>
          <a:p>
            <a:endParaRPr lang="en-US" sz="2200" dirty="0"/>
          </a:p>
          <a:p>
            <a:endParaRPr lang="en-US" dirty="0"/>
          </a:p>
        </p:txBody>
      </p:sp>
      <p:sp>
        <p:nvSpPr>
          <p:cNvPr id="11" name="Rectangle 10">
            <a:extLst>
              <a:ext uri="{FF2B5EF4-FFF2-40B4-BE49-F238E27FC236}">
                <a16:creationId xmlns:a16="http://schemas.microsoft.com/office/drawing/2014/main" id="{0024ADCA-AA7C-EC42-9701-9511B43CCFDA}"/>
              </a:ext>
            </a:extLst>
          </p:cNvPr>
          <p:cNvSpPr/>
          <p:nvPr/>
        </p:nvSpPr>
        <p:spPr>
          <a:xfrm>
            <a:off x="1828800" y="4306686"/>
            <a:ext cx="8458200" cy="954107"/>
          </a:xfrm>
          <a:prstGeom prst="rect">
            <a:avLst/>
          </a:prstGeom>
        </p:spPr>
        <p:txBody>
          <a:bodyPr wrap="square">
            <a:spAutoFit/>
          </a:bodyPr>
          <a:lstStyle/>
          <a:p>
            <a:pPr algn="just"/>
            <a:r>
              <a:rPr lang="en-US" sz="1400" b="1" dirty="0">
                <a:solidFill>
                  <a:schemeClr val="bg1"/>
                </a:solidFill>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400" b="1" cap="all" dirty="0">
                <a:solidFill>
                  <a:schemeClr val="bg1"/>
                </a:solidFill>
                <a:latin typeface="Calibri" panose="020F0502020204030204" pitchFamily="34" charset="0"/>
                <a:cs typeface="Calibri" panose="020F0502020204030204" pitchFamily="34" charset="0"/>
              </a:rPr>
              <a:t>R305E150006</a:t>
            </a:r>
            <a:r>
              <a:rPr lang="en-US" sz="1400" dirty="0">
                <a:solidFill>
                  <a:schemeClr val="bg1"/>
                </a:solidFill>
                <a:latin typeface="Calibri" panose="020F0502020204030204" pitchFamily="34" charset="0"/>
                <a:cs typeface="Calibri" panose="020F0502020204030204" pitchFamily="34" charset="0"/>
              </a:rPr>
              <a:t> </a:t>
            </a:r>
            <a:r>
              <a:rPr lang="en-US" sz="1400" b="1" dirty="0">
                <a:solidFill>
                  <a:schemeClr val="bg1"/>
                </a:solidFill>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alone and do not represent views of the Institute or the U.S. Department of Education, or of the agencies providing data.</a:t>
            </a:r>
          </a:p>
        </p:txBody>
      </p:sp>
      <p:pic>
        <p:nvPicPr>
          <p:cNvPr id="9" name="Picture 8">
            <a:extLst>
              <a:ext uri="{FF2B5EF4-FFF2-40B4-BE49-F238E27FC236}">
                <a16:creationId xmlns:a16="http://schemas.microsoft.com/office/drawing/2014/main" id="{3581C07E-BA5D-6146-9245-D16464964328}"/>
              </a:ext>
            </a:extLst>
          </p:cNvPr>
          <p:cNvPicPr/>
          <p:nvPr/>
        </p:nvPicPr>
        <p:blipFill>
          <a:blip r:embed="rId3">
            <a:extLst>
              <a:ext uri="{28A0092B-C50C-407E-A947-70E740481C1C}">
                <a14:useLocalDpi xmlns:a14="http://schemas.microsoft.com/office/drawing/2010/main" val="0"/>
              </a:ext>
            </a:extLst>
          </a:blip>
          <a:stretch>
            <a:fillRect/>
          </a:stretch>
        </p:blipFill>
        <p:spPr>
          <a:xfrm>
            <a:off x="5067300" y="5663976"/>
            <a:ext cx="2438399" cy="10267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2DA0-D7DD-4B6C-AF8A-180E8F9FA0FA}"/>
              </a:ext>
            </a:extLst>
          </p:cNvPr>
          <p:cNvSpPr>
            <a:spLocks noGrp="1"/>
          </p:cNvSpPr>
          <p:nvPr>
            <p:ph type="title"/>
          </p:nvPr>
        </p:nvSpPr>
        <p:spPr/>
        <p:txBody>
          <a:bodyPr/>
          <a:lstStyle/>
          <a:p>
            <a:r>
              <a:rPr lang="en-US" dirty="0"/>
              <a:t>“Horse Race” Regressions with 3 Indices: Complete Case</a:t>
            </a:r>
          </a:p>
        </p:txBody>
      </p:sp>
      <p:graphicFrame>
        <p:nvGraphicFramePr>
          <p:cNvPr id="5" name="Content Placeholder 4">
            <a:extLst>
              <a:ext uri="{FF2B5EF4-FFF2-40B4-BE49-F238E27FC236}">
                <a16:creationId xmlns:a16="http://schemas.microsoft.com/office/drawing/2014/main" id="{EF5CB0AD-ED19-437C-86EB-833F06D91BB2}"/>
              </a:ext>
            </a:extLst>
          </p:cNvPr>
          <p:cNvGraphicFramePr>
            <a:graphicFrameLocks noGrp="1"/>
          </p:cNvGraphicFramePr>
          <p:nvPr>
            <p:ph idx="1"/>
            <p:extLst>
              <p:ext uri="{D42A27DB-BD31-4B8C-83A1-F6EECF244321}">
                <p14:modId xmlns:p14="http://schemas.microsoft.com/office/powerpoint/2010/main" val="1676503503"/>
              </p:ext>
            </p:extLst>
          </p:nvPr>
        </p:nvGraphicFramePr>
        <p:xfrm>
          <a:off x="609600" y="2213155"/>
          <a:ext cx="10972801" cy="3300052"/>
        </p:xfrm>
        <a:graphic>
          <a:graphicData uri="http://schemas.openxmlformats.org/drawingml/2006/table">
            <a:tbl>
              <a:tblPr>
                <a:tableStyleId>{5C22544A-7EE6-4342-B048-85BDC9FD1C3A}</a:tableStyleId>
              </a:tblPr>
              <a:tblGrid>
                <a:gridCol w="1084139">
                  <a:extLst>
                    <a:ext uri="{9D8B030D-6E8A-4147-A177-3AD203B41FA5}">
                      <a16:colId xmlns:a16="http://schemas.microsoft.com/office/drawing/2014/main" val="673757056"/>
                    </a:ext>
                  </a:extLst>
                </a:gridCol>
                <a:gridCol w="706333">
                  <a:extLst>
                    <a:ext uri="{9D8B030D-6E8A-4147-A177-3AD203B41FA5}">
                      <a16:colId xmlns:a16="http://schemas.microsoft.com/office/drawing/2014/main" val="1619544028"/>
                    </a:ext>
                  </a:extLst>
                </a:gridCol>
                <a:gridCol w="706333">
                  <a:extLst>
                    <a:ext uri="{9D8B030D-6E8A-4147-A177-3AD203B41FA5}">
                      <a16:colId xmlns:a16="http://schemas.microsoft.com/office/drawing/2014/main" val="3479953894"/>
                    </a:ext>
                  </a:extLst>
                </a:gridCol>
                <a:gridCol w="706333">
                  <a:extLst>
                    <a:ext uri="{9D8B030D-6E8A-4147-A177-3AD203B41FA5}">
                      <a16:colId xmlns:a16="http://schemas.microsoft.com/office/drawing/2014/main" val="2394983510"/>
                    </a:ext>
                  </a:extLst>
                </a:gridCol>
                <a:gridCol w="706333">
                  <a:extLst>
                    <a:ext uri="{9D8B030D-6E8A-4147-A177-3AD203B41FA5}">
                      <a16:colId xmlns:a16="http://schemas.microsoft.com/office/drawing/2014/main" val="3463322602"/>
                    </a:ext>
                  </a:extLst>
                </a:gridCol>
                <a:gridCol w="706333">
                  <a:extLst>
                    <a:ext uri="{9D8B030D-6E8A-4147-A177-3AD203B41FA5}">
                      <a16:colId xmlns:a16="http://schemas.microsoft.com/office/drawing/2014/main" val="3868015663"/>
                    </a:ext>
                  </a:extLst>
                </a:gridCol>
                <a:gridCol w="706333">
                  <a:extLst>
                    <a:ext uri="{9D8B030D-6E8A-4147-A177-3AD203B41FA5}">
                      <a16:colId xmlns:a16="http://schemas.microsoft.com/office/drawing/2014/main" val="646044924"/>
                    </a:ext>
                  </a:extLst>
                </a:gridCol>
                <a:gridCol w="706333">
                  <a:extLst>
                    <a:ext uri="{9D8B030D-6E8A-4147-A177-3AD203B41FA5}">
                      <a16:colId xmlns:a16="http://schemas.microsoft.com/office/drawing/2014/main" val="3089884563"/>
                    </a:ext>
                  </a:extLst>
                </a:gridCol>
                <a:gridCol w="706333">
                  <a:extLst>
                    <a:ext uri="{9D8B030D-6E8A-4147-A177-3AD203B41FA5}">
                      <a16:colId xmlns:a16="http://schemas.microsoft.com/office/drawing/2014/main" val="3079421769"/>
                    </a:ext>
                  </a:extLst>
                </a:gridCol>
                <a:gridCol w="706333">
                  <a:extLst>
                    <a:ext uri="{9D8B030D-6E8A-4147-A177-3AD203B41FA5}">
                      <a16:colId xmlns:a16="http://schemas.microsoft.com/office/drawing/2014/main" val="4250300499"/>
                    </a:ext>
                  </a:extLst>
                </a:gridCol>
                <a:gridCol w="706333">
                  <a:extLst>
                    <a:ext uri="{9D8B030D-6E8A-4147-A177-3AD203B41FA5}">
                      <a16:colId xmlns:a16="http://schemas.microsoft.com/office/drawing/2014/main" val="707338932"/>
                    </a:ext>
                  </a:extLst>
                </a:gridCol>
                <a:gridCol w="706333">
                  <a:extLst>
                    <a:ext uri="{9D8B030D-6E8A-4147-A177-3AD203B41FA5}">
                      <a16:colId xmlns:a16="http://schemas.microsoft.com/office/drawing/2014/main" val="4045461543"/>
                    </a:ext>
                  </a:extLst>
                </a:gridCol>
                <a:gridCol w="706333">
                  <a:extLst>
                    <a:ext uri="{9D8B030D-6E8A-4147-A177-3AD203B41FA5}">
                      <a16:colId xmlns:a16="http://schemas.microsoft.com/office/drawing/2014/main" val="500322373"/>
                    </a:ext>
                  </a:extLst>
                </a:gridCol>
                <a:gridCol w="706333">
                  <a:extLst>
                    <a:ext uri="{9D8B030D-6E8A-4147-A177-3AD203B41FA5}">
                      <a16:colId xmlns:a16="http://schemas.microsoft.com/office/drawing/2014/main" val="2786353082"/>
                    </a:ext>
                  </a:extLst>
                </a:gridCol>
                <a:gridCol w="706333">
                  <a:extLst>
                    <a:ext uri="{9D8B030D-6E8A-4147-A177-3AD203B41FA5}">
                      <a16:colId xmlns:a16="http://schemas.microsoft.com/office/drawing/2014/main" val="4153691467"/>
                    </a:ext>
                  </a:extLst>
                </a:gridCol>
              </a:tblGrid>
              <a:tr h="220934">
                <a:tc gridSpan="3">
                  <a:txBody>
                    <a:bodyPr/>
                    <a:lstStyle/>
                    <a:p>
                      <a:pPr algn="l" fontAlgn="b"/>
                      <a:r>
                        <a:rPr lang="en-US" sz="700" u="none" strike="noStrike">
                          <a:effectLst/>
                        </a:rPr>
                        <a:t>Multivariate Value-Added Regressions on All Category Index: Complete Case Analysis</a:t>
                      </a:r>
                      <a:endParaRPr lang="en-US" sz="700" b="0" i="0" u="none" strike="noStrike">
                        <a:solidFill>
                          <a:srgbClr val="000000"/>
                        </a:solidFill>
                        <a:effectLst/>
                        <a:latin typeface="Calibri" panose="020F0502020204030204" pitchFamily="34" charset="0"/>
                      </a:endParaRPr>
                    </a:p>
                  </a:txBody>
                  <a:tcPr marL="4107" marR="4107" marT="4107" marB="0" anchor="b"/>
                </a:tc>
                <a:tc hMerge="1">
                  <a:txBody>
                    <a:bodyPr/>
                    <a:lstStyle/>
                    <a:p>
                      <a:endParaRPr lang="en-US"/>
                    </a:p>
                  </a:txBody>
                  <a:tcPr/>
                </a:tc>
                <a:tc hMerge="1">
                  <a:txBody>
                    <a:bodyPr/>
                    <a:lstStyle/>
                    <a:p>
                      <a:endParaRPr lang="en-US"/>
                    </a:p>
                  </a:txBody>
                  <a:tcPr/>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338721990"/>
                  </a:ext>
                </a:extLst>
              </a:tr>
              <a:tr h="119091">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537011179"/>
                  </a:ext>
                </a:extLst>
              </a:tr>
              <a:tr h="119091">
                <a:tc>
                  <a:txBody>
                    <a:bodyPr/>
                    <a:lstStyle/>
                    <a:p>
                      <a:pPr algn="l" fontAlgn="b"/>
                      <a:r>
                        <a:rPr lang="en-US" sz="600" u="none" strike="noStrike">
                          <a:effectLst/>
                        </a:rPr>
                        <a:t>Category Index</a:t>
                      </a:r>
                      <a:endParaRPr lang="en-US" sz="600" b="1" i="0" u="none" strike="noStrike">
                        <a:solidFill>
                          <a:srgbClr val="000000"/>
                        </a:solidFill>
                        <a:effectLst/>
                        <a:latin typeface="Arial" panose="020B0604020202020204" pitchFamily="34" charset="0"/>
                      </a:endParaRPr>
                    </a:p>
                  </a:txBody>
                  <a:tcPr marL="4107" marR="4107" marT="4107" marB="0" anchor="b"/>
                </a:tc>
                <a:tc gridSpan="14">
                  <a:txBody>
                    <a:bodyPr/>
                    <a:lstStyle/>
                    <a:p>
                      <a:pPr algn="ctr" fontAlgn="b"/>
                      <a:r>
                        <a:rPr lang="en-US" sz="600" u="none" strike="noStrike">
                          <a:effectLst/>
                        </a:rPr>
                        <a:t>Value Added Variables</a:t>
                      </a:r>
                      <a:endParaRPr lang="en-US" sz="600" b="1" i="0" u="none" strike="noStrike">
                        <a:solidFill>
                          <a:srgbClr val="000000"/>
                        </a:solidFill>
                        <a:effectLst/>
                        <a:latin typeface="Arial" panose="020B0604020202020204" pitchFamily="34" charset="0"/>
                      </a:endParaRPr>
                    </a:p>
                  </a:txBody>
                  <a:tcPr marL="4107" marR="4107" marT="410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4499538"/>
                  </a:ext>
                </a:extLst>
              </a:tr>
              <a:tr h="476364">
                <a:tc>
                  <a:txBody>
                    <a:bodyPr/>
                    <a:lstStyle/>
                    <a:p>
                      <a:pPr algn="l" fontAlgn="t"/>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107" marR="4107" marT="4107" marB="0"/>
                </a:tc>
                <a:tc>
                  <a:txBody>
                    <a:bodyPr/>
                    <a:lstStyle/>
                    <a:p>
                      <a:pPr algn="l" fontAlgn="t"/>
                      <a:r>
                        <a:rPr lang="en-US" sz="700" u="none" strike="noStrike">
                          <a:effectLst/>
                        </a:rPr>
                        <a:t>ELA VA</a:t>
                      </a:r>
                      <a:endParaRPr lang="en-US" sz="700" b="0" i="0" u="none" strike="noStrike">
                        <a:solidFill>
                          <a:srgbClr val="000000"/>
                        </a:solidFill>
                        <a:effectLst/>
                        <a:latin typeface="Calibri" panose="020F0502020204030204" pitchFamily="34" charset="0"/>
                      </a:endParaRPr>
                    </a:p>
                  </a:txBody>
                  <a:tcPr marL="4107" marR="4107" marT="4107" marB="0"/>
                </a:tc>
                <a:tc>
                  <a:txBody>
                    <a:bodyPr/>
                    <a:lstStyle/>
                    <a:p>
                      <a:pPr algn="l" fontAlgn="t"/>
                      <a:r>
                        <a:rPr lang="en-US" sz="700" u="none" strike="noStrike">
                          <a:effectLst/>
                        </a:rPr>
                        <a:t>Math VA</a:t>
                      </a:r>
                      <a:endParaRPr lang="en-US" sz="700" b="0" i="0" u="none" strike="noStrike">
                        <a:solidFill>
                          <a:srgbClr val="000000"/>
                        </a:solidFill>
                        <a:effectLst/>
                        <a:latin typeface="Calibri" panose="020F0502020204030204" pitchFamily="34" charset="0"/>
                      </a:endParaRPr>
                    </a:p>
                  </a:txBody>
                  <a:tcPr marL="4107" marR="4107" marT="4107" marB="0"/>
                </a:tc>
                <a:tc>
                  <a:txBody>
                    <a:bodyPr/>
                    <a:lstStyle/>
                    <a:p>
                      <a:pPr algn="l" fontAlgn="t"/>
                      <a:r>
                        <a:rPr lang="en-US" sz="700" u="none" strike="noStrike">
                          <a:effectLst/>
                        </a:rPr>
                        <a:t>Overall Enrollment</a:t>
                      </a:r>
                      <a:endParaRPr lang="en-US" sz="700" b="0" i="0" u="none" strike="noStrike">
                        <a:solidFill>
                          <a:srgbClr val="000000"/>
                        </a:solidFill>
                        <a:effectLst/>
                        <a:latin typeface="Calibri" panose="020F0502020204030204" pitchFamily="34" charset="0"/>
                      </a:endParaRPr>
                    </a:p>
                  </a:txBody>
                  <a:tcPr marL="4107" marR="4107" marT="4107" marB="0"/>
                </a:tc>
                <a:tc>
                  <a:txBody>
                    <a:bodyPr/>
                    <a:lstStyle/>
                    <a:p>
                      <a:pPr algn="l" fontAlgn="t"/>
                      <a:r>
                        <a:rPr lang="en-US" sz="700" u="none" strike="noStrike">
                          <a:effectLst/>
                        </a:rPr>
                        <a:t>Overall Enrollment Controlling for ELA</a:t>
                      </a:r>
                      <a:endParaRPr lang="en-US" sz="700" b="0" i="0" u="none" strike="noStrike">
                        <a:solidFill>
                          <a:srgbClr val="000000"/>
                        </a:solidFill>
                        <a:effectLst/>
                        <a:latin typeface="Calibri" panose="020F0502020204030204" pitchFamily="34" charset="0"/>
                      </a:endParaRPr>
                    </a:p>
                  </a:txBody>
                  <a:tcPr marL="4107" marR="4107" marT="4107" marB="0"/>
                </a:tc>
                <a:tc>
                  <a:txBody>
                    <a:bodyPr/>
                    <a:lstStyle/>
                    <a:p>
                      <a:pPr algn="l" fontAlgn="t"/>
                      <a:r>
                        <a:rPr lang="en-US" sz="700" u="none" strike="noStrike">
                          <a:effectLst/>
                        </a:rPr>
                        <a:t>Overall Enrollment Controlling for Math</a:t>
                      </a:r>
                      <a:endParaRPr lang="en-US" sz="700" b="0" i="0" u="none" strike="noStrike">
                        <a:solidFill>
                          <a:srgbClr val="000000"/>
                        </a:solidFill>
                        <a:effectLst/>
                        <a:latin typeface="Calibri" panose="020F0502020204030204" pitchFamily="34" charset="0"/>
                      </a:endParaRPr>
                    </a:p>
                  </a:txBody>
                  <a:tcPr marL="4107" marR="4107" marT="4107" marB="0"/>
                </a:tc>
                <a:tc>
                  <a:txBody>
                    <a:bodyPr/>
                    <a:lstStyle/>
                    <a:p>
                      <a:pPr algn="l" fontAlgn="t"/>
                      <a:r>
                        <a:rPr lang="en-US" sz="700" u="none" strike="noStrike">
                          <a:effectLst/>
                        </a:rPr>
                        <a:t>Overall Enrollment Deep Knowledge</a:t>
                      </a:r>
                      <a:endParaRPr lang="en-US" sz="700" b="0" i="0" u="none" strike="noStrike">
                        <a:solidFill>
                          <a:srgbClr val="000000"/>
                        </a:solidFill>
                        <a:effectLst/>
                        <a:latin typeface="Calibri" panose="020F0502020204030204" pitchFamily="34" charset="0"/>
                      </a:endParaRPr>
                    </a:p>
                  </a:txBody>
                  <a:tcPr marL="4107" marR="4107" marT="4107" marB="0"/>
                </a:tc>
                <a:tc>
                  <a:txBody>
                    <a:bodyPr/>
                    <a:lstStyle/>
                    <a:p>
                      <a:pPr algn="l" fontAlgn="t"/>
                      <a:r>
                        <a:rPr lang="en-US" sz="700" u="none" strike="noStrike">
                          <a:effectLst/>
                        </a:rPr>
                        <a:t>2 Year Enrollment VA</a:t>
                      </a:r>
                      <a:endParaRPr lang="en-US" sz="700" b="0" i="0" u="none" strike="noStrike">
                        <a:solidFill>
                          <a:srgbClr val="000000"/>
                        </a:solidFill>
                        <a:effectLst/>
                        <a:latin typeface="Calibri" panose="020F0502020204030204" pitchFamily="34" charset="0"/>
                      </a:endParaRPr>
                    </a:p>
                  </a:txBody>
                  <a:tcPr marL="4107" marR="4107" marT="4107" marB="0"/>
                </a:tc>
                <a:tc>
                  <a:txBody>
                    <a:bodyPr/>
                    <a:lstStyle/>
                    <a:p>
                      <a:pPr algn="l" fontAlgn="t"/>
                      <a:r>
                        <a:rPr lang="en-US" sz="700" u="none" strike="noStrike">
                          <a:effectLst/>
                        </a:rPr>
                        <a:t>2Y Enrollment Controlling for ELA</a:t>
                      </a:r>
                      <a:endParaRPr lang="en-US" sz="700" b="0" i="0" u="none" strike="noStrike">
                        <a:solidFill>
                          <a:srgbClr val="000000"/>
                        </a:solidFill>
                        <a:effectLst/>
                        <a:latin typeface="Calibri" panose="020F0502020204030204" pitchFamily="34" charset="0"/>
                      </a:endParaRPr>
                    </a:p>
                  </a:txBody>
                  <a:tcPr marL="4107" marR="4107" marT="4107" marB="0"/>
                </a:tc>
                <a:tc>
                  <a:txBody>
                    <a:bodyPr/>
                    <a:lstStyle/>
                    <a:p>
                      <a:pPr algn="l" fontAlgn="t"/>
                      <a:r>
                        <a:rPr lang="en-US" sz="700" u="none" strike="noStrike">
                          <a:effectLst/>
                        </a:rPr>
                        <a:t>2Y Enrollment Controlling for Math</a:t>
                      </a:r>
                      <a:endParaRPr lang="en-US" sz="700" b="0" i="0" u="none" strike="noStrike">
                        <a:solidFill>
                          <a:srgbClr val="000000"/>
                        </a:solidFill>
                        <a:effectLst/>
                        <a:latin typeface="Calibri" panose="020F0502020204030204" pitchFamily="34" charset="0"/>
                      </a:endParaRPr>
                    </a:p>
                  </a:txBody>
                  <a:tcPr marL="4107" marR="4107" marT="4107" marB="0"/>
                </a:tc>
                <a:tc>
                  <a:txBody>
                    <a:bodyPr/>
                    <a:lstStyle/>
                    <a:p>
                      <a:pPr algn="l" fontAlgn="t"/>
                      <a:r>
                        <a:rPr lang="en-US" sz="700" u="none" strike="noStrike">
                          <a:effectLst/>
                        </a:rPr>
                        <a:t>2Y Enrollment Deep Knowledge</a:t>
                      </a:r>
                      <a:endParaRPr lang="en-US" sz="700" b="0" i="0" u="none" strike="noStrike">
                        <a:solidFill>
                          <a:srgbClr val="000000"/>
                        </a:solidFill>
                        <a:effectLst/>
                        <a:latin typeface="Calibri" panose="020F0502020204030204" pitchFamily="34" charset="0"/>
                      </a:endParaRPr>
                    </a:p>
                  </a:txBody>
                  <a:tcPr marL="4107" marR="4107" marT="4107" marB="0"/>
                </a:tc>
                <a:tc>
                  <a:txBody>
                    <a:bodyPr/>
                    <a:lstStyle/>
                    <a:p>
                      <a:pPr algn="l" fontAlgn="t"/>
                      <a:r>
                        <a:rPr lang="en-US" sz="700" u="none" strike="noStrike">
                          <a:effectLst/>
                        </a:rPr>
                        <a:t>4 Year Enrollment</a:t>
                      </a:r>
                      <a:endParaRPr lang="en-US" sz="700" b="0" i="0" u="none" strike="noStrike">
                        <a:solidFill>
                          <a:srgbClr val="000000"/>
                        </a:solidFill>
                        <a:effectLst/>
                        <a:latin typeface="Calibri" panose="020F0502020204030204" pitchFamily="34" charset="0"/>
                      </a:endParaRPr>
                    </a:p>
                  </a:txBody>
                  <a:tcPr marL="4107" marR="4107" marT="4107" marB="0"/>
                </a:tc>
                <a:tc>
                  <a:txBody>
                    <a:bodyPr/>
                    <a:lstStyle/>
                    <a:p>
                      <a:pPr algn="l" fontAlgn="t"/>
                      <a:r>
                        <a:rPr lang="en-US" sz="700" u="none" strike="noStrike">
                          <a:effectLst/>
                        </a:rPr>
                        <a:t>4Y Enrollment Controlling for ELA</a:t>
                      </a:r>
                      <a:endParaRPr lang="en-US" sz="700" b="0" i="0" u="none" strike="noStrike">
                        <a:solidFill>
                          <a:srgbClr val="000000"/>
                        </a:solidFill>
                        <a:effectLst/>
                        <a:latin typeface="Calibri" panose="020F0502020204030204" pitchFamily="34" charset="0"/>
                      </a:endParaRPr>
                    </a:p>
                  </a:txBody>
                  <a:tcPr marL="4107" marR="4107" marT="4107" marB="0"/>
                </a:tc>
                <a:tc>
                  <a:txBody>
                    <a:bodyPr/>
                    <a:lstStyle/>
                    <a:p>
                      <a:pPr algn="l" fontAlgn="t"/>
                      <a:r>
                        <a:rPr lang="en-US" sz="700" u="none" strike="noStrike">
                          <a:effectLst/>
                        </a:rPr>
                        <a:t>4Y Enrollment Controlling for Math</a:t>
                      </a:r>
                      <a:endParaRPr lang="en-US" sz="700" b="0" i="0" u="none" strike="noStrike">
                        <a:solidFill>
                          <a:srgbClr val="000000"/>
                        </a:solidFill>
                        <a:effectLst/>
                        <a:latin typeface="Calibri" panose="020F0502020204030204" pitchFamily="34" charset="0"/>
                      </a:endParaRPr>
                    </a:p>
                  </a:txBody>
                  <a:tcPr marL="4107" marR="4107" marT="4107" marB="0"/>
                </a:tc>
                <a:tc>
                  <a:txBody>
                    <a:bodyPr/>
                    <a:lstStyle/>
                    <a:p>
                      <a:pPr algn="l" fontAlgn="t"/>
                      <a:r>
                        <a:rPr lang="en-US" sz="700" u="none" strike="noStrike">
                          <a:effectLst/>
                        </a:rPr>
                        <a:t>4Y Enrollment Deep Knowledge</a:t>
                      </a:r>
                      <a:endParaRPr lang="en-US" sz="700" b="0" i="0" u="none" strike="noStrike">
                        <a:solidFill>
                          <a:srgbClr val="000000"/>
                        </a:solidFill>
                        <a:effectLst/>
                        <a:latin typeface="Calibri" panose="020F0502020204030204" pitchFamily="34" charset="0"/>
                      </a:endParaRPr>
                    </a:p>
                  </a:txBody>
                  <a:tcPr marL="4107" marR="4107" marT="4107" marB="0"/>
                </a:tc>
                <a:extLst>
                  <a:ext uri="{0D108BD9-81ED-4DB2-BD59-A6C34878D82A}">
                    <a16:rowId xmlns:a16="http://schemas.microsoft.com/office/drawing/2014/main" val="3051176782"/>
                  </a:ext>
                </a:extLst>
              </a:tr>
              <a:tr h="119091">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1933217927"/>
                  </a:ext>
                </a:extLst>
              </a:tr>
              <a:tr h="119091">
                <a:tc>
                  <a:txBody>
                    <a:bodyPr/>
                    <a:lstStyle/>
                    <a:p>
                      <a:pPr algn="l" fontAlgn="b"/>
                      <a:r>
                        <a:rPr lang="en-US" sz="700" u="none" strike="noStrike">
                          <a:effectLst/>
                        </a:rPr>
                        <a:t>School Climate</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0.325*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0.541***</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0.585***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0.504**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0.387*</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0.388*</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0.106</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0.0969</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0.117</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0.118</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0.413**</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0.337*</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0.214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0.214</a:t>
                      </a:r>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891523934"/>
                  </a:ext>
                </a:extLst>
              </a:tr>
              <a:tr h="119091">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(2.09)</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(3.59)</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(3.48)</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(2.26)</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(2.26)</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(0.65)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(0.60)</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(0.72)</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(0.72)</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(2.68)</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(2.09)</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(1.33)</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(1.33)</a:t>
                      </a:r>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4269739249"/>
                  </a:ext>
                </a:extLst>
              </a:tr>
              <a:tr h="119091">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1401736709"/>
                  </a:ext>
                </a:extLst>
              </a:tr>
              <a:tr h="119091">
                <a:tc>
                  <a:txBody>
                    <a:bodyPr/>
                    <a:lstStyle/>
                    <a:p>
                      <a:pPr algn="l" fontAlgn="b"/>
                      <a:r>
                        <a:rPr lang="en-US" sz="700" u="none" strike="noStrike">
                          <a:effectLst/>
                        </a:rPr>
                        <a:t>Teacher and Staff Quality</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-0.186</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-0.225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-0.628***</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-0.594**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-0.584**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-0.582**</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-0.283</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-0.279</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-0.287</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-0.284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-0.258</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-0.217</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-0.194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-0.196</a:t>
                      </a:r>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1964545167"/>
                  </a:ext>
                </a:extLst>
              </a:tr>
              <a:tr h="119091">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(-1.15)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(-1.43)</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(-3.49)</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(-3.14)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(-3.19)</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(-3.16)</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(-1.63)</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(-1.60)</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(-1.64)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(-1.62)</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(-1.56)</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(-1.26)</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(-1.12)</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(-1.14)</a:t>
                      </a:r>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387849041"/>
                  </a:ext>
                </a:extLst>
              </a:tr>
              <a:tr h="119091">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1632841782"/>
                  </a:ext>
                </a:extLst>
              </a:tr>
              <a:tr h="119091">
                <a:tc>
                  <a:txBody>
                    <a:bodyPr/>
                    <a:lstStyle/>
                    <a:p>
                      <a:pPr algn="l" fontAlgn="b"/>
                      <a:r>
                        <a:rPr lang="en-US" sz="700" u="none" strike="noStrike" dirty="0">
                          <a:effectLst/>
                        </a:rPr>
                        <a:t>Counseling Support</a:t>
                      </a:r>
                      <a:endParaRPr lang="en-US" sz="700" b="0" i="0" u="none" strike="noStrike" dirty="0">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0.135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0.0412</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0.311**</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0.283*</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0.298**</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0.295**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0.0815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0.0785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0.0818</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0.0768</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0.190*</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0.166</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0.179</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0.182</a:t>
                      </a:r>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422048518"/>
                  </a:ext>
                </a:extLst>
              </a:tr>
              <a:tr h="119091">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(1.37)</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(0.43)</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(2.96)</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(2.78)</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(2.74)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(0.80)</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(0.77)</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(0.80)</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(1.97)</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(1.65)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(1.77)</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(1.81)</a:t>
                      </a:r>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3933805026"/>
                  </a:ext>
                </a:extLst>
              </a:tr>
              <a:tr h="119091">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924532387"/>
                  </a:ext>
                </a:extLst>
              </a:tr>
              <a:tr h="119091">
                <a:tc>
                  <a:txBody>
                    <a:bodyPr/>
                    <a:lstStyle/>
                    <a:p>
                      <a:pPr algn="l" fontAlgn="b"/>
                      <a:r>
                        <a:rPr lang="en-US" sz="700" u="none" strike="noStrike">
                          <a:effectLst/>
                        </a:rPr>
                        <a:t>Constant</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0.02</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0.144*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-0.01</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-0.01</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-0.11</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-0.11</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-0.173*</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-0.176*</a:t>
                      </a:r>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2679680649"/>
                  </a:ext>
                </a:extLst>
              </a:tr>
              <a:tr h="119091">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-0.22</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-2.02</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-0.57</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-0.51</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(-0.17)</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(-0.13)</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-1.75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-1.74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-1.79</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-1.86</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(-1.42)</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(-1.45)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(-2.23)</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(-2.28)</a:t>
                      </a:r>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4138994733"/>
                  </a:ext>
                </a:extLst>
              </a:tr>
              <a:tr h="119091">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3194556668"/>
                  </a:ext>
                </a:extLst>
              </a:tr>
              <a:tr h="119091">
                <a:tc>
                  <a:txBody>
                    <a:bodyPr/>
                    <a:lstStyle/>
                    <a:p>
                      <a:pPr algn="l" fontAlgn="b"/>
                      <a:r>
                        <a:rPr lang="en-US" sz="700" u="none" strike="noStrike">
                          <a:effectLst/>
                        </a:rPr>
                        <a:t>N</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288</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288</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284</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ctr" fontAlgn="b"/>
                      <a:r>
                        <a:rPr lang="en-US" sz="700" u="none" strike="noStrike">
                          <a:effectLst/>
                        </a:rPr>
                        <a:t>284</a:t>
                      </a:r>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1753752992"/>
                  </a:ext>
                </a:extLst>
              </a:tr>
              <a:tr h="119091">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2698013729"/>
                  </a:ext>
                </a:extLst>
              </a:tr>
              <a:tr h="119091">
                <a:tc>
                  <a:txBody>
                    <a:bodyPr/>
                    <a:lstStyle/>
                    <a:p>
                      <a:pPr algn="l" fontAlgn="b"/>
                      <a:r>
                        <a:rPr lang="en-US" sz="700" u="none" strike="noStrike">
                          <a:effectLst/>
                        </a:rPr>
                        <a:t>t statistics in parentheses</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3948058457"/>
                  </a:ext>
                </a:extLst>
              </a:tr>
              <a:tr h="119091">
                <a:tc>
                  <a:txBody>
                    <a:bodyPr/>
                    <a:lstStyle/>
                    <a:p>
                      <a:pPr algn="l" fontAlgn="b"/>
                      <a:r>
                        <a:rPr lang="en-US" sz="700" u="none" strike="noStrike">
                          <a:effectLst/>
                        </a:rPr>
                        <a:t>="* p&lt;0.05</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r>
                        <a:rPr lang="en-US" sz="700" u="none" strike="noStrike">
                          <a:effectLst/>
                        </a:rPr>
                        <a:t> ** p&lt;0.01</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r>
                        <a:rPr lang="en-US" sz="700" u="none" strike="noStrike">
                          <a:effectLst/>
                        </a:rPr>
                        <a:t> *** p&lt;0.001"</a:t>
                      </a:r>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4280646639"/>
                  </a:ext>
                </a:extLst>
              </a:tr>
              <a:tr h="119091">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2811771069"/>
                  </a:ext>
                </a:extLst>
              </a:tr>
              <a:tr h="220934">
                <a:tc gridSpan="5">
                  <a:txBody>
                    <a:bodyPr/>
                    <a:lstStyle/>
                    <a:p>
                      <a:pPr algn="l" fontAlgn="b"/>
                      <a:r>
                        <a:rPr lang="en-US" sz="700" u="none" strike="noStrike" dirty="0">
                          <a:effectLst/>
                        </a:rPr>
                        <a:t>NOTE: Regressions are run using standardized z scores for all variables. These are multivariate regressions with all 3 index variables as regressors.</a:t>
                      </a:r>
                      <a:endParaRPr lang="en-US" sz="700" b="0" i="0" u="none" strike="noStrike" dirty="0">
                        <a:solidFill>
                          <a:srgbClr val="000000"/>
                        </a:solidFill>
                        <a:effectLst/>
                        <a:latin typeface="Calibri" panose="020F0502020204030204" pitchFamily="34" charset="0"/>
                      </a:endParaRPr>
                    </a:p>
                  </a:txBody>
                  <a:tcPr marL="4107" marR="4107" marT="410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07" marR="4107" marT="4107" marB="0" anchor="b"/>
                </a:tc>
                <a:tc>
                  <a:txBody>
                    <a:bodyPr/>
                    <a:lstStyle/>
                    <a:p>
                      <a:pPr algn="l" fontAlgn="b"/>
                      <a:endParaRPr lang="en-US" sz="700" b="0" i="0" u="none" strike="noStrike" dirty="0">
                        <a:solidFill>
                          <a:srgbClr val="000000"/>
                        </a:solidFill>
                        <a:effectLst/>
                        <a:latin typeface="Calibri" panose="020F0502020204030204" pitchFamily="34" charset="0"/>
                      </a:endParaRPr>
                    </a:p>
                  </a:txBody>
                  <a:tcPr marL="4107" marR="4107" marT="4107" marB="0" anchor="b"/>
                </a:tc>
                <a:extLst>
                  <a:ext uri="{0D108BD9-81ED-4DB2-BD59-A6C34878D82A}">
                    <a16:rowId xmlns:a16="http://schemas.microsoft.com/office/drawing/2014/main" val="578003676"/>
                  </a:ext>
                </a:extLst>
              </a:tr>
            </a:tbl>
          </a:graphicData>
        </a:graphic>
      </p:graphicFrame>
      <p:sp>
        <p:nvSpPr>
          <p:cNvPr id="4" name="Slide Number Placeholder 3">
            <a:extLst>
              <a:ext uri="{FF2B5EF4-FFF2-40B4-BE49-F238E27FC236}">
                <a16:creationId xmlns:a16="http://schemas.microsoft.com/office/drawing/2014/main" id="{086822E8-84EE-4E96-94EB-E34CF007CAB0}"/>
              </a:ext>
            </a:extLst>
          </p:cNvPr>
          <p:cNvSpPr>
            <a:spLocks noGrp="1"/>
          </p:cNvSpPr>
          <p:nvPr>
            <p:ph type="sldNum" sz="quarter" idx="12"/>
          </p:nvPr>
        </p:nvSpPr>
        <p:spPr/>
        <p:txBody>
          <a:bodyPr/>
          <a:lstStyle/>
          <a:p>
            <a:fld id="{80DD8C35-F8B3-4049-95AF-A34E38FBBA50}" type="slidenum">
              <a:rPr lang="en-US" smtClean="0"/>
              <a:pPr/>
              <a:t>10</a:t>
            </a:fld>
            <a:endParaRPr lang="en-US" dirty="0"/>
          </a:p>
        </p:txBody>
      </p:sp>
      <p:sp>
        <p:nvSpPr>
          <p:cNvPr id="6" name="TextBox 5">
            <a:extLst>
              <a:ext uri="{FF2B5EF4-FFF2-40B4-BE49-F238E27FC236}">
                <a16:creationId xmlns:a16="http://schemas.microsoft.com/office/drawing/2014/main" id="{8B316DFD-C98F-4420-A052-5A1832FCAB24}"/>
              </a:ext>
            </a:extLst>
          </p:cNvPr>
          <p:cNvSpPr txBox="1"/>
          <p:nvPr/>
        </p:nvSpPr>
        <p:spPr>
          <a:xfrm>
            <a:off x="710293" y="5910943"/>
            <a:ext cx="9552214" cy="646331"/>
          </a:xfrm>
          <a:prstGeom prst="rect">
            <a:avLst/>
          </a:prstGeom>
          <a:noFill/>
        </p:spPr>
        <p:txBody>
          <a:bodyPr wrap="square" rtlCol="0">
            <a:spAutoFit/>
          </a:bodyPr>
          <a:lstStyle/>
          <a:p>
            <a:r>
              <a:rPr lang="en-US" dirty="0"/>
              <a:t>Negative coefficient for Quality index: High Collinearity between Quality and Climate. Z-score correlation = 0.89</a:t>
            </a:r>
          </a:p>
        </p:txBody>
      </p:sp>
    </p:spTree>
    <p:extLst>
      <p:ext uri="{BB962C8B-B14F-4D97-AF65-F5344CB8AC3E}">
        <p14:creationId xmlns:p14="http://schemas.microsoft.com/office/powerpoint/2010/main" val="228429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5049-949C-4F63-BFB0-56F97C432416}"/>
              </a:ext>
            </a:extLst>
          </p:cNvPr>
          <p:cNvSpPr>
            <a:spLocks noGrp="1"/>
          </p:cNvSpPr>
          <p:nvPr>
            <p:ph type="title"/>
          </p:nvPr>
        </p:nvSpPr>
        <p:spPr/>
        <p:txBody>
          <a:bodyPr/>
          <a:lstStyle/>
          <a:p>
            <a:r>
              <a:rPr lang="en-US" dirty="0"/>
              <a:t>“Horse Race” Regressions with 3 Indices: Imputed Data</a:t>
            </a:r>
          </a:p>
        </p:txBody>
      </p:sp>
      <p:graphicFrame>
        <p:nvGraphicFramePr>
          <p:cNvPr id="5" name="Content Placeholder 4">
            <a:extLst>
              <a:ext uri="{FF2B5EF4-FFF2-40B4-BE49-F238E27FC236}">
                <a16:creationId xmlns:a16="http://schemas.microsoft.com/office/drawing/2014/main" id="{B21D95DB-6060-491B-AFB7-7ABE1F00F802}"/>
              </a:ext>
            </a:extLst>
          </p:cNvPr>
          <p:cNvGraphicFramePr>
            <a:graphicFrameLocks noGrp="1"/>
          </p:cNvGraphicFramePr>
          <p:nvPr>
            <p:ph idx="1"/>
          </p:nvPr>
        </p:nvGraphicFramePr>
        <p:xfrm>
          <a:off x="609603" y="2205714"/>
          <a:ext cx="10972794" cy="3314935"/>
        </p:xfrm>
        <a:graphic>
          <a:graphicData uri="http://schemas.openxmlformats.org/drawingml/2006/table">
            <a:tbl>
              <a:tblPr>
                <a:tableStyleId>{5C22544A-7EE6-4342-B048-85BDC9FD1C3A}</a:tableStyleId>
              </a:tblPr>
              <a:tblGrid>
                <a:gridCol w="1039528">
                  <a:extLst>
                    <a:ext uri="{9D8B030D-6E8A-4147-A177-3AD203B41FA5}">
                      <a16:colId xmlns:a16="http://schemas.microsoft.com/office/drawing/2014/main" val="2017129388"/>
                    </a:ext>
                  </a:extLst>
                </a:gridCol>
                <a:gridCol w="709519">
                  <a:extLst>
                    <a:ext uri="{9D8B030D-6E8A-4147-A177-3AD203B41FA5}">
                      <a16:colId xmlns:a16="http://schemas.microsoft.com/office/drawing/2014/main" val="1925216138"/>
                    </a:ext>
                  </a:extLst>
                </a:gridCol>
                <a:gridCol w="709519">
                  <a:extLst>
                    <a:ext uri="{9D8B030D-6E8A-4147-A177-3AD203B41FA5}">
                      <a16:colId xmlns:a16="http://schemas.microsoft.com/office/drawing/2014/main" val="3452353033"/>
                    </a:ext>
                  </a:extLst>
                </a:gridCol>
                <a:gridCol w="709519">
                  <a:extLst>
                    <a:ext uri="{9D8B030D-6E8A-4147-A177-3AD203B41FA5}">
                      <a16:colId xmlns:a16="http://schemas.microsoft.com/office/drawing/2014/main" val="561032986"/>
                    </a:ext>
                  </a:extLst>
                </a:gridCol>
                <a:gridCol w="709519">
                  <a:extLst>
                    <a:ext uri="{9D8B030D-6E8A-4147-A177-3AD203B41FA5}">
                      <a16:colId xmlns:a16="http://schemas.microsoft.com/office/drawing/2014/main" val="1188234557"/>
                    </a:ext>
                  </a:extLst>
                </a:gridCol>
                <a:gridCol w="709519">
                  <a:extLst>
                    <a:ext uri="{9D8B030D-6E8A-4147-A177-3AD203B41FA5}">
                      <a16:colId xmlns:a16="http://schemas.microsoft.com/office/drawing/2014/main" val="766092729"/>
                    </a:ext>
                  </a:extLst>
                </a:gridCol>
                <a:gridCol w="709519">
                  <a:extLst>
                    <a:ext uri="{9D8B030D-6E8A-4147-A177-3AD203B41FA5}">
                      <a16:colId xmlns:a16="http://schemas.microsoft.com/office/drawing/2014/main" val="1014823878"/>
                    </a:ext>
                  </a:extLst>
                </a:gridCol>
                <a:gridCol w="709519">
                  <a:extLst>
                    <a:ext uri="{9D8B030D-6E8A-4147-A177-3AD203B41FA5}">
                      <a16:colId xmlns:a16="http://schemas.microsoft.com/office/drawing/2014/main" val="765788605"/>
                    </a:ext>
                  </a:extLst>
                </a:gridCol>
                <a:gridCol w="709519">
                  <a:extLst>
                    <a:ext uri="{9D8B030D-6E8A-4147-A177-3AD203B41FA5}">
                      <a16:colId xmlns:a16="http://schemas.microsoft.com/office/drawing/2014/main" val="2918117082"/>
                    </a:ext>
                  </a:extLst>
                </a:gridCol>
                <a:gridCol w="709519">
                  <a:extLst>
                    <a:ext uri="{9D8B030D-6E8A-4147-A177-3AD203B41FA5}">
                      <a16:colId xmlns:a16="http://schemas.microsoft.com/office/drawing/2014/main" val="1842251047"/>
                    </a:ext>
                  </a:extLst>
                </a:gridCol>
                <a:gridCol w="709519">
                  <a:extLst>
                    <a:ext uri="{9D8B030D-6E8A-4147-A177-3AD203B41FA5}">
                      <a16:colId xmlns:a16="http://schemas.microsoft.com/office/drawing/2014/main" val="4176547094"/>
                    </a:ext>
                  </a:extLst>
                </a:gridCol>
                <a:gridCol w="709519">
                  <a:extLst>
                    <a:ext uri="{9D8B030D-6E8A-4147-A177-3AD203B41FA5}">
                      <a16:colId xmlns:a16="http://schemas.microsoft.com/office/drawing/2014/main" val="157854124"/>
                    </a:ext>
                  </a:extLst>
                </a:gridCol>
                <a:gridCol w="709519">
                  <a:extLst>
                    <a:ext uri="{9D8B030D-6E8A-4147-A177-3AD203B41FA5}">
                      <a16:colId xmlns:a16="http://schemas.microsoft.com/office/drawing/2014/main" val="2067969874"/>
                    </a:ext>
                  </a:extLst>
                </a:gridCol>
                <a:gridCol w="709519">
                  <a:extLst>
                    <a:ext uri="{9D8B030D-6E8A-4147-A177-3AD203B41FA5}">
                      <a16:colId xmlns:a16="http://schemas.microsoft.com/office/drawing/2014/main" val="1585566317"/>
                    </a:ext>
                  </a:extLst>
                </a:gridCol>
                <a:gridCol w="709519">
                  <a:extLst>
                    <a:ext uri="{9D8B030D-6E8A-4147-A177-3AD203B41FA5}">
                      <a16:colId xmlns:a16="http://schemas.microsoft.com/office/drawing/2014/main" val="661188057"/>
                    </a:ext>
                  </a:extLst>
                </a:gridCol>
              </a:tblGrid>
              <a:tr h="221931">
                <a:tc gridSpan="3">
                  <a:txBody>
                    <a:bodyPr/>
                    <a:lstStyle/>
                    <a:p>
                      <a:pPr algn="l" fontAlgn="b"/>
                      <a:r>
                        <a:rPr lang="en-US" sz="700" u="none" strike="noStrike">
                          <a:effectLst/>
                        </a:rPr>
                        <a:t>Multivariate Value-Added Regressions on All Category Index: Imputed Data Analysis</a:t>
                      </a:r>
                      <a:endParaRPr lang="en-US" sz="700" b="0" i="0" u="none" strike="noStrike">
                        <a:solidFill>
                          <a:srgbClr val="000000"/>
                        </a:solidFill>
                        <a:effectLst/>
                        <a:latin typeface="Calibri" panose="020F0502020204030204" pitchFamily="34" charset="0"/>
                      </a:endParaRPr>
                    </a:p>
                  </a:txBody>
                  <a:tcPr marL="4125" marR="4125" marT="4125" marB="0" anchor="b"/>
                </a:tc>
                <a:tc hMerge="1">
                  <a:txBody>
                    <a:bodyPr/>
                    <a:lstStyle/>
                    <a:p>
                      <a:endParaRPr lang="en-US"/>
                    </a:p>
                  </a:txBody>
                  <a:tcPr/>
                </a:tc>
                <a:tc hMerge="1">
                  <a:txBody>
                    <a:bodyPr/>
                    <a:lstStyle/>
                    <a:p>
                      <a:endParaRPr lang="en-US"/>
                    </a:p>
                  </a:txBody>
                  <a:tcPr/>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631192373"/>
                  </a:ext>
                </a:extLst>
              </a:tr>
              <a:tr h="119628">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633078264"/>
                  </a:ext>
                </a:extLst>
              </a:tr>
              <a:tr h="119628">
                <a:tc>
                  <a:txBody>
                    <a:bodyPr/>
                    <a:lstStyle/>
                    <a:p>
                      <a:pPr algn="l" fontAlgn="b"/>
                      <a:r>
                        <a:rPr lang="en-US" sz="600" u="none" strike="noStrike">
                          <a:effectLst/>
                        </a:rPr>
                        <a:t>Category Index</a:t>
                      </a:r>
                      <a:endParaRPr lang="en-US" sz="600" b="1" i="0" u="none" strike="noStrike">
                        <a:solidFill>
                          <a:srgbClr val="000000"/>
                        </a:solidFill>
                        <a:effectLst/>
                        <a:latin typeface="Arial" panose="020B0604020202020204" pitchFamily="34" charset="0"/>
                      </a:endParaRPr>
                    </a:p>
                  </a:txBody>
                  <a:tcPr marL="4125" marR="4125" marT="4125" marB="0" anchor="b"/>
                </a:tc>
                <a:tc gridSpan="14">
                  <a:txBody>
                    <a:bodyPr/>
                    <a:lstStyle/>
                    <a:p>
                      <a:pPr algn="ctr" fontAlgn="b"/>
                      <a:r>
                        <a:rPr lang="en-US" sz="600" u="none" strike="noStrike">
                          <a:effectLst/>
                        </a:rPr>
                        <a:t>Value Added Variables</a:t>
                      </a:r>
                      <a:endParaRPr lang="en-US" sz="600" b="1" i="0" u="none" strike="noStrike">
                        <a:solidFill>
                          <a:srgbClr val="000000"/>
                        </a:solidFill>
                        <a:effectLst/>
                        <a:latin typeface="Arial" panose="020B0604020202020204" pitchFamily="34" charset="0"/>
                      </a:endParaRPr>
                    </a:p>
                  </a:txBody>
                  <a:tcPr marL="4125" marR="4125" marT="41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7252920"/>
                  </a:ext>
                </a:extLst>
              </a:tr>
              <a:tr h="478513">
                <a:tc>
                  <a:txBody>
                    <a:bodyPr/>
                    <a:lstStyle/>
                    <a:p>
                      <a:pPr algn="l" fontAlgn="t"/>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125" marR="4125" marT="4125" marB="0"/>
                </a:tc>
                <a:tc>
                  <a:txBody>
                    <a:bodyPr/>
                    <a:lstStyle/>
                    <a:p>
                      <a:pPr algn="l" fontAlgn="t"/>
                      <a:r>
                        <a:rPr lang="en-US" sz="700" u="none" strike="noStrike">
                          <a:effectLst/>
                        </a:rPr>
                        <a:t>ELA VA</a:t>
                      </a:r>
                      <a:endParaRPr lang="en-US" sz="700" b="0" i="0" u="none" strike="noStrike">
                        <a:solidFill>
                          <a:srgbClr val="000000"/>
                        </a:solidFill>
                        <a:effectLst/>
                        <a:latin typeface="Calibri" panose="020F0502020204030204" pitchFamily="34" charset="0"/>
                      </a:endParaRPr>
                    </a:p>
                  </a:txBody>
                  <a:tcPr marL="4125" marR="4125" marT="4125" marB="0"/>
                </a:tc>
                <a:tc>
                  <a:txBody>
                    <a:bodyPr/>
                    <a:lstStyle/>
                    <a:p>
                      <a:pPr algn="l" fontAlgn="t"/>
                      <a:r>
                        <a:rPr lang="en-US" sz="700" u="none" strike="noStrike">
                          <a:effectLst/>
                        </a:rPr>
                        <a:t>Math VA</a:t>
                      </a:r>
                      <a:endParaRPr lang="en-US" sz="700" b="0" i="0" u="none" strike="noStrike">
                        <a:solidFill>
                          <a:srgbClr val="000000"/>
                        </a:solidFill>
                        <a:effectLst/>
                        <a:latin typeface="Calibri" panose="020F0502020204030204" pitchFamily="34" charset="0"/>
                      </a:endParaRPr>
                    </a:p>
                  </a:txBody>
                  <a:tcPr marL="4125" marR="4125" marT="4125" marB="0"/>
                </a:tc>
                <a:tc>
                  <a:txBody>
                    <a:bodyPr/>
                    <a:lstStyle/>
                    <a:p>
                      <a:pPr algn="l" fontAlgn="t"/>
                      <a:r>
                        <a:rPr lang="en-US" sz="700" u="none" strike="noStrike">
                          <a:effectLst/>
                        </a:rPr>
                        <a:t>Overall Enrollment</a:t>
                      </a:r>
                      <a:endParaRPr lang="en-US" sz="700" b="0" i="0" u="none" strike="noStrike">
                        <a:solidFill>
                          <a:srgbClr val="000000"/>
                        </a:solidFill>
                        <a:effectLst/>
                        <a:latin typeface="Calibri" panose="020F0502020204030204" pitchFamily="34" charset="0"/>
                      </a:endParaRPr>
                    </a:p>
                  </a:txBody>
                  <a:tcPr marL="4125" marR="4125" marT="4125" marB="0"/>
                </a:tc>
                <a:tc>
                  <a:txBody>
                    <a:bodyPr/>
                    <a:lstStyle/>
                    <a:p>
                      <a:pPr algn="l" fontAlgn="t"/>
                      <a:r>
                        <a:rPr lang="en-US" sz="700" u="none" strike="noStrike">
                          <a:effectLst/>
                        </a:rPr>
                        <a:t>Overall Enrollment Controlling for ELA</a:t>
                      </a:r>
                      <a:endParaRPr lang="en-US" sz="700" b="0" i="0" u="none" strike="noStrike">
                        <a:solidFill>
                          <a:srgbClr val="000000"/>
                        </a:solidFill>
                        <a:effectLst/>
                        <a:latin typeface="Calibri" panose="020F0502020204030204" pitchFamily="34" charset="0"/>
                      </a:endParaRPr>
                    </a:p>
                  </a:txBody>
                  <a:tcPr marL="4125" marR="4125" marT="4125" marB="0"/>
                </a:tc>
                <a:tc>
                  <a:txBody>
                    <a:bodyPr/>
                    <a:lstStyle/>
                    <a:p>
                      <a:pPr algn="l" fontAlgn="t"/>
                      <a:r>
                        <a:rPr lang="en-US" sz="700" u="none" strike="noStrike">
                          <a:effectLst/>
                        </a:rPr>
                        <a:t>Overall Enrollment Controlling for Math</a:t>
                      </a:r>
                      <a:endParaRPr lang="en-US" sz="700" b="0" i="0" u="none" strike="noStrike">
                        <a:solidFill>
                          <a:srgbClr val="000000"/>
                        </a:solidFill>
                        <a:effectLst/>
                        <a:latin typeface="Calibri" panose="020F0502020204030204" pitchFamily="34" charset="0"/>
                      </a:endParaRPr>
                    </a:p>
                  </a:txBody>
                  <a:tcPr marL="4125" marR="4125" marT="4125" marB="0"/>
                </a:tc>
                <a:tc>
                  <a:txBody>
                    <a:bodyPr/>
                    <a:lstStyle/>
                    <a:p>
                      <a:pPr algn="l" fontAlgn="t"/>
                      <a:r>
                        <a:rPr lang="en-US" sz="700" u="none" strike="noStrike">
                          <a:effectLst/>
                        </a:rPr>
                        <a:t>Overall Enrollment Deep Knowledge</a:t>
                      </a:r>
                      <a:endParaRPr lang="en-US" sz="700" b="0" i="0" u="none" strike="noStrike">
                        <a:solidFill>
                          <a:srgbClr val="000000"/>
                        </a:solidFill>
                        <a:effectLst/>
                        <a:latin typeface="Calibri" panose="020F0502020204030204" pitchFamily="34" charset="0"/>
                      </a:endParaRPr>
                    </a:p>
                  </a:txBody>
                  <a:tcPr marL="4125" marR="4125" marT="4125" marB="0"/>
                </a:tc>
                <a:tc>
                  <a:txBody>
                    <a:bodyPr/>
                    <a:lstStyle/>
                    <a:p>
                      <a:pPr algn="l" fontAlgn="t"/>
                      <a:r>
                        <a:rPr lang="en-US" sz="700" u="none" strike="noStrike">
                          <a:effectLst/>
                        </a:rPr>
                        <a:t>2 Year Enrollment VA</a:t>
                      </a:r>
                      <a:endParaRPr lang="en-US" sz="700" b="0" i="0" u="none" strike="noStrike">
                        <a:solidFill>
                          <a:srgbClr val="000000"/>
                        </a:solidFill>
                        <a:effectLst/>
                        <a:latin typeface="Calibri" panose="020F0502020204030204" pitchFamily="34" charset="0"/>
                      </a:endParaRPr>
                    </a:p>
                  </a:txBody>
                  <a:tcPr marL="4125" marR="4125" marT="4125" marB="0"/>
                </a:tc>
                <a:tc>
                  <a:txBody>
                    <a:bodyPr/>
                    <a:lstStyle/>
                    <a:p>
                      <a:pPr algn="l" fontAlgn="t"/>
                      <a:r>
                        <a:rPr lang="en-US" sz="700" u="none" strike="noStrike">
                          <a:effectLst/>
                        </a:rPr>
                        <a:t>2Y Enrollment Controlling for ELA</a:t>
                      </a:r>
                      <a:endParaRPr lang="en-US" sz="700" b="0" i="0" u="none" strike="noStrike">
                        <a:solidFill>
                          <a:srgbClr val="000000"/>
                        </a:solidFill>
                        <a:effectLst/>
                        <a:latin typeface="Calibri" panose="020F0502020204030204" pitchFamily="34" charset="0"/>
                      </a:endParaRPr>
                    </a:p>
                  </a:txBody>
                  <a:tcPr marL="4125" marR="4125" marT="4125" marB="0"/>
                </a:tc>
                <a:tc>
                  <a:txBody>
                    <a:bodyPr/>
                    <a:lstStyle/>
                    <a:p>
                      <a:pPr algn="l" fontAlgn="t"/>
                      <a:r>
                        <a:rPr lang="en-US" sz="700" u="none" strike="noStrike">
                          <a:effectLst/>
                        </a:rPr>
                        <a:t>2Y Enrollment Controlling for Math</a:t>
                      </a:r>
                      <a:endParaRPr lang="en-US" sz="700" b="0" i="0" u="none" strike="noStrike">
                        <a:solidFill>
                          <a:srgbClr val="000000"/>
                        </a:solidFill>
                        <a:effectLst/>
                        <a:latin typeface="Calibri" panose="020F0502020204030204" pitchFamily="34" charset="0"/>
                      </a:endParaRPr>
                    </a:p>
                  </a:txBody>
                  <a:tcPr marL="4125" marR="4125" marT="4125" marB="0"/>
                </a:tc>
                <a:tc>
                  <a:txBody>
                    <a:bodyPr/>
                    <a:lstStyle/>
                    <a:p>
                      <a:pPr algn="l" fontAlgn="t"/>
                      <a:r>
                        <a:rPr lang="en-US" sz="700" u="none" strike="noStrike">
                          <a:effectLst/>
                        </a:rPr>
                        <a:t>2Y Enrollment Deep Knowledge</a:t>
                      </a:r>
                      <a:endParaRPr lang="en-US" sz="700" b="0" i="0" u="none" strike="noStrike">
                        <a:solidFill>
                          <a:srgbClr val="000000"/>
                        </a:solidFill>
                        <a:effectLst/>
                        <a:latin typeface="Calibri" panose="020F0502020204030204" pitchFamily="34" charset="0"/>
                      </a:endParaRPr>
                    </a:p>
                  </a:txBody>
                  <a:tcPr marL="4125" marR="4125" marT="4125" marB="0"/>
                </a:tc>
                <a:tc>
                  <a:txBody>
                    <a:bodyPr/>
                    <a:lstStyle/>
                    <a:p>
                      <a:pPr algn="l" fontAlgn="t"/>
                      <a:r>
                        <a:rPr lang="en-US" sz="700" u="none" strike="noStrike">
                          <a:effectLst/>
                        </a:rPr>
                        <a:t>4 Year Enrollment</a:t>
                      </a:r>
                      <a:endParaRPr lang="en-US" sz="700" b="0" i="0" u="none" strike="noStrike">
                        <a:solidFill>
                          <a:srgbClr val="000000"/>
                        </a:solidFill>
                        <a:effectLst/>
                        <a:latin typeface="Calibri" panose="020F0502020204030204" pitchFamily="34" charset="0"/>
                      </a:endParaRPr>
                    </a:p>
                  </a:txBody>
                  <a:tcPr marL="4125" marR="4125" marT="4125" marB="0"/>
                </a:tc>
                <a:tc>
                  <a:txBody>
                    <a:bodyPr/>
                    <a:lstStyle/>
                    <a:p>
                      <a:pPr algn="l" fontAlgn="t"/>
                      <a:r>
                        <a:rPr lang="en-US" sz="700" u="none" strike="noStrike">
                          <a:effectLst/>
                        </a:rPr>
                        <a:t>4Y Enrollment Controlling for ELA</a:t>
                      </a:r>
                      <a:endParaRPr lang="en-US" sz="700" b="0" i="0" u="none" strike="noStrike">
                        <a:solidFill>
                          <a:srgbClr val="000000"/>
                        </a:solidFill>
                        <a:effectLst/>
                        <a:latin typeface="Calibri" panose="020F0502020204030204" pitchFamily="34" charset="0"/>
                      </a:endParaRPr>
                    </a:p>
                  </a:txBody>
                  <a:tcPr marL="4125" marR="4125" marT="4125" marB="0"/>
                </a:tc>
                <a:tc>
                  <a:txBody>
                    <a:bodyPr/>
                    <a:lstStyle/>
                    <a:p>
                      <a:pPr algn="l" fontAlgn="t"/>
                      <a:r>
                        <a:rPr lang="en-US" sz="700" u="none" strike="noStrike">
                          <a:effectLst/>
                        </a:rPr>
                        <a:t>4Y Enrollment Controlling for Math</a:t>
                      </a:r>
                      <a:endParaRPr lang="en-US" sz="700" b="0" i="0" u="none" strike="noStrike">
                        <a:solidFill>
                          <a:srgbClr val="000000"/>
                        </a:solidFill>
                        <a:effectLst/>
                        <a:latin typeface="Calibri" panose="020F0502020204030204" pitchFamily="34" charset="0"/>
                      </a:endParaRPr>
                    </a:p>
                  </a:txBody>
                  <a:tcPr marL="4125" marR="4125" marT="4125" marB="0"/>
                </a:tc>
                <a:tc>
                  <a:txBody>
                    <a:bodyPr/>
                    <a:lstStyle/>
                    <a:p>
                      <a:pPr algn="l" fontAlgn="t"/>
                      <a:r>
                        <a:rPr lang="en-US" sz="700" u="none" strike="noStrike">
                          <a:effectLst/>
                        </a:rPr>
                        <a:t>4Y Enrollment Deep Knowledge</a:t>
                      </a:r>
                      <a:endParaRPr lang="en-US" sz="700" b="0" i="0" u="none" strike="noStrike">
                        <a:solidFill>
                          <a:srgbClr val="000000"/>
                        </a:solidFill>
                        <a:effectLst/>
                        <a:latin typeface="Calibri" panose="020F0502020204030204" pitchFamily="34" charset="0"/>
                      </a:endParaRPr>
                    </a:p>
                  </a:txBody>
                  <a:tcPr marL="4125" marR="4125" marT="4125" marB="0"/>
                </a:tc>
                <a:extLst>
                  <a:ext uri="{0D108BD9-81ED-4DB2-BD59-A6C34878D82A}">
                    <a16:rowId xmlns:a16="http://schemas.microsoft.com/office/drawing/2014/main" val="235013309"/>
                  </a:ext>
                </a:extLst>
              </a:tr>
              <a:tr h="119628">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2705947677"/>
                  </a:ext>
                </a:extLst>
              </a:tr>
              <a:tr h="119628">
                <a:tc>
                  <a:txBody>
                    <a:bodyPr/>
                    <a:lstStyle/>
                    <a:p>
                      <a:pPr algn="l" fontAlgn="b"/>
                      <a:r>
                        <a:rPr lang="en-US" sz="700" u="none" strike="noStrike">
                          <a:effectLst/>
                        </a:rPr>
                        <a:t>School Climate</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0.535***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0.588***</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0.525***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0.379***</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0.306***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0.300***</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0.0769</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0.0633</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0.0878</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0.0776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0.389***</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0.266**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0.180*</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0.187*</a:t>
                      </a:r>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3668469721"/>
                  </a:ext>
                </a:extLst>
              </a:tr>
              <a:tr h="119628">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(6.75)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(7.56)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(6.52)</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(4.63)</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(3.72)</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(3.64)</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(0.93)</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(0.77)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(1.06)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(0.94)</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(4.84)</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(3.26)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(2.19)</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(2.27)</a:t>
                      </a:r>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803592566"/>
                  </a:ext>
                </a:extLst>
              </a:tr>
              <a:tr h="119628">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304307766"/>
                  </a:ext>
                </a:extLst>
              </a:tr>
              <a:tr h="119628">
                <a:tc>
                  <a:txBody>
                    <a:bodyPr/>
                    <a:lstStyle/>
                    <a:p>
                      <a:pPr algn="l" fontAlgn="b"/>
                      <a:r>
                        <a:rPr lang="en-US" sz="700" u="none" strike="noStrike">
                          <a:effectLst/>
                        </a:rPr>
                        <a:t>Teacher and Staff Quality</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-0.300***</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-0.207*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-0.385***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-0.303***</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-0.325***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-0.318***</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-0.234*</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-0.226*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-0.236*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-0.226*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-0.0926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-0.0193</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-0.0216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-0.0286</a:t>
                      </a:r>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428962340"/>
                  </a:ext>
                </a:extLst>
              </a:tr>
              <a:tr h="119628">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(-3.45)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(-2.42)</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(-4.30)</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(-3.32)</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(-3.54)</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(-3.46)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(-2.56)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(-2.45)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(-2.57)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(-2.45)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(-1.04)</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(-0.21)</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(-0.24)</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(-0.31)</a:t>
                      </a:r>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26642092"/>
                  </a:ext>
                </a:extLst>
              </a:tr>
              <a:tr h="119628">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2010182400"/>
                  </a:ext>
                </a:extLst>
              </a:tr>
              <a:tr h="119628">
                <a:tc>
                  <a:txBody>
                    <a:bodyPr/>
                    <a:lstStyle/>
                    <a:p>
                      <a:pPr algn="l" fontAlgn="b"/>
                      <a:r>
                        <a:rPr lang="en-US" sz="700" u="none" strike="noStrike">
                          <a:effectLst/>
                        </a:rPr>
                        <a:t>Counseling Support</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0.0291</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-0.0481</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0.0940</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0.0801</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0.101</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0.0987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0.0578</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0.0563</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0.0572</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0.0535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0.0217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0.00962</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0.0262</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0.0285</a:t>
                      </a:r>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527829630"/>
                  </a:ext>
                </a:extLst>
              </a:tr>
              <a:tr h="119628">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(0.49)</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(-0.83)</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(1.57)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(1.32)</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(1.65)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(1.61)</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(0.94)</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(0.92)</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(0.93)</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(0.87)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(0.36)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(0.16)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(0.43)</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(0.47)</a:t>
                      </a:r>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1722312918"/>
                  </a:ext>
                </a:extLst>
              </a:tr>
              <a:tr h="119628">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2213420833"/>
                  </a:ext>
                </a:extLst>
              </a:tr>
              <a:tr h="119628">
                <a:tc>
                  <a:txBody>
                    <a:bodyPr/>
                    <a:lstStyle/>
                    <a:p>
                      <a:pPr algn="l" fontAlgn="b"/>
                      <a:r>
                        <a:rPr lang="en-US" sz="700" u="none" strike="noStrike">
                          <a:effectLst/>
                        </a:rPr>
                        <a:t>Constant</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0.105**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0.03</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0.01</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-0.02</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-0.02</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0.0821*</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727024708"/>
                  </a:ext>
                </a:extLst>
              </a:tr>
              <a:tr h="119628">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-1.59</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-2.91</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-0.74</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-0.30</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(-0.45)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(-0.43)</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(-1.37)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(-1.41)</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(-1.31)</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(-1.29)</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-2.19</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-1.84</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-1.14</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-1.13</a:t>
                      </a:r>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2210511844"/>
                  </a:ext>
                </a:extLst>
              </a:tr>
              <a:tr h="119628">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1960986384"/>
                  </a:ext>
                </a:extLst>
              </a:tr>
              <a:tr h="119628">
                <a:tc>
                  <a:txBody>
                    <a:bodyPr/>
                    <a:lstStyle/>
                    <a:p>
                      <a:pPr algn="l" fontAlgn="b"/>
                      <a:r>
                        <a:rPr lang="en-US" sz="700" u="none" strike="noStrike">
                          <a:effectLst/>
                        </a:rPr>
                        <a:t>N</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909</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909</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898</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898</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898</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ct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928467670"/>
                  </a:ext>
                </a:extLst>
              </a:tr>
              <a:tr h="119628">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2964803281"/>
                  </a:ext>
                </a:extLst>
              </a:tr>
              <a:tr h="119628">
                <a:tc>
                  <a:txBody>
                    <a:bodyPr/>
                    <a:lstStyle/>
                    <a:p>
                      <a:pPr algn="l" fontAlgn="b"/>
                      <a:r>
                        <a:rPr lang="en-US" sz="700" u="none" strike="noStrike">
                          <a:effectLst/>
                        </a:rPr>
                        <a:t>t statistics in parentheses</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3232732962"/>
                  </a:ext>
                </a:extLst>
              </a:tr>
              <a:tr h="119628">
                <a:tc>
                  <a:txBody>
                    <a:bodyPr/>
                    <a:lstStyle/>
                    <a:p>
                      <a:pPr algn="l" fontAlgn="b"/>
                      <a:r>
                        <a:rPr lang="en-US" sz="700" u="none" strike="noStrike">
                          <a:effectLst/>
                        </a:rPr>
                        <a:t>="* p&lt;0.05</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r>
                        <a:rPr lang="en-US" sz="700" u="none" strike="noStrike">
                          <a:effectLst/>
                        </a:rPr>
                        <a:t> ** p&lt;0.01</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r>
                        <a:rPr lang="en-US" sz="700" u="none" strike="noStrike">
                          <a:effectLst/>
                        </a:rPr>
                        <a:t> *** p&lt;0.001"</a:t>
                      </a:r>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2474146403"/>
                  </a:ext>
                </a:extLst>
              </a:tr>
              <a:tr h="119628">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980215943"/>
                  </a:ext>
                </a:extLst>
              </a:tr>
              <a:tr h="221931">
                <a:tc gridSpan="5">
                  <a:txBody>
                    <a:bodyPr/>
                    <a:lstStyle/>
                    <a:p>
                      <a:pPr algn="l" fontAlgn="b"/>
                      <a:r>
                        <a:rPr lang="en-US" sz="700" u="none" strike="noStrike">
                          <a:effectLst/>
                        </a:rPr>
                        <a:t>NOTE: Regressions are run using standardized z scores for all variables. These are multivariate regressions with all 3 index variables as regressors.</a:t>
                      </a:r>
                      <a:endParaRPr lang="en-US" sz="700" b="0" i="0" u="none" strike="noStrike">
                        <a:solidFill>
                          <a:srgbClr val="000000"/>
                        </a:solidFill>
                        <a:effectLst/>
                        <a:latin typeface="Calibri" panose="020F0502020204030204" pitchFamily="34" charset="0"/>
                      </a:endParaRPr>
                    </a:p>
                  </a:txBody>
                  <a:tcPr marL="4125" marR="4125" marT="41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125" marR="4125" marT="4125" marB="0" anchor="b"/>
                </a:tc>
                <a:tc>
                  <a:txBody>
                    <a:bodyPr/>
                    <a:lstStyle/>
                    <a:p>
                      <a:pPr algn="l" fontAlgn="b"/>
                      <a:endParaRPr lang="en-US" sz="700" b="0" i="0" u="none" strike="noStrike" dirty="0">
                        <a:solidFill>
                          <a:srgbClr val="000000"/>
                        </a:solidFill>
                        <a:effectLst/>
                        <a:latin typeface="Calibri" panose="020F0502020204030204" pitchFamily="34" charset="0"/>
                      </a:endParaRPr>
                    </a:p>
                  </a:txBody>
                  <a:tcPr marL="4125" marR="4125" marT="4125" marB="0" anchor="b"/>
                </a:tc>
                <a:extLst>
                  <a:ext uri="{0D108BD9-81ED-4DB2-BD59-A6C34878D82A}">
                    <a16:rowId xmlns:a16="http://schemas.microsoft.com/office/drawing/2014/main" val="2848710327"/>
                  </a:ext>
                </a:extLst>
              </a:tr>
            </a:tbl>
          </a:graphicData>
        </a:graphic>
      </p:graphicFrame>
      <p:sp>
        <p:nvSpPr>
          <p:cNvPr id="4" name="Slide Number Placeholder 3">
            <a:extLst>
              <a:ext uri="{FF2B5EF4-FFF2-40B4-BE49-F238E27FC236}">
                <a16:creationId xmlns:a16="http://schemas.microsoft.com/office/drawing/2014/main" id="{51A1464F-744E-486D-B520-B04A4E516241}"/>
              </a:ext>
            </a:extLst>
          </p:cNvPr>
          <p:cNvSpPr>
            <a:spLocks noGrp="1"/>
          </p:cNvSpPr>
          <p:nvPr>
            <p:ph type="sldNum" sz="quarter" idx="12"/>
          </p:nvPr>
        </p:nvSpPr>
        <p:spPr/>
        <p:txBody>
          <a:bodyPr/>
          <a:lstStyle/>
          <a:p>
            <a:fld id="{80DD8C35-F8B3-4049-95AF-A34E38FBBA50}" type="slidenum">
              <a:rPr lang="en-US" smtClean="0"/>
              <a:pPr/>
              <a:t>11</a:t>
            </a:fld>
            <a:endParaRPr lang="en-US" dirty="0"/>
          </a:p>
        </p:txBody>
      </p:sp>
    </p:spTree>
    <p:extLst>
      <p:ext uri="{BB962C8B-B14F-4D97-AF65-F5344CB8AC3E}">
        <p14:creationId xmlns:p14="http://schemas.microsoft.com/office/powerpoint/2010/main" val="119306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0C5A-D7FF-4CC3-8B14-F4C16E5425C9}"/>
              </a:ext>
            </a:extLst>
          </p:cNvPr>
          <p:cNvSpPr>
            <a:spLocks noGrp="1"/>
          </p:cNvSpPr>
          <p:nvPr>
            <p:ph type="title"/>
          </p:nvPr>
        </p:nvSpPr>
        <p:spPr/>
        <p:txBody>
          <a:bodyPr/>
          <a:lstStyle/>
          <a:p>
            <a:r>
              <a:rPr lang="en-US" dirty="0"/>
              <a:t>Regressions with School Characteristics Controls</a:t>
            </a:r>
          </a:p>
        </p:txBody>
      </p:sp>
      <p:sp>
        <p:nvSpPr>
          <p:cNvPr id="3" name="Content Placeholder 2">
            <a:extLst>
              <a:ext uri="{FF2B5EF4-FFF2-40B4-BE49-F238E27FC236}">
                <a16:creationId xmlns:a16="http://schemas.microsoft.com/office/drawing/2014/main" id="{752FD1B9-81E9-420D-9F61-DEA21B072DCF}"/>
              </a:ext>
            </a:extLst>
          </p:cNvPr>
          <p:cNvSpPr>
            <a:spLocks noGrp="1"/>
          </p:cNvSpPr>
          <p:nvPr>
            <p:ph idx="1"/>
          </p:nvPr>
        </p:nvSpPr>
        <p:spPr/>
        <p:txBody>
          <a:bodyPr/>
          <a:lstStyle/>
          <a:p>
            <a:r>
              <a:rPr lang="en-US" dirty="0"/>
              <a:t>See Excel tables</a:t>
            </a:r>
          </a:p>
          <a:p>
            <a:r>
              <a:rPr lang="en-US" dirty="0"/>
              <a:t>Main story: </a:t>
            </a:r>
          </a:p>
          <a:p>
            <a:pPr lvl="1"/>
            <a:r>
              <a:rPr lang="en-US" dirty="0"/>
              <a:t>FTE Teacher per student + </a:t>
            </a:r>
          </a:p>
          <a:p>
            <a:pPr lvl="1"/>
            <a:r>
              <a:rPr lang="en-US" dirty="0"/>
              <a:t>Student Poverty –</a:t>
            </a:r>
          </a:p>
          <a:p>
            <a:pPr lvl="1"/>
            <a:r>
              <a:rPr lang="en-US" dirty="0"/>
              <a:t>Minority Staff +</a:t>
            </a:r>
          </a:p>
          <a:p>
            <a:endParaRPr lang="en-US" dirty="0"/>
          </a:p>
        </p:txBody>
      </p:sp>
      <p:sp>
        <p:nvSpPr>
          <p:cNvPr id="4" name="Slide Number Placeholder 3">
            <a:extLst>
              <a:ext uri="{FF2B5EF4-FFF2-40B4-BE49-F238E27FC236}">
                <a16:creationId xmlns:a16="http://schemas.microsoft.com/office/drawing/2014/main" id="{AF43D9E8-2DF4-4C67-9469-6342353C7090}"/>
              </a:ext>
            </a:extLst>
          </p:cNvPr>
          <p:cNvSpPr>
            <a:spLocks noGrp="1"/>
          </p:cNvSpPr>
          <p:nvPr>
            <p:ph type="sldNum" sz="quarter" idx="12"/>
          </p:nvPr>
        </p:nvSpPr>
        <p:spPr/>
        <p:txBody>
          <a:bodyPr/>
          <a:lstStyle/>
          <a:p>
            <a:fld id="{80DD8C35-F8B3-4049-95AF-A34E38FBBA50}" type="slidenum">
              <a:rPr lang="en-US" smtClean="0"/>
              <a:pPr/>
              <a:t>12</a:t>
            </a:fld>
            <a:endParaRPr lang="en-US" dirty="0"/>
          </a:p>
        </p:txBody>
      </p:sp>
    </p:spTree>
    <p:extLst>
      <p:ext uri="{BB962C8B-B14F-4D97-AF65-F5344CB8AC3E}">
        <p14:creationId xmlns:p14="http://schemas.microsoft.com/office/powerpoint/2010/main" val="1626757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262B-12A7-4E9B-9879-59FDAF7AE8FC}"/>
              </a:ext>
            </a:extLst>
          </p:cNvPr>
          <p:cNvSpPr>
            <a:spLocks noGrp="1"/>
          </p:cNvSpPr>
          <p:nvPr>
            <p:ph type="title"/>
          </p:nvPr>
        </p:nvSpPr>
        <p:spPr/>
        <p:txBody>
          <a:bodyPr/>
          <a:lstStyle/>
          <a:p>
            <a:r>
              <a:rPr lang="en-US" dirty="0"/>
              <a:t>Recap: The New Indices</a:t>
            </a:r>
          </a:p>
        </p:txBody>
      </p:sp>
      <p:sp>
        <p:nvSpPr>
          <p:cNvPr id="3" name="Content Placeholder 2">
            <a:extLst>
              <a:ext uri="{FF2B5EF4-FFF2-40B4-BE49-F238E27FC236}">
                <a16:creationId xmlns:a16="http://schemas.microsoft.com/office/drawing/2014/main" id="{6FBB3B6C-B511-4CA7-905E-E54EAFDADC8C}"/>
              </a:ext>
            </a:extLst>
          </p:cNvPr>
          <p:cNvSpPr>
            <a:spLocks noGrp="1"/>
          </p:cNvSpPr>
          <p:nvPr>
            <p:ph idx="1"/>
          </p:nvPr>
        </p:nvSpPr>
        <p:spPr/>
        <p:txBody>
          <a:bodyPr>
            <a:normAutofit fontScale="85000" lnSpcReduction="10000"/>
          </a:bodyPr>
          <a:lstStyle/>
          <a:p>
            <a:r>
              <a:rPr lang="en-US" b="1" dirty="0"/>
              <a:t>School Climate Index</a:t>
            </a:r>
          </a:p>
          <a:p>
            <a:pPr lvl="1"/>
            <a:r>
              <a:rPr lang="en-US" dirty="0"/>
              <a:t>Parent Survey: </a:t>
            </a:r>
          </a:p>
          <a:p>
            <a:pPr lvl="2"/>
            <a:r>
              <a:rPr lang="en-US" dirty="0"/>
              <a:t>Please indicate how much you agree or disagree. This school…</a:t>
            </a:r>
          </a:p>
          <a:p>
            <a:pPr lvl="3"/>
            <a:r>
              <a:rPr lang="en-US" dirty="0"/>
              <a:t>16. is a supportive and inviting place</a:t>
            </a:r>
          </a:p>
          <a:p>
            <a:pPr lvl="3"/>
            <a:r>
              <a:rPr lang="en-US" dirty="0"/>
              <a:t>17. welcomes parents' contributions</a:t>
            </a:r>
          </a:p>
          <a:p>
            <a:pPr lvl="3"/>
            <a:r>
              <a:rPr lang="en-US" dirty="0"/>
              <a:t>27. encourages me to be an active partner</a:t>
            </a:r>
          </a:p>
          <a:p>
            <a:pPr lvl="1"/>
            <a:r>
              <a:rPr lang="en-US" dirty="0"/>
              <a:t>Secondary Survey:</a:t>
            </a:r>
          </a:p>
          <a:p>
            <a:pPr lvl="2"/>
            <a:r>
              <a:rPr lang="en-US" dirty="0"/>
              <a:t>How strongly do you agree or disagree…?</a:t>
            </a:r>
          </a:p>
          <a:p>
            <a:pPr lvl="3"/>
            <a:r>
              <a:rPr lang="en-US" dirty="0"/>
              <a:t>22. I feel close to people in this school</a:t>
            </a:r>
          </a:p>
          <a:p>
            <a:pPr lvl="3"/>
            <a:r>
              <a:rPr lang="en-US" dirty="0"/>
              <a:t>23. I am happy to be at this school</a:t>
            </a:r>
          </a:p>
          <a:p>
            <a:pPr lvl="3"/>
            <a:r>
              <a:rPr lang="en-US" dirty="0"/>
              <a:t>24. I am part of this school</a:t>
            </a:r>
          </a:p>
          <a:p>
            <a:pPr lvl="3"/>
            <a:r>
              <a:rPr lang="en-US" dirty="0"/>
              <a:t>26. I feel safe in my school</a:t>
            </a:r>
          </a:p>
          <a:p>
            <a:pPr lvl="3"/>
            <a:r>
              <a:rPr lang="en-US" dirty="0"/>
              <a:t>27. My school is usually clean and tidy</a:t>
            </a:r>
          </a:p>
          <a:p>
            <a:pPr lvl="3"/>
            <a:r>
              <a:rPr lang="en-US" dirty="0"/>
              <a:t>29. Parents feel welcome to participate at this school</a:t>
            </a:r>
          </a:p>
          <a:p>
            <a:pPr lvl="3"/>
            <a:endParaRPr lang="en-US" dirty="0"/>
          </a:p>
          <a:p>
            <a:pPr lvl="3"/>
            <a:endParaRPr lang="en-US" dirty="0"/>
          </a:p>
        </p:txBody>
      </p:sp>
      <p:sp>
        <p:nvSpPr>
          <p:cNvPr id="4" name="Slide Number Placeholder 3">
            <a:extLst>
              <a:ext uri="{FF2B5EF4-FFF2-40B4-BE49-F238E27FC236}">
                <a16:creationId xmlns:a16="http://schemas.microsoft.com/office/drawing/2014/main" id="{160A71A3-8595-4974-A864-FC7530691102}"/>
              </a:ext>
            </a:extLst>
          </p:cNvPr>
          <p:cNvSpPr>
            <a:spLocks noGrp="1"/>
          </p:cNvSpPr>
          <p:nvPr>
            <p:ph type="sldNum" sz="quarter" idx="12"/>
          </p:nvPr>
        </p:nvSpPr>
        <p:spPr/>
        <p:txBody>
          <a:bodyPr/>
          <a:lstStyle/>
          <a:p>
            <a:fld id="{80DD8C35-F8B3-4049-95AF-A34E38FBBA50}" type="slidenum">
              <a:rPr lang="en-US" smtClean="0"/>
              <a:pPr/>
              <a:t>2</a:t>
            </a:fld>
            <a:endParaRPr lang="en-US" dirty="0"/>
          </a:p>
        </p:txBody>
      </p:sp>
    </p:spTree>
    <p:extLst>
      <p:ext uri="{BB962C8B-B14F-4D97-AF65-F5344CB8AC3E}">
        <p14:creationId xmlns:p14="http://schemas.microsoft.com/office/powerpoint/2010/main" val="131086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8DB2-C70F-4741-8CF6-89A5F35417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DC0BBA-2CFA-4FC1-A05A-426CB49FE6FF}"/>
              </a:ext>
            </a:extLst>
          </p:cNvPr>
          <p:cNvSpPr>
            <a:spLocks noGrp="1"/>
          </p:cNvSpPr>
          <p:nvPr>
            <p:ph idx="1"/>
          </p:nvPr>
        </p:nvSpPr>
        <p:spPr/>
        <p:txBody>
          <a:bodyPr>
            <a:normAutofit fontScale="55000" lnSpcReduction="20000"/>
          </a:bodyPr>
          <a:lstStyle/>
          <a:p>
            <a:r>
              <a:rPr lang="en-US" b="1" dirty="0"/>
              <a:t>Teacher and Staff Quality</a:t>
            </a:r>
          </a:p>
          <a:p>
            <a:pPr lvl="1"/>
            <a:r>
              <a:rPr lang="en-US" dirty="0"/>
              <a:t>Parent Survey:</a:t>
            </a:r>
          </a:p>
          <a:p>
            <a:pPr lvl="2"/>
            <a:r>
              <a:rPr lang="en-US" dirty="0"/>
              <a:t>Please indicate how much you agree or disagree. This school…</a:t>
            </a:r>
          </a:p>
          <a:p>
            <a:pPr lvl="3"/>
            <a:r>
              <a:rPr lang="en-US" dirty="0"/>
              <a:t>30. provides high quality instruction</a:t>
            </a:r>
          </a:p>
          <a:p>
            <a:pPr lvl="3"/>
            <a:r>
              <a:rPr lang="en-US" dirty="0"/>
              <a:t>31. motivates students to learn</a:t>
            </a:r>
          </a:p>
          <a:p>
            <a:pPr lvl="3"/>
            <a:r>
              <a:rPr lang="en-US" dirty="0"/>
              <a:t>32. has teachers who go out of their way to help</a:t>
            </a:r>
          </a:p>
          <a:p>
            <a:pPr lvl="3"/>
            <a:r>
              <a:rPr lang="en-US" dirty="0"/>
              <a:t>33. has adults who really care about students</a:t>
            </a:r>
          </a:p>
          <a:p>
            <a:pPr lvl="3"/>
            <a:r>
              <a:rPr lang="en-US" dirty="0"/>
              <a:t>34. has high expectations for all students</a:t>
            </a:r>
          </a:p>
          <a:p>
            <a:pPr lvl="1"/>
            <a:r>
              <a:rPr lang="en-US" dirty="0"/>
              <a:t>Secondary Survey:</a:t>
            </a:r>
          </a:p>
          <a:p>
            <a:pPr lvl="2"/>
            <a:r>
              <a:rPr lang="en-US" dirty="0"/>
              <a:t>How strongly do you agree or disagree…?</a:t>
            </a:r>
          </a:p>
          <a:p>
            <a:pPr lvl="3"/>
            <a:r>
              <a:rPr lang="en-US" dirty="0"/>
              <a:t>28. Teachers communicate with parents</a:t>
            </a:r>
          </a:p>
          <a:p>
            <a:pPr lvl="2"/>
            <a:r>
              <a:rPr lang="en-US" dirty="0"/>
              <a:t>Please mark how true you feel… At my school, there is a teacher or some other adult</a:t>
            </a:r>
          </a:p>
          <a:p>
            <a:pPr lvl="3"/>
            <a:r>
              <a:rPr lang="en-US" dirty="0"/>
              <a:t>35. who really cares about me</a:t>
            </a:r>
          </a:p>
          <a:p>
            <a:pPr lvl="3"/>
            <a:r>
              <a:rPr lang="en-US" dirty="0"/>
              <a:t>36. who tells me when I do a good job</a:t>
            </a:r>
          </a:p>
          <a:p>
            <a:pPr lvl="3"/>
            <a:r>
              <a:rPr lang="en-US" dirty="0"/>
              <a:t>37. who notices when I am not there</a:t>
            </a:r>
          </a:p>
          <a:p>
            <a:pPr lvl="3"/>
            <a:r>
              <a:rPr lang="en-US" dirty="0"/>
              <a:t>38. who wants me to do my best</a:t>
            </a:r>
          </a:p>
          <a:p>
            <a:pPr lvl="3"/>
            <a:r>
              <a:rPr lang="en-US" dirty="0"/>
              <a:t>39. who listens when I have something to say</a:t>
            </a:r>
          </a:p>
          <a:p>
            <a:pPr lvl="3"/>
            <a:r>
              <a:rPr lang="en-US" dirty="0"/>
              <a:t>40. who believes I will be a success</a:t>
            </a:r>
          </a:p>
          <a:p>
            <a:pPr lvl="1"/>
            <a:r>
              <a:rPr lang="en-US" dirty="0"/>
              <a:t>Staff Survey:</a:t>
            </a:r>
          </a:p>
          <a:p>
            <a:pPr lvl="2"/>
            <a:r>
              <a:rPr lang="en-US" dirty="0"/>
              <a:t>Do you feel you need more professional development… in the following areas?</a:t>
            </a:r>
          </a:p>
          <a:p>
            <a:pPr lvl="3"/>
            <a:r>
              <a:rPr lang="en-US" dirty="0"/>
              <a:t>20. encourages students to enroll in rigorous courses </a:t>
            </a:r>
          </a:p>
          <a:p>
            <a:pPr lvl="3"/>
            <a:r>
              <a:rPr lang="en-US" dirty="0"/>
              <a:t>24. has high expectations for all students</a:t>
            </a:r>
          </a:p>
          <a:p>
            <a:pPr lvl="3"/>
            <a:r>
              <a:rPr lang="en-US" dirty="0"/>
              <a:t>87. teachers communicate with parents</a:t>
            </a:r>
          </a:p>
          <a:p>
            <a:pPr lvl="2"/>
            <a:endParaRPr lang="en-US" dirty="0"/>
          </a:p>
        </p:txBody>
      </p:sp>
      <p:sp>
        <p:nvSpPr>
          <p:cNvPr id="4" name="Slide Number Placeholder 3">
            <a:extLst>
              <a:ext uri="{FF2B5EF4-FFF2-40B4-BE49-F238E27FC236}">
                <a16:creationId xmlns:a16="http://schemas.microsoft.com/office/drawing/2014/main" id="{17F7151E-FF4B-4606-8C0E-6F339BD79303}"/>
              </a:ext>
            </a:extLst>
          </p:cNvPr>
          <p:cNvSpPr>
            <a:spLocks noGrp="1"/>
          </p:cNvSpPr>
          <p:nvPr>
            <p:ph type="sldNum" sz="quarter" idx="12"/>
          </p:nvPr>
        </p:nvSpPr>
        <p:spPr/>
        <p:txBody>
          <a:bodyPr/>
          <a:lstStyle/>
          <a:p>
            <a:fld id="{80DD8C35-F8B3-4049-95AF-A34E38FBBA50}" type="slidenum">
              <a:rPr lang="en-US" smtClean="0"/>
              <a:pPr/>
              <a:t>3</a:t>
            </a:fld>
            <a:endParaRPr lang="en-US" dirty="0"/>
          </a:p>
        </p:txBody>
      </p:sp>
    </p:spTree>
    <p:extLst>
      <p:ext uri="{BB962C8B-B14F-4D97-AF65-F5344CB8AC3E}">
        <p14:creationId xmlns:p14="http://schemas.microsoft.com/office/powerpoint/2010/main" val="272698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93B9-A889-484A-93BB-240AEA0594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088D90-6225-446B-A676-B7F12DAC59C2}"/>
              </a:ext>
            </a:extLst>
          </p:cNvPr>
          <p:cNvSpPr>
            <a:spLocks noGrp="1"/>
          </p:cNvSpPr>
          <p:nvPr>
            <p:ph idx="1"/>
          </p:nvPr>
        </p:nvSpPr>
        <p:spPr/>
        <p:txBody>
          <a:bodyPr>
            <a:normAutofit fontScale="92500" lnSpcReduction="20000"/>
          </a:bodyPr>
          <a:lstStyle/>
          <a:p>
            <a:r>
              <a:rPr lang="en-US" b="1" dirty="0"/>
              <a:t>Counseling Support Index</a:t>
            </a:r>
          </a:p>
          <a:p>
            <a:pPr lvl="1"/>
            <a:r>
              <a:rPr lang="en-US" dirty="0"/>
              <a:t>Parent Survey:</a:t>
            </a:r>
          </a:p>
          <a:p>
            <a:pPr lvl="2"/>
            <a:r>
              <a:rPr lang="en-US" dirty="0"/>
              <a:t>Please indicate how much you agree or disagree. This school…</a:t>
            </a:r>
          </a:p>
          <a:p>
            <a:pPr lvl="3"/>
            <a:r>
              <a:rPr lang="en-US" dirty="0"/>
              <a:t>15. provides quality counseling</a:t>
            </a:r>
          </a:p>
          <a:p>
            <a:pPr lvl="2"/>
            <a:r>
              <a:rPr lang="en-US" dirty="0"/>
              <a:t>How well has this child's school been doing the following things during the school year?</a:t>
            </a:r>
          </a:p>
          <a:p>
            <a:pPr lvl="3"/>
            <a:r>
              <a:rPr lang="en-US" dirty="0"/>
              <a:t>64. Providing information on how to help your child plan for college or vocational school.</a:t>
            </a:r>
          </a:p>
          <a:p>
            <a:pPr lvl="1"/>
            <a:r>
              <a:rPr lang="en-US" dirty="0"/>
              <a:t>Staff Survey:</a:t>
            </a:r>
          </a:p>
          <a:p>
            <a:pPr lvl="2"/>
            <a:r>
              <a:rPr lang="en-US" dirty="0"/>
              <a:t>Please indicate how much you agree or disagree. This school…</a:t>
            </a:r>
          </a:p>
          <a:p>
            <a:pPr lvl="3"/>
            <a:r>
              <a:rPr lang="en-US" dirty="0"/>
              <a:t>10. provides adequate counseling and support services for students</a:t>
            </a:r>
          </a:p>
          <a:p>
            <a:pPr lvl="3"/>
            <a:r>
              <a:rPr lang="en-US" dirty="0"/>
              <a:t>128. provides counseling or other ways to help students with their social-emotional needs.</a:t>
            </a:r>
          </a:p>
        </p:txBody>
      </p:sp>
      <p:sp>
        <p:nvSpPr>
          <p:cNvPr id="4" name="Slide Number Placeholder 3">
            <a:extLst>
              <a:ext uri="{FF2B5EF4-FFF2-40B4-BE49-F238E27FC236}">
                <a16:creationId xmlns:a16="http://schemas.microsoft.com/office/drawing/2014/main" id="{CF10505E-DA47-4263-8ADC-70CD5DEB5728}"/>
              </a:ext>
            </a:extLst>
          </p:cNvPr>
          <p:cNvSpPr>
            <a:spLocks noGrp="1"/>
          </p:cNvSpPr>
          <p:nvPr>
            <p:ph type="sldNum" sz="quarter" idx="12"/>
          </p:nvPr>
        </p:nvSpPr>
        <p:spPr/>
        <p:txBody>
          <a:bodyPr/>
          <a:lstStyle/>
          <a:p>
            <a:fld id="{80DD8C35-F8B3-4049-95AF-A34E38FBBA50}" type="slidenum">
              <a:rPr lang="en-US" smtClean="0"/>
              <a:pPr/>
              <a:t>4</a:t>
            </a:fld>
            <a:endParaRPr lang="en-US" dirty="0"/>
          </a:p>
        </p:txBody>
      </p:sp>
    </p:spTree>
    <p:extLst>
      <p:ext uri="{BB962C8B-B14F-4D97-AF65-F5344CB8AC3E}">
        <p14:creationId xmlns:p14="http://schemas.microsoft.com/office/powerpoint/2010/main" val="32555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2949D-2AC3-42DB-97A7-75DDC230D62C}"/>
              </a:ext>
            </a:extLst>
          </p:cNvPr>
          <p:cNvSpPr>
            <a:spLocks noGrp="1"/>
          </p:cNvSpPr>
          <p:nvPr>
            <p:ph type="title"/>
          </p:nvPr>
        </p:nvSpPr>
        <p:spPr/>
        <p:txBody>
          <a:bodyPr/>
          <a:lstStyle/>
          <a:p>
            <a:r>
              <a:rPr lang="en-US" dirty="0"/>
              <a:t>Cronbach’s Alpha for the New Indices</a:t>
            </a:r>
          </a:p>
        </p:txBody>
      </p:sp>
      <p:graphicFrame>
        <p:nvGraphicFramePr>
          <p:cNvPr id="5" name="Content Placeholder 4">
            <a:extLst>
              <a:ext uri="{FF2B5EF4-FFF2-40B4-BE49-F238E27FC236}">
                <a16:creationId xmlns:a16="http://schemas.microsoft.com/office/drawing/2014/main" id="{D46880CC-83AB-43C7-95BC-37451CC70EBB}"/>
              </a:ext>
            </a:extLst>
          </p:cNvPr>
          <p:cNvGraphicFramePr>
            <a:graphicFrameLocks noGrp="1"/>
          </p:cNvGraphicFramePr>
          <p:nvPr>
            <p:ph idx="1"/>
          </p:nvPr>
        </p:nvGraphicFramePr>
        <p:xfrm>
          <a:off x="2279650" y="1989931"/>
          <a:ext cx="7632700" cy="3746500"/>
        </p:xfrm>
        <a:graphic>
          <a:graphicData uri="http://schemas.openxmlformats.org/drawingml/2006/table">
            <a:tbl>
              <a:tblPr>
                <a:tableStyleId>{5C22544A-7EE6-4342-B048-85BDC9FD1C3A}</a:tableStyleId>
              </a:tblPr>
              <a:tblGrid>
                <a:gridCol w="3416300">
                  <a:extLst>
                    <a:ext uri="{9D8B030D-6E8A-4147-A177-3AD203B41FA5}">
                      <a16:colId xmlns:a16="http://schemas.microsoft.com/office/drawing/2014/main" val="123342249"/>
                    </a:ext>
                  </a:extLst>
                </a:gridCol>
                <a:gridCol w="609600">
                  <a:extLst>
                    <a:ext uri="{9D8B030D-6E8A-4147-A177-3AD203B41FA5}">
                      <a16:colId xmlns:a16="http://schemas.microsoft.com/office/drawing/2014/main" val="4219808211"/>
                    </a:ext>
                  </a:extLst>
                </a:gridCol>
                <a:gridCol w="609600">
                  <a:extLst>
                    <a:ext uri="{9D8B030D-6E8A-4147-A177-3AD203B41FA5}">
                      <a16:colId xmlns:a16="http://schemas.microsoft.com/office/drawing/2014/main" val="4261977750"/>
                    </a:ext>
                  </a:extLst>
                </a:gridCol>
                <a:gridCol w="749300">
                  <a:extLst>
                    <a:ext uri="{9D8B030D-6E8A-4147-A177-3AD203B41FA5}">
                      <a16:colId xmlns:a16="http://schemas.microsoft.com/office/drawing/2014/main" val="3306724381"/>
                    </a:ext>
                  </a:extLst>
                </a:gridCol>
                <a:gridCol w="749300">
                  <a:extLst>
                    <a:ext uri="{9D8B030D-6E8A-4147-A177-3AD203B41FA5}">
                      <a16:colId xmlns:a16="http://schemas.microsoft.com/office/drawing/2014/main" val="3954660600"/>
                    </a:ext>
                  </a:extLst>
                </a:gridCol>
                <a:gridCol w="749300">
                  <a:extLst>
                    <a:ext uri="{9D8B030D-6E8A-4147-A177-3AD203B41FA5}">
                      <a16:colId xmlns:a16="http://schemas.microsoft.com/office/drawing/2014/main" val="1507458499"/>
                    </a:ext>
                  </a:extLst>
                </a:gridCol>
                <a:gridCol w="749300">
                  <a:extLst>
                    <a:ext uri="{9D8B030D-6E8A-4147-A177-3AD203B41FA5}">
                      <a16:colId xmlns:a16="http://schemas.microsoft.com/office/drawing/2014/main" val="1948177800"/>
                    </a:ext>
                  </a:extLst>
                </a:gridCol>
              </a:tblGrid>
              <a:tr h="330200">
                <a:tc>
                  <a:txBody>
                    <a:bodyPr/>
                    <a:lstStyle/>
                    <a:p>
                      <a:pPr algn="l" fontAlgn="b"/>
                      <a:r>
                        <a:rPr lang="en-US" sz="2000" u="none" strike="noStrike">
                          <a:effectLst/>
                        </a:rPr>
                        <a:t>Cronbach's Alpha: School Climate</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07293564"/>
                  </a:ext>
                </a:extLst>
              </a:tr>
              <a:tr h="552450">
                <a:tc>
                  <a:txBody>
                    <a:bodyPr/>
                    <a:lstStyle/>
                    <a:p>
                      <a:pPr algn="l" fontAlgn="b"/>
                      <a:r>
                        <a:rPr lang="en-US" sz="1100" u="none" strike="noStrike">
                          <a:effectLst/>
                        </a:rPr>
                        <a:t>Item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Obs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Sign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Item-Test correlation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Item-Rest correlation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Avg Interitem correlation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Alpha excluding item</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66309280"/>
                  </a:ext>
                </a:extLst>
              </a:tr>
              <a:tr h="18415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64089607"/>
                  </a:ext>
                </a:extLst>
              </a:tr>
              <a:tr h="184150">
                <a:tc>
                  <a:txBody>
                    <a:bodyPr/>
                    <a:lstStyle/>
                    <a:p>
                      <a:pPr algn="l" rtl="0" fontAlgn="b"/>
                      <a:r>
                        <a:rPr lang="en-US" sz="1100" u="none" strike="noStrike">
                          <a:effectLst/>
                        </a:rPr>
                        <a:t>Parent</a:t>
                      </a:r>
                      <a:endParaRPr lang="en-US" sz="1100" b="0" i="1"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53371718"/>
                  </a:ext>
                </a:extLst>
              </a:tr>
              <a:tr h="184150">
                <a:tc>
                  <a:txBody>
                    <a:bodyPr/>
                    <a:lstStyle/>
                    <a:p>
                      <a:pPr algn="l" rtl="0" fontAlgn="b"/>
                      <a:r>
                        <a:rPr lang="en-US" sz="1100" u="none" strike="noStrike">
                          <a:effectLst/>
                        </a:rPr>
                        <a:t>16. is a supportive and inviting place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7317761"/>
                  </a:ext>
                </a:extLst>
              </a:tr>
              <a:tr h="184150">
                <a:tc>
                  <a:txBody>
                    <a:bodyPr/>
                    <a:lstStyle/>
                    <a:p>
                      <a:pPr algn="l" rtl="0" fontAlgn="b"/>
                      <a:r>
                        <a:rPr lang="en-US" sz="1100" u="none" strike="noStrike">
                          <a:effectLst/>
                        </a:rPr>
                        <a:t>17. welcomes parents' contributions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03617702"/>
                  </a:ext>
                </a:extLst>
              </a:tr>
              <a:tr h="184150">
                <a:tc>
                  <a:txBody>
                    <a:bodyPr/>
                    <a:lstStyle/>
                    <a:p>
                      <a:pPr algn="l" rtl="0" fontAlgn="b"/>
                      <a:r>
                        <a:rPr lang="en-US" sz="1100" u="none" strike="noStrike">
                          <a:effectLst/>
                        </a:rPr>
                        <a:t>27. encourages me to be an active partner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46501625"/>
                  </a:ext>
                </a:extLst>
              </a:tr>
              <a:tr h="184150">
                <a:tc>
                  <a:txBody>
                    <a:bodyPr/>
                    <a:lstStyle/>
                    <a:p>
                      <a:pPr algn="l" rtl="0" fontAlgn="b"/>
                      <a:r>
                        <a:rPr lang="en-US" sz="1100" u="none" strike="noStrike">
                          <a:effectLst/>
                        </a:rPr>
                        <a:t>Secondary</a:t>
                      </a:r>
                      <a:endParaRPr lang="en-US" sz="1100" b="0" i="1"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61725417"/>
                  </a:ext>
                </a:extLst>
              </a:tr>
              <a:tr h="184150">
                <a:tc>
                  <a:txBody>
                    <a:bodyPr/>
                    <a:lstStyle/>
                    <a:p>
                      <a:pPr algn="l" rtl="0" fontAlgn="b"/>
                      <a:r>
                        <a:rPr lang="en-US" sz="1100" u="none" strike="noStrike">
                          <a:effectLst/>
                        </a:rPr>
                        <a:t>22. Feel close to people in this school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1871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87787071"/>
                  </a:ext>
                </a:extLst>
              </a:tr>
              <a:tr h="184150">
                <a:tc>
                  <a:txBody>
                    <a:bodyPr/>
                    <a:lstStyle/>
                    <a:p>
                      <a:pPr algn="l" rtl="0" fontAlgn="b"/>
                      <a:r>
                        <a:rPr lang="en-US" sz="1100" u="none" strike="noStrike">
                          <a:effectLst/>
                        </a:rPr>
                        <a:t>23. Happy to be at this school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1871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0.78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19351560"/>
                  </a:ext>
                </a:extLst>
              </a:tr>
              <a:tr h="184150">
                <a:tc>
                  <a:txBody>
                    <a:bodyPr/>
                    <a:lstStyle/>
                    <a:p>
                      <a:pPr algn="l" rtl="0" fontAlgn="b"/>
                      <a:r>
                        <a:rPr lang="en-US" sz="1100" u="none" strike="noStrike">
                          <a:effectLst/>
                        </a:rPr>
                        <a:t>24. I am part of this school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1871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5205849"/>
                  </a:ext>
                </a:extLst>
              </a:tr>
              <a:tr h="184150">
                <a:tc>
                  <a:txBody>
                    <a:bodyPr/>
                    <a:lstStyle/>
                    <a:p>
                      <a:pPr algn="l" rtl="0" fontAlgn="b"/>
                      <a:r>
                        <a:rPr lang="en-US" sz="1100" u="none" strike="noStrike">
                          <a:effectLst/>
                        </a:rPr>
                        <a:t>26. Feel safe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1871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0.79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33599598"/>
                  </a:ext>
                </a:extLst>
              </a:tr>
              <a:tr h="184150">
                <a:tc>
                  <a:txBody>
                    <a:bodyPr/>
                    <a:lstStyle/>
                    <a:p>
                      <a:pPr algn="l" rtl="0" fontAlgn="b"/>
                      <a:r>
                        <a:rPr lang="en-US" sz="1100" u="none" strike="noStrike">
                          <a:effectLst/>
                        </a:rPr>
                        <a:t>27. School is clean and tidy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1831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0.73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25883032"/>
                  </a:ext>
                </a:extLst>
              </a:tr>
              <a:tr h="184150">
                <a:tc>
                  <a:txBody>
                    <a:bodyPr/>
                    <a:lstStyle/>
                    <a:p>
                      <a:pPr algn="l" rtl="0" fontAlgn="b"/>
                      <a:r>
                        <a:rPr lang="en-US" sz="1100" u="none" strike="noStrike">
                          <a:effectLst/>
                        </a:rPr>
                        <a:t>29. Parents welcome to participate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1831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0.77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20824008"/>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27153179"/>
                  </a:ext>
                </a:extLst>
              </a:tr>
              <a:tr h="184150">
                <a:tc>
                  <a:txBody>
                    <a:bodyPr/>
                    <a:lstStyle/>
                    <a:p>
                      <a:pPr algn="l" fontAlgn="b"/>
                      <a:r>
                        <a:rPr lang="en-US" sz="1100" u="none" strike="noStrike">
                          <a:effectLst/>
                        </a:rPr>
                        <a:t>Test scale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0.89</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35607292"/>
                  </a:ext>
                </a:extLst>
              </a:tr>
            </a:tbl>
          </a:graphicData>
        </a:graphic>
      </p:graphicFrame>
      <p:sp>
        <p:nvSpPr>
          <p:cNvPr id="4" name="Slide Number Placeholder 3">
            <a:extLst>
              <a:ext uri="{FF2B5EF4-FFF2-40B4-BE49-F238E27FC236}">
                <a16:creationId xmlns:a16="http://schemas.microsoft.com/office/drawing/2014/main" id="{3D4D8BBD-3541-4C57-900A-9DAA98264CB3}"/>
              </a:ext>
            </a:extLst>
          </p:cNvPr>
          <p:cNvSpPr>
            <a:spLocks noGrp="1"/>
          </p:cNvSpPr>
          <p:nvPr>
            <p:ph type="sldNum" sz="quarter" idx="12"/>
          </p:nvPr>
        </p:nvSpPr>
        <p:spPr/>
        <p:txBody>
          <a:bodyPr/>
          <a:lstStyle/>
          <a:p>
            <a:fld id="{80DD8C35-F8B3-4049-95AF-A34E38FBBA50}" type="slidenum">
              <a:rPr lang="en-US" smtClean="0"/>
              <a:pPr/>
              <a:t>5</a:t>
            </a:fld>
            <a:endParaRPr lang="en-US" dirty="0"/>
          </a:p>
        </p:txBody>
      </p:sp>
    </p:spTree>
    <p:extLst>
      <p:ext uri="{BB962C8B-B14F-4D97-AF65-F5344CB8AC3E}">
        <p14:creationId xmlns:p14="http://schemas.microsoft.com/office/powerpoint/2010/main" val="4061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A9FF-4519-4315-95B9-E493098F4FA6}"/>
              </a:ext>
            </a:extLst>
          </p:cNvPr>
          <p:cNvSpPr>
            <a:spLocks noGrp="1"/>
          </p:cNvSpPr>
          <p:nvPr>
            <p:ph type="title"/>
          </p:nvPr>
        </p:nvSpPr>
        <p:spPr/>
        <p:txBody>
          <a:bodyPr/>
          <a:lstStyle/>
          <a:p>
            <a:r>
              <a:rPr lang="en-US" dirty="0"/>
              <a:t>Cronbach’s Alpha: Teacher and Staff Quality</a:t>
            </a:r>
          </a:p>
        </p:txBody>
      </p:sp>
      <p:graphicFrame>
        <p:nvGraphicFramePr>
          <p:cNvPr id="5" name="Content Placeholder 4">
            <a:extLst>
              <a:ext uri="{FF2B5EF4-FFF2-40B4-BE49-F238E27FC236}">
                <a16:creationId xmlns:a16="http://schemas.microsoft.com/office/drawing/2014/main" id="{BEE53038-D7B1-4FB7-99C7-F686FEBC9422}"/>
              </a:ext>
            </a:extLst>
          </p:cNvPr>
          <p:cNvGraphicFramePr>
            <a:graphicFrameLocks noGrp="1"/>
          </p:cNvGraphicFramePr>
          <p:nvPr>
            <p:ph idx="1"/>
          </p:nvPr>
        </p:nvGraphicFramePr>
        <p:xfrm>
          <a:off x="2786872" y="1600201"/>
          <a:ext cx="6618256" cy="4676592"/>
        </p:xfrm>
        <a:graphic>
          <a:graphicData uri="http://schemas.openxmlformats.org/drawingml/2006/table">
            <a:tbl>
              <a:tblPr>
                <a:tableStyleId>{5C22544A-7EE6-4342-B048-85BDC9FD1C3A}</a:tableStyleId>
              </a:tblPr>
              <a:tblGrid>
                <a:gridCol w="2962248">
                  <a:extLst>
                    <a:ext uri="{9D8B030D-6E8A-4147-A177-3AD203B41FA5}">
                      <a16:colId xmlns:a16="http://schemas.microsoft.com/office/drawing/2014/main" val="1055477175"/>
                    </a:ext>
                  </a:extLst>
                </a:gridCol>
                <a:gridCol w="528580">
                  <a:extLst>
                    <a:ext uri="{9D8B030D-6E8A-4147-A177-3AD203B41FA5}">
                      <a16:colId xmlns:a16="http://schemas.microsoft.com/office/drawing/2014/main" val="1420761997"/>
                    </a:ext>
                  </a:extLst>
                </a:gridCol>
                <a:gridCol w="528580">
                  <a:extLst>
                    <a:ext uri="{9D8B030D-6E8A-4147-A177-3AD203B41FA5}">
                      <a16:colId xmlns:a16="http://schemas.microsoft.com/office/drawing/2014/main" val="3314813366"/>
                    </a:ext>
                  </a:extLst>
                </a:gridCol>
                <a:gridCol w="649712">
                  <a:extLst>
                    <a:ext uri="{9D8B030D-6E8A-4147-A177-3AD203B41FA5}">
                      <a16:colId xmlns:a16="http://schemas.microsoft.com/office/drawing/2014/main" val="3688465733"/>
                    </a:ext>
                  </a:extLst>
                </a:gridCol>
                <a:gridCol w="649712">
                  <a:extLst>
                    <a:ext uri="{9D8B030D-6E8A-4147-A177-3AD203B41FA5}">
                      <a16:colId xmlns:a16="http://schemas.microsoft.com/office/drawing/2014/main" val="329772431"/>
                    </a:ext>
                  </a:extLst>
                </a:gridCol>
                <a:gridCol w="649712">
                  <a:extLst>
                    <a:ext uri="{9D8B030D-6E8A-4147-A177-3AD203B41FA5}">
                      <a16:colId xmlns:a16="http://schemas.microsoft.com/office/drawing/2014/main" val="203837414"/>
                    </a:ext>
                  </a:extLst>
                </a:gridCol>
                <a:gridCol w="649712">
                  <a:extLst>
                    <a:ext uri="{9D8B030D-6E8A-4147-A177-3AD203B41FA5}">
                      <a16:colId xmlns:a16="http://schemas.microsoft.com/office/drawing/2014/main" val="1346541769"/>
                    </a:ext>
                  </a:extLst>
                </a:gridCol>
              </a:tblGrid>
              <a:tr h="534086">
                <a:tc>
                  <a:txBody>
                    <a:bodyPr/>
                    <a:lstStyle/>
                    <a:p>
                      <a:pPr algn="l" fontAlgn="b"/>
                      <a:r>
                        <a:rPr lang="en-US" sz="1700" u="none" strike="noStrike">
                          <a:effectLst/>
                        </a:rPr>
                        <a:t>Cronbach's Alpha: Teacher and Staff Quality</a:t>
                      </a:r>
                      <a:endParaRPr lang="en-US" sz="17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621912402"/>
                  </a:ext>
                </a:extLst>
              </a:tr>
              <a:tr h="479025">
                <a:tc>
                  <a:txBody>
                    <a:bodyPr/>
                    <a:lstStyle/>
                    <a:p>
                      <a:pPr algn="l" fontAlgn="b"/>
                      <a:r>
                        <a:rPr lang="en-US" sz="1000" u="none" strike="noStrike">
                          <a:effectLst/>
                        </a:rPr>
                        <a:t>Item</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r>
                        <a:rPr lang="en-US" sz="1000" u="none" strike="noStrike">
                          <a:effectLst/>
                        </a:rPr>
                        <a:t>Obs</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r>
                        <a:rPr lang="en-US" sz="1000" u="none" strike="noStrike">
                          <a:effectLst/>
                        </a:rPr>
                        <a:t>Sign</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r>
                        <a:rPr lang="en-US" sz="1000" u="none" strike="noStrike">
                          <a:effectLst/>
                        </a:rPr>
                        <a:t>Item-Test correlation</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r>
                        <a:rPr lang="en-US" sz="1000" u="none" strike="noStrike">
                          <a:effectLst/>
                        </a:rPr>
                        <a:t>Item-Rest correlation</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r>
                        <a:rPr lang="en-US" sz="1000" u="none" strike="noStrike">
                          <a:effectLst/>
                        </a:rPr>
                        <a:t>Avg Interitem correlation</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r>
                        <a:rPr lang="en-US" sz="1000" u="none" strike="noStrike">
                          <a:effectLst/>
                        </a:rPr>
                        <a:t>Alpha excluding item</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381200"/>
                  </a:ext>
                </a:extLst>
              </a:tr>
              <a:tr h="159675">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1308328249"/>
                  </a:ext>
                </a:extLst>
              </a:tr>
              <a:tr h="159675">
                <a:tc>
                  <a:txBody>
                    <a:bodyPr/>
                    <a:lstStyle/>
                    <a:p>
                      <a:pPr algn="l" rtl="0" fontAlgn="b"/>
                      <a:r>
                        <a:rPr lang="en-US" sz="1000" u="none" strike="noStrike">
                          <a:effectLst/>
                        </a:rPr>
                        <a:t>Parent</a:t>
                      </a:r>
                      <a:endParaRPr lang="en-US" sz="1000" b="0" i="1"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319321099"/>
                  </a:ext>
                </a:extLst>
              </a:tr>
              <a:tr h="159675">
                <a:tc>
                  <a:txBody>
                    <a:bodyPr/>
                    <a:lstStyle/>
                    <a:p>
                      <a:pPr algn="l" rtl="0" fontAlgn="b"/>
                      <a:r>
                        <a:rPr lang="en-US" sz="1000" u="none" strike="noStrike">
                          <a:effectLst/>
                        </a:rPr>
                        <a:t>30. provides high quality instruction</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1163</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0.65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0.59</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0.92</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084079245"/>
                  </a:ext>
                </a:extLst>
              </a:tr>
              <a:tr h="159675">
                <a:tc>
                  <a:txBody>
                    <a:bodyPr/>
                    <a:lstStyle/>
                    <a:p>
                      <a:pPr algn="l" rtl="0" fontAlgn="b"/>
                      <a:r>
                        <a:rPr lang="en-US" sz="1000" u="none" strike="noStrike">
                          <a:effectLst/>
                        </a:rPr>
                        <a:t>31. motivates students to learn</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1280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0.64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0.57</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0.92</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1859296791"/>
                  </a:ext>
                </a:extLst>
              </a:tr>
              <a:tr h="159675">
                <a:tc>
                  <a:txBody>
                    <a:bodyPr/>
                    <a:lstStyle/>
                    <a:p>
                      <a:pPr algn="l" rtl="0" fontAlgn="b"/>
                      <a:r>
                        <a:rPr lang="en-US" sz="1000" u="none" strike="noStrike">
                          <a:effectLst/>
                        </a:rPr>
                        <a:t>32. has teachers who go out of their way to help</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1046</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0.61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0.54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0.92</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3598077002"/>
                  </a:ext>
                </a:extLst>
              </a:tr>
              <a:tr h="159675">
                <a:tc>
                  <a:txBody>
                    <a:bodyPr/>
                    <a:lstStyle/>
                    <a:p>
                      <a:pPr algn="l" rtl="0" fontAlgn="b"/>
                      <a:r>
                        <a:rPr lang="en-US" sz="1000" u="none" strike="noStrike">
                          <a:effectLst/>
                        </a:rPr>
                        <a:t>33. has adults who really care about students</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1281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0.59</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0.51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0.92</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543936479"/>
                  </a:ext>
                </a:extLst>
              </a:tr>
              <a:tr h="159675">
                <a:tc>
                  <a:txBody>
                    <a:bodyPr/>
                    <a:lstStyle/>
                    <a:p>
                      <a:pPr algn="l" rtl="0" fontAlgn="b"/>
                      <a:r>
                        <a:rPr lang="en-US" sz="1000" u="none" strike="noStrike">
                          <a:effectLst/>
                        </a:rPr>
                        <a:t>34. has high expectations for all students</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1163</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0.60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0.53</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0.92</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3314212961"/>
                  </a:ext>
                </a:extLst>
              </a:tr>
              <a:tr h="159675">
                <a:tc>
                  <a:txBody>
                    <a:bodyPr/>
                    <a:lstStyle/>
                    <a:p>
                      <a:pPr algn="l" rtl="0" fontAlgn="b"/>
                      <a:r>
                        <a:rPr lang="en-US" sz="1000" u="none" strike="noStrike">
                          <a:effectLst/>
                        </a:rPr>
                        <a:t>Secondary</a:t>
                      </a:r>
                      <a:endParaRPr lang="en-US" sz="1000" b="0" i="1"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523292255"/>
                  </a:ext>
                </a:extLst>
              </a:tr>
              <a:tr h="159675">
                <a:tc>
                  <a:txBody>
                    <a:bodyPr/>
                    <a:lstStyle/>
                    <a:p>
                      <a:pPr algn="l" rtl="0" fontAlgn="b"/>
                      <a:r>
                        <a:rPr lang="en-US" sz="1000" u="none" strike="noStrike">
                          <a:effectLst/>
                        </a:rPr>
                        <a:t>28. Teachers communicate with parents</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3535225949"/>
                  </a:ext>
                </a:extLst>
              </a:tr>
              <a:tr h="159675">
                <a:tc>
                  <a:txBody>
                    <a:bodyPr/>
                    <a:lstStyle/>
                    <a:p>
                      <a:pPr algn="l" rtl="0" fontAlgn="b"/>
                      <a:r>
                        <a:rPr lang="en-US" sz="1000" u="none" strike="noStrike">
                          <a:effectLst/>
                        </a:rPr>
                        <a:t>35. who really cares about me</a:t>
                      </a:r>
                      <a:endParaRPr lang="en-US" sz="1000" b="0" i="0" u="none" strike="noStrike">
                        <a:solidFill>
                          <a:srgbClr val="222222"/>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1831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0.75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0.68</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0.43</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0.91</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194449502"/>
                  </a:ext>
                </a:extLst>
              </a:tr>
              <a:tr h="159675">
                <a:tc>
                  <a:txBody>
                    <a:bodyPr/>
                    <a:lstStyle/>
                    <a:p>
                      <a:pPr algn="l" rtl="0" fontAlgn="b"/>
                      <a:r>
                        <a:rPr lang="en-US" sz="1000" u="none" strike="noStrike">
                          <a:effectLst/>
                        </a:rPr>
                        <a:t>36. who tells me when I do a good job</a:t>
                      </a:r>
                      <a:endParaRPr lang="en-US" sz="1000" b="0" i="0" u="none" strike="noStrike">
                        <a:solidFill>
                          <a:srgbClr val="222222"/>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1871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0.84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0.80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0.42</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0.91</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1192508361"/>
                  </a:ext>
                </a:extLst>
              </a:tr>
              <a:tr h="159675">
                <a:tc>
                  <a:txBody>
                    <a:bodyPr/>
                    <a:lstStyle/>
                    <a:p>
                      <a:pPr algn="l" rtl="0" fontAlgn="b"/>
                      <a:r>
                        <a:rPr lang="en-US" sz="1000" u="none" strike="noStrike">
                          <a:effectLst/>
                        </a:rPr>
                        <a:t>37. who notices when I am not there</a:t>
                      </a:r>
                      <a:endParaRPr lang="en-US" sz="1000" b="0" i="0" u="none" strike="noStrike">
                        <a:solidFill>
                          <a:srgbClr val="222222"/>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1871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0.87</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0.84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0.91</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402942826"/>
                  </a:ext>
                </a:extLst>
              </a:tr>
              <a:tr h="159675">
                <a:tc>
                  <a:txBody>
                    <a:bodyPr/>
                    <a:lstStyle/>
                    <a:p>
                      <a:pPr algn="l" rtl="0" fontAlgn="b"/>
                      <a:r>
                        <a:rPr lang="en-US" sz="1000" u="none" strike="noStrike">
                          <a:effectLst/>
                        </a:rPr>
                        <a:t>38. who wants me to do my best</a:t>
                      </a:r>
                      <a:endParaRPr lang="en-US" sz="1000" b="0" i="0" u="none" strike="noStrike">
                        <a:solidFill>
                          <a:srgbClr val="222222"/>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1871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0.80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0.75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0.42</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0.91</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628172815"/>
                  </a:ext>
                </a:extLst>
              </a:tr>
              <a:tr h="159675">
                <a:tc>
                  <a:txBody>
                    <a:bodyPr/>
                    <a:lstStyle/>
                    <a:p>
                      <a:pPr algn="l" rtl="0" fontAlgn="b"/>
                      <a:r>
                        <a:rPr lang="en-US" sz="1000" u="none" strike="noStrike">
                          <a:effectLst/>
                        </a:rPr>
                        <a:t>39. who listens when I have something to say</a:t>
                      </a:r>
                      <a:endParaRPr lang="en-US" sz="1000" b="0" i="0" u="none" strike="noStrike">
                        <a:solidFill>
                          <a:srgbClr val="222222"/>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1871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0.84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0.80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0.42</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0.91</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4205304775"/>
                  </a:ext>
                </a:extLst>
              </a:tr>
              <a:tr h="159675">
                <a:tc>
                  <a:txBody>
                    <a:bodyPr/>
                    <a:lstStyle/>
                    <a:p>
                      <a:pPr algn="l" rtl="0" fontAlgn="b"/>
                      <a:r>
                        <a:rPr lang="en-US" sz="1000" u="none" strike="noStrike">
                          <a:effectLst/>
                        </a:rPr>
                        <a:t>40. who believes I will be a success</a:t>
                      </a:r>
                      <a:endParaRPr lang="en-US" sz="1000" b="0" i="0" u="none" strike="noStrike">
                        <a:solidFill>
                          <a:srgbClr val="222222"/>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1871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0.85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0.81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0.42</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0.91</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1585698175"/>
                  </a:ext>
                </a:extLst>
              </a:tr>
              <a:tr h="159675">
                <a:tc>
                  <a:txBody>
                    <a:bodyPr/>
                    <a:lstStyle/>
                    <a:p>
                      <a:pPr algn="l" rtl="0" fontAlgn="b"/>
                      <a:r>
                        <a:rPr lang="en-US" sz="1000" u="none" strike="noStrike">
                          <a:effectLst/>
                        </a:rPr>
                        <a:t>Staff</a:t>
                      </a:r>
                      <a:endParaRPr lang="en-US" sz="1000" b="0" i="1"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3005103828"/>
                  </a:ext>
                </a:extLst>
              </a:tr>
              <a:tr h="159675">
                <a:tc>
                  <a:txBody>
                    <a:bodyPr/>
                    <a:lstStyle/>
                    <a:p>
                      <a:pPr algn="l" rtl="0" fontAlgn="b"/>
                      <a:r>
                        <a:rPr lang="en-US" sz="1000" u="none" strike="noStrike">
                          <a:effectLst/>
                        </a:rPr>
                        <a:t>20. encourages students to enroll in rigorous courses</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1871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0.84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0.80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0.42</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0.91</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3896675831"/>
                  </a:ext>
                </a:extLst>
              </a:tr>
              <a:tr h="159675">
                <a:tc>
                  <a:txBody>
                    <a:bodyPr/>
                    <a:lstStyle/>
                    <a:p>
                      <a:pPr algn="l" rtl="0" fontAlgn="b"/>
                      <a:r>
                        <a:rPr lang="en-US" sz="1000" u="none" strike="noStrike">
                          <a:effectLst/>
                        </a:rPr>
                        <a:t>24. has high expectations for all students</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1524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0.14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0.03</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0.50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0.93</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389081168"/>
                  </a:ext>
                </a:extLst>
              </a:tr>
              <a:tr h="159675">
                <a:tc>
                  <a:txBody>
                    <a:bodyPr/>
                    <a:lstStyle/>
                    <a:p>
                      <a:pPr algn="l" rtl="0" fontAlgn="b"/>
                      <a:r>
                        <a:rPr lang="en-US" sz="1000" u="none" strike="noStrike">
                          <a:effectLst/>
                        </a:rPr>
                        <a:t>87. teachers communicate with parents</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1166</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0.57</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0.49</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0.92</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001061228"/>
                  </a:ext>
                </a:extLst>
              </a:tr>
              <a:tr h="159675">
                <a:tc>
                  <a:txBody>
                    <a:bodyPr/>
                    <a:lstStyle/>
                    <a:p>
                      <a:pPr algn="l" rtl="0" fontAlgn="b"/>
                      <a:endParaRPr lang="en-US" sz="1000" b="0" i="1"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1423</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0.60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0.52</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0.92</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3380564886"/>
                  </a:ext>
                </a:extLst>
              </a:tr>
              <a:tr h="159675">
                <a:tc>
                  <a:txBody>
                    <a:bodyPr/>
                    <a:lstStyle/>
                    <a:p>
                      <a:pPr algn="l" rtl="0"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4037342658"/>
                  </a:ext>
                </a:extLst>
              </a:tr>
              <a:tr h="159675">
                <a:tc>
                  <a:txBody>
                    <a:bodyPr/>
                    <a:lstStyle/>
                    <a:p>
                      <a:pPr algn="l" rtl="0" fontAlgn="b"/>
                      <a:r>
                        <a:rPr lang="en-US" sz="1000" u="none" strike="noStrike">
                          <a:effectLst/>
                        </a:rPr>
                        <a:t>Test scale</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a:effectLst/>
                        </a:rPr>
                        <a:t>0.44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r" fontAlgn="b"/>
                      <a:r>
                        <a:rPr lang="en-US" sz="1000" u="none" strike="noStrike" dirty="0">
                          <a:effectLst/>
                        </a:rPr>
                        <a:t>0.92</a:t>
                      </a:r>
                      <a:endParaRPr lang="en-US" sz="1000" b="0" i="0" u="none" strike="noStrike" dirty="0">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1900546420"/>
                  </a:ext>
                </a:extLst>
              </a:tr>
            </a:tbl>
          </a:graphicData>
        </a:graphic>
      </p:graphicFrame>
      <p:sp>
        <p:nvSpPr>
          <p:cNvPr id="4" name="Slide Number Placeholder 3">
            <a:extLst>
              <a:ext uri="{FF2B5EF4-FFF2-40B4-BE49-F238E27FC236}">
                <a16:creationId xmlns:a16="http://schemas.microsoft.com/office/drawing/2014/main" id="{DA28B7E5-BAFE-43EA-9347-0604730BEE8D}"/>
              </a:ext>
            </a:extLst>
          </p:cNvPr>
          <p:cNvSpPr>
            <a:spLocks noGrp="1"/>
          </p:cNvSpPr>
          <p:nvPr>
            <p:ph type="sldNum" sz="quarter" idx="12"/>
          </p:nvPr>
        </p:nvSpPr>
        <p:spPr/>
        <p:txBody>
          <a:bodyPr/>
          <a:lstStyle/>
          <a:p>
            <a:fld id="{80DD8C35-F8B3-4049-95AF-A34E38FBBA50}" type="slidenum">
              <a:rPr lang="en-US" smtClean="0"/>
              <a:pPr/>
              <a:t>6</a:t>
            </a:fld>
            <a:endParaRPr lang="en-US" dirty="0"/>
          </a:p>
        </p:txBody>
      </p:sp>
    </p:spTree>
    <p:extLst>
      <p:ext uri="{BB962C8B-B14F-4D97-AF65-F5344CB8AC3E}">
        <p14:creationId xmlns:p14="http://schemas.microsoft.com/office/powerpoint/2010/main" val="260493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2B84-1CB7-4721-A4A5-BCBA4D8EAF60}"/>
              </a:ext>
            </a:extLst>
          </p:cNvPr>
          <p:cNvSpPr>
            <a:spLocks noGrp="1"/>
          </p:cNvSpPr>
          <p:nvPr>
            <p:ph type="title"/>
          </p:nvPr>
        </p:nvSpPr>
        <p:spPr/>
        <p:txBody>
          <a:bodyPr/>
          <a:lstStyle/>
          <a:p>
            <a:r>
              <a:rPr lang="en-US" dirty="0"/>
              <a:t>Cronbach’s Alpha: Counseling Support</a:t>
            </a:r>
          </a:p>
        </p:txBody>
      </p:sp>
      <p:graphicFrame>
        <p:nvGraphicFramePr>
          <p:cNvPr id="5" name="Content Placeholder 4">
            <a:extLst>
              <a:ext uri="{FF2B5EF4-FFF2-40B4-BE49-F238E27FC236}">
                <a16:creationId xmlns:a16="http://schemas.microsoft.com/office/drawing/2014/main" id="{52503518-6B33-42FB-A8F0-024737F956C1}"/>
              </a:ext>
            </a:extLst>
          </p:cNvPr>
          <p:cNvGraphicFramePr>
            <a:graphicFrameLocks noGrp="1"/>
          </p:cNvGraphicFramePr>
          <p:nvPr>
            <p:ph idx="1"/>
          </p:nvPr>
        </p:nvGraphicFramePr>
        <p:xfrm>
          <a:off x="2108200" y="2450306"/>
          <a:ext cx="7975600" cy="2825750"/>
        </p:xfrm>
        <a:graphic>
          <a:graphicData uri="http://schemas.openxmlformats.org/drawingml/2006/table">
            <a:tbl>
              <a:tblPr>
                <a:tableStyleId>{5C22544A-7EE6-4342-B048-85BDC9FD1C3A}</a:tableStyleId>
              </a:tblPr>
              <a:tblGrid>
                <a:gridCol w="3759200">
                  <a:extLst>
                    <a:ext uri="{9D8B030D-6E8A-4147-A177-3AD203B41FA5}">
                      <a16:colId xmlns:a16="http://schemas.microsoft.com/office/drawing/2014/main" val="4070715320"/>
                    </a:ext>
                  </a:extLst>
                </a:gridCol>
                <a:gridCol w="609600">
                  <a:extLst>
                    <a:ext uri="{9D8B030D-6E8A-4147-A177-3AD203B41FA5}">
                      <a16:colId xmlns:a16="http://schemas.microsoft.com/office/drawing/2014/main" val="2813158508"/>
                    </a:ext>
                  </a:extLst>
                </a:gridCol>
                <a:gridCol w="609600">
                  <a:extLst>
                    <a:ext uri="{9D8B030D-6E8A-4147-A177-3AD203B41FA5}">
                      <a16:colId xmlns:a16="http://schemas.microsoft.com/office/drawing/2014/main" val="2883001697"/>
                    </a:ext>
                  </a:extLst>
                </a:gridCol>
                <a:gridCol w="749300">
                  <a:extLst>
                    <a:ext uri="{9D8B030D-6E8A-4147-A177-3AD203B41FA5}">
                      <a16:colId xmlns:a16="http://schemas.microsoft.com/office/drawing/2014/main" val="3841503380"/>
                    </a:ext>
                  </a:extLst>
                </a:gridCol>
                <a:gridCol w="749300">
                  <a:extLst>
                    <a:ext uri="{9D8B030D-6E8A-4147-A177-3AD203B41FA5}">
                      <a16:colId xmlns:a16="http://schemas.microsoft.com/office/drawing/2014/main" val="1499350700"/>
                    </a:ext>
                  </a:extLst>
                </a:gridCol>
                <a:gridCol w="749300">
                  <a:extLst>
                    <a:ext uri="{9D8B030D-6E8A-4147-A177-3AD203B41FA5}">
                      <a16:colId xmlns:a16="http://schemas.microsoft.com/office/drawing/2014/main" val="1125817813"/>
                    </a:ext>
                  </a:extLst>
                </a:gridCol>
                <a:gridCol w="749300">
                  <a:extLst>
                    <a:ext uri="{9D8B030D-6E8A-4147-A177-3AD203B41FA5}">
                      <a16:colId xmlns:a16="http://schemas.microsoft.com/office/drawing/2014/main" val="2298675529"/>
                    </a:ext>
                  </a:extLst>
                </a:gridCol>
              </a:tblGrid>
              <a:tr h="330200">
                <a:tc>
                  <a:txBody>
                    <a:bodyPr/>
                    <a:lstStyle/>
                    <a:p>
                      <a:pPr algn="l" fontAlgn="b"/>
                      <a:r>
                        <a:rPr lang="en-US" sz="2000" u="none" strike="noStrike">
                          <a:effectLst/>
                        </a:rPr>
                        <a:t>Cronbach's Alpha: Counseling Support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77148456"/>
                  </a:ext>
                </a:extLst>
              </a:tr>
              <a:tr h="552450">
                <a:tc>
                  <a:txBody>
                    <a:bodyPr/>
                    <a:lstStyle/>
                    <a:p>
                      <a:pPr algn="l" fontAlgn="b"/>
                      <a:r>
                        <a:rPr lang="en-US" sz="1100" u="none" strike="noStrike">
                          <a:effectLst/>
                        </a:rPr>
                        <a:t>Item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Obs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Sign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Item-Test correlation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Item-Rest correlation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Avg Interitem correlation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Alpha excluding item</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91612359"/>
                  </a:ext>
                </a:extLst>
              </a:tr>
              <a:tr h="18415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16710005"/>
                  </a:ext>
                </a:extLst>
              </a:tr>
              <a:tr h="184150">
                <a:tc>
                  <a:txBody>
                    <a:bodyPr/>
                    <a:lstStyle/>
                    <a:p>
                      <a:pPr algn="l" rtl="0" fontAlgn="b"/>
                      <a:r>
                        <a:rPr lang="en-US" sz="1100" u="none" strike="noStrike">
                          <a:effectLst/>
                        </a:rPr>
                        <a:t>Parent</a:t>
                      </a:r>
                      <a:endParaRPr lang="en-US" sz="1100" b="0" i="1"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63623725"/>
                  </a:ext>
                </a:extLst>
              </a:tr>
              <a:tr h="184150">
                <a:tc>
                  <a:txBody>
                    <a:bodyPr/>
                    <a:lstStyle/>
                    <a:p>
                      <a:pPr algn="l" rtl="0" fontAlgn="b"/>
                      <a:r>
                        <a:rPr lang="en-US" sz="1100" u="none" strike="noStrike">
                          <a:effectLst/>
                        </a:rPr>
                        <a:t>15. provides quality counseling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1285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0.72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63067890"/>
                  </a:ext>
                </a:extLst>
              </a:tr>
              <a:tr h="184150">
                <a:tc>
                  <a:txBody>
                    <a:bodyPr/>
                    <a:lstStyle/>
                    <a:p>
                      <a:pPr algn="l" rtl="0" fontAlgn="b"/>
                      <a:r>
                        <a:rPr lang="en-US" sz="1100" u="none" strike="noStrike">
                          <a:effectLst/>
                        </a:rPr>
                        <a:t>64. providing information on … college or vocational school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1278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08114622"/>
                  </a:ext>
                </a:extLst>
              </a:tr>
              <a:tr h="184150">
                <a:tc>
                  <a:txBody>
                    <a:bodyPr/>
                    <a:lstStyle/>
                    <a:p>
                      <a:pPr algn="l" rtl="0" fontAlgn="b"/>
                      <a:r>
                        <a:rPr lang="en-US" sz="1100" u="none" strike="noStrike">
                          <a:effectLst/>
                        </a:rPr>
                        <a:t>Staff</a:t>
                      </a:r>
                      <a:endParaRPr lang="en-US" sz="1100" b="0" i="1"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79658089"/>
                  </a:ext>
                </a:extLst>
              </a:tr>
              <a:tr h="184150">
                <a:tc>
                  <a:txBody>
                    <a:bodyPr/>
                    <a:lstStyle/>
                    <a:p>
                      <a:pPr algn="l" rtl="0" fontAlgn="b"/>
                      <a:r>
                        <a:rPr lang="en-US" sz="1100" u="none" strike="noStrike">
                          <a:effectLst/>
                        </a:rPr>
                        <a:t>10. provides adequate counseling and support services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1527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0.76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87007145"/>
                  </a:ext>
                </a:extLst>
              </a:tr>
              <a:tr h="184150">
                <a:tc>
                  <a:txBody>
                    <a:bodyPr/>
                    <a:lstStyle/>
                    <a:p>
                      <a:pPr algn="l" rtl="0" fontAlgn="b"/>
                      <a:r>
                        <a:rPr lang="en-US" sz="1100" u="none" strike="noStrike">
                          <a:effectLst/>
                        </a:rPr>
                        <a:t>128. provides counseling… to help students…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1498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0.74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02991581"/>
                  </a:ext>
                </a:extLst>
              </a:tr>
              <a:tr h="184150">
                <a:tc>
                  <a:txBody>
                    <a:bodyPr/>
                    <a:lstStyle/>
                    <a:p>
                      <a:pPr algn="l" rtl="0" fontAlgn="b"/>
                      <a:endParaRPr lang="en-US" sz="1100" b="0" i="1"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98964004"/>
                  </a:ext>
                </a:extLst>
              </a:tr>
              <a:tr h="184150">
                <a:tc>
                  <a:txBody>
                    <a:bodyPr/>
                    <a:lstStyle/>
                    <a:p>
                      <a:pPr algn="l" rtl="0" fontAlgn="b"/>
                      <a:r>
                        <a:rPr lang="en-US" sz="1100" u="none" strike="noStrike">
                          <a:effectLst/>
                        </a:rPr>
                        <a:t>Test scale</a:t>
                      </a:r>
                      <a:endParaRPr lang="en-US" sz="1100" b="0" i="0" u="none" strike="noStrike">
                        <a:solidFill>
                          <a:srgbClr val="222222"/>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0.66</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7585293"/>
                  </a:ext>
                </a:extLst>
              </a:tr>
            </a:tbl>
          </a:graphicData>
        </a:graphic>
      </p:graphicFrame>
      <p:sp>
        <p:nvSpPr>
          <p:cNvPr id="4" name="Slide Number Placeholder 3">
            <a:extLst>
              <a:ext uri="{FF2B5EF4-FFF2-40B4-BE49-F238E27FC236}">
                <a16:creationId xmlns:a16="http://schemas.microsoft.com/office/drawing/2014/main" id="{7CCDCAA8-3E0B-4332-9C1F-E54456252068}"/>
              </a:ext>
            </a:extLst>
          </p:cNvPr>
          <p:cNvSpPr>
            <a:spLocks noGrp="1"/>
          </p:cNvSpPr>
          <p:nvPr>
            <p:ph type="sldNum" sz="quarter" idx="12"/>
          </p:nvPr>
        </p:nvSpPr>
        <p:spPr/>
        <p:txBody>
          <a:bodyPr/>
          <a:lstStyle/>
          <a:p>
            <a:fld id="{80DD8C35-F8B3-4049-95AF-A34E38FBBA50}" type="slidenum">
              <a:rPr lang="en-US" smtClean="0"/>
              <a:pPr/>
              <a:t>7</a:t>
            </a:fld>
            <a:endParaRPr lang="en-US" dirty="0"/>
          </a:p>
        </p:txBody>
      </p:sp>
    </p:spTree>
    <p:extLst>
      <p:ext uri="{BB962C8B-B14F-4D97-AF65-F5344CB8AC3E}">
        <p14:creationId xmlns:p14="http://schemas.microsoft.com/office/powerpoint/2010/main" val="205615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BFC4-B0A2-403C-B338-13EE6C1FB9E9}"/>
              </a:ext>
            </a:extLst>
          </p:cNvPr>
          <p:cNvSpPr>
            <a:spLocks noGrp="1"/>
          </p:cNvSpPr>
          <p:nvPr>
            <p:ph type="title"/>
          </p:nvPr>
        </p:nvSpPr>
        <p:spPr/>
        <p:txBody>
          <a:bodyPr/>
          <a:lstStyle/>
          <a:p>
            <a:r>
              <a:rPr lang="en-US" dirty="0"/>
              <a:t>Bivariate Regressions of VA on Index (Excluding Missing Data)</a:t>
            </a:r>
          </a:p>
        </p:txBody>
      </p:sp>
      <p:graphicFrame>
        <p:nvGraphicFramePr>
          <p:cNvPr id="5" name="Content Placeholder 4">
            <a:extLst>
              <a:ext uri="{FF2B5EF4-FFF2-40B4-BE49-F238E27FC236}">
                <a16:creationId xmlns:a16="http://schemas.microsoft.com/office/drawing/2014/main" id="{1E7FBCB7-9157-4AB9-AA18-542B915F035E}"/>
              </a:ext>
            </a:extLst>
          </p:cNvPr>
          <p:cNvGraphicFramePr>
            <a:graphicFrameLocks noGrp="1"/>
          </p:cNvGraphicFramePr>
          <p:nvPr>
            <p:ph idx="1"/>
          </p:nvPr>
        </p:nvGraphicFramePr>
        <p:xfrm>
          <a:off x="609600" y="2722014"/>
          <a:ext cx="10972800" cy="2282334"/>
        </p:xfrm>
        <a:graphic>
          <a:graphicData uri="http://schemas.openxmlformats.org/drawingml/2006/table">
            <a:tbl>
              <a:tblPr>
                <a:tableStyleId>{5C22544A-7EE6-4342-B048-85BDC9FD1C3A}</a:tableStyleId>
              </a:tblPr>
              <a:tblGrid>
                <a:gridCol w="1280026">
                  <a:extLst>
                    <a:ext uri="{9D8B030D-6E8A-4147-A177-3AD203B41FA5}">
                      <a16:colId xmlns:a16="http://schemas.microsoft.com/office/drawing/2014/main" val="4234694414"/>
                    </a:ext>
                  </a:extLst>
                </a:gridCol>
                <a:gridCol w="692341">
                  <a:extLst>
                    <a:ext uri="{9D8B030D-6E8A-4147-A177-3AD203B41FA5}">
                      <a16:colId xmlns:a16="http://schemas.microsoft.com/office/drawing/2014/main" val="3658477964"/>
                    </a:ext>
                  </a:extLst>
                </a:gridCol>
                <a:gridCol w="692341">
                  <a:extLst>
                    <a:ext uri="{9D8B030D-6E8A-4147-A177-3AD203B41FA5}">
                      <a16:colId xmlns:a16="http://schemas.microsoft.com/office/drawing/2014/main" val="4138683516"/>
                    </a:ext>
                  </a:extLst>
                </a:gridCol>
                <a:gridCol w="692341">
                  <a:extLst>
                    <a:ext uri="{9D8B030D-6E8A-4147-A177-3AD203B41FA5}">
                      <a16:colId xmlns:a16="http://schemas.microsoft.com/office/drawing/2014/main" val="1458143793"/>
                    </a:ext>
                  </a:extLst>
                </a:gridCol>
                <a:gridCol w="692341">
                  <a:extLst>
                    <a:ext uri="{9D8B030D-6E8A-4147-A177-3AD203B41FA5}">
                      <a16:colId xmlns:a16="http://schemas.microsoft.com/office/drawing/2014/main" val="4111687056"/>
                    </a:ext>
                  </a:extLst>
                </a:gridCol>
                <a:gridCol w="692341">
                  <a:extLst>
                    <a:ext uri="{9D8B030D-6E8A-4147-A177-3AD203B41FA5}">
                      <a16:colId xmlns:a16="http://schemas.microsoft.com/office/drawing/2014/main" val="1063938351"/>
                    </a:ext>
                  </a:extLst>
                </a:gridCol>
                <a:gridCol w="692341">
                  <a:extLst>
                    <a:ext uri="{9D8B030D-6E8A-4147-A177-3AD203B41FA5}">
                      <a16:colId xmlns:a16="http://schemas.microsoft.com/office/drawing/2014/main" val="399593662"/>
                    </a:ext>
                  </a:extLst>
                </a:gridCol>
                <a:gridCol w="692341">
                  <a:extLst>
                    <a:ext uri="{9D8B030D-6E8A-4147-A177-3AD203B41FA5}">
                      <a16:colId xmlns:a16="http://schemas.microsoft.com/office/drawing/2014/main" val="1075395961"/>
                    </a:ext>
                  </a:extLst>
                </a:gridCol>
                <a:gridCol w="692341">
                  <a:extLst>
                    <a:ext uri="{9D8B030D-6E8A-4147-A177-3AD203B41FA5}">
                      <a16:colId xmlns:a16="http://schemas.microsoft.com/office/drawing/2014/main" val="1924769116"/>
                    </a:ext>
                  </a:extLst>
                </a:gridCol>
                <a:gridCol w="692341">
                  <a:extLst>
                    <a:ext uri="{9D8B030D-6E8A-4147-A177-3AD203B41FA5}">
                      <a16:colId xmlns:a16="http://schemas.microsoft.com/office/drawing/2014/main" val="1807583393"/>
                    </a:ext>
                  </a:extLst>
                </a:gridCol>
                <a:gridCol w="692341">
                  <a:extLst>
                    <a:ext uri="{9D8B030D-6E8A-4147-A177-3AD203B41FA5}">
                      <a16:colId xmlns:a16="http://schemas.microsoft.com/office/drawing/2014/main" val="3506966196"/>
                    </a:ext>
                  </a:extLst>
                </a:gridCol>
                <a:gridCol w="692341">
                  <a:extLst>
                    <a:ext uri="{9D8B030D-6E8A-4147-A177-3AD203B41FA5}">
                      <a16:colId xmlns:a16="http://schemas.microsoft.com/office/drawing/2014/main" val="3891581395"/>
                    </a:ext>
                  </a:extLst>
                </a:gridCol>
                <a:gridCol w="692341">
                  <a:extLst>
                    <a:ext uri="{9D8B030D-6E8A-4147-A177-3AD203B41FA5}">
                      <a16:colId xmlns:a16="http://schemas.microsoft.com/office/drawing/2014/main" val="2294731758"/>
                    </a:ext>
                  </a:extLst>
                </a:gridCol>
                <a:gridCol w="692341">
                  <a:extLst>
                    <a:ext uri="{9D8B030D-6E8A-4147-A177-3AD203B41FA5}">
                      <a16:colId xmlns:a16="http://schemas.microsoft.com/office/drawing/2014/main" val="3626202196"/>
                    </a:ext>
                  </a:extLst>
                </a:gridCol>
                <a:gridCol w="692341">
                  <a:extLst>
                    <a:ext uri="{9D8B030D-6E8A-4147-A177-3AD203B41FA5}">
                      <a16:colId xmlns:a16="http://schemas.microsoft.com/office/drawing/2014/main" val="729011957"/>
                    </a:ext>
                  </a:extLst>
                </a:gridCol>
              </a:tblGrid>
              <a:tr h="197237">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gridSpan="3">
                  <a:txBody>
                    <a:bodyPr/>
                    <a:lstStyle/>
                    <a:p>
                      <a:pPr algn="l" fontAlgn="b"/>
                      <a:r>
                        <a:rPr lang="en-US" sz="600" u="none" strike="noStrike">
                          <a:effectLst/>
                        </a:rPr>
                        <a:t>Value-Added Regressions on Category Index: Complete Case Analysis</a:t>
                      </a:r>
                      <a:endParaRPr lang="en-US" sz="600" b="0" i="0" u="none" strike="noStrike">
                        <a:solidFill>
                          <a:srgbClr val="000000"/>
                        </a:solidFill>
                        <a:effectLst/>
                        <a:latin typeface="Arial" panose="020B0604020202020204" pitchFamily="34" charset="0"/>
                      </a:endParaRPr>
                    </a:p>
                  </a:txBody>
                  <a:tcPr marL="4025" marR="4025" marT="4025" marB="0" anchor="b"/>
                </a:tc>
                <a:tc hMerge="1">
                  <a:txBody>
                    <a:bodyPr/>
                    <a:lstStyle/>
                    <a:p>
                      <a:endParaRPr lang="en-US"/>
                    </a:p>
                  </a:txBody>
                  <a:tcPr/>
                </a:tc>
                <a:tc hMerge="1">
                  <a:txBody>
                    <a:bodyPr/>
                    <a:lstStyle/>
                    <a:p>
                      <a:endParaRPr lang="en-US"/>
                    </a:p>
                  </a:txBody>
                  <a:tcPr/>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extLst>
                  <a:ext uri="{0D108BD9-81ED-4DB2-BD59-A6C34878D82A}">
                    <a16:rowId xmlns:a16="http://schemas.microsoft.com/office/drawing/2014/main" val="2885683257"/>
                  </a:ext>
                </a:extLst>
              </a:tr>
              <a:tr h="116732">
                <a:tc>
                  <a:txBody>
                    <a:bodyPr/>
                    <a:lstStyle/>
                    <a:p>
                      <a:pPr algn="l" fontAlgn="b"/>
                      <a:r>
                        <a:rPr lang="en-US" sz="600" u="none" strike="noStrike">
                          <a:effectLst/>
                        </a:rPr>
                        <a:t>Category Index</a:t>
                      </a:r>
                      <a:endParaRPr lang="en-US" sz="600" b="1" i="0" u="none" strike="noStrike">
                        <a:solidFill>
                          <a:srgbClr val="000000"/>
                        </a:solidFill>
                        <a:effectLst/>
                        <a:latin typeface="Arial" panose="020B0604020202020204" pitchFamily="34" charset="0"/>
                      </a:endParaRPr>
                    </a:p>
                  </a:txBody>
                  <a:tcPr marL="4025" marR="4025" marT="4025" marB="0" anchor="b"/>
                </a:tc>
                <a:tc gridSpan="14">
                  <a:txBody>
                    <a:bodyPr/>
                    <a:lstStyle/>
                    <a:p>
                      <a:pPr algn="ctr" fontAlgn="b"/>
                      <a:r>
                        <a:rPr lang="en-US" sz="600" u="none" strike="noStrike">
                          <a:effectLst/>
                        </a:rPr>
                        <a:t>Value Added Variables</a:t>
                      </a:r>
                      <a:endParaRPr lang="en-US" sz="600" b="1" i="0" u="none" strike="noStrike">
                        <a:solidFill>
                          <a:srgbClr val="000000"/>
                        </a:solidFill>
                        <a:effectLst/>
                        <a:latin typeface="Arial" panose="020B0604020202020204" pitchFamily="34" charset="0"/>
                      </a:endParaRPr>
                    </a:p>
                  </a:txBody>
                  <a:tcPr marL="4025" marR="4025" marT="40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85868807"/>
                  </a:ext>
                </a:extLst>
              </a:tr>
              <a:tr h="466928">
                <a:tc>
                  <a:txBody>
                    <a:bodyPr/>
                    <a:lstStyle/>
                    <a:p>
                      <a:pPr algn="l" fontAlgn="t"/>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025" marR="4025" marT="4025" marB="0"/>
                </a:tc>
                <a:tc>
                  <a:txBody>
                    <a:bodyPr/>
                    <a:lstStyle/>
                    <a:p>
                      <a:pPr algn="l" fontAlgn="t"/>
                      <a:r>
                        <a:rPr lang="en-US" sz="700" u="none" strike="noStrike">
                          <a:effectLst/>
                        </a:rPr>
                        <a:t>ELA VA</a:t>
                      </a:r>
                      <a:endParaRPr lang="en-US" sz="700" b="0" i="0" u="none" strike="noStrike">
                        <a:solidFill>
                          <a:srgbClr val="000000"/>
                        </a:solidFill>
                        <a:effectLst/>
                        <a:latin typeface="Calibri" panose="020F0502020204030204" pitchFamily="34" charset="0"/>
                      </a:endParaRPr>
                    </a:p>
                  </a:txBody>
                  <a:tcPr marL="4025" marR="4025" marT="4025" marB="0"/>
                </a:tc>
                <a:tc>
                  <a:txBody>
                    <a:bodyPr/>
                    <a:lstStyle/>
                    <a:p>
                      <a:pPr algn="l" fontAlgn="t"/>
                      <a:r>
                        <a:rPr lang="en-US" sz="700" u="none" strike="noStrike">
                          <a:effectLst/>
                        </a:rPr>
                        <a:t>Math VA</a:t>
                      </a:r>
                      <a:endParaRPr lang="en-US" sz="700" b="0" i="0" u="none" strike="noStrike">
                        <a:solidFill>
                          <a:srgbClr val="000000"/>
                        </a:solidFill>
                        <a:effectLst/>
                        <a:latin typeface="Calibri" panose="020F0502020204030204" pitchFamily="34" charset="0"/>
                      </a:endParaRPr>
                    </a:p>
                  </a:txBody>
                  <a:tcPr marL="4025" marR="4025" marT="4025" marB="0"/>
                </a:tc>
                <a:tc>
                  <a:txBody>
                    <a:bodyPr/>
                    <a:lstStyle/>
                    <a:p>
                      <a:pPr algn="l" fontAlgn="t"/>
                      <a:r>
                        <a:rPr lang="en-US" sz="700" u="none" strike="noStrike">
                          <a:effectLst/>
                        </a:rPr>
                        <a:t>Overall Enrollment</a:t>
                      </a:r>
                      <a:endParaRPr lang="en-US" sz="700" b="0" i="0" u="none" strike="noStrike">
                        <a:solidFill>
                          <a:srgbClr val="000000"/>
                        </a:solidFill>
                        <a:effectLst/>
                        <a:latin typeface="Calibri" panose="020F0502020204030204" pitchFamily="34" charset="0"/>
                      </a:endParaRPr>
                    </a:p>
                  </a:txBody>
                  <a:tcPr marL="4025" marR="4025" marT="4025" marB="0"/>
                </a:tc>
                <a:tc>
                  <a:txBody>
                    <a:bodyPr/>
                    <a:lstStyle/>
                    <a:p>
                      <a:pPr algn="l" fontAlgn="t"/>
                      <a:r>
                        <a:rPr lang="en-US" sz="700" u="none" strike="noStrike">
                          <a:effectLst/>
                        </a:rPr>
                        <a:t>Overall Enrollment Controlling for ELA</a:t>
                      </a:r>
                      <a:endParaRPr lang="en-US" sz="700" b="0" i="0" u="none" strike="noStrike">
                        <a:solidFill>
                          <a:srgbClr val="000000"/>
                        </a:solidFill>
                        <a:effectLst/>
                        <a:latin typeface="Calibri" panose="020F0502020204030204" pitchFamily="34" charset="0"/>
                      </a:endParaRPr>
                    </a:p>
                  </a:txBody>
                  <a:tcPr marL="4025" marR="4025" marT="4025" marB="0"/>
                </a:tc>
                <a:tc>
                  <a:txBody>
                    <a:bodyPr/>
                    <a:lstStyle/>
                    <a:p>
                      <a:pPr algn="l" fontAlgn="t"/>
                      <a:r>
                        <a:rPr lang="en-US" sz="700" u="none" strike="noStrike">
                          <a:effectLst/>
                        </a:rPr>
                        <a:t>Overall Enrollment Controlling for Math</a:t>
                      </a:r>
                      <a:endParaRPr lang="en-US" sz="700" b="0" i="0" u="none" strike="noStrike">
                        <a:solidFill>
                          <a:srgbClr val="000000"/>
                        </a:solidFill>
                        <a:effectLst/>
                        <a:latin typeface="Calibri" panose="020F0502020204030204" pitchFamily="34" charset="0"/>
                      </a:endParaRPr>
                    </a:p>
                  </a:txBody>
                  <a:tcPr marL="4025" marR="4025" marT="4025" marB="0"/>
                </a:tc>
                <a:tc>
                  <a:txBody>
                    <a:bodyPr/>
                    <a:lstStyle/>
                    <a:p>
                      <a:pPr algn="l" fontAlgn="t"/>
                      <a:r>
                        <a:rPr lang="en-US" sz="700" u="none" strike="noStrike">
                          <a:effectLst/>
                        </a:rPr>
                        <a:t>Overall Enrollment Deep Knowledge</a:t>
                      </a:r>
                      <a:endParaRPr lang="en-US" sz="700" b="0" i="0" u="none" strike="noStrike">
                        <a:solidFill>
                          <a:srgbClr val="000000"/>
                        </a:solidFill>
                        <a:effectLst/>
                        <a:latin typeface="Calibri" panose="020F0502020204030204" pitchFamily="34" charset="0"/>
                      </a:endParaRPr>
                    </a:p>
                  </a:txBody>
                  <a:tcPr marL="4025" marR="4025" marT="4025" marB="0"/>
                </a:tc>
                <a:tc>
                  <a:txBody>
                    <a:bodyPr/>
                    <a:lstStyle/>
                    <a:p>
                      <a:pPr algn="l" fontAlgn="t"/>
                      <a:r>
                        <a:rPr lang="en-US" sz="700" u="none" strike="noStrike">
                          <a:effectLst/>
                        </a:rPr>
                        <a:t>2 Year Enrollment VA</a:t>
                      </a:r>
                      <a:endParaRPr lang="en-US" sz="700" b="0" i="0" u="none" strike="noStrike">
                        <a:solidFill>
                          <a:srgbClr val="000000"/>
                        </a:solidFill>
                        <a:effectLst/>
                        <a:latin typeface="Calibri" panose="020F0502020204030204" pitchFamily="34" charset="0"/>
                      </a:endParaRPr>
                    </a:p>
                  </a:txBody>
                  <a:tcPr marL="4025" marR="4025" marT="4025" marB="0"/>
                </a:tc>
                <a:tc>
                  <a:txBody>
                    <a:bodyPr/>
                    <a:lstStyle/>
                    <a:p>
                      <a:pPr algn="l" fontAlgn="t"/>
                      <a:r>
                        <a:rPr lang="en-US" sz="700" u="none" strike="noStrike">
                          <a:effectLst/>
                        </a:rPr>
                        <a:t>2Y Enrollment Controlling for ELA</a:t>
                      </a:r>
                      <a:endParaRPr lang="en-US" sz="700" b="0" i="0" u="none" strike="noStrike">
                        <a:solidFill>
                          <a:srgbClr val="000000"/>
                        </a:solidFill>
                        <a:effectLst/>
                        <a:latin typeface="Calibri" panose="020F0502020204030204" pitchFamily="34" charset="0"/>
                      </a:endParaRPr>
                    </a:p>
                  </a:txBody>
                  <a:tcPr marL="4025" marR="4025" marT="4025" marB="0"/>
                </a:tc>
                <a:tc>
                  <a:txBody>
                    <a:bodyPr/>
                    <a:lstStyle/>
                    <a:p>
                      <a:pPr algn="l" fontAlgn="t"/>
                      <a:r>
                        <a:rPr lang="en-US" sz="700" u="none" strike="noStrike">
                          <a:effectLst/>
                        </a:rPr>
                        <a:t>2Y Enrollment Controlling for Math</a:t>
                      </a:r>
                      <a:endParaRPr lang="en-US" sz="700" b="0" i="0" u="none" strike="noStrike">
                        <a:solidFill>
                          <a:srgbClr val="000000"/>
                        </a:solidFill>
                        <a:effectLst/>
                        <a:latin typeface="Calibri" panose="020F0502020204030204" pitchFamily="34" charset="0"/>
                      </a:endParaRPr>
                    </a:p>
                  </a:txBody>
                  <a:tcPr marL="4025" marR="4025" marT="4025" marB="0"/>
                </a:tc>
                <a:tc>
                  <a:txBody>
                    <a:bodyPr/>
                    <a:lstStyle/>
                    <a:p>
                      <a:pPr algn="l" fontAlgn="t"/>
                      <a:r>
                        <a:rPr lang="en-US" sz="700" u="none" strike="noStrike">
                          <a:effectLst/>
                        </a:rPr>
                        <a:t>2Y Enrollment Deep Knowledge</a:t>
                      </a:r>
                      <a:endParaRPr lang="en-US" sz="700" b="0" i="0" u="none" strike="noStrike">
                        <a:solidFill>
                          <a:srgbClr val="000000"/>
                        </a:solidFill>
                        <a:effectLst/>
                        <a:latin typeface="Calibri" panose="020F0502020204030204" pitchFamily="34" charset="0"/>
                      </a:endParaRPr>
                    </a:p>
                  </a:txBody>
                  <a:tcPr marL="4025" marR="4025" marT="4025" marB="0"/>
                </a:tc>
                <a:tc>
                  <a:txBody>
                    <a:bodyPr/>
                    <a:lstStyle/>
                    <a:p>
                      <a:pPr algn="l" fontAlgn="t"/>
                      <a:r>
                        <a:rPr lang="en-US" sz="700" u="none" strike="noStrike">
                          <a:effectLst/>
                        </a:rPr>
                        <a:t>4 Year Enrollment</a:t>
                      </a:r>
                      <a:endParaRPr lang="en-US" sz="700" b="0" i="0" u="none" strike="noStrike">
                        <a:solidFill>
                          <a:srgbClr val="000000"/>
                        </a:solidFill>
                        <a:effectLst/>
                        <a:latin typeface="Calibri" panose="020F0502020204030204" pitchFamily="34" charset="0"/>
                      </a:endParaRPr>
                    </a:p>
                  </a:txBody>
                  <a:tcPr marL="4025" marR="4025" marT="4025" marB="0"/>
                </a:tc>
                <a:tc>
                  <a:txBody>
                    <a:bodyPr/>
                    <a:lstStyle/>
                    <a:p>
                      <a:pPr algn="l" fontAlgn="t"/>
                      <a:r>
                        <a:rPr lang="en-US" sz="700" u="none" strike="noStrike">
                          <a:effectLst/>
                        </a:rPr>
                        <a:t>4Y Enrollment Controlling for ELA</a:t>
                      </a:r>
                      <a:endParaRPr lang="en-US" sz="700" b="0" i="0" u="none" strike="noStrike">
                        <a:solidFill>
                          <a:srgbClr val="000000"/>
                        </a:solidFill>
                        <a:effectLst/>
                        <a:latin typeface="Calibri" panose="020F0502020204030204" pitchFamily="34" charset="0"/>
                      </a:endParaRPr>
                    </a:p>
                  </a:txBody>
                  <a:tcPr marL="4025" marR="4025" marT="4025" marB="0"/>
                </a:tc>
                <a:tc>
                  <a:txBody>
                    <a:bodyPr/>
                    <a:lstStyle/>
                    <a:p>
                      <a:pPr algn="l" fontAlgn="t"/>
                      <a:r>
                        <a:rPr lang="en-US" sz="700" u="none" strike="noStrike">
                          <a:effectLst/>
                        </a:rPr>
                        <a:t>4Y Enrollment Controlling for Math</a:t>
                      </a:r>
                      <a:endParaRPr lang="en-US" sz="700" b="0" i="0" u="none" strike="noStrike">
                        <a:solidFill>
                          <a:srgbClr val="000000"/>
                        </a:solidFill>
                        <a:effectLst/>
                        <a:latin typeface="Calibri" panose="020F0502020204030204" pitchFamily="34" charset="0"/>
                      </a:endParaRPr>
                    </a:p>
                  </a:txBody>
                  <a:tcPr marL="4025" marR="4025" marT="4025" marB="0"/>
                </a:tc>
                <a:tc>
                  <a:txBody>
                    <a:bodyPr/>
                    <a:lstStyle/>
                    <a:p>
                      <a:pPr algn="l" fontAlgn="t"/>
                      <a:r>
                        <a:rPr lang="en-US" sz="700" u="none" strike="noStrike">
                          <a:effectLst/>
                        </a:rPr>
                        <a:t>4Y Enrollment Deep Knowledge</a:t>
                      </a:r>
                      <a:endParaRPr lang="en-US" sz="700" b="0" i="0" u="none" strike="noStrike">
                        <a:solidFill>
                          <a:srgbClr val="000000"/>
                        </a:solidFill>
                        <a:effectLst/>
                        <a:latin typeface="Calibri" panose="020F0502020204030204" pitchFamily="34" charset="0"/>
                      </a:endParaRPr>
                    </a:p>
                  </a:txBody>
                  <a:tcPr marL="4025" marR="4025" marT="4025" marB="0"/>
                </a:tc>
                <a:extLst>
                  <a:ext uri="{0D108BD9-81ED-4DB2-BD59-A6C34878D82A}">
                    <a16:rowId xmlns:a16="http://schemas.microsoft.com/office/drawing/2014/main" val="2491046420"/>
                  </a:ext>
                </a:extLst>
              </a:tr>
              <a:tr h="116732">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extLst>
                  <a:ext uri="{0D108BD9-81ED-4DB2-BD59-A6C34878D82A}">
                    <a16:rowId xmlns:a16="http://schemas.microsoft.com/office/drawing/2014/main" val="3235653461"/>
                  </a:ext>
                </a:extLst>
              </a:tr>
              <a:tr h="116732">
                <a:tc>
                  <a:txBody>
                    <a:bodyPr/>
                    <a:lstStyle/>
                    <a:p>
                      <a:pPr algn="l" fontAlgn="b"/>
                      <a:r>
                        <a:rPr lang="en-US" sz="700" u="none" strike="noStrike">
                          <a:effectLst/>
                        </a:rPr>
                        <a:t>School Climate</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0.21***</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0.31***</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0.18***</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0.12*</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0.23***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0.18***</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0.10</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0.10</a:t>
                      </a:r>
                      <a:endParaRPr lang="en-US" sz="700" b="0" i="0" u="none" strike="noStrike">
                        <a:solidFill>
                          <a:srgbClr val="000000"/>
                        </a:solidFill>
                        <a:effectLst/>
                        <a:latin typeface="Calibri" panose="020F0502020204030204" pitchFamily="34" charset="0"/>
                      </a:endParaRPr>
                    </a:p>
                  </a:txBody>
                  <a:tcPr marL="4025" marR="4025" marT="4025" marB="0" anchor="b"/>
                </a:tc>
                <a:extLst>
                  <a:ext uri="{0D108BD9-81ED-4DB2-BD59-A6C34878D82A}">
                    <a16:rowId xmlns:a16="http://schemas.microsoft.com/office/drawing/2014/main" val="44831331"/>
                  </a:ext>
                </a:extLst>
              </a:tr>
              <a:tr h="116732">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extLst>
                  <a:ext uri="{0D108BD9-81ED-4DB2-BD59-A6C34878D82A}">
                    <a16:rowId xmlns:a16="http://schemas.microsoft.com/office/drawing/2014/main" val="3898114526"/>
                  </a:ext>
                </a:extLst>
              </a:tr>
              <a:tr h="116732">
                <a:tc>
                  <a:txBody>
                    <a:bodyPr/>
                    <a:lstStyle/>
                    <a:p>
                      <a:pPr algn="l" fontAlgn="b"/>
                      <a:r>
                        <a:rPr lang="en-US" sz="700" u="none" strike="noStrike">
                          <a:effectLst/>
                        </a:rPr>
                        <a:t>N</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309</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309</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304</a:t>
                      </a:r>
                      <a:endParaRPr lang="en-US" sz="700" b="0" i="0" u="none" strike="noStrike">
                        <a:solidFill>
                          <a:srgbClr val="000000"/>
                        </a:solidFill>
                        <a:effectLst/>
                        <a:latin typeface="Calibri" panose="020F0502020204030204" pitchFamily="34" charset="0"/>
                      </a:endParaRPr>
                    </a:p>
                  </a:txBody>
                  <a:tcPr marL="4025" marR="4025" marT="4025" marB="0" anchor="b"/>
                </a:tc>
                <a:extLst>
                  <a:ext uri="{0D108BD9-81ED-4DB2-BD59-A6C34878D82A}">
                    <a16:rowId xmlns:a16="http://schemas.microsoft.com/office/drawing/2014/main" val="4182455433"/>
                  </a:ext>
                </a:extLst>
              </a:tr>
              <a:tr h="116732">
                <a:tc>
                  <a:txBody>
                    <a:bodyPr/>
                    <a:lstStyle/>
                    <a:p>
                      <a:pPr algn="l" fontAlgn="b"/>
                      <a:r>
                        <a:rPr lang="en-US" sz="700" u="none" strike="noStrike">
                          <a:effectLst/>
                        </a:rPr>
                        <a:t>Teacher and Staff Quality</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0.19***</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0.29***</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0.11</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0.25***</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0.20***</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0.12*</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0.12*</a:t>
                      </a:r>
                      <a:endParaRPr lang="en-US" sz="700" b="0" i="0" u="none" strike="noStrike">
                        <a:solidFill>
                          <a:srgbClr val="000000"/>
                        </a:solidFill>
                        <a:effectLst/>
                        <a:latin typeface="Calibri" panose="020F0502020204030204" pitchFamily="34" charset="0"/>
                      </a:endParaRPr>
                    </a:p>
                  </a:txBody>
                  <a:tcPr marL="4025" marR="4025" marT="4025" marB="0" anchor="b"/>
                </a:tc>
                <a:extLst>
                  <a:ext uri="{0D108BD9-81ED-4DB2-BD59-A6C34878D82A}">
                    <a16:rowId xmlns:a16="http://schemas.microsoft.com/office/drawing/2014/main" val="26853356"/>
                  </a:ext>
                </a:extLst>
              </a:tr>
              <a:tr h="116732">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(0.08)</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(0.08)</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extLst>
                  <a:ext uri="{0D108BD9-81ED-4DB2-BD59-A6C34878D82A}">
                    <a16:rowId xmlns:a16="http://schemas.microsoft.com/office/drawing/2014/main" val="1492719260"/>
                  </a:ext>
                </a:extLst>
              </a:tr>
              <a:tr h="116732">
                <a:tc>
                  <a:txBody>
                    <a:bodyPr/>
                    <a:lstStyle/>
                    <a:p>
                      <a:pPr algn="l" fontAlgn="b"/>
                      <a:r>
                        <a:rPr lang="en-US" sz="700" u="none" strike="noStrike">
                          <a:effectLst/>
                        </a:rPr>
                        <a:t>N</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303</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303</a:t>
                      </a:r>
                      <a:endParaRPr lang="en-US" sz="700" b="0" i="0" u="none" strike="noStrike">
                        <a:solidFill>
                          <a:srgbClr val="000000"/>
                        </a:solidFill>
                        <a:effectLst/>
                        <a:latin typeface="Calibri" panose="020F0502020204030204" pitchFamily="34" charset="0"/>
                      </a:endParaRPr>
                    </a:p>
                  </a:txBody>
                  <a:tcPr marL="4025" marR="4025" marT="4025" marB="0" anchor="b"/>
                </a:tc>
                <a:extLst>
                  <a:ext uri="{0D108BD9-81ED-4DB2-BD59-A6C34878D82A}">
                    <a16:rowId xmlns:a16="http://schemas.microsoft.com/office/drawing/2014/main" val="1023494526"/>
                  </a:ext>
                </a:extLst>
              </a:tr>
              <a:tr h="116732">
                <a:tc>
                  <a:txBody>
                    <a:bodyPr/>
                    <a:lstStyle/>
                    <a:p>
                      <a:pPr algn="l" fontAlgn="b"/>
                      <a:r>
                        <a:rPr lang="en-US" sz="700" u="none" strike="noStrike">
                          <a:effectLst/>
                        </a:rPr>
                        <a:t>Counseling Support</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0.21***</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0.24***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0.20***</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0.09</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0.09</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0.24***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0.20***</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0.15**</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0.15**</a:t>
                      </a:r>
                      <a:endParaRPr lang="en-US" sz="700" b="0" i="0" u="none" strike="noStrike">
                        <a:solidFill>
                          <a:srgbClr val="000000"/>
                        </a:solidFill>
                        <a:effectLst/>
                        <a:latin typeface="Calibri" panose="020F0502020204030204" pitchFamily="34" charset="0"/>
                      </a:endParaRPr>
                    </a:p>
                  </a:txBody>
                  <a:tcPr marL="4025" marR="4025" marT="4025" marB="0" anchor="b"/>
                </a:tc>
                <a:extLst>
                  <a:ext uri="{0D108BD9-81ED-4DB2-BD59-A6C34878D82A}">
                    <a16:rowId xmlns:a16="http://schemas.microsoft.com/office/drawing/2014/main" val="3409166427"/>
                  </a:ext>
                </a:extLst>
              </a:tr>
              <a:tr h="116732">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r>
                        <a:rPr lang="en-US" sz="700" u="none" strike="noStrike">
                          <a:effectLst/>
                        </a:rPr>
                        <a:t>(0.06)</a:t>
                      </a:r>
                      <a:endParaRPr lang="en-US" sz="700" b="0" i="0" u="none" strike="noStrike">
                        <a:solidFill>
                          <a:srgbClr val="000000"/>
                        </a:solidFill>
                        <a:effectLst/>
                        <a:latin typeface="Calibri" panose="020F0502020204030204" pitchFamily="34" charset="0"/>
                      </a:endParaRPr>
                    </a:p>
                  </a:txBody>
                  <a:tcPr marL="4025" marR="4025" marT="4025" marB="0" anchor="b"/>
                </a:tc>
                <a:extLst>
                  <a:ext uri="{0D108BD9-81ED-4DB2-BD59-A6C34878D82A}">
                    <a16:rowId xmlns:a16="http://schemas.microsoft.com/office/drawing/2014/main" val="3748258331"/>
                  </a:ext>
                </a:extLst>
              </a:tr>
              <a:tr h="116732">
                <a:tc>
                  <a:txBody>
                    <a:bodyPr/>
                    <a:lstStyle/>
                    <a:p>
                      <a:pPr algn="l" fontAlgn="b"/>
                      <a:r>
                        <a:rPr lang="en-US" sz="700" u="none" strike="noStrike">
                          <a:effectLst/>
                        </a:rPr>
                        <a:t>N</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374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374</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370</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369</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369</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369</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370</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369</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369</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369</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370</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369</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369</a:t>
                      </a:r>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r" fontAlgn="b"/>
                      <a:r>
                        <a:rPr lang="en-US" sz="700" u="none" strike="noStrike">
                          <a:effectLst/>
                        </a:rPr>
                        <a:t>369</a:t>
                      </a:r>
                      <a:endParaRPr lang="en-US" sz="700" b="0" i="0" u="none" strike="noStrike">
                        <a:solidFill>
                          <a:srgbClr val="000000"/>
                        </a:solidFill>
                        <a:effectLst/>
                        <a:latin typeface="Calibri" panose="020F0502020204030204" pitchFamily="34" charset="0"/>
                      </a:endParaRPr>
                    </a:p>
                  </a:txBody>
                  <a:tcPr marL="4025" marR="4025" marT="4025" marB="0" anchor="b"/>
                </a:tc>
                <a:extLst>
                  <a:ext uri="{0D108BD9-81ED-4DB2-BD59-A6C34878D82A}">
                    <a16:rowId xmlns:a16="http://schemas.microsoft.com/office/drawing/2014/main" val="2036809569"/>
                  </a:ext>
                </a:extLst>
              </a:tr>
              <a:tr h="116732">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extLst>
                  <a:ext uri="{0D108BD9-81ED-4DB2-BD59-A6C34878D82A}">
                    <a16:rowId xmlns:a16="http://schemas.microsoft.com/office/drawing/2014/main" val="3625651234"/>
                  </a:ext>
                </a:extLst>
              </a:tr>
              <a:tr h="216558">
                <a:tc gridSpan="2">
                  <a:txBody>
                    <a:bodyPr/>
                    <a:lstStyle/>
                    <a:p>
                      <a:pPr algn="l" fontAlgn="b"/>
                      <a:r>
                        <a:rPr lang="en-US" sz="700" u="none" strike="noStrike">
                          <a:effectLst/>
                        </a:rPr>
                        <a:t>NOTE: Reregressions are run using standardized z scores for all variables.</a:t>
                      </a:r>
                      <a:endParaRPr lang="en-US" sz="700" b="0" i="0" u="none" strike="noStrike">
                        <a:solidFill>
                          <a:srgbClr val="000000"/>
                        </a:solidFill>
                        <a:effectLst/>
                        <a:latin typeface="Calibri" panose="020F0502020204030204" pitchFamily="34" charset="0"/>
                      </a:endParaRPr>
                    </a:p>
                  </a:txBody>
                  <a:tcPr marL="4025" marR="4025" marT="4025" marB="0" anchor="b"/>
                </a:tc>
                <a:tc hMerge="1">
                  <a:txBody>
                    <a:bodyPr/>
                    <a:lstStyle/>
                    <a:p>
                      <a:endParaRPr lang="en-US"/>
                    </a:p>
                  </a:txBody>
                  <a:tcPr/>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25" marR="4025" marT="4025" marB="0" anchor="b"/>
                </a:tc>
                <a:tc>
                  <a:txBody>
                    <a:bodyPr/>
                    <a:lstStyle/>
                    <a:p>
                      <a:pPr algn="l" fontAlgn="b"/>
                      <a:endParaRPr lang="en-US" sz="700" b="0" i="0" u="none" strike="noStrike" dirty="0">
                        <a:solidFill>
                          <a:srgbClr val="000000"/>
                        </a:solidFill>
                        <a:effectLst/>
                        <a:latin typeface="Calibri" panose="020F0502020204030204" pitchFamily="34" charset="0"/>
                      </a:endParaRPr>
                    </a:p>
                  </a:txBody>
                  <a:tcPr marL="4025" marR="4025" marT="4025" marB="0" anchor="b"/>
                </a:tc>
                <a:extLst>
                  <a:ext uri="{0D108BD9-81ED-4DB2-BD59-A6C34878D82A}">
                    <a16:rowId xmlns:a16="http://schemas.microsoft.com/office/drawing/2014/main" val="2901887875"/>
                  </a:ext>
                </a:extLst>
              </a:tr>
            </a:tbl>
          </a:graphicData>
        </a:graphic>
      </p:graphicFrame>
      <p:sp>
        <p:nvSpPr>
          <p:cNvPr id="4" name="Slide Number Placeholder 3">
            <a:extLst>
              <a:ext uri="{FF2B5EF4-FFF2-40B4-BE49-F238E27FC236}">
                <a16:creationId xmlns:a16="http://schemas.microsoft.com/office/drawing/2014/main" id="{B5E0DFC1-3606-450F-8B92-B4D865A3E024}"/>
              </a:ext>
            </a:extLst>
          </p:cNvPr>
          <p:cNvSpPr>
            <a:spLocks noGrp="1"/>
          </p:cNvSpPr>
          <p:nvPr>
            <p:ph type="sldNum" sz="quarter" idx="12"/>
          </p:nvPr>
        </p:nvSpPr>
        <p:spPr/>
        <p:txBody>
          <a:bodyPr/>
          <a:lstStyle/>
          <a:p>
            <a:fld id="{80DD8C35-F8B3-4049-95AF-A34E38FBBA50}" type="slidenum">
              <a:rPr lang="en-US" smtClean="0"/>
              <a:pPr/>
              <a:t>8</a:t>
            </a:fld>
            <a:endParaRPr lang="en-US" dirty="0"/>
          </a:p>
        </p:txBody>
      </p:sp>
    </p:spTree>
    <p:extLst>
      <p:ext uri="{BB962C8B-B14F-4D97-AF65-F5344CB8AC3E}">
        <p14:creationId xmlns:p14="http://schemas.microsoft.com/office/powerpoint/2010/main" val="374735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AFAC-4328-45E9-9A60-9B6DCFFD1693}"/>
              </a:ext>
            </a:extLst>
          </p:cNvPr>
          <p:cNvSpPr>
            <a:spLocks noGrp="1"/>
          </p:cNvSpPr>
          <p:nvPr>
            <p:ph type="title"/>
          </p:nvPr>
        </p:nvSpPr>
        <p:spPr/>
        <p:txBody>
          <a:bodyPr/>
          <a:lstStyle/>
          <a:p>
            <a:r>
              <a:rPr lang="en-US" dirty="0"/>
              <a:t>Bivariate Regressions of VA on Index: Imputed Data</a:t>
            </a:r>
          </a:p>
        </p:txBody>
      </p:sp>
      <p:graphicFrame>
        <p:nvGraphicFramePr>
          <p:cNvPr id="5" name="Content Placeholder 4">
            <a:extLst>
              <a:ext uri="{FF2B5EF4-FFF2-40B4-BE49-F238E27FC236}">
                <a16:creationId xmlns:a16="http://schemas.microsoft.com/office/drawing/2014/main" id="{3A20A9A9-EE10-4B5A-B7FC-85F256C84BF5}"/>
              </a:ext>
            </a:extLst>
          </p:cNvPr>
          <p:cNvGraphicFramePr>
            <a:graphicFrameLocks noGrp="1"/>
          </p:cNvGraphicFramePr>
          <p:nvPr>
            <p:ph idx="1"/>
          </p:nvPr>
        </p:nvGraphicFramePr>
        <p:xfrm>
          <a:off x="609601" y="2776785"/>
          <a:ext cx="10972798" cy="2172792"/>
        </p:xfrm>
        <a:graphic>
          <a:graphicData uri="http://schemas.openxmlformats.org/drawingml/2006/table">
            <a:tbl>
              <a:tblPr>
                <a:tableStyleId>{5C22544A-7EE6-4342-B048-85BDC9FD1C3A}</a:tableStyleId>
              </a:tblPr>
              <a:tblGrid>
                <a:gridCol w="1244338">
                  <a:extLst>
                    <a:ext uri="{9D8B030D-6E8A-4147-A177-3AD203B41FA5}">
                      <a16:colId xmlns:a16="http://schemas.microsoft.com/office/drawing/2014/main" val="777349503"/>
                    </a:ext>
                  </a:extLst>
                </a:gridCol>
                <a:gridCol w="694890">
                  <a:extLst>
                    <a:ext uri="{9D8B030D-6E8A-4147-A177-3AD203B41FA5}">
                      <a16:colId xmlns:a16="http://schemas.microsoft.com/office/drawing/2014/main" val="390545360"/>
                    </a:ext>
                  </a:extLst>
                </a:gridCol>
                <a:gridCol w="694890">
                  <a:extLst>
                    <a:ext uri="{9D8B030D-6E8A-4147-A177-3AD203B41FA5}">
                      <a16:colId xmlns:a16="http://schemas.microsoft.com/office/drawing/2014/main" val="1092606280"/>
                    </a:ext>
                  </a:extLst>
                </a:gridCol>
                <a:gridCol w="694890">
                  <a:extLst>
                    <a:ext uri="{9D8B030D-6E8A-4147-A177-3AD203B41FA5}">
                      <a16:colId xmlns:a16="http://schemas.microsoft.com/office/drawing/2014/main" val="3186301551"/>
                    </a:ext>
                  </a:extLst>
                </a:gridCol>
                <a:gridCol w="694890">
                  <a:extLst>
                    <a:ext uri="{9D8B030D-6E8A-4147-A177-3AD203B41FA5}">
                      <a16:colId xmlns:a16="http://schemas.microsoft.com/office/drawing/2014/main" val="1910571976"/>
                    </a:ext>
                  </a:extLst>
                </a:gridCol>
                <a:gridCol w="694890">
                  <a:extLst>
                    <a:ext uri="{9D8B030D-6E8A-4147-A177-3AD203B41FA5}">
                      <a16:colId xmlns:a16="http://schemas.microsoft.com/office/drawing/2014/main" val="874377770"/>
                    </a:ext>
                  </a:extLst>
                </a:gridCol>
                <a:gridCol w="694890">
                  <a:extLst>
                    <a:ext uri="{9D8B030D-6E8A-4147-A177-3AD203B41FA5}">
                      <a16:colId xmlns:a16="http://schemas.microsoft.com/office/drawing/2014/main" val="3320078129"/>
                    </a:ext>
                  </a:extLst>
                </a:gridCol>
                <a:gridCol w="694890">
                  <a:extLst>
                    <a:ext uri="{9D8B030D-6E8A-4147-A177-3AD203B41FA5}">
                      <a16:colId xmlns:a16="http://schemas.microsoft.com/office/drawing/2014/main" val="336257704"/>
                    </a:ext>
                  </a:extLst>
                </a:gridCol>
                <a:gridCol w="694890">
                  <a:extLst>
                    <a:ext uri="{9D8B030D-6E8A-4147-A177-3AD203B41FA5}">
                      <a16:colId xmlns:a16="http://schemas.microsoft.com/office/drawing/2014/main" val="704861104"/>
                    </a:ext>
                  </a:extLst>
                </a:gridCol>
                <a:gridCol w="694890">
                  <a:extLst>
                    <a:ext uri="{9D8B030D-6E8A-4147-A177-3AD203B41FA5}">
                      <a16:colId xmlns:a16="http://schemas.microsoft.com/office/drawing/2014/main" val="247675372"/>
                    </a:ext>
                  </a:extLst>
                </a:gridCol>
                <a:gridCol w="694890">
                  <a:extLst>
                    <a:ext uri="{9D8B030D-6E8A-4147-A177-3AD203B41FA5}">
                      <a16:colId xmlns:a16="http://schemas.microsoft.com/office/drawing/2014/main" val="3172444273"/>
                    </a:ext>
                  </a:extLst>
                </a:gridCol>
                <a:gridCol w="694890">
                  <a:extLst>
                    <a:ext uri="{9D8B030D-6E8A-4147-A177-3AD203B41FA5}">
                      <a16:colId xmlns:a16="http://schemas.microsoft.com/office/drawing/2014/main" val="2018258570"/>
                    </a:ext>
                  </a:extLst>
                </a:gridCol>
                <a:gridCol w="694890">
                  <a:extLst>
                    <a:ext uri="{9D8B030D-6E8A-4147-A177-3AD203B41FA5}">
                      <a16:colId xmlns:a16="http://schemas.microsoft.com/office/drawing/2014/main" val="1459717619"/>
                    </a:ext>
                  </a:extLst>
                </a:gridCol>
                <a:gridCol w="694890">
                  <a:extLst>
                    <a:ext uri="{9D8B030D-6E8A-4147-A177-3AD203B41FA5}">
                      <a16:colId xmlns:a16="http://schemas.microsoft.com/office/drawing/2014/main" val="3056584208"/>
                    </a:ext>
                  </a:extLst>
                </a:gridCol>
                <a:gridCol w="694890">
                  <a:extLst>
                    <a:ext uri="{9D8B030D-6E8A-4147-A177-3AD203B41FA5}">
                      <a16:colId xmlns:a16="http://schemas.microsoft.com/office/drawing/2014/main" val="2687751958"/>
                    </a:ext>
                  </a:extLst>
                </a:gridCol>
              </a:tblGrid>
              <a:tr h="197963">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gridSpan="3">
                  <a:txBody>
                    <a:bodyPr/>
                    <a:lstStyle/>
                    <a:p>
                      <a:pPr algn="l" fontAlgn="b"/>
                      <a:r>
                        <a:rPr lang="en-US" sz="600" u="none" strike="noStrike">
                          <a:effectLst/>
                        </a:rPr>
                        <a:t>Value-Added Regressions on Category Index: Imputed Data</a:t>
                      </a:r>
                      <a:endParaRPr lang="en-US" sz="600" b="0" i="0" u="none" strike="noStrike">
                        <a:solidFill>
                          <a:srgbClr val="000000"/>
                        </a:solidFill>
                        <a:effectLst/>
                        <a:latin typeface="Arial" panose="020B0604020202020204" pitchFamily="34" charset="0"/>
                      </a:endParaRPr>
                    </a:p>
                  </a:txBody>
                  <a:tcPr marL="4040" marR="4040" marT="4040" marB="0" anchor="b"/>
                </a:tc>
                <a:tc hMerge="1">
                  <a:txBody>
                    <a:bodyPr/>
                    <a:lstStyle/>
                    <a:p>
                      <a:endParaRPr lang="en-US"/>
                    </a:p>
                  </a:txBody>
                  <a:tcPr/>
                </a:tc>
                <a:tc hMerge="1">
                  <a:txBody>
                    <a:bodyPr/>
                    <a:lstStyle/>
                    <a:p>
                      <a:endParaRPr lang="en-US"/>
                    </a:p>
                  </a:txBody>
                  <a:tcPr/>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extLst>
                  <a:ext uri="{0D108BD9-81ED-4DB2-BD59-A6C34878D82A}">
                    <a16:rowId xmlns:a16="http://schemas.microsoft.com/office/drawing/2014/main" val="757856205"/>
                  </a:ext>
                </a:extLst>
              </a:tr>
              <a:tr h="117162">
                <a:tc>
                  <a:txBody>
                    <a:bodyPr/>
                    <a:lstStyle/>
                    <a:p>
                      <a:pPr algn="l" fontAlgn="b"/>
                      <a:r>
                        <a:rPr lang="en-US" sz="600" u="none" strike="noStrike">
                          <a:effectLst/>
                        </a:rPr>
                        <a:t>Category Index</a:t>
                      </a:r>
                      <a:endParaRPr lang="en-US" sz="600" b="1" i="0" u="none" strike="noStrike">
                        <a:solidFill>
                          <a:srgbClr val="000000"/>
                        </a:solidFill>
                        <a:effectLst/>
                        <a:latin typeface="Arial" panose="020B0604020202020204" pitchFamily="34" charset="0"/>
                      </a:endParaRPr>
                    </a:p>
                  </a:txBody>
                  <a:tcPr marL="4040" marR="4040" marT="4040" marB="0" anchor="b"/>
                </a:tc>
                <a:tc gridSpan="14">
                  <a:txBody>
                    <a:bodyPr/>
                    <a:lstStyle/>
                    <a:p>
                      <a:pPr algn="ctr" fontAlgn="b"/>
                      <a:r>
                        <a:rPr lang="en-US" sz="600" u="none" strike="noStrike">
                          <a:effectLst/>
                        </a:rPr>
                        <a:t>Value Added Variables</a:t>
                      </a:r>
                      <a:endParaRPr lang="en-US" sz="600" b="1" i="0" u="none" strike="noStrike">
                        <a:solidFill>
                          <a:srgbClr val="000000"/>
                        </a:solidFill>
                        <a:effectLst/>
                        <a:latin typeface="Arial" panose="020B0604020202020204" pitchFamily="34" charset="0"/>
                      </a:endParaRPr>
                    </a:p>
                  </a:txBody>
                  <a:tcPr marL="4040" marR="4040" marT="404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6135864"/>
                  </a:ext>
                </a:extLst>
              </a:tr>
              <a:tr h="468647">
                <a:tc>
                  <a:txBody>
                    <a:bodyPr/>
                    <a:lstStyle/>
                    <a:p>
                      <a:pPr algn="l" fontAlgn="t"/>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040" marR="4040" marT="4040" marB="0"/>
                </a:tc>
                <a:tc>
                  <a:txBody>
                    <a:bodyPr/>
                    <a:lstStyle/>
                    <a:p>
                      <a:pPr algn="l" fontAlgn="t"/>
                      <a:r>
                        <a:rPr lang="en-US" sz="700" u="none" strike="noStrike">
                          <a:effectLst/>
                        </a:rPr>
                        <a:t>ELA VA</a:t>
                      </a:r>
                      <a:endParaRPr lang="en-US" sz="700" b="0" i="0" u="none" strike="noStrike">
                        <a:solidFill>
                          <a:srgbClr val="000000"/>
                        </a:solidFill>
                        <a:effectLst/>
                        <a:latin typeface="Calibri" panose="020F0502020204030204" pitchFamily="34" charset="0"/>
                      </a:endParaRPr>
                    </a:p>
                  </a:txBody>
                  <a:tcPr marL="4040" marR="4040" marT="4040" marB="0"/>
                </a:tc>
                <a:tc>
                  <a:txBody>
                    <a:bodyPr/>
                    <a:lstStyle/>
                    <a:p>
                      <a:pPr algn="l" fontAlgn="t"/>
                      <a:r>
                        <a:rPr lang="en-US" sz="700" u="none" strike="noStrike">
                          <a:effectLst/>
                        </a:rPr>
                        <a:t>Math VA</a:t>
                      </a:r>
                      <a:endParaRPr lang="en-US" sz="700" b="0" i="0" u="none" strike="noStrike">
                        <a:solidFill>
                          <a:srgbClr val="000000"/>
                        </a:solidFill>
                        <a:effectLst/>
                        <a:latin typeface="Calibri" panose="020F0502020204030204" pitchFamily="34" charset="0"/>
                      </a:endParaRPr>
                    </a:p>
                  </a:txBody>
                  <a:tcPr marL="4040" marR="4040" marT="4040" marB="0"/>
                </a:tc>
                <a:tc>
                  <a:txBody>
                    <a:bodyPr/>
                    <a:lstStyle/>
                    <a:p>
                      <a:pPr algn="l" fontAlgn="t"/>
                      <a:r>
                        <a:rPr lang="en-US" sz="700" u="none" strike="noStrike">
                          <a:effectLst/>
                        </a:rPr>
                        <a:t>Overall Enrollment</a:t>
                      </a:r>
                      <a:endParaRPr lang="en-US" sz="700" b="0" i="0" u="none" strike="noStrike">
                        <a:solidFill>
                          <a:srgbClr val="000000"/>
                        </a:solidFill>
                        <a:effectLst/>
                        <a:latin typeface="Calibri" panose="020F0502020204030204" pitchFamily="34" charset="0"/>
                      </a:endParaRPr>
                    </a:p>
                  </a:txBody>
                  <a:tcPr marL="4040" marR="4040" marT="4040" marB="0"/>
                </a:tc>
                <a:tc>
                  <a:txBody>
                    <a:bodyPr/>
                    <a:lstStyle/>
                    <a:p>
                      <a:pPr algn="l" fontAlgn="t"/>
                      <a:r>
                        <a:rPr lang="en-US" sz="700" u="none" strike="noStrike">
                          <a:effectLst/>
                        </a:rPr>
                        <a:t>Overall Enrollment Controlling for ELA</a:t>
                      </a:r>
                      <a:endParaRPr lang="en-US" sz="700" b="0" i="0" u="none" strike="noStrike">
                        <a:solidFill>
                          <a:srgbClr val="000000"/>
                        </a:solidFill>
                        <a:effectLst/>
                        <a:latin typeface="Calibri" panose="020F0502020204030204" pitchFamily="34" charset="0"/>
                      </a:endParaRPr>
                    </a:p>
                  </a:txBody>
                  <a:tcPr marL="4040" marR="4040" marT="4040" marB="0"/>
                </a:tc>
                <a:tc>
                  <a:txBody>
                    <a:bodyPr/>
                    <a:lstStyle/>
                    <a:p>
                      <a:pPr algn="l" fontAlgn="t"/>
                      <a:r>
                        <a:rPr lang="en-US" sz="700" u="none" strike="noStrike">
                          <a:effectLst/>
                        </a:rPr>
                        <a:t>Overall Enrollment Controlling for Math</a:t>
                      </a:r>
                      <a:endParaRPr lang="en-US" sz="700" b="0" i="0" u="none" strike="noStrike">
                        <a:solidFill>
                          <a:srgbClr val="000000"/>
                        </a:solidFill>
                        <a:effectLst/>
                        <a:latin typeface="Calibri" panose="020F0502020204030204" pitchFamily="34" charset="0"/>
                      </a:endParaRPr>
                    </a:p>
                  </a:txBody>
                  <a:tcPr marL="4040" marR="4040" marT="4040" marB="0"/>
                </a:tc>
                <a:tc>
                  <a:txBody>
                    <a:bodyPr/>
                    <a:lstStyle/>
                    <a:p>
                      <a:pPr algn="l" fontAlgn="t"/>
                      <a:r>
                        <a:rPr lang="en-US" sz="700" u="none" strike="noStrike">
                          <a:effectLst/>
                        </a:rPr>
                        <a:t>Overall Enrollment Deep Knowledge</a:t>
                      </a:r>
                      <a:endParaRPr lang="en-US" sz="700" b="0" i="0" u="none" strike="noStrike">
                        <a:solidFill>
                          <a:srgbClr val="000000"/>
                        </a:solidFill>
                        <a:effectLst/>
                        <a:latin typeface="Calibri" panose="020F0502020204030204" pitchFamily="34" charset="0"/>
                      </a:endParaRPr>
                    </a:p>
                  </a:txBody>
                  <a:tcPr marL="4040" marR="4040" marT="4040" marB="0"/>
                </a:tc>
                <a:tc>
                  <a:txBody>
                    <a:bodyPr/>
                    <a:lstStyle/>
                    <a:p>
                      <a:pPr algn="l" fontAlgn="t"/>
                      <a:r>
                        <a:rPr lang="en-US" sz="700" u="none" strike="noStrike">
                          <a:effectLst/>
                        </a:rPr>
                        <a:t>2 Year Enrollment VA</a:t>
                      </a:r>
                      <a:endParaRPr lang="en-US" sz="700" b="0" i="0" u="none" strike="noStrike">
                        <a:solidFill>
                          <a:srgbClr val="000000"/>
                        </a:solidFill>
                        <a:effectLst/>
                        <a:latin typeface="Calibri" panose="020F0502020204030204" pitchFamily="34" charset="0"/>
                      </a:endParaRPr>
                    </a:p>
                  </a:txBody>
                  <a:tcPr marL="4040" marR="4040" marT="4040" marB="0"/>
                </a:tc>
                <a:tc>
                  <a:txBody>
                    <a:bodyPr/>
                    <a:lstStyle/>
                    <a:p>
                      <a:pPr algn="l" fontAlgn="t"/>
                      <a:r>
                        <a:rPr lang="en-US" sz="700" u="none" strike="noStrike">
                          <a:effectLst/>
                        </a:rPr>
                        <a:t>2Y Enrollment Controlling for ELA</a:t>
                      </a:r>
                      <a:endParaRPr lang="en-US" sz="700" b="0" i="0" u="none" strike="noStrike">
                        <a:solidFill>
                          <a:srgbClr val="000000"/>
                        </a:solidFill>
                        <a:effectLst/>
                        <a:latin typeface="Calibri" panose="020F0502020204030204" pitchFamily="34" charset="0"/>
                      </a:endParaRPr>
                    </a:p>
                  </a:txBody>
                  <a:tcPr marL="4040" marR="4040" marT="4040" marB="0"/>
                </a:tc>
                <a:tc>
                  <a:txBody>
                    <a:bodyPr/>
                    <a:lstStyle/>
                    <a:p>
                      <a:pPr algn="l" fontAlgn="t"/>
                      <a:r>
                        <a:rPr lang="en-US" sz="700" u="none" strike="noStrike">
                          <a:effectLst/>
                        </a:rPr>
                        <a:t>2Y Enrollment Controlling for Math</a:t>
                      </a:r>
                      <a:endParaRPr lang="en-US" sz="700" b="0" i="0" u="none" strike="noStrike">
                        <a:solidFill>
                          <a:srgbClr val="000000"/>
                        </a:solidFill>
                        <a:effectLst/>
                        <a:latin typeface="Calibri" panose="020F0502020204030204" pitchFamily="34" charset="0"/>
                      </a:endParaRPr>
                    </a:p>
                  </a:txBody>
                  <a:tcPr marL="4040" marR="4040" marT="4040" marB="0"/>
                </a:tc>
                <a:tc>
                  <a:txBody>
                    <a:bodyPr/>
                    <a:lstStyle/>
                    <a:p>
                      <a:pPr algn="l" fontAlgn="t"/>
                      <a:r>
                        <a:rPr lang="en-US" sz="700" u="none" strike="noStrike">
                          <a:effectLst/>
                        </a:rPr>
                        <a:t>2Y Enrollment Deep Knowledge</a:t>
                      </a:r>
                      <a:endParaRPr lang="en-US" sz="700" b="0" i="0" u="none" strike="noStrike">
                        <a:solidFill>
                          <a:srgbClr val="000000"/>
                        </a:solidFill>
                        <a:effectLst/>
                        <a:latin typeface="Calibri" panose="020F0502020204030204" pitchFamily="34" charset="0"/>
                      </a:endParaRPr>
                    </a:p>
                  </a:txBody>
                  <a:tcPr marL="4040" marR="4040" marT="4040" marB="0"/>
                </a:tc>
                <a:tc>
                  <a:txBody>
                    <a:bodyPr/>
                    <a:lstStyle/>
                    <a:p>
                      <a:pPr algn="l" fontAlgn="t"/>
                      <a:r>
                        <a:rPr lang="en-US" sz="700" u="none" strike="noStrike">
                          <a:effectLst/>
                        </a:rPr>
                        <a:t>4 Year Enrollment</a:t>
                      </a:r>
                      <a:endParaRPr lang="en-US" sz="700" b="0" i="0" u="none" strike="noStrike">
                        <a:solidFill>
                          <a:srgbClr val="000000"/>
                        </a:solidFill>
                        <a:effectLst/>
                        <a:latin typeface="Calibri" panose="020F0502020204030204" pitchFamily="34" charset="0"/>
                      </a:endParaRPr>
                    </a:p>
                  </a:txBody>
                  <a:tcPr marL="4040" marR="4040" marT="4040" marB="0"/>
                </a:tc>
                <a:tc>
                  <a:txBody>
                    <a:bodyPr/>
                    <a:lstStyle/>
                    <a:p>
                      <a:pPr algn="l" fontAlgn="t"/>
                      <a:r>
                        <a:rPr lang="en-US" sz="700" u="none" strike="noStrike">
                          <a:effectLst/>
                        </a:rPr>
                        <a:t>4Y Enrollment Controlling for ELA</a:t>
                      </a:r>
                      <a:endParaRPr lang="en-US" sz="700" b="0" i="0" u="none" strike="noStrike">
                        <a:solidFill>
                          <a:srgbClr val="000000"/>
                        </a:solidFill>
                        <a:effectLst/>
                        <a:latin typeface="Calibri" panose="020F0502020204030204" pitchFamily="34" charset="0"/>
                      </a:endParaRPr>
                    </a:p>
                  </a:txBody>
                  <a:tcPr marL="4040" marR="4040" marT="4040" marB="0"/>
                </a:tc>
                <a:tc>
                  <a:txBody>
                    <a:bodyPr/>
                    <a:lstStyle/>
                    <a:p>
                      <a:pPr algn="l" fontAlgn="t"/>
                      <a:r>
                        <a:rPr lang="en-US" sz="700" u="none" strike="noStrike">
                          <a:effectLst/>
                        </a:rPr>
                        <a:t>4Y Enrollment Controlling for Math</a:t>
                      </a:r>
                      <a:endParaRPr lang="en-US" sz="700" b="0" i="0" u="none" strike="noStrike">
                        <a:solidFill>
                          <a:srgbClr val="000000"/>
                        </a:solidFill>
                        <a:effectLst/>
                        <a:latin typeface="Calibri" panose="020F0502020204030204" pitchFamily="34" charset="0"/>
                      </a:endParaRPr>
                    </a:p>
                  </a:txBody>
                  <a:tcPr marL="4040" marR="4040" marT="4040" marB="0"/>
                </a:tc>
                <a:tc>
                  <a:txBody>
                    <a:bodyPr/>
                    <a:lstStyle/>
                    <a:p>
                      <a:pPr algn="l" fontAlgn="t"/>
                      <a:r>
                        <a:rPr lang="en-US" sz="700" u="none" strike="noStrike">
                          <a:effectLst/>
                        </a:rPr>
                        <a:t>4Y Enrollment Deep Knowledge</a:t>
                      </a:r>
                      <a:endParaRPr lang="en-US" sz="700" b="0" i="0" u="none" strike="noStrike">
                        <a:solidFill>
                          <a:srgbClr val="000000"/>
                        </a:solidFill>
                        <a:effectLst/>
                        <a:latin typeface="Calibri" panose="020F0502020204030204" pitchFamily="34" charset="0"/>
                      </a:endParaRPr>
                    </a:p>
                  </a:txBody>
                  <a:tcPr marL="4040" marR="4040" marT="4040" marB="0"/>
                </a:tc>
                <a:extLst>
                  <a:ext uri="{0D108BD9-81ED-4DB2-BD59-A6C34878D82A}">
                    <a16:rowId xmlns:a16="http://schemas.microsoft.com/office/drawing/2014/main" val="513620403"/>
                  </a:ext>
                </a:extLst>
              </a:tr>
              <a:tr h="117162">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extLst>
                  <a:ext uri="{0D108BD9-81ED-4DB2-BD59-A6C34878D82A}">
                    <a16:rowId xmlns:a16="http://schemas.microsoft.com/office/drawing/2014/main" val="2081568593"/>
                  </a:ext>
                </a:extLst>
              </a:tr>
              <a:tr h="117162">
                <a:tc>
                  <a:txBody>
                    <a:bodyPr/>
                    <a:lstStyle/>
                    <a:p>
                      <a:pPr algn="l" fontAlgn="b"/>
                      <a:r>
                        <a:rPr lang="en-US" sz="700" u="none" strike="noStrike">
                          <a:effectLst/>
                        </a:rPr>
                        <a:t>School Climate</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0.30***</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0.40***</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0.26***</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0.17***</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0.09**</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0.09**</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-0.09**</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-0.09**</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-0.08*</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-0.08*</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0.32***</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0.25***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0.17***</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0.18***</a:t>
                      </a:r>
                      <a:endParaRPr lang="en-US" sz="700" b="0" i="0" u="none" strike="noStrike">
                        <a:solidFill>
                          <a:srgbClr val="000000"/>
                        </a:solidFill>
                        <a:effectLst/>
                        <a:latin typeface="Calibri" panose="020F0502020204030204" pitchFamily="34" charset="0"/>
                      </a:endParaRPr>
                    </a:p>
                  </a:txBody>
                  <a:tcPr marL="4040" marR="4040" marT="4040" marB="0" anchor="b"/>
                </a:tc>
                <a:extLst>
                  <a:ext uri="{0D108BD9-81ED-4DB2-BD59-A6C34878D82A}">
                    <a16:rowId xmlns:a16="http://schemas.microsoft.com/office/drawing/2014/main" val="4158532297"/>
                  </a:ext>
                </a:extLst>
              </a:tr>
              <a:tr h="117162">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extLst>
                  <a:ext uri="{0D108BD9-81ED-4DB2-BD59-A6C34878D82A}">
                    <a16:rowId xmlns:a16="http://schemas.microsoft.com/office/drawing/2014/main" val="1393116772"/>
                  </a:ext>
                </a:extLst>
              </a:tr>
              <a:tr h="117162">
                <a:tc>
                  <a:txBody>
                    <a:bodyPr/>
                    <a:lstStyle/>
                    <a:p>
                      <a:pPr algn="l" fontAlgn="b"/>
                      <a:r>
                        <a:rPr lang="en-US" sz="700" u="none" strike="noStrike">
                          <a:effectLst/>
                        </a:rPr>
                        <a:t>Teacher and Staff Quality</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0.19***</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0.29***</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0.13***</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0.08*</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0.00</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0.00</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-0.13***</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-0.13***</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0.27***</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0.22***</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0.15***</a:t>
                      </a:r>
                      <a:endParaRPr lang="en-US" sz="700" b="0" i="0" u="none" strike="noStrike">
                        <a:solidFill>
                          <a:srgbClr val="000000"/>
                        </a:solidFill>
                        <a:effectLst/>
                        <a:latin typeface="Calibri" panose="020F0502020204030204" pitchFamily="34" charset="0"/>
                      </a:endParaRPr>
                    </a:p>
                  </a:txBody>
                  <a:tcPr marL="4040" marR="4040" marT="4040" marB="0" anchor="b"/>
                </a:tc>
                <a:extLst>
                  <a:ext uri="{0D108BD9-81ED-4DB2-BD59-A6C34878D82A}">
                    <a16:rowId xmlns:a16="http://schemas.microsoft.com/office/drawing/2014/main" val="1323916305"/>
                  </a:ext>
                </a:extLst>
              </a:tr>
              <a:tr h="117162">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extLst>
                  <a:ext uri="{0D108BD9-81ED-4DB2-BD59-A6C34878D82A}">
                    <a16:rowId xmlns:a16="http://schemas.microsoft.com/office/drawing/2014/main" val="1297494917"/>
                  </a:ext>
                </a:extLst>
              </a:tr>
              <a:tr h="117162">
                <a:tc>
                  <a:txBody>
                    <a:bodyPr/>
                    <a:lstStyle/>
                    <a:p>
                      <a:pPr algn="l" fontAlgn="b"/>
                      <a:r>
                        <a:rPr lang="en-US" sz="700" u="none" strike="noStrike">
                          <a:effectLst/>
                        </a:rPr>
                        <a:t>Counseling Support</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0.16***</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0.16***</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0.11**</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0.08</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0.07</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-0.04</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0.19***</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0.12**</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0.12**</a:t>
                      </a:r>
                      <a:endParaRPr lang="en-US" sz="700" b="0" i="0" u="none" strike="noStrike">
                        <a:solidFill>
                          <a:srgbClr val="000000"/>
                        </a:solidFill>
                        <a:effectLst/>
                        <a:latin typeface="Calibri" panose="020F0502020204030204" pitchFamily="34" charset="0"/>
                      </a:endParaRPr>
                    </a:p>
                  </a:txBody>
                  <a:tcPr marL="4040" marR="4040" marT="4040" marB="0" anchor="b"/>
                </a:tc>
                <a:extLst>
                  <a:ext uri="{0D108BD9-81ED-4DB2-BD59-A6C34878D82A}">
                    <a16:rowId xmlns:a16="http://schemas.microsoft.com/office/drawing/2014/main" val="1751988049"/>
                  </a:ext>
                </a:extLst>
              </a:tr>
              <a:tr h="117162">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r>
                        <a:rPr lang="en-US" sz="700" u="none" strike="noStrike">
                          <a:effectLst/>
                        </a:rPr>
                        <a:t>(0.05)</a:t>
                      </a:r>
                      <a:endParaRPr lang="en-US" sz="700" b="0" i="0" u="none" strike="noStrike">
                        <a:solidFill>
                          <a:srgbClr val="000000"/>
                        </a:solidFill>
                        <a:effectLst/>
                        <a:latin typeface="Calibri" panose="020F0502020204030204" pitchFamily="34" charset="0"/>
                      </a:endParaRPr>
                    </a:p>
                  </a:txBody>
                  <a:tcPr marL="4040" marR="4040" marT="4040" marB="0" anchor="b"/>
                </a:tc>
                <a:extLst>
                  <a:ext uri="{0D108BD9-81ED-4DB2-BD59-A6C34878D82A}">
                    <a16:rowId xmlns:a16="http://schemas.microsoft.com/office/drawing/2014/main" val="4087485277"/>
                  </a:ext>
                </a:extLst>
              </a:tr>
              <a:tr h="117162">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extLst>
                  <a:ext uri="{0D108BD9-81ED-4DB2-BD59-A6C34878D82A}">
                    <a16:rowId xmlns:a16="http://schemas.microsoft.com/office/drawing/2014/main" val="2348271121"/>
                  </a:ext>
                </a:extLst>
              </a:tr>
              <a:tr h="117162">
                <a:tc>
                  <a:txBody>
                    <a:bodyPr/>
                    <a:lstStyle/>
                    <a:p>
                      <a:pPr algn="l" fontAlgn="b"/>
                      <a:r>
                        <a:rPr lang="en-US" sz="700" u="none" strike="noStrike">
                          <a:effectLst/>
                        </a:rPr>
                        <a:t>N</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r" fontAlgn="b"/>
                      <a:r>
                        <a:rPr lang="en-US" sz="700" u="none" strike="noStrike">
                          <a:effectLst/>
                        </a:rPr>
                        <a:t>909</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r" fontAlgn="b"/>
                      <a:r>
                        <a:rPr lang="en-US" sz="700" u="none" strike="noStrike">
                          <a:effectLst/>
                        </a:rPr>
                        <a:t>909</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r" fontAlgn="b"/>
                      <a:r>
                        <a:rPr lang="en-US" sz="700" u="none" strike="noStrike">
                          <a:effectLst/>
                        </a:rPr>
                        <a:t>898</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r" fontAlgn="b"/>
                      <a:r>
                        <a:rPr lang="en-US" sz="700" u="none" strike="noStrike">
                          <a:effectLst/>
                        </a:rPr>
                        <a:t>898</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r" fontAlgn="b"/>
                      <a:r>
                        <a:rPr lang="en-US" sz="700" u="none" strike="noStrike">
                          <a:effectLst/>
                        </a:rPr>
                        <a:t>898</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r" fontAlgn="b"/>
                      <a:r>
                        <a:rPr lang="en-US" sz="700" u="none" strike="noStrike">
                          <a:effectLst/>
                        </a:rPr>
                        <a:t>897</a:t>
                      </a:r>
                      <a:endParaRPr lang="en-US" sz="700" b="0" i="0" u="none" strike="noStrike">
                        <a:solidFill>
                          <a:srgbClr val="000000"/>
                        </a:solidFill>
                        <a:effectLst/>
                        <a:latin typeface="Calibri" panose="020F0502020204030204" pitchFamily="34" charset="0"/>
                      </a:endParaRPr>
                    </a:p>
                  </a:txBody>
                  <a:tcPr marL="4040" marR="4040" marT="4040" marB="0" anchor="b"/>
                </a:tc>
                <a:extLst>
                  <a:ext uri="{0D108BD9-81ED-4DB2-BD59-A6C34878D82A}">
                    <a16:rowId xmlns:a16="http://schemas.microsoft.com/office/drawing/2014/main" val="4101900009"/>
                  </a:ext>
                </a:extLst>
              </a:tr>
              <a:tr h="117162">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extLst>
                  <a:ext uri="{0D108BD9-81ED-4DB2-BD59-A6C34878D82A}">
                    <a16:rowId xmlns:a16="http://schemas.microsoft.com/office/drawing/2014/main" val="598728369"/>
                  </a:ext>
                </a:extLst>
              </a:tr>
              <a:tr h="217355">
                <a:tc gridSpan="2">
                  <a:txBody>
                    <a:bodyPr/>
                    <a:lstStyle/>
                    <a:p>
                      <a:pPr algn="l" fontAlgn="b"/>
                      <a:r>
                        <a:rPr lang="en-US" sz="700" u="none" strike="noStrike">
                          <a:effectLst/>
                        </a:rPr>
                        <a:t>NOTE: Reregressions are run using standardized z scores for all variables.</a:t>
                      </a:r>
                      <a:endParaRPr lang="en-US" sz="700" b="0" i="0" u="none" strike="noStrike">
                        <a:solidFill>
                          <a:srgbClr val="000000"/>
                        </a:solidFill>
                        <a:effectLst/>
                        <a:latin typeface="Calibri" panose="020F0502020204030204" pitchFamily="34" charset="0"/>
                      </a:endParaRPr>
                    </a:p>
                  </a:txBody>
                  <a:tcPr marL="4040" marR="4040" marT="4040" marB="0" anchor="b"/>
                </a:tc>
                <a:tc hMerge="1">
                  <a:txBody>
                    <a:bodyPr/>
                    <a:lstStyle/>
                    <a:p>
                      <a:endParaRPr lang="en-US"/>
                    </a:p>
                  </a:txBody>
                  <a:tcPr/>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4040" marR="4040" marT="4040" marB="0" anchor="b"/>
                </a:tc>
                <a:tc>
                  <a:txBody>
                    <a:bodyPr/>
                    <a:lstStyle/>
                    <a:p>
                      <a:pPr algn="l" fontAlgn="b"/>
                      <a:endParaRPr lang="en-US" sz="700" b="0" i="0" u="none" strike="noStrike" dirty="0">
                        <a:solidFill>
                          <a:srgbClr val="000000"/>
                        </a:solidFill>
                        <a:effectLst/>
                        <a:latin typeface="Calibri" panose="020F0502020204030204" pitchFamily="34" charset="0"/>
                      </a:endParaRPr>
                    </a:p>
                  </a:txBody>
                  <a:tcPr marL="4040" marR="4040" marT="4040" marB="0" anchor="b"/>
                </a:tc>
                <a:extLst>
                  <a:ext uri="{0D108BD9-81ED-4DB2-BD59-A6C34878D82A}">
                    <a16:rowId xmlns:a16="http://schemas.microsoft.com/office/drawing/2014/main" val="146747839"/>
                  </a:ext>
                </a:extLst>
              </a:tr>
            </a:tbl>
          </a:graphicData>
        </a:graphic>
      </p:graphicFrame>
      <p:sp>
        <p:nvSpPr>
          <p:cNvPr id="4" name="Slide Number Placeholder 3">
            <a:extLst>
              <a:ext uri="{FF2B5EF4-FFF2-40B4-BE49-F238E27FC236}">
                <a16:creationId xmlns:a16="http://schemas.microsoft.com/office/drawing/2014/main" id="{D48D54FB-3AB9-4302-9251-E1608CE273C3}"/>
              </a:ext>
            </a:extLst>
          </p:cNvPr>
          <p:cNvSpPr>
            <a:spLocks noGrp="1"/>
          </p:cNvSpPr>
          <p:nvPr>
            <p:ph type="sldNum" sz="quarter" idx="12"/>
          </p:nvPr>
        </p:nvSpPr>
        <p:spPr/>
        <p:txBody>
          <a:bodyPr/>
          <a:lstStyle/>
          <a:p>
            <a:fld id="{80DD8C35-F8B3-4049-95AF-A34E38FBBA50}" type="slidenum">
              <a:rPr lang="en-US" smtClean="0"/>
              <a:pPr/>
              <a:t>9</a:t>
            </a:fld>
            <a:endParaRPr lang="en-US" dirty="0"/>
          </a:p>
        </p:txBody>
      </p:sp>
      <p:sp>
        <p:nvSpPr>
          <p:cNvPr id="6" name="TextBox 5">
            <a:extLst>
              <a:ext uri="{FF2B5EF4-FFF2-40B4-BE49-F238E27FC236}">
                <a16:creationId xmlns:a16="http://schemas.microsoft.com/office/drawing/2014/main" id="{26AE38B3-ADE0-4595-AE51-2985B7D72D0C}"/>
              </a:ext>
            </a:extLst>
          </p:cNvPr>
          <p:cNvSpPr txBox="1"/>
          <p:nvPr/>
        </p:nvSpPr>
        <p:spPr>
          <a:xfrm>
            <a:off x="757646" y="5486400"/>
            <a:ext cx="10154194" cy="369332"/>
          </a:xfrm>
          <a:prstGeom prst="rect">
            <a:avLst/>
          </a:prstGeom>
          <a:noFill/>
        </p:spPr>
        <p:txBody>
          <a:bodyPr wrap="square" rtlCol="0">
            <a:spAutoFit/>
          </a:bodyPr>
          <a:lstStyle/>
          <a:p>
            <a:r>
              <a:rPr lang="en-US" dirty="0"/>
              <a:t>Coefficients are similar in magnitude and signs between complete case &amp; imputed.</a:t>
            </a:r>
          </a:p>
        </p:txBody>
      </p:sp>
    </p:spTree>
    <p:extLst>
      <p:ext uri="{BB962C8B-B14F-4D97-AF65-F5344CB8AC3E}">
        <p14:creationId xmlns:p14="http://schemas.microsoft.com/office/powerpoint/2010/main" val="3075938631"/>
      </p:ext>
    </p:extLst>
  </p:cSld>
  <p:clrMapOvr>
    <a:masterClrMapping/>
  </p:clrMapOvr>
</p:sld>
</file>

<file path=ppt/theme/theme1.xml><?xml version="1.0" encoding="utf-8"?>
<a:theme xmlns:a="http://schemas.openxmlformats.org/drawingml/2006/main" name="1_Office Theme">
  <a:themeElements>
    <a:clrScheme name="Custom 5">
      <a:dk1>
        <a:sysClr val="windowText" lastClr="000000"/>
      </a:dk1>
      <a:lt1>
        <a:sysClr val="window" lastClr="FFFFFF"/>
      </a:lt1>
      <a:dk2>
        <a:srgbClr val="4F271C"/>
      </a:dk2>
      <a:lt2>
        <a:srgbClr val="E7DEC9"/>
      </a:lt2>
      <a:accent1>
        <a:srgbClr val="354369"/>
      </a:accent1>
      <a:accent2>
        <a:srgbClr val="C58C00"/>
      </a:accent2>
      <a:accent3>
        <a:srgbClr val="C32D2E"/>
      </a:accent3>
      <a:accent4>
        <a:srgbClr val="446E27"/>
      </a:accent4>
      <a:accent5>
        <a:srgbClr val="964305"/>
      </a:accent5>
      <a:accent6>
        <a:srgbClr val="3891A7"/>
      </a:accent6>
      <a:hlink>
        <a:srgbClr val="8DC765"/>
      </a:hlink>
      <a:folHlink>
        <a:srgbClr val="AA8A1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2541</Words>
  <Application>Microsoft Office PowerPoint</Application>
  <PresentationFormat>Widescreen</PresentationFormat>
  <Paragraphs>916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Georgia</vt:lpstr>
      <vt:lpstr>1_Office Theme</vt:lpstr>
      <vt:lpstr>Update: New Index 6/24/2021</vt:lpstr>
      <vt:lpstr>Recap: The New Indices</vt:lpstr>
      <vt:lpstr>PowerPoint Presentation</vt:lpstr>
      <vt:lpstr>PowerPoint Presentation</vt:lpstr>
      <vt:lpstr>Cronbach’s Alpha for the New Indices</vt:lpstr>
      <vt:lpstr>Cronbach’s Alpha: Teacher and Staff Quality</vt:lpstr>
      <vt:lpstr>Cronbach’s Alpha: Counseling Support</vt:lpstr>
      <vt:lpstr>Bivariate Regressions of VA on Index (Excluding Missing Data)</vt:lpstr>
      <vt:lpstr>Bivariate Regressions of VA on Index: Imputed Data</vt:lpstr>
      <vt:lpstr>“Horse Race” Regressions with 3 Indices: Complete Case</vt:lpstr>
      <vt:lpstr>“Horse Race” Regressions with 3 Indices: Imputed Data</vt:lpstr>
      <vt:lpstr>Regressions with School Characteristics Controls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Secondary Survey Factor Analysis</dc:title>
  <dc:creator>Che Sun</dc:creator>
  <cp:lastModifiedBy>Che Sun</cp:lastModifiedBy>
  <cp:revision>14</cp:revision>
  <dcterms:created xsi:type="dcterms:W3CDTF">2021-04-13T05:21:41Z</dcterms:created>
  <dcterms:modified xsi:type="dcterms:W3CDTF">2021-06-23T23:51:39Z</dcterms:modified>
</cp:coreProperties>
</file>