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486" r:id="rId3"/>
    <p:sldId id="470" r:id="rId4"/>
    <p:sldId id="485" r:id="rId5"/>
    <p:sldId id="487" r:id="rId6"/>
    <p:sldId id="488" r:id="rId7"/>
    <p:sldId id="489" r:id="rId8"/>
    <p:sldId id="490" r:id="rId9"/>
    <p:sldId id="491" r:id="rId10"/>
    <p:sldId id="500" r:id="rId11"/>
    <p:sldId id="492" r:id="rId12"/>
    <p:sldId id="494" r:id="rId13"/>
    <p:sldId id="493" r:id="rId14"/>
    <p:sldId id="495" r:id="rId15"/>
    <p:sldId id="496" r:id="rId16"/>
    <p:sldId id="497" r:id="rId17"/>
    <p:sldId id="498" r:id="rId18"/>
    <p:sldId id="499" r:id="rId19"/>
    <p:sldId id="32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83" autoAdjust="0"/>
    <p:restoredTop sz="92447" autoAdjust="0"/>
  </p:normalViewPr>
  <p:slideViewPr>
    <p:cSldViewPr>
      <p:cViewPr varScale="1">
        <p:scale>
          <a:sx n="105" d="100"/>
          <a:sy n="105" d="100"/>
        </p:scale>
        <p:origin x="2118" y="114"/>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2347"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40DAF-C9C3-4514-874B-4535726919A4}" type="datetimeFigureOut">
              <a:rPr lang="en-US" smtClean="0"/>
              <a:pPr/>
              <a:t>9/17/2020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0B27-3B5B-443C-A326-6050820812EE}" type="slidenum">
              <a:rPr lang="en-US" smtClean="0"/>
              <a:pPr/>
              <a:t>‹#›</a:t>
            </a:fld>
            <a:endParaRPr lang="en-US"/>
          </a:p>
        </p:txBody>
      </p:sp>
    </p:spTree>
    <p:extLst>
      <p:ext uri="{BB962C8B-B14F-4D97-AF65-F5344CB8AC3E}">
        <p14:creationId xmlns:p14="http://schemas.microsoft.com/office/powerpoint/2010/main" val="223807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4</a:t>
            </a:fld>
            <a:endParaRPr lang="en-US"/>
          </a:p>
        </p:txBody>
      </p:sp>
    </p:spTree>
    <p:extLst>
      <p:ext uri="{BB962C8B-B14F-4D97-AF65-F5344CB8AC3E}">
        <p14:creationId xmlns:p14="http://schemas.microsoft.com/office/powerpoint/2010/main" val="92887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19</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5562600"/>
            <a:ext cx="9144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381000"/>
            <a:ext cx="77724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9400" y="5638800"/>
            <a:ext cx="35814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58000" y="6400800"/>
            <a:ext cx="2133600" cy="365125"/>
          </a:xfrm>
        </p:spPr>
        <p:txBody>
          <a:bodyPr/>
          <a:lstStyle/>
          <a:p>
            <a:fld id="{02147839-81A2-46CC-A3B2-864012D7A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0"/>
            <a:ext cx="21336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17756" y="1295400"/>
            <a:ext cx="918972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9/17/2020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609600"/>
            <a:ext cx="8305800" cy="2914650"/>
          </a:xfrm>
        </p:spPr>
        <p:txBody>
          <a:bodyPr>
            <a:normAutofit/>
          </a:bodyPr>
          <a:lstStyle/>
          <a:p>
            <a:r>
              <a:rPr lang="en-US" dirty="0"/>
              <a:t>California School Climate, Health, and Learning Surveys (</a:t>
            </a:r>
            <a:r>
              <a:rPr lang="en-US" dirty="0" err="1"/>
              <a:t>CalSCHLS</a:t>
            </a:r>
            <a:r>
              <a:rPr lang="en-US" dirty="0"/>
              <a:t>): Progress Update</a:t>
            </a:r>
          </a:p>
        </p:txBody>
      </p:sp>
      <p:sp>
        <p:nvSpPr>
          <p:cNvPr id="5" name="Subtitle 2"/>
          <p:cNvSpPr txBox="1">
            <a:spLocks/>
          </p:cNvSpPr>
          <p:nvPr/>
        </p:nvSpPr>
        <p:spPr>
          <a:xfrm>
            <a:off x="2667000" y="5599386"/>
            <a:ext cx="419100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447800" y="6947338"/>
            <a:ext cx="6629400" cy="457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a:xfrm>
            <a:off x="10668000" y="3124200"/>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1562100" y="3429000"/>
            <a:ext cx="5943600" cy="53909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solidFill>
                  <a:schemeClr val="bg1"/>
                </a:solidFill>
              </a:rPr>
              <a:t>September 18, 2020</a:t>
            </a:r>
            <a:endParaRPr lang="en-US" dirty="0">
              <a:solidFill>
                <a:schemeClr val="bg1"/>
              </a:solidFill>
            </a:endParaRPr>
          </a:p>
        </p:txBody>
      </p:sp>
      <p:sp>
        <p:nvSpPr>
          <p:cNvPr id="11" name="Rectangle 10">
            <a:extLst>
              <a:ext uri="{FF2B5EF4-FFF2-40B4-BE49-F238E27FC236}">
                <a16:creationId xmlns:a16="http://schemas.microsoft.com/office/drawing/2014/main" id="{0024ADCA-AA7C-EC42-9701-9511B43CCFDA}"/>
              </a:ext>
            </a:extLst>
          </p:cNvPr>
          <p:cNvSpPr/>
          <p:nvPr/>
        </p:nvSpPr>
        <p:spPr>
          <a:xfrm>
            <a:off x="304800" y="4306685"/>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3543299"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4153-E4C6-4C18-9658-B66BEF44E268}"/>
              </a:ext>
            </a:extLst>
          </p:cNvPr>
          <p:cNvSpPr>
            <a:spLocks noGrp="1"/>
          </p:cNvSpPr>
          <p:nvPr>
            <p:ph type="title"/>
          </p:nvPr>
        </p:nvSpPr>
        <p:spPr/>
        <p:txBody>
          <a:bodyPr/>
          <a:lstStyle/>
          <a:p>
            <a:r>
              <a:rPr lang="en-US" dirty="0"/>
              <a:t>Question Consistency: Staff Survey</a:t>
            </a:r>
          </a:p>
        </p:txBody>
      </p:sp>
      <p:sp>
        <p:nvSpPr>
          <p:cNvPr id="3" name="Content Placeholder 2">
            <a:extLst>
              <a:ext uri="{FF2B5EF4-FFF2-40B4-BE49-F238E27FC236}">
                <a16:creationId xmlns:a16="http://schemas.microsoft.com/office/drawing/2014/main" id="{8BB8E966-6AD1-47F4-B90C-DC1A4F0572CC}"/>
              </a:ext>
            </a:extLst>
          </p:cNvPr>
          <p:cNvSpPr>
            <a:spLocks noGrp="1"/>
          </p:cNvSpPr>
          <p:nvPr>
            <p:ph idx="1"/>
          </p:nvPr>
        </p:nvSpPr>
        <p:spPr/>
        <p:txBody>
          <a:bodyPr/>
          <a:lstStyle/>
          <a:p>
            <a:r>
              <a:rPr lang="en-US" dirty="0"/>
              <a:t>At a glance…</a:t>
            </a:r>
          </a:p>
          <a:p>
            <a:pPr lvl="1"/>
            <a:r>
              <a:rPr lang="en-US" dirty="0"/>
              <a:t>2018/19 and 2017/18 use the same survey</a:t>
            </a:r>
          </a:p>
          <a:p>
            <a:pPr lvl="1"/>
            <a:r>
              <a:rPr lang="en-US" dirty="0"/>
              <a:t>2014/15 to 2016/17 use pretty much the same survey</a:t>
            </a:r>
          </a:p>
          <a:p>
            <a:pPr lvl="1"/>
            <a:r>
              <a:rPr lang="en-US" dirty="0"/>
              <a:t>Change in survey between 2016/17 and 2017/18</a:t>
            </a:r>
          </a:p>
        </p:txBody>
      </p:sp>
      <p:sp>
        <p:nvSpPr>
          <p:cNvPr id="4" name="Slide Number Placeholder 3">
            <a:extLst>
              <a:ext uri="{FF2B5EF4-FFF2-40B4-BE49-F238E27FC236}">
                <a16:creationId xmlns:a16="http://schemas.microsoft.com/office/drawing/2014/main" id="{9D9F196F-0C10-48F3-BC13-04352011EAD0}"/>
              </a:ext>
            </a:extLst>
          </p:cNvPr>
          <p:cNvSpPr>
            <a:spLocks noGrp="1"/>
          </p:cNvSpPr>
          <p:nvPr>
            <p:ph type="sldNum" sz="quarter" idx="12"/>
          </p:nvPr>
        </p:nvSpPr>
        <p:spPr/>
        <p:txBody>
          <a:bodyPr/>
          <a:lstStyle/>
          <a:p>
            <a:fld id="{80DD8C35-F8B3-4049-95AF-A34E38FBBA50}" type="slidenum">
              <a:rPr lang="en-US" smtClean="0"/>
              <a:pPr/>
              <a:t>10</a:t>
            </a:fld>
            <a:endParaRPr lang="en-US" dirty="0"/>
          </a:p>
        </p:txBody>
      </p:sp>
    </p:spTree>
    <p:extLst>
      <p:ext uri="{BB962C8B-B14F-4D97-AF65-F5344CB8AC3E}">
        <p14:creationId xmlns:p14="http://schemas.microsoft.com/office/powerpoint/2010/main" val="105499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2D68-0904-4481-88D0-2BF3197DBDDC}"/>
              </a:ext>
            </a:extLst>
          </p:cNvPr>
          <p:cNvSpPr>
            <a:spLocks noGrp="1"/>
          </p:cNvSpPr>
          <p:nvPr>
            <p:ph type="title"/>
          </p:nvPr>
        </p:nvSpPr>
        <p:spPr/>
        <p:txBody>
          <a:bodyPr/>
          <a:lstStyle/>
          <a:p>
            <a:r>
              <a:rPr lang="en-US" dirty="0"/>
              <a:t>Question Consistency: Staff Survey</a:t>
            </a:r>
          </a:p>
        </p:txBody>
      </p:sp>
      <p:sp>
        <p:nvSpPr>
          <p:cNvPr id="3" name="Content Placeholder 2">
            <a:extLst>
              <a:ext uri="{FF2B5EF4-FFF2-40B4-BE49-F238E27FC236}">
                <a16:creationId xmlns:a16="http://schemas.microsoft.com/office/drawing/2014/main" id="{7D909272-858B-4296-9DCC-6927747426BA}"/>
              </a:ext>
            </a:extLst>
          </p:cNvPr>
          <p:cNvSpPr>
            <a:spLocks noGrp="1"/>
          </p:cNvSpPr>
          <p:nvPr>
            <p:ph idx="1"/>
          </p:nvPr>
        </p:nvSpPr>
        <p:spPr/>
        <p:txBody>
          <a:bodyPr/>
          <a:lstStyle/>
          <a:p>
            <a:pPr marL="0" indent="0" rtl="0">
              <a:spcBef>
                <a:spcPts val="0"/>
              </a:spcBef>
              <a:spcAft>
                <a:spcPts val="0"/>
              </a:spcAft>
              <a:buNone/>
            </a:pPr>
            <a:r>
              <a:rPr lang="en-US" sz="1800" b="1" i="0" u="none" strike="noStrike" dirty="0">
                <a:solidFill>
                  <a:srgbClr val="222222"/>
                </a:solidFill>
                <a:effectLst/>
                <a:latin typeface="Arial" panose="020B0604020202020204" pitchFamily="34" charset="0"/>
              </a:rPr>
              <a:t>This school ...</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10.  provides adequate counseling and support services for students.</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over 1819, 1718, 1617, 1516, 1415</a:t>
            </a:r>
          </a:p>
          <a:p>
            <a:pPr rtl="0">
              <a:spcBef>
                <a:spcPts val="0"/>
              </a:spcBef>
              <a:spcAft>
                <a:spcPts val="0"/>
              </a:spcAft>
            </a:pPr>
            <a:r>
              <a:rPr lang="en-US" sz="1800" b="1" i="0" u="none" strike="noStrike" dirty="0">
                <a:solidFill>
                  <a:srgbClr val="222222"/>
                </a:solidFill>
                <a:effectLst/>
                <a:latin typeface="Arial" panose="020B0604020202020204" pitchFamily="34" charset="0"/>
              </a:rPr>
              <a:t>20.  encourages students to enroll in rigorous courses (such as honors and AP), regardless of their race, ethnicity, or nationality.</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over 1819, 1718, 1617, 1516, 1415</a:t>
            </a:r>
          </a:p>
          <a:p>
            <a:pPr rtl="0">
              <a:spcBef>
                <a:spcPts val="0"/>
              </a:spcBef>
              <a:spcAft>
                <a:spcPts val="0"/>
              </a:spcAft>
            </a:pPr>
            <a:r>
              <a:rPr lang="en-US" sz="1800" b="1" i="0" u="none" strike="noStrike" dirty="0">
                <a:solidFill>
                  <a:srgbClr val="222222"/>
                </a:solidFill>
                <a:effectLst/>
                <a:latin typeface="Arial" panose="020B0604020202020204" pitchFamily="34" charset="0"/>
              </a:rPr>
              <a:t>24.  has high expectations for all students, regardless of their race, ethnicity, or nationality.</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over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1617, 1516, 1415 does not have the question. Q23 is “This school considers closing the racial/ethnic achievement gap a high priority. “ and Q24 is “This school fosters an appreciation of student diversity and respect “for each other.</a:t>
            </a:r>
          </a:p>
          <a:p>
            <a:endParaRPr lang="en-US" dirty="0"/>
          </a:p>
        </p:txBody>
      </p:sp>
      <p:sp>
        <p:nvSpPr>
          <p:cNvPr id="4" name="Slide Number Placeholder 3">
            <a:extLst>
              <a:ext uri="{FF2B5EF4-FFF2-40B4-BE49-F238E27FC236}">
                <a16:creationId xmlns:a16="http://schemas.microsoft.com/office/drawing/2014/main" id="{CC4B5E0C-035C-4622-B330-BDEA269E96F7}"/>
              </a:ext>
            </a:extLst>
          </p:cNvPr>
          <p:cNvSpPr>
            <a:spLocks noGrp="1"/>
          </p:cNvSpPr>
          <p:nvPr>
            <p:ph type="sldNum" sz="quarter" idx="12"/>
          </p:nvPr>
        </p:nvSpPr>
        <p:spPr/>
        <p:txBody>
          <a:bodyPr/>
          <a:lstStyle/>
          <a:p>
            <a:fld id="{80DD8C35-F8B3-4049-95AF-A34E38FBBA50}" type="slidenum">
              <a:rPr lang="en-US" smtClean="0"/>
              <a:pPr/>
              <a:t>11</a:t>
            </a:fld>
            <a:endParaRPr lang="en-US" dirty="0"/>
          </a:p>
        </p:txBody>
      </p:sp>
    </p:spTree>
    <p:extLst>
      <p:ext uri="{BB962C8B-B14F-4D97-AF65-F5344CB8AC3E}">
        <p14:creationId xmlns:p14="http://schemas.microsoft.com/office/powerpoint/2010/main" val="2080376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EB88-A367-4880-A527-AC899A83063C}"/>
              </a:ext>
            </a:extLst>
          </p:cNvPr>
          <p:cNvSpPr>
            <a:spLocks noGrp="1"/>
          </p:cNvSpPr>
          <p:nvPr>
            <p:ph type="title"/>
          </p:nvPr>
        </p:nvSpPr>
        <p:spPr/>
        <p:txBody>
          <a:bodyPr/>
          <a:lstStyle/>
          <a:p>
            <a:r>
              <a:rPr lang="en-US" dirty="0"/>
              <a:t>Question Consistency: Staff Survey</a:t>
            </a:r>
          </a:p>
        </p:txBody>
      </p:sp>
      <p:sp>
        <p:nvSpPr>
          <p:cNvPr id="3" name="Content Placeholder 2">
            <a:extLst>
              <a:ext uri="{FF2B5EF4-FFF2-40B4-BE49-F238E27FC236}">
                <a16:creationId xmlns:a16="http://schemas.microsoft.com/office/drawing/2014/main" id="{F7C08FDF-AD9B-42A1-999F-0345C4A11BC5}"/>
              </a:ext>
            </a:extLst>
          </p:cNvPr>
          <p:cNvSpPr>
            <a:spLocks noGrp="1"/>
          </p:cNvSpPr>
          <p:nvPr>
            <p:ph idx="1"/>
          </p:nvPr>
        </p:nvSpPr>
        <p:spPr/>
        <p:txBody>
          <a:bodyPr/>
          <a:lstStyle/>
          <a:p>
            <a:pPr marL="0" indent="0" rtl="0">
              <a:spcBef>
                <a:spcPts val="0"/>
              </a:spcBef>
              <a:spcAft>
                <a:spcPts val="0"/>
              </a:spcAft>
              <a:buNone/>
            </a:pPr>
            <a:r>
              <a:rPr lang="en-US" sz="1800" b="1" i="0" u="none" strike="noStrike" dirty="0">
                <a:solidFill>
                  <a:srgbClr val="222222"/>
                </a:solidFill>
                <a:effectLst/>
                <a:latin typeface="Arial" panose="020B0604020202020204" pitchFamily="34" charset="0"/>
              </a:rPr>
              <a:t>In this school, adults ...</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41.  feel a responsibility to improve this school.</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over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Equivalent question is Q42 in 1617, 1516, 1415: “How many adults at this school feel a responsibility to improve this school?” Answers: “Nearly All, most, some, few, almost none”</a:t>
            </a:r>
          </a:p>
          <a:p>
            <a:pPr marL="0" indent="0" rtl="0">
              <a:spcBef>
                <a:spcPts val="0"/>
              </a:spcBef>
              <a:spcAft>
                <a:spcPts val="0"/>
              </a:spcAft>
              <a:buNone/>
            </a:pPr>
            <a:endParaRPr lang="en-US" sz="1800" b="1" i="0" u="none" strike="noStrike" dirty="0">
              <a:solidFill>
                <a:srgbClr val="222222"/>
              </a:solidFill>
              <a:effectLst/>
              <a:latin typeface="Arial" panose="020B0604020202020204" pitchFamily="34" charset="0"/>
            </a:endParaRPr>
          </a:p>
          <a:p>
            <a:pPr marL="0" indent="0" rtl="0">
              <a:spcBef>
                <a:spcPts val="0"/>
              </a:spcBef>
              <a:spcAft>
                <a:spcPts val="0"/>
              </a:spcAft>
              <a:buNone/>
            </a:pPr>
            <a:r>
              <a:rPr lang="en-US" sz="1800" b="1" i="0" u="none" strike="noStrike" dirty="0">
                <a:solidFill>
                  <a:srgbClr val="222222"/>
                </a:solidFill>
                <a:effectLst/>
                <a:latin typeface="Arial" panose="020B0604020202020204" pitchFamily="34" charset="0"/>
              </a:rPr>
              <a:t>This school ...</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44.  motivates students to learn.</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over 1819, 1718</a:t>
            </a:r>
          </a:p>
          <a:p>
            <a:pPr lvl="1" fontAlgn="base">
              <a:spcBef>
                <a:spcPts val="0"/>
              </a:spcBef>
              <a:buFont typeface="Arial" panose="020B0604020202020204" pitchFamily="34" charset="0"/>
              <a:buChar char="•"/>
            </a:pPr>
            <a:r>
              <a:rPr lang="en-US" sz="1400" b="0" i="1" u="none" strike="noStrike" dirty="0">
                <a:solidFill>
                  <a:srgbClr val="222222"/>
                </a:solidFill>
                <a:effectLst/>
                <a:latin typeface="Arial" panose="020B0604020202020204" pitchFamily="34" charset="0"/>
              </a:rPr>
              <a:t>Not included in 1617, 1516, 1415</a:t>
            </a:r>
          </a:p>
          <a:p>
            <a:endParaRPr lang="en-US" dirty="0"/>
          </a:p>
        </p:txBody>
      </p:sp>
      <p:sp>
        <p:nvSpPr>
          <p:cNvPr id="4" name="Slide Number Placeholder 3">
            <a:extLst>
              <a:ext uri="{FF2B5EF4-FFF2-40B4-BE49-F238E27FC236}">
                <a16:creationId xmlns:a16="http://schemas.microsoft.com/office/drawing/2014/main" id="{B0DB8D5B-DB7D-4E70-90EF-D76750A3B7A0}"/>
              </a:ext>
            </a:extLst>
          </p:cNvPr>
          <p:cNvSpPr>
            <a:spLocks noGrp="1"/>
          </p:cNvSpPr>
          <p:nvPr>
            <p:ph type="sldNum" sz="quarter" idx="12"/>
          </p:nvPr>
        </p:nvSpPr>
        <p:spPr/>
        <p:txBody>
          <a:bodyPr/>
          <a:lstStyle/>
          <a:p>
            <a:fld id="{80DD8C35-F8B3-4049-95AF-A34E38FBBA50}" type="slidenum">
              <a:rPr lang="en-US" smtClean="0"/>
              <a:pPr/>
              <a:t>12</a:t>
            </a:fld>
            <a:endParaRPr lang="en-US" dirty="0"/>
          </a:p>
        </p:txBody>
      </p:sp>
    </p:spTree>
    <p:extLst>
      <p:ext uri="{BB962C8B-B14F-4D97-AF65-F5344CB8AC3E}">
        <p14:creationId xmlns:p14="http://schemas.microsoft.com/office/powerpoint/2010/main" val="65645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2012-C767-4643-8A44-0AE950A985C8}"/>
              </a:ext>
            </a:extLst>
          </p:cNvPr>
          <p:cNvSpPr>
            <a:spLocks noGrp="1"/>
          </p:cNvSpPr>
          <p:nvPr>
            <p:ph type="title"/>
          </p:nvPr>
        </p:nvSpPr>
        <p:spPr/>
        <p:txBody>
          <a:bodyPr/>
          <a:lstStyle/>
          <a:p>
            <a:r>
              <a:rPr lang="en-US" dirty="0"/>
              <a:t>Question Consistency: Staff Survey</a:t>
            </a:r>
          </a:p>
        </p:txBody>
      </p:sp>
      <p:sp>
        <p:nvSpPr>
          <p:cNvPr id="3" name="Content Placeholder 2">
            <a:extLst>
              <a:ext uri="{FF2B5EF4-FFF2-40B4-BE49-F238E27FC236}">
                <a16:creationId xmlns:a16="http://schemas.microsoft.com/office/drawing/2014/main" id="{A8346BB3-97D2-42D2-B409-0BC01D39C2A1}"/>
              </a:ext>
            </a:extLst>
          </p:cNvPr>
          <p:cNvSpPr>
            <a:spLocks noGrp="1"/>
          </p:cNvSpPr>
          <p:nvPr>
            <p:ph idx="1"/>
          </p:nvPr>
        </p:nvSpPr>
        <p:spPr/>
        <p:txBody>
          <a:bodyPr>
            <a:normAutofit/>
          </a:bodyPr>
          <a:lstStyle/>
          <a:p>
            <a:pPr marL="0" indent="0" rtl="0">
              <a:spcBef>
                <a:spcPts val="0"/>
              </a:spcBef>
              <a:spcAft>
                <a:spcPts val="0"/>
              </a:spcAft>
              <a:buNone/>
            </a:pPr>
            <a:r>
              <a:rPr lang="en-US" sz="1800" b="1" i="0" u="none" strike="noStrike" dirty="0">
                <a:solidFill>
                  <a:srgbClr val="222222"/>
                </a:solidFill>
                <a:effectLst/>
                <a:latin typeface="Arial" panose="020B0604020202020204" pitchFamily="34" charset="0"/>
              </a:rPr>
              <a:t>Please indicate how much you agree or disagree with the following statements about your school...</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64.  Students are motivated to learn.</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over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Equivalent question in 1617, 1516, 1415 is Q72: “This school… motivates student to learn”. Difference is answer options here include “Not Applicable”</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Similar question in 1617, 1516, 1415 is Q56: “Based on your experience, how many students at this school... are motivated to learn?”</a:t>
            </a:r>
          </a:p>
          <a:p>
            <a:pPr rtl="0">
              <a:spcBef>
                <a:spcPts val="0"/>
              </a:spcBef>
              <a:spcAft>
                <a:spcPts val="0"/>
              </a:spcAft>
            </a:pPr>
            <a:r>
              <a:rPr lang="en-US" sz="1800" b="1" i="0" u="none" strike="noStrike" dirty="0">
                <a:solidFill>
                  <a:srgbClr val="222222"/>
                </a:solidFill>
                <a:effectLst/>
                <a:latin typeface="Arial" panose="020B0604020202020204" pitchFamily="34" charset="0"/>
              </a:rPr>
              <a:t>87.  Teachers at this school communicate with parents about what their children are expected to learn in class.</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over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Equivalent question in 1617, 1516 is Q113: “Please indicate how much you agree or disagree with the following statement about your school: Teachers at this school communicate with parents about what their children are expected to learn in class”. Difference is answer options here include “Not Applicable”</a:t>
            </a:r>
          </a:p>
          <a:p>
            <a:pPr lvl="1" fontAlgn="base">
              <a:spcBef>
                <a:spcPts val="0"/>
              </a:spcBef>
              <a:buFont typeface="Arial" panose="020B0604020202020204" pitchFamily="34" charset="0"/>
              <a:buChar char="•"/>
            </a:pPr>
            <a:r>
              <a:rPr lang="en-US" sz="1400" b="0" i="1" u="none" strike="noStrike" dirty="0">
                <a:solidFill>
                  <a:srgbClr val="222222"/>
                </a:solidFill>
                <a:effectLst/>
                <a:latin typeface="Arial" panose="020B0604020202020204" pitchFamily="34" charset="0"/>
              </a:rPr>
              <a:t>Not included in 1415</a:t>
            </a:r>
          </a:p>
          <a:p>
            <a:endParaRPr lang="en-US" dirty="0"/>
          </a:p>
        </p:txBody>
      </p:sp>
      <p:sp>
        <p:nvSpPr>
          <p:cNvPr id="4" name="Slide Number Placeholder 3">
            <a:extLst>
              <a:ext uri="{FF2B5EF4-FFF2-40B4-BE49-F238E27FC236}">
                <a16:creationId xmlns:a16="http://schemas.microsoft.com/office/drawing/2014/main" id="{830065F5-3831-4DE6-A43E-19DF0447632E}"/>
              </a:ext>
            </a:extLst>
          </p:cNvPr>
          <p:cNvSpPr>
            <a:spLocks noGrp="1"/>
          </p:cNvSpPr>
          <p:nvPr>
            <p:ph type="sldNum" sz="quarter" idx="12"/>
          </p:nvPr>
        </p:nvSpPr>
        <p:spPr/>
        <p:txBody>
          <a:bodyPr/>
          <a:lstStyle/>
          <a:p>
            <a:fld id="{80DD8C35-F8B3-4049-95AF-A34E38FBBA50}" type="slidenum">
              <a:rPr lang="en-US" smtClean="0"/>
              <a:pPr/>
              <a:t>13</a:t>
            </a:fld>
            <a:endParaRPr lang="en-US" dirty="0"/>
          </a:p>
        </p:txBody>
      </p:sp>
    </p:spTree>
    <p:extLst>
      <p:ext uri="{BB962C8B-B14F-4D97-AF65-F5344CB8AC3E}">
        <p14:creationId xmlns:p14="http://schemas.microsoft.com/office/powerpoint/2010/main" val="327838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A16A-BA27-4795-B956-6145216E10B6}"/>
              </a:ext>
            </a:extLst>
          </p:cNvPr>
          <p:cNvSpPr>
            <a:spLocks noGrp="1"/>
          </p:cNvSpPr>
          <p:nvPr>
            <p:ph type="title"/>
          </p:nvPr>
        </p:nvSpPr>
        <p:spPr/>
        <p:txBody>
          <a:bodyPr/>
          <a:lstStyle/>
          <a:p>
            <a:r>
              <a:rPr lang="en-US" dirty="0"/>
              <a:t>Question Consistency: Staff Survey</a:t>
            </a:r>
          </a:p>
        </p:txBody>
      </p:sp>
      <p:sp>
        <p:nvSpPr>
          <p:cNvPr id="3" name="Content Placeholder 2">
            <a:extLst>
              <a:ext uri="{FF2B5EF4-FFF2-40B4-BE49-F238E27FC236}">
                <a16:creationId xmlns:a16="http://schemas.microsoft.com/office/drawing/2014/main" id="{4E5FC06E-3127-475F-81F9-65C3A77DA811}"/>
              </a:ext>
            </a:extLst>
          </p:cNvPr>
          <p:cNvSpPr>
            <a:spLocks noGrp="1"/>
          </p:cNvSpPr>
          <p:nvPr>
            <p:ph idx="1"/>
          </p:nvPr>
        </p:nvSpPr>
        <p:spPr/>
        <p:txBody>
          <a:bodyPr/>
          <a:lstStyle/>
          <a:p>
            <a:pPr marL="0" indent="0" rtl="0">
              <a:spcBef>
                <a:spcPts val="0"/>
              </a:spcBef>
              <a:spcAft>
                <a:spcPts val="0"/>
              </a:spcAft>
              <a:buNone/>
            </a:pPr>
            <a:r>
              <a:rPr lang="en-US" sz="1800" b="1" i="0" u="none" strike="noStrike" dirty="0">
                <a:solidFill>
                  <a:srgbClr val="222222"/>
                </a:solidFill>
                <a:effectLst/>
                <a:latin typeface="Arial" panose="020B0604020202020204" pitchFamily="34" charset="0"/>
              </a:rPr>
              <a:t>How much of a problem AT THIS SCHOOL is ...</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 98.  cutting classes or being truant?</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over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Equivalent question in 1617, 1516, 1415 is Q66: “How much of a problem AT THIS SCHOOL is… cutting classes or being truant?”</a:t>
            </a:r>
          </a:p>
          <a:p>
            <a:endParaRPr lang="en-US" dirty="0"/>
          </a:p>
        </p:txBody>
      </p:sp>
      <p:sp>
        <p:nvSpPr>
          <p:cNvPr id="4" name="Slide Number Placeholder 3">
            <a:extLst>
              <a:ext uri="{FF2B5EF4-FFF2-40B4-BE49-F238E27FC236}">
                <a16:creationId xmlns:a16="http://schemas.microsoft.com/office/drawing/2014/main" id="{D2AEC2A7-401B-47FB-9251-3194AF94E288}"/>
              </a:ext>
            </a:extLst>
          </p:cNvPr>
          <p:cNvSpPr>
            <a:spLocks noGrp="1"/>
          </p:cNvSpPr>
          <p:nvPr>
            <p:ph type="sldNum" sz="quarter" idx="12"/>
          </p:nvPr>
        </p:nvSpPr>
        <p:spPr/>
        <p:txBody>
          <a:bodyPr/>
          <a:lstStyle/>
          <a:p>
            <a:fld id="{80DD8C35-F8B3-4049-95AF-A34E38FBBA50}" type="slidenum">
              <a:rPr lang="en-US" smtClean="0"/>
              <a:pPr/>
              <a:t>14</a:t>
            </a:fld>
            <a:endParaRPr lang="en-US" dirty="0"/>
          </a:p>
        </p:txBody>
      </p:sp>
    </p:spTree>
    <p:extLst>
      <p:ext uri="{BB962C8B-B14F-4D97-AF65-F5344CB8AC3E}">
        <p14:creationId xmlns:p14="http://schemas.microsoft.com/office/powerpoint/2010/main" val="53144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76-9A82-4E21-9337-1A2340FE3CCB}"/>
              </a:ext>
            </a:extLst>
          </p:cNvPr>
          <p:cNvSpPr>
            <a:spLocks noGrp="1"/>
          </p:cNvSpPr>
          <p:nvPr>
            <p:ph type="title"/>
          </p:nvPr>
        </p:nvSpPr>
        <p:spPr/>
        <p:txBody>
          <a:bodyPr/>
          <a:lstStyle/>
          <a:p>
            <a:r>
              <a:rPr lang="en-US" dirty="0"/>
              <a:t>Question Consistency: Staff Survey</a:t>
            </a:r>
          </a:p>
        </p:txBody>
      </p:sp>
      <p:sp>
        <p:nvSpPr>
          <p:cNvPr id="3" name="Content Placeholder 2">
            <a:extLst>
              <a:ext uri="{FF2B5EF4-FFF2-40B4-BE49-F238E27FC236}">
                <a16:creationId xmlns:a16="http://schemas.microsoft.com/office/drawing/2014/main" id="{79F6CEA9-A2BE-49F4-BCF5-E9F045AA84B0}"/>
              </a:ext>
            </a:extLst>
          </p:cNvPr>
          <p:cNvSpPr>
            <a:spLocks noGrp="1"/>
          </p:cNvSpPr>
          <p:nvPr>
            <p:ph idx="1"/>
          </p:nvPr>
        </p:nvSpPr>
        <p:spPr/>
        <p:txBody>
          <a:bodyPr/>
          <a:lstStyle/>
          <a:p>
            <a:pPr marL="0" indent="0" rtl="0">
              <a:spcBef>
                <a:spcPts val="0"/>
              </a:spcBef>
              <a:spcAft>
                <a:spcPts val="0"/>
              </a:spcAft>
              <a:buNone/>
            </a:pPr>
            <a:r>
              <a:rPr lang="en-US" sz="1800" b="1" i="0" u="none" strike="noStrike" dirty="0">
                <a:solidFill>
                  <a:srgbClr val="222222"/>
                </a:solidFill>
                <a:effectLst/>
                <a:latin typeface="Arial" panose="020B0604020202020204" pitchFamily="34" charset="0"/>
              </a:rPr>
              <a:t>Do you feel that you need more professional development, training, mentorship, or other support to do your job in any of the following areas?</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103. meeting academic standards</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in 1617, 1516, 1415 is Q44: “Do you feel that you need more … meeting academic standards” with the addition of answer choice “Not Applicable” if “the indicated training is not needed for your job”</a:t>
            </a:r>
          </a:p>
          <a:p>
            <a:pPr rtl="0">
              <a:spcBef>
                <a:spcPts val="0"/>
              </a:spcBef>
              <a:spcAft>
                <a:spcPts val="0"/>
              </a:spcAft>
            </a:pPr>
            <a:r>
              <a:rPr lang="en-US" sz="1800" b="1" i="0" u="none" strike="noStrike" dirty="0">
                <a:solidFill>
                  <a:srgbClr val="222222"/>
                </a:solidFill>
                <a:effectLst/>
                <a:latin typeface="Arial" panose="020B0604020202020204" pitchFamily="34" charset="0"/>
              </a:rPr>
              <a:t>104. evidence–based methods of instruction</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Q45 in 1617, 1516, 1415 with the addition of answer choice “Not Applicable” if “the indicated training is not needed for your job”</a:t>
            </a:r>
          </a:p>
          <a:p>
            <a:pPr rtl="0">
              <a:spcBef>
                <a:spcPts val="0"/>
              </a:spcBef>
              <a:spcAft>
                <a:spcPts val="0"/>
              </a:spcAft>
            </a:pPr>
            <a:r>
              <a:rPr lang="en-US" sz="1800" b="1" i="0" u="none" strike="noStrike" dirty="0">
                <a:solidFill>
                  <a:srgbClr val="222222"/>
                </a:solidFill>
                <a:effectLst/>
                <a:latin typeface="Arial" panose="020B0604020202020204" pitchFamily="34" charset="0"/>
              </a:rPr>
              <a:t>105. positive behavioral support and classroom management</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Q46 in 1617, 1516, 1415 with the addition of answer choice “Not Applicable” if “the indicated training is not needed for your job”</a:t>
            </a:r>
          </a:p>
          <a:p>
            <a:endParaRPr lang="en-US" dirty="0"/>
          </a:p>
        </p:txBody>
      </p:sp>
      <p:sp>
        <p:nvSpPr>
          <p:cNvPr id="4" name="Slide Number Placeholder 3">
            <a:extLst>
              <a:ext uri="{FF2B5EF4-FFF2-40B4-BE49-F238E27FC236}">
                <a16:creationId xmlns:a16="http://schemas.microsoft.com/office/drawing/2014/main" id="{2054DCC0-16F1-4B69-9BE0-F660FC3D4936}"/>
              </a:ext>
            </a:extLst>
          </p:cNvPr>
          <p:cNvSpPr>
            <a:spLocks noGrp="1"/>
          </p:cNvSpPr>
          <p:nvPr>
            <p:ph type="sldNum" sz="quarter" idx="12"/>
          </p:nvPr>
        </p:nvSpPr>
        <p:spPr/>
        <p:txBody>
          <a:bodyPr/>
          <a:lstStyle/>
          <a:p>
            <a:fld id="{80DD8C35-F8B3-4049-95AF-A34E38FBBA50}" type="slidenum">
              <a:rPr lang="en-US" smtClean="0"/>
              <a:pPr/>
              <a:t>15</a:t>
            </a:fld>
            <a:endParaRPr lang="en-US" dirty="0"/>
          </a:p>
        </p:txBody>
      </p:sp>
    </p:spTree>
    <p:extLst>
      <p:ext uri="{BB962C8B-B14F-4D97-AF65-F5344CB8AC3E}">
        <p14:creationId xmlns:p14="http://schemas.microsoft.com/office/powerpoint/2010/main" val="244309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5DC6-BD8F-4F69-BF3E-F8BA75F6DB68}"/>
              </a:ext>
            </a:extLst>
          </p:cNvPr>
          <p:cNvSpPr>
            <a:spLocks noGrp="1"/>
          </p:cNvSpPr>
          <p:nvPr>
            <p:ph type="title"/>
          </p:nvPr>
        </p:nvSpPr>
        <p:spPr/>
        <p:txBody>
          <a:bodyPr/>
          <a:lstStyle/>
          <a:p>
            <a:r>
              <a:rPr lang="en-US" dirty="0"/>
              <a:t>Question Consistency: Staff Survey</a:t>
            </a:r>
          </a:p>
        </p:txBody>
      </p:sp>
      <p:sp>
        <p:nvSpPr>
          <p:cNvPr id="3" name="Content Placeholder 2">
            <a:extLst>
              <a:ext uri="{FF2B5EF4-FFF2-40B4-BE49-F238E27FC236}">
                <a16:creationId xmlns:a16="http://schemas.microsoft.com/office/drawing/2014/main" id="{90AB7102-B0BB-4F9C-ADE9-2E5580E19DEF}"/>
              </a:ext>
            </a:extLst>
          </p:cNvPr>
          <p:cNvSpPr>
            <a:spLocks noGrp="1"/>
          </p:cNvSpPr>
          <p:nvPr>
            <p:ph idx="1"/>
          </p:nvPr>
        </p:nvSpPr>
        <p:spPr/>
        <p:txBody>
          <a:bodyPr/>
          <a:lstStyle/>
          <a:p>
            <a:pPr rtl="0">
              <a:spcBef>
                <a:spcPts val="0"/>
              </a:spcBef>
              <a:spcAft>
                <a:spcPts val="0"/>
              </a:spcAft>
            </a:pPr>
            <a:r>
              <a:rPr lang="en-US" sz="1800" b="1" i="0" u="none" strike="noStrike" dirty="0">
                <a:solidFill>
                  <a:srgbClr val="222222"/>
                </a:solidFill>
                <a:effectLst/>
                <a:latin typeface="Arial" panose="020B0604020202020204" pitchFamily="34" charset="0"/>
              </a:rPr>
              <a:t>109. closing the achievement gap</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Q50 in 1617, 1516, 1415 with the addition of answer choice “Not Applicable” if “the indicated training is not needed for your job”</a:t>
            </a:r>
          </a:p>
          <a:p>
            <a:pPr rtl="0">
              <a:spcBef>
                <a:spcPts val="0"/>
              </a:spcBef>
              <a:spcAft>
                <a:spcPts val="0"/>
              </a:spcAft>
            </a:pPr>
            <a:r>
              <a:rPr lang="en-US" sz="1800" b="1" i="0" u="none" strike="noStrike" dirty="0">
                <a:solidFill>
                  <a:srgbClr val="222222"/>
                </a:solidFill>
                <a:effectLst/>
                <a:latin typeface="Arial" panose="020B0604020202020204" pitchFamily="34" charset="0"/>
              </a:rPr>
              <a:t>111.  meeting the social, emotional, and developmental needs of youth (e.g., resilience promotion)</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Q52 in 1617, 1516, 1415 with the addition of answer choice “Not Applicable” if “the indicated training is not needed for your job”</a:t>
            </a:r>
          </a:p>
          <a:p>
            <a:pPr rtl="0">
              <a:spcBef>
                <a:spcPts val="0"/>
              </a:spcBef>
              <a:spcAft>
                <a:spcPts val="0"/>
              </a:spcAft>
            </a:pPr>
            <a:r>
              <a:rPr lang="en-US" sz="1800" b="1" i="0" u="none" strike="noStrike" dirty="0">
                <a:solidFill>
                  <a:srgbClr val="222222"/>
                </a:solidFill>
                <a:effectLst/>
                <a:latin typeface="Arial" panose="020B0604020202020204" pitchFamily="34" charset="0"/>
              </a:rPr>
              <a:t>112. creating a positive school climate</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Q53 in 1617, 1516, 1415 with the addition of answer choice “Not Applicable” if “the indicated training is not needed for your job”</a:t>
            </a:r>
          </a:p>
          <a:p>
            <a:endParaRPr lang="en-US" dirty="0"/>
          </a:p>
        </p:txBody>
      </p:sp>
      <p:sp>
        <p:nvSpPr>
          <p:cNvPr id="4" name="Slide Number Placeholder 3">
            <a:extLst>
              <a:ext uri="{FF2B5EF4-FFF2-40B4-BE49-F238E27FC236}">
                <a16:creationId xmlns:a16="http://schemas.microsoft.com/office/drawing/2014/main" id="{CB0D85E9-4A29-4B22-BC28-EAAEEC11C18D}"/>
              </a:ext>
            </a:extLst>
          </p:cNvPr>
          <p:cNvSpPr>
            <a:spLocks noGrp="1"/>
          </p:cNvSpPr>
          <p:nvPr>
            <p:ph type="sldNum" sz="quarter" idx="12"/>
          </p:nvPr>
        </p:nvSpPr>
        <p:spPr/>
        <p:txBody>
          <a:bodyPr/>
          <a:lstStyle/>
          <a:p>
            <a:fld id="{80DD8C35-F8B3-4049-95AF-A34E38FBBA50}" type="slidenum">
              <a:rPr lang="en-US" smtClean="0"/>
              <a:pPr/>
              <a:t>16</a:t>
            </a:fld>
            <a:endParaRPr lang="en-US" dirty="0"/>
          </a:p>
        </p:txBody>
      </p:sp>
    </p:spTree>
    <p:extLst>
      <p:ext uri="{BB962C8B-B14F-4D97-AF65-F5344CB8AC3E}">
        <p14:creationId xmlns:p14="http://schemas.microsoft.com/office/powerpoint/2010/main" val="354820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162-4F5A-4B43-B40F-8301FD6938A5}"/>
              </a:ext>
            </a:extLst>
          </p:cNvPr>
          <p:cNvSpPr>
            <a:spLocks noGrp="1"/>
          </p:cNvSpPr>
          <p:nvPr>
            <p:ph type="title"/>
          </p:nvPr>
        </p:nvSpPr>
        <p:spPr/>
        <p:txBody>
          <a:bodyPr/>
          <a:lstStyle/>
          <a:p>
            <a:r>
              <a:rPr lang="en-US" dirty="0"/>
              <a:t>Question Consistency: Staff Survey</a:t>
            </a:r>
          </a:p>
        </p:txBody>
      </p:sp>
      <p:sp>
        <p:nvSpPr>
          <p:cNvPr id="3" name="Content Placeholder 2">
            <a:extLst>
              <a:ext uri="{FF2B5EF4-FFF2-40B4-BE49-F238E27FC236}">
                <a16:creationId xmlns:a16="http://schemas.microsoft.com/office/drawing/2014/main" id="{FEC4E8F0-52B3-4E6E-A98C-69994282DE62}"/>
              </a:ext>
            </a:extLst>
          </p:cNvPr>
          <p:cNvSpPr>
            <a:spLocks noGrp="1"/>
          </p:cNvSpPr>
          <p:nvPr>
            <p:ph idx="1"/>
          </p:nvPr>
        </p:nvSpPr>
        <p:spPr/>
        <p:txBody>
          <a:bodyPr/>
          <a:lstStyle/>
          <a:p>
            <a:pPr marL="0" indent="0" rtl="0">
              <a:spcBef>
                <a:spcPts val="0"/>
              </a:spcBef>
              <a:spcAft>
                <a:spcPts val="0"/>
              </a:spcAft>
              <a:buNone/>
            </a:pPr>
            <a:r>
              <a:rPr lang="en-US" sz="1800" b="1" i="0" u="none" strike="noStrike" dirty="0">
                <a:solidFill>
                  <a:srgbClr val="222222"/>
                </a:solidFill>
                <a:effectLst/>
                <a:latin typeface="Arial" panose="020B0604020202020204" pitchFamily="34" charset="0"/>
              </a:rPr>
              <a:t>This school ...</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128. provides counseling or other ways to help students with their social-emotional needs.</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Similar question in 1617, 1516, 1415 is Section 2, Q13: “This school… emphasizes helping students with their social, emotional, and behavioral problems”.</a:t>
            </a:r>
          </a:p>
          <a:p>
            <a:endParaRPr lang="en-US" dirty="0"/>
          </a:p>
        </p:txBody>
      </p:sp>
      <p:sp>
        <p:nvSpPr>
          <p:cNvPr id="4" name="Slide Number Placeholder 3">
            <a:extLst>
              <a:ext uri="{FF2B5EF4-FFF2-40B4-BE49-F238E27FC236}">
                <a16:creationId xmlns:a16="http://schemas.microsoft.com/office/drawing/2014/main" id="{8C72CD7F-9ECE-49E2-A6BC-BE2A649BFB63}"/>
              </a:ext>
            </a:extLst>
          </p:cNvPr>
          <p:cNvSpPr>
            <a:spLocks noGrp="1"/>
          </p:cNvSpPr>
          <p:nvPr>
            <p:ph type="sldNum" sz="quarter" idx="12"/>
          </p:nvPr>
        </p:nvSpPr>
        <p:spPr/>
        <p:txBody>
          <a:bodyPr/>
          <a:lstStyle/>
          <a:p>
            <a:fld id="{80DD8C35-F8B3-4049-95AF-A34E38FBBA50}" type="slidenum">
              <a:rPr lang="en-US" smtClean="0"/>
              <a:pPr/>
              <a:t>17</a:t>
            </a:fld>
            <a:endParaRPr lang="en-US" dirty="0"/>
          </a:p>
        </p:txBody>
      </p:sp>
    </p:spTree>
    <p:extLst>
      <p:ext uri="{BB962C8B-B14F-4D97-AF65-F5344CB8AC3E}">
        <p14:creationId xmlns:p14="http://schemas.microsoft.com/office/powerpoint/2010/main" val="77169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9F5E-B17E-4ADD-8BFD-0B816C2FCB04}"/>
              </a:ext>
            </a:extLst>
          </p:cNvPr>
          <p:cNvSpPr>
            <a:spLocks noGrp="1"/>
          </p:cNvSpPr>
          <p:nvPr>
            <p:ph type="title"/>
          </p:nvPr>
        </p:nvSpPr>
        <p:spPr/>
        <p:txBody>
          <a:bodyPr/>
          <a:lstStyle/>
          <a:p>
            <a:r>
              <a:rPr lang="en-US" dirty="0"/>
              <a:t>Work in Progress</a:t>
            </a:r>
          </a:p>
        </p:txBody>
      </p:sp>
      <p:sp>
        <p:nvSpPr>
          <p:cNvPr id="3" name="Content Placeholder 2">
            <a:extLst>
              <a:ext uri="{FF2B5EF4-FFF2-40B4-BE49-F238E27FC236}">
                <a16:creationId xmlns:a16="http://schemas.microsoft.com/office/drawing/2014/main" id="{B691C89A-7731-4F46-A562-A061AB87E5EF}"/>
              </a:ext>
            </a:extLst>
          </p:cNvPr>
          <p:cNvSpPr>
            <a:spLocks noGrp="1"/>
          </p:cNvSpPr>
          <p:nvPr>
            <p:ph idx="1"/>
          </p:nvPr>
        </p:nvSpPr>
        <p:spPr/>
        <p:txBody>
          <a:bodyPr/>
          <a:lstStyle/>
          <a:p>
            <a:r>
              <a:rPr lang="en-US" dirty="0"/>
              <a:t>Question consistency in Parent Survey</a:t>
            </a:r>
          </a:p>
          <a:p>
            <a:r>
              <a:rPr lang="en-US" dirty="0"/>
              <a:t>Survey response rate and representativeness</a:t>
            </a:r>
          </a:p>
        </p:txBody>
      </p:sp>
      <p:sp>
        <p:nvSpPr>
          <p:cNvPr id="4" name="Slide Number Placeholder 3">
            <a:extLst>
              <a:ext uri="{FF2B5EF4-FFF2-40B4-BE49-F238E27FC236}">
                <a16:creationId xmlns:a16="http://schemas.microsoft.com/office/drawing/2014/main" id="{BC4E4A27-B5D4-4173-B796-B16E3E767A5B}"/>
              </a:ext>
            </a:extLst>
          </p:cNvPr>
          <p:cNvSpPr>
            <a:spLocks noGrp="1"/>
          </p:cNvSpPr>
          <p:nvPr>
            <p:ph type="sldNum" sz="quarter" idx="12"/>
          </p:nvPr>
        </p:nvSpPr>
        <p:spPr/>
        <p:txBody>
          <a:bodyPr/>
          <a:lstStyle/>
          <a:p>
            <a:fld id="{80DD8C35-F8B3-4049-95AF-A34E38FBBA50}" type="slidenum">
              <a:rPr lang="en-US" smtClean="0"/>
              <a:pPr/>
              <a:t>18</a:t>
            </a:fld>
            <a:endParaRPr lang="en-US" dirty="0"/>
          </a:p>
        </p:txBody>
      </p:sp>
    </p:spTree>
    <p:extLst>
      <p:ext uri="{BB962C8B-B14F-4D97-AF65-F5344CB8AC3E}">
        <p14:creationId xmlns:p14="http://schemas.microsoft.com/office/powerpoint/2010/main" val="129917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341176"/>
            <a:ext cx="2228850" cy="514350"/>
          </a:xfrm>
          <a:noFill/>
        </p:spPr>
        <p:txBody>
          <a:bodyPr>
            <a:normAutofit fontScale="90000"/>
          </a:bodyPr>
          <a:lstStyle/>
          <a:p>
            <a:pPr algn="ctr"/>
            <a:r>
              <a:rPr lang="en-US" dirty="0"/>
              <a:t>Thank you! </a:t>
            </a:r>
          </a:p>
        </p:txBody>
      </p:sp>
      <p:sp>
        <p:nvSpPr>
          <p:cNvPr id="12" name="TextBox 11"/>
          <p:cNvSpPr txBox="1"/>
          <p:nvPr/>
        </p:nvSpPr>
        <p:spPr>
          <a:xfrm>
            <a:off x="609600" y="5943600"/>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914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19</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 Participation Consistency:</a:t>
            </a:r>
            <a:br>
              <a:rPr lang="en-US" dirty="0"/>
            </a:br>
            <a:r>
              <a:rPr lang="en-US" dirty="0"/>
              <a:t>Elementary Survey</a:t>
            </a:r>
          </a:p>
        </p:txBody>
      </p:sp>
      <p:sp>
        <p:nvSpPr>
          <p:cNvPr id="4" name="Slide Number Placeholder 3"/>
          <p:cNvSpPr>
            <a:spLocks noGrp="1"/>
          </p:cNvSpPr>
          <p:nvPr>
            <p:ph type="sldNum" sz="quarter" idx="12"/>
          </p:nvPr>
        </p:nvSpPr>
        <p:spPr/>
        <p:txBody>
          <a:bodyPr/>
          <a:lstStyle/>
          <a:p>
            <a:fld id="{80DD8C35-F8B3-4049-95AF-A34E38FBBA50}" type="slidenum">
              <a:rPr lang="en-US" smtClean="0"/>
              <a:pPr/>
              <a:t>2</a:t>
            </a:fld>
            <a:endParaRPr lang="en-US" dirty="0"/>
          </a:p>
        </p:txBody>
      </p:sp>
      <p:pic>
        <p:nvPicPr>
          <p:cNvPr id="5" name="table">
            <a:extLst>
              <a:ext uri="{FF2B5EF4-FFF2-40B4-BE49-F238E27FC236}">
                <a16:creationId xmlns:a16="http://schemas.microsoft.com/office/drawing/2014/main" id="{5AF3484D-83C8-4415-9271-7275898C0A7E}"/>
              </a:ext>
            </a:extLst>
          </p:cNvPr>
          <p:cNvPicPr>
            <a:picLocks noChangeAspect="1"/>
          </p:cNvPicPr>
          <p:nvPr/>
        </p:nvPicPr>
        <p:blipFill>
          <a:blip r:embed="rId2"/>
          <a:stretch>
            <a:fillRect/>
          </a:stretch>
        </p:blipFill>
        <p:spPr>
          <a:xfrm>
            <a:off x="869950" y="1600200"/>
            <a:ext cx="7404100" cy="3890165"/>
          </a:xfrm>
          <a:prstGeom prst="rect">
            <a:avLst/>
          </a:prstGeom>
        </p:spPr>
      </p:pic>
    </p:spTree>
    <p:extLst>
      <p:ext uri="{BB962C8B-B14F-4D97-AF65-F5344CB8AC3E}">
        <p14:creationId xmlns:p14="http://schemas.microsoft.com/office/powerpoint/2010/main" val="197246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 Participation Consistency: </a:t>
            </a:r>
            <a:br>
              <a:rPr lang="en-US" dirty="0"/>
            </a:br>
            <a:r>
              <a:rPr lang="en-US" dirty="0"/>
              <a:t>Secondary Survey</a:t>
            </a:r>
          </a:p>
        </p:txBody>
      </p:sp>
      <p:graphicFrame>
        <p:nvGraphicFramePr>
          <p:cNvPr id="9" name="Content Placeholder 8">
            <a:extLst>
              <a:ext uri="{FF2B5EF4-FFF2-40B4-BE49-F238E27FC236}">
                <a16:creationId xmlns:a16="http://schemas.microsoft.com/office/drawing/2014/main" id="{507E4E07-520B-4CC1-86E1-9F7EF8A25C94}"/>
              </a:ext>
            </a:extLst>
          </p:cNvPr>
          <p:cNvGraphicFramePr>
            <a:graphicFrameLocks noGrp="1"/>
          </p:cNvGraphicFramePr>
          <p:nvPr>
            <p:ph idx="1"/>
            <p:extLst>
              <p:ext uri="{D42A27DB-BD31-4B8C-83A1-F6EECF244321}">
                <p14:modId xmlns:p14="http://schemas.microsoft.com/office/powerpoint/2010/main" val="2069792961"/>
              </p:ext>
            </p:extLst>
          </p:nvPr>
        </p:nvGraphicFramePr>
        <p:xfrm>
          <a:off x="990600" y="2038063"/>
          <a:ext cx="7366000" cy="3528216"/>
        </p:xfrm>
        <a:graphic>
          <a:graphicData uri="http://schemas.openxmlformats.org/drawingml/2006/table">
            <a:tbl>
              <a:tblPr/>
              <a:tblGrid>
                <a:gridCol w="1841500">
                  <a:extLst>
                    <a:ext uri="{9D8B030D-6E8A-4147-A177-3AD203B41FA5}">
                      <a16:colId xmlns:a16="http://schemas.microsoft.com/office/drawing/2014/main" val="1004177019"/>
                    </a:ext>
                  </a:extLst>
                </a:gridCol>
                <a:gridCol w="1841500">
                  <a:extLst>
                    <a:ext uri="{9D8B030D-6E8A-4147-A177-3AD203B41FA5}">
                      <a16:colId xmlns:a16="http://schemas.microsoft.com/office/drawing/2014/main" val="3064784145"/>
                    </a:ext>
                  </a:extLst>
                </a:gridCol>
                <a:gridCol w="1841500">
                  <a:extLst>
                    <a:ext uri="{9D8B030D-6E8A-4147-A177-3AD203B41FA5}">
                      <a16:colId xmlns:a16="http://schemas.microsoft.com/office/drawing/2014/main" val="2457174656"/>
                    </a:ext>
                  </a:extLst>
                </a:gridCol>
                <a:gridCol w="1841500">
                  <a:extLst>
                    <a:ext uri="{9D8B030D-6E8A-4147-A177-3AD203B41FA5}">
                      <a16:colId xmlns:a16="http://schemas.microsoft.com/office/drawing/2014/main" val="3088858274"/>
                    </a:ext>
                  </a:extLst>
                </a:gridCol>
              </a:tblGrid>
              <a:tr h="268076">
                <a:tc gridSpan="4">
                  <a:txBody>
                    <a:bodyPr/>
                    <a:lstStyle/>
                    <a:p>
                      <a:pPr algn="ctr" fontAlgn="b"/>
                      <a:r>
                        <a:rPr lang="en-US" sz="1200" b="1" i="0" u="none" strike="noStrike">
                          <a:solidFill>
                            <a:srgbClr val="000000"/>
                          </a:solidFill>
                          <a:effectLst/>
                          <a:latin typeface="Georgia" panose="02040502050405020303" pitchFamily="18" charset="0"/>
                        </a:rPr>
                        <a:t>Secondary Survey School Participation Consistency (2011/12 to 2018/19)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8993716"/>
                  </a:ext>
                </a:extLst>
              </a:tr>
              <a:tr h="250780">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6595736"/>
                  </a:ext>
                </a:extLst>
              </a:tr>
              <a:tr h="250780">
                <a:tc>
                  <a:txBody>
                    <a:bodyPr/>
                    <a:lstStyle/>
                    <a:p>
                      <a:pPr algn="ctr" fontAlgn="b"/>
                      <a:r>
                        <a:rPr lang="en-US" sz="1100" b="1" i="0" u="none" strike="noStrike" dirty="0">
                          <a:solidFill>
                            <a:srgbClr val="000000"/>
                          </a:solidFill>
                          <a:effectLst/>
                          <a:latin typeface="Georgia" panose="02040502050405020303" pitchFamily="18" charset="0"/>
                        </a:rPr>
                        <a:t>Number of Years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Number of Schools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Percent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Cumulative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3552752"/>
                  </a:ext>
                </a:extLst>
              </a:tr>
              <a:tr h="250780">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886976"/>
                  </a:ext>
                </a:extLst>
              </a:tr>
              <a:tr h="250780">
                <a:tc>
                  <a:txBody>
                    <a:bodyPr/>
                    <a:lstStyle/>
                    <a:p>
                      <a:pPr algn="ctr" fontAlgn="b"/>
                      <a:r>
                        <a:rPr lang="en-US" sz="1100" b="0" i="0" u="none" strike="noStrike">
                          <a:solidFill>
                            <a:srgbClr val="000000"/>
                          </a:solidFill>
                          <a:effectLst/>
                          <a:latin typeface="Georgia" panose="02040502050405020303" pitchFamily="18" charset="0"/>
                        </a:rPr>
                        <a:t>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596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16.08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16.08</a:t>
                      </a:r>
                    </a:p>
                  </a:txBody>
                  <a:tcPr marL="6350" marR="6350" marT="6350" marB="0" anchor="b">
                    <a:lnL>
                      <a:noFill/>
                    </a:lnL>
                    <a:lnR>
                      <a:noFill/>
                    </a:lnR>
                    <a:lnT>
                      <a:noFill/>
                    </a:lnT>
                    <a:lnB>
                      <a:noFill/>
                    </a:lnB>
                  </a:tcPr>
                </a:tc>
                <a:extLst>
                  <a:ext uri="{0D108BD9-81ED-4DB2-BD59-A6C34878D82A}">
                    <a16:rowId xmlns:a16="http://schemas.microsoft.com/office/drawing/2014/main" val="2499651001"/>
                  </a:ext>
                </a:extLst>
              </a:tr>
              <a:tr h="250780">
                <a:tc>
                  <a:txBody>
                    <a:bodyPr/>
                    <a:lstStyle/>
                    <a:p>
                      <a:pPr algn="ctr" fontAlgn="b"/>
                      <a:r>
                        <a:rPr lang="en-US" sz="1100" b="0" i="0" u="none" strike="noStrike">
                          <a:solidFill>
                            <a:srgbClr val="000000"/>
                          </a:solidFill>
                          <a:effectLst/>
                          <a:latin typeface="Georgia" panose="02040502050405020303" pitchFamily="18" charset="0"/>
                        </a:rPr>
                        <a:t>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531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14.33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30.41</a:t>
                      </a:r>
                    </a:p>
                  </a:txBody>
                  <a:tcPr marL="6350" marR="6350" marT="6350" marB="0" anchor="b">
                    <a:lnL>
                      <a:noFill/>
                    </a:lnL>
                    <a:lnR>
                      <a:noFill/>
                    </a:lnR>
                    <a:lnT>
                      <a:noFill/>
                    </a:lnT>
                    <a:lnB>
                      <a:noFill/>
                    </a:lnB>
                  </a:tcPr>
                </a:tc>
                <a:extLst>
                  <a:ext uri="{0D108BD9-81ED-4DB2-BD59-A6C34878D82A}">
                    <a16:rowId xmlns:a16="http://schemas.microsoft.com/office/drawing/2014/main" val="512336717"/>
                  </a:ext>
                </a:extLst>
              </a:tr>
              <a:tr h="250780">
                <a:tc>
                  <a:txBody>
                    <a:bodyPr/>
                    <a:lstStyle/>
                    <a:p>
                      <a:pPr algn="ctr" fontAlgn="b"/>
                      <a:r>
                        <a:rPr lang="en-US" sz="1100" b="0" i="0" u="none" strike="noStrike">
                          <a:solidFill>
                            <a:srgbClr val="000000"/>
                          </a:solidFill>
                          <a:effectLst/>
                          <a:latin typeface="Georgia" panose="02040502050405020303" pitchFamily="18" charset="0"/>
                        </a:rPr>
                        <a:t>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637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17.19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47.6</a:t>
                      </a:r>
                    </a:p>
                  </a:txBody>
                  <a:tcPr marL="6350" marR="6350" marT="6350" marB="0" anchor="b">
                    <a:lnL>
                      <a:noFill/>
                    </a:lnL>
                    <a:lnR>
                      <a:noFill/>
                    </a:lnR>
                    <a:lnT>
                      <a:noFill/>
                    </a:lnT>
                    <a:lnB>
                      <a:noFill/>
                    </a:lnB>
                  </a:tcPr>
                </a:tc>
                <a:extLst>
                  <a:ext uri="{0D108BD9-81ED-4DB2-BD59-A6C34878D82A}">
                    <a16:rowId xmlns:a16="http://schemas.microsoft.com/office/drawing/2014/main" val="2632657342"/>
                  </a:ext>
                </a:extLst>
              </a:tr>
              <a:tr h="250780">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1,060</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28.6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76.2</a:t>
                      </a:r>
                    </a:p>
                  </a:txBody>
                  <a:tcPr marL="6350" marR="6350" marT="6350" marB="0" anchor="b">
                    <a:lnL>
                      <a:noFill/>
                    </a:lnL>
                    <a:lnR>
                      <a:noFill/>
                    </a:lnR>
                    <a:lnT>
                      <a:noFill/>
                    </a:lnT>
                    <a:lnB>
                      <a:noFill/>
                    </a:lnB>
                  </a:tcPr>
                </a:tc>
                <a:extLst>
                  <a:ext uri="{0D108BD9-81ED-4DB2-BD59-A6C34878D82A}">
                    <a16:rowId xmlns:a16="http://schemas.microsoft.com/office/drawing/2014/main" val="3466242750"/>
                  </a:ext>
                </a:extLst>
              </a:tr>
              <a:tr h="250780">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435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11.74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87.94</a:t>
                      </a:r>
                    </a:p>
                  </a:txBody>
                  <a:tcPr marL="6350" marR="6350" marT="6350" marB="0" anchor="b">
                    <a:lnL>
                      <a:noFill/>
                    </a:lnL>
                    <a:lnR>
                      <a:noFill/>
                    </a:lnR>
                    <a:lnT>
                      <a:noFill/>
                    </a:lnT>
                    <a:lnB>
                      <a:noFill/>
                    </a:lnB>
                  </a:tcPr>
                </a:tc>
                <a:extLst>
                  <a:ext uri="{0D108BD9-81ED-4DB2-BD59-A6C34878D82A}">
                    <a16:rowId xmlns:a16="http://schemas.microsoft.com/office/drawing/2014/main" val="87157650"/>
                  </a:ext>
                </a:extLst>
              </a:tr>
              <a:tr h="250780">
                <a:tc>
                  <a:txBody>
                    <a:bodyPr/>
                    <a:lstStyle/>
                    <a:p>
                      <a:pPr algn="ctr" fontAlgn="b"/>
                      <a:r>
                        <a:rPr lang="en-US" sz="1100" b="0" i="0" u="none" strike="noStrike">
                          <a:solidFill>
                            <a:srgbClr val="000000"/>
                          </a:solidFill>
                          <a:effectLst/>
                          <a:latin typeface="Georgia" panose="02040502050405020303" pitchFamily="18" charset="0"/>
                        </a:rPr>
                        <a:t>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243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6.56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94.5</a:t>
                      </a:r>
                    </a:p>
                  </a:txBody>
                  <a:tcPr marL="6350" marR="6350" marT="6350" marB="0" anchor="b">
                    <a:lnL>
                      <a:noFill/>
                    </a:lnL>
                    <a:lnR>
                      <a:noFill/>
                    </a:lnR>
                    <a:lnT>
                      <a:noFill/>
                    </a:lnT>
                    <a:lnB>
                      <a:noFill/>
                    </a:lnB>
                  </a:tcPr>
                </a:tc>
                <a:extLst>
                  <a:ext uri="{0D108BD9-81ED-4DB2-BD59-A6C34878D82A}">
                    <a16:rowId xmlns:a16="http://schemas.microsoft.com/office/drawing/2014/main" val="2810595879"/>
                  </a:ext>
                </a:extLst>
              </a:tr>
              <a:tr h="250780">
                <a:tc>
                  <a:txBody>
                    <a:bodyPr/>
                    <a:lstStyle/>
                    <a:p>
                      <a:pPr algn="ctr" fontAlgn="b"/>
                      <a:r>
                        <a:rPr lang="en-US" sz="1100" b="0" i="0" u="none" strike="noStrike">
                          <a:solidFill>
                            <a:srgbClr val="000000"/>
                          </a:solidFill>
                          <a:effectLst/>
                          <a:latin typeface="Georgia" panose="02040502050405020303" pitchFamily="18" charset="0"/>
                        </a:rPr>
                        <a:t>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3.35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97.84</a:t>
                      </a:r>
                    </a:p>
                  </a:txBody>
                  <a:tcPr marL="6350" marR="6350" marT="6350" marB="0" anchor="b">
                    <a:lnL>
                      <a:noFill/>
                    </a:lnL>
                    <a:lnR>
                      <a:noFill/>
                    </a:lnR>
                    <a:lnT>
                      <a:noFill/>
                    </a:lnT>
                    <a:lnB>
                      <a:noFill/>
                    </a:lnB>
                  </a:tcPr>
                </a:tc>
                <a:extLst>
                  <a:ext uri="{0D108BD9-81ED-4DB2-BD59-A6C34878D82A}">
                    <a16:rowId xmlns:a16="http://schemas.microsoft.com/office/drawing/2014/main" val="3370877668"/>
                  </a:ext>
                </a:extLst>
              </a:tr>
              <a:tr h="250780">
                <a:tc>
                  <a:txBody>
                    <a:bodyPr/>
                    <a:lstStyle/>
                    <a:p>
                      <a:pPr algn="ctr" fontAlgn="b"/>
                      <a:r>
                        <a:rPr lang="en-US" sz="1100" b="0" i="0" u="none" strike="noStrike">
                          <a:solidFill>
                            <a:srgbClr val="000000"/>
                          </a:solidFill>
                          <a:effectLst/>
                          <a:latin typeface="Georgia" panose="02040502050405020303" pitchFamily="18" charset="0"/>
                        </a:rPr>
                        <a:t>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80</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2.16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a:noFill/>
                    </a:lnT>
                    <a:lnB>
                      <a:noFill/>
                    </a:lnB>
                  </a:tcPr>
                </a:tc>
                <a:extLst>
                  <a:ext uri="{0D108BD9-81ED-4DB2-BD59-A6C34878D82A}">
                    <a16:rowId xmlns:a16="http://schemas.microsoft.com/office/drawing/2014/main" val="2625321300"/>
                  </a:ext>
                </a:extLst>
              </a:tr>
              <a:tr h="250780">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4450673"/>
                  </a:ext>
                </a:extLst>
              </a:tr>
              <a:tr h="250780">
                <a:tc>
                  <a:txBody>
                    <a:bodyPr/>
                    <a:lstStyle/>
                    <a:p>
                      <a:pPr algn="ctr" fontAlgn="b"/>
                      <a:r>
                        <a:rPr lang="en-US" sz="1100" b="1" i="0" u="none" strike="noStrike" dirty="0">
                          <a:solidFill>
                            <a:srgbClr val="000000"/>
                          </a:solidFill>
                          <a:effectLst/>
                          <a:latin typeface="Georgia" panose="02040502050405020303" pitchFamily="18"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3,706</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72000942"/>
                  </a:ext>
                </a:extLst>
              </a:tr>
            </a:tbl>
          </a:graphicData>
        </a:graphic>
      </p:graphicFrame>
      <p:sp>
        <p:nvSpPr>
          <p:cNvPr id="4" name="Slide Number Placeholder 3"/>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382267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 Participation Consistency: </a:t>
            </a:r>
            <a:br>
              <a:rPr lang="en-US" dirty="0"/>
            </a:br>
            <a:r>
              <a:rPr lang="en-US" dirty="0"/>
              <a:t>Parent Survey</a:t>
            </a:r>
          </a:p>
        </p:txBody>
      </p:sp>
      <p:sp>
        <p:nvSpPr>
          <p:cNvPr id="4" name="Slide Number Placeholder 3"/>
          <p:cNvSpPr>
            <a:spLocks noGrp="1"/>
          </p:cNvSpPr>
          <p:nvPr>
            <p:ph type="sldNum" sz="quarter" idx="12"/>
          </p:nvPr>
        </p:nvSpPr>
        <p:spPr/>
        <p:txBody>
          <a:bodyPr/>
          <a:lstStyle/>
          <a:p>
            <a:fld id="{80DD8C35-F8B3-4049-95AF-A34E38FBBA50}" type="slidenum">
              <a:rPr lang="en-US" smtClean="0"/>
              <a:pPr/>
              <a:t>4</a:t>
            </a:fld>
            <a:endParaRPr lang="en-US" dirty="0"/>
          </a:p>
        </p:txBody>
      </p:sp>
      <p:graphicFrame>
        <p:nvGraphicFramePr>
          <p:cNvPr id="5" name="Table 4">
            <a:extLst>
              <a:ext uri="{FF2B5EF4-FFF2-40B4-BE49-F238E27FC236}">
                <a16:creationId xmlns:a16="http://schemas.microsoft.com/office/drawing/2014/main" id="{A21B068C-302A-470E-918D-15B15573FFBA}"/>
              </a:ext>
            </a:extLst>
          </p:cNvPr>
          <p:cNvGraphicFramePr>
            <a:graphicFrameLocks noGrp="1"/>
          </p:cNvGraphicFramePr>
          <p:nvPr>
            <p:extLst>
              <p:ext uri="{D42A27DB-BD31-4B8C-83A1-F6EECF244321}">
                <p14:modId xmlns:p14="http://schemas.microsoft.com/office/powerpoint/2010/main" val="2865087302"/>
              </p:ext>
            </p:extLst>
          </p:nvPr>
        </p:nvGraphicFramePr>
        <p:xfrm>
          <a:off x="1143000" y="2209800"/>
          <a:ext cx="6858000" cy="2947190"/>
        </p:xfrm>
        <a:graphic>
          <a:graphicData uri="http://schemas.openxmlformats.org/drawingml/2006/table">
            <a:tbl>
              <a:tblPr/>
              <a:tblGrid>
                <a:gridCol w="1714500">
                  <a:extLst>
                    <a:ext uri="{9D8B030D-6E8A-4147-A177-3AD203B41FA5}">
                      <a16:colId xmlns:a16="http://schemas.microsoft.com/office/drawing/2014/main" val="2554523077"/>
                    </a:ext>
                  </a:extLst>
                </a:gridCol>
                <a:gridCol w="1714500">
                  <a:extLst>
                    <a:ext uri="{9D8B030D-6E8A-4147-A177-3AD203B41FA5}">
                      <a16:colId xmlns:a16="http://schemas.microsoft.com/office/drawing/2014/main" val="1886566782"/>
                    </a:ext>
                  </a:extLst>
                </a:gridCol>
                <a:gridCol w="1714500">
                  <a:extLst>
                    <a:ext uri="{9D8B030D-6E8A-4147-A177-3AD203B41FA5}">
                      <a16:colId xmlns:a16="http://schemas.microsoft.com/office/drawing/2014/main" val="1249763124"/>
                    </a:ext>
                  </a:extLst>
                </a:gridCol>
                <a:gridCol w="1714500">
                  <a:extLst>
                    <a:ext uri="{9D8B030D-6E8A-4147-A177-3AD203B41FA5}">
                      <a16:colId xmlns:a16="http://schemas.microsoft.com/office/drawing/2014/main" val="1003286229"/>
                    </a:ext>
                  </a:extLst>
                </a:gridCol>
              </a:tblGrid>
              <a:tr h="284620">
                <a:tc gridSpan="4">
                  <a:txBody>
                    <a:bodyPr/>
                    <a:lstStyle/>
                    <a:p>
                      <a:pPr algn="ctr" fontAlgn="b"/>
                      <a:r>
                        <a:rPr lang="en-US" sz="1200" b="1" i="0" u="none" strike="noStrike">
                          <a:solidFill>
                            <a:srgbClr val="000000"/>
                          </a:solidFill>
                          <a:effectLst/>
                          <a:latin typeface="Georgia" panose="02040502050405020303" pitchFamily="18" charset="0"/>
                        </a:rPr>
                        <a:t>Parent Survey School Participation Consistency (2014/15 to 2018/19)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7529688"/>
                  </a:ext>
                </a:extLst>
              </a:tr>
              <a:tr h="266257">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98006325"/>
                  </a:ext>
                </a:extLst>
              </a:tr>
              <a:tr h="266257">
                <a:tc>
                  <a:txBody>
                    <a:bodyPr/>
                    <a:lstStyle/>
                    <a:p>
                      <a:pPr algn="ctr" fontAlgn="b"/>
                      <a:r>
                        <a:rPr lang="en-US" sz="1100" b="1" i="0" u="none" strike="noStrike" dirty="0">
                          <a:solidFill>
                            <a:srgbClr val="000000"/>
                          </a:solidFill>
                          <a:effectLst/>
                          <a:latin typeface="Georgia" panose="02040502050405020303" pitchFamily="18" charset="0"/>
                        </a:rPr>
                        <a:t>Number of Years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Number of Schools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Percent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Cumulative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187225"/>
                  </a:ext>
                </a:extLst>
              </a:tr>
              <a:tr h="266257">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1051049"/>
                  </a:ext>
                </a:extLst>
              </a:tr>
              <a:tr h="266257">
                <a:tc>
                  <a:txBody>
                    <a:bodyPr/>
                    <a:lstStyle/>
                    <a:p>
                      <a:pPr algn="ctr" fontAlgn="b"/>
                      <a:r>
                        <a:rPr lang="en-US" sz="1100" b="0" i="0" u="none" strike="noStrike">
                          <a:solidFill>
                            <a:srgbClr val="000000"/>
                          </a:solidFill>
                          <a:effectLst/>
                          <a:latin typeface="Georgia" panose="02040502050405020303" pitchFamily="18" charset="0"/>
                        </a:rPr>
                        <a:t>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950</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32.02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32.02</a:t>
                      </a:r>
                    </a:p>
                  </a:txBody>
                  <a:tcPr marL="6350" marR="6350" marT="6350" marB="0" anchor="b">
                    <a:lnL>
                      <a:noFill/>
                    </a:lnL>
                    <a:lnR>
                      <a:noFill/>
                    </a:lnR>
                    <a:lnT>
                      <a:noFill/>
                    </a:lnT>
                    <a:lnB>
                      <a:noFill/>
                    </a:lnB>
                  </a:tcPr>
                </a:tc>
                <a:extLst>
                  <a:ext uri="{0D108BD9-81ED-4DB2-BD59-A6C34878D82A}">
                    <a16:rowId xmlns:a16="http://schemas.microsoft.com/office/drawing/2014/main" val="2699402255"/>
                  </a:ext>
                </a:extLst>
              </a:tr>
              <a:tr h="266257">
                <a:tc>
                  <a:txBody>
                    <a:bodyPr/>
                    <a:lstStyle/>
                    <a:p>
                      <a:pPr algn="ctr" fontAlgn="b"/>
                      <a:r>
                        <a:rPr lang="en-US" sz="1100" b="0" i="0" u="none" strike="noStrike">
                          <a:solidFill>
                            <a:srgbClr val="000000"/>
                          </a:solidFill>
                          <a:effectLst/>
                          <a:latin typeface="Georgia" panose="02040502050405020303" pitchFamily="18" charset="0"/>
                        </a:rPr>
                        <a:t>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1,016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34.24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66.26</a:t>
                      </a:r>
                    </a:p>
                  </a:txBody>
                  <a:tcPr marL="6350" marR="6350" marT="6350" marB="0" anchor="b">
                    <a:lnL>
                      <a:noFill/>
                    </a:lnL>
                    <a:lnR>
                      <a:noFill/>
                    </a:lnR>
                    <a:lnT>
                      <a:noFill/>
                    </a:lnT>
                    <a:lnB>
                      <a:noFill/>
                    </a:lnB>
                  </a:tcPr>
                </a:tc>
                <a:extLst>
                  <a:ext uri="{0D108BD9-81ED-4DB2-BD59-A6C34878D82A}">
                    <a16:rowId xmlns:a16="http://schemas.microsoft.com/office/drawing/2014/main" val="1532212049"/>
                  </a:ext>
                </a:extLst>
              </a:tr>
              <a:tr h="266257">
                <a:tc>
                  <a:txBody>
                    <a:bodyPr/>
                    <a:lstStyle/>
                    <a:p>
                      <a:pPr algn="ctr" fontAlgn="b"/>
                      <a:r>
                        <a:rPr lang="en-US" sz="1100" b="0" i="0" u="none" strike="noStrike">
                          <a:solidFill>
                            <a:srgbClr val="000000"/>
                          </a:solidFill>
                          <a:effectLst/>
                          <a:latin typeface="Georgia" panose="02040502050405020303" pitchFamily="18" charset="0"/>
                        </a:rPr>
                        <a:t>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561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18.91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85.17</a:t>
                      </a:r>
                    </a:p>
                  </a:txBody>
                  <a:tcPr marL="6350" marR="6350" marT="6350" marB="0" anchor="b">
                    <a:lnL>
                      <a:noFill/>
                    </a:lnL>
                    <a:lnR>
                      <a:noFill/>
                    </a:lnR>
                    <a:lnT>
                      <a:noFill/>
                    </a:lnT>
                    <a:lnB>
                      <a:noFill/>
                    </a:lnB>
                  </a:tcPr>
                </a:tc>
                <a:extLst>
                  <a:ext uri="{0D108BD9-81ED-4DB2-BD59-A6C34878D82A}">
                    <a16:rowId xmlns:a16="http://schemas.microsoft.com/office/drawing/2014/main" val="395437695"/>
                  </a:ext>
                </a:extLst>
              </a:tr>
              <a:tr h="266257">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267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94.17</a:t>
                      </a:r>
                    </a:p>
                  </a:txBody>
                  <a:tcPr marL="6350" marR="6350" marT="6350" marB="0" anchor="b">
                    <a:lnL>
                      <a:noFill/>
                    </a:lnL>
                    <a:lnR>
                      <a:noFill/>
                    </a:lnR>
                    <a:lnT>
                      <a:noFill/>
                    </a:lnT>
                    <a:lnB>
                      <a:noFill/>
                    </a:lnB>
                  </a:tcPr>
                </a:tc>
                <a:extLst>
                  <a:ext uri="{0D108BD9-81ED-4DB2-BD59-A6C34878D82A}">
                    <a16:rowId xmlns:a16="http://schemas.microsoft.com/office/drawing/2014/main" val="3078089956"/>
                  </a:ext>
                </a:extLst>
              </a:tr>
              <a:tr h="266257">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5.83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a:noFill/>
                    </a:lnT>
                    <a:lnB>
                      <a:noFill/>
                    </a:lnB>
                  </a:tcPr>
                </a:tc>
                <a:extLst>
                  <a:ext uri="{0D108BD9-81ED-4DB2-BD59-A6C34878D82A}">
                    <a16:rowId xmlns:a16="http://schemas.microsoft.com/office/drawing/2014/main" val="4083538492"/>
                  </a:ext>
                </a:extLst>
              </a:tr>
              <a:tr h="266257">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3832434"/>
                  </a:ext>
                </a:extLst>
              </a:tr>
              <a:tr h="266257">
                <a:tc>
                  <a:txBody>
                    <a:bodyPr/>
                    <a:lstStyle/>
                    <a:p>
                      <a:pPr algn="ctr" fontAlgn="b"/>
                      <a:r>
                        <a:rPr lang="en-US" sz="1100" b="1" i="0" u="none" strike="noStrike" dirty="0">
                          <a:solidFill>
                            <a:srgbClr val="000000"/>
                          </a:solidFill>
                          <a:effectLst/>
                          <a:latin typeface="Georgia" panose="02040502050405020303" pitchFamily="18"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2,967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4632900"/>
                  </a:ext>
                </a:extLst>
              </a:tr>
            </a:tbl>
          </a:graphicData>
        </a:graphic>
      </p:graphicFrame>
    </p:spTree>
    <p:extLst>
      <p:ext uri="{BB962C8B-B14F-4D97-AF65-F5344CB8AC3E}">
        <p14:creationId xmlns:p14="http://schemas.microsoft.com/office/powerpoint/2010/main" val="253932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B32C-0EB1-4924-A2A9-EC29EA3966D5}"/>
              </a:ext>
            </a:extLst>
          </p:cNvPr>
          <p:cNvSpPr>
            <a:spLocks noGrp="1"/>
          </p:cNvSpPr>
          <p:nvPr>
            <p:ph type="title"/>
          </p:nvPr>
        </p:nvSpPr>
        <p:spPr/>
        <p:txBody>
          <a:bodyPr/>
          <a:lstStyle/>
          <a:p>
            <a:r>
              <a:rPr lang="en-US" dirty="0"/>
              <a:t>School Participation Consistency: </a:t>
            </a:r>
            <a:br>
              <a:rPr lang="en-US" dirty="0"/>
            </a:br>
            <a:r>
              <a:rPr lang="en-US" dirty="0"/>
              <a:t>Staff Survey</a:t>
            </a:r>
          </a:p>
        </p:txBody>
      </p:sp>
      <p:graphicFrame>
        <p:nvGraphicFramePr>
          <p:cNvPr id="6" name="Content Placeholder 5">
            <a:extLst>
              <a:ext uri="{FF2B5EF4-FFF2-40B4-BE49-F238E27FC236}">
                <a16:creationId xmlns:a16="http://schemas.microsoft.com/office/drawing/2014/main" id="{DB1B6017-3687-4BA9-9408-6F7CDCDE2682}"/>
              </a:ext>
            </a:extLst>
          </p:cNvPr>
          <p:cNvGraphicFramePr>
            <a:graphicFrameLocks noGrp="1"/>
          </p:cNvGraphicFramePr>
          <p:nvPr>
            <p:ph idx="1"/>
            <p:extLst>
              <p:ext uri="{D42A27DB-BD31-4B8C-83A1-F6EECF244321}">
                <p14:modId xmlns:p14="http://schemas.microsoft.com/office/powerpoint/2010/main" val="4035368802"/>
              </p:ext>
            </p:extLst>
          </p:nvPr>
        </p:nvGraphicFramePr>
        <p:xfrm>
          <a:off x="1003300" y="1676400"/>
          <a:ext cx="7137400" cy="4217197"/>
        </p:xfrm>
        <a:graphic>
          <a:graphicData uri="http://schemas.openxmlformats.org/drawingml/2006/table">
            <a:tbl>
              <a:tblPr/>
              <a:tblGrid>
                <a:gridCol w="1784350">
                  <a:extLst>
                    <a:ext uri="{9D8B030D-6E8A-4147-A177-3AD203B41FA5}">
                      <a16:colId xmlns:a16="http://schemas.microsoft.com/office/drawing/2014/main" val="452898795"/>
                    </a:ext>
                  </a:extLst>
                </a:gridCol>
                <a:gridCol w="1784350">
                  <a:extLst>
                    <a:ext uri="{9D8B030D-6E8A-4147-A177-3AD203B41FA5}">
                      <a16:colId xmlns:a16="http://schemas.microsoft.com/office/drawing/2014/main" val="2168205906"/>
                    </a:ext>
                  </a:extLst>
                </a:gridCol>
                <a:gridCol w="1784350">
                  <a:extLst>
                    <a:ext uri="{9D8B030D-6E8A-4147-A177-3AD203B41FA5}">
                      <a16:colId xmlns:a16="http://schemas.microsoft.com/office/drawing/2014/main" val="3110126517"/>
                    </a:ext>
                  </a:extLst>
                </a:gridCol>
                <a:gridCol w="1784350">
                  <a:extLst>
                    <a:ext uri="{9D8B030D-6E8A-4147-A177-3AD203B41FA5}">
                      <a16:colId xmlns:a16="http://schemas.microsoft.com/office/drawing/2014/main" val="1151680028"/>
                    </a:ext>
                  </a:extLst>
                </a:gridCol>
              </a:tblGrid>
              <a:tr h="236407">
                <a:tc gridSpan="4">
                  <a:txBody>
                    <a:bodyPr/>
                    <a:lstStyle/>
                    <a:p>
                      <a:pPr algn="ctr" fontAlgn="b"/>
                      <a:r>
                        <a:rPr lang="en-US" sz="1200" b="1" i="0" u="none" strike="noStrike">
                          <a:solidFill>
                            <a:srgbClr val="000000"/>
                          </a:solidFill>
                          <a:effectLst/>
                          <a:latin typeface="Georgia" panose="02040502050405020303" pitchFamily="18" charset="0"/>
                        </a:rPr>
                        <a:t>Staff Survey School Participation Consistency (2011/12 to 2018/19)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2716287"/>
                  </a:ext>
                </a:extLst>
              </a:tr>
              <a:tr h="221155">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2157883"/>
                  </a:ext>
                </a:extLst>
              </a:tr>
              <a:tr h="221155">
                <a:tc>
                  <a:txBody>
                    <a:bodyPr/>
                    <a:lstStyle/>
                    <a:p>
                      <a:pPr algn="ctr" fontAlgn="b"/>
                      <a:r>
                        <a:rPr lang="en-US" sz="1100" b="1" i="0" u="none" strike="noStrike" dirty="0">
                          <a:solidFill>
                            <a:srgbClr val="000000"/>
                          </a:solidFill>
                          <a:effectLst/>
                          <a:latin typeface="Georgia" panose="02040502050405020303" pitchFamily="18" charset="0"/>
                        </a:rPr>
                        <a:t>Number of Years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Number of Schools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Percent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Cumulative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628404"/>
                  </a:ext>
                </a:extLst>
              </a:tr>
              <a:tr h="221155">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3486788"/>
                  </a:ext>
                </a:extLst>
              </a:tr>
              <a:tr h="221155">
                <a:tc>
                  <a:txBody>
                    <a:bodyPr/>
                    <a:lstStyle/>
                    <a:p>
                      <a:pPr algn="ctr" fontAlgn="b"/>
                      <a:r>
                        <a:rPr lang="en-US" sz="1100" b="0" i="0" u="none" strike="noStrike">
                          <a:solidFill>
                            <a:srgbClr val="000000"/>
                          </a:solidFill>
                          <a:effectLst/>
                          <a:latin typeface="Georgia" panose="02040502050405020303" pitchFamily="18" charset="0"/>
                        </a:rPr>
                        <a:t>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1,674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22.13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22.13</a:t>
                      </a:r>
                    </a:p>
                  </a:txBody>
                  <a:tcPr marL="6350" marR="6350" marT="6350" marB="0" anchor="b">
                    <a:lnL>
                      <a:noFill/>
                    </a:lnL>
                    <a:lnR>
                      <a:noFill/>
                    </a:lnR>
                    <a:lnT>
                      <a:noFill/>
                    </a:lnT>
                    <a:lnB>
                      <a:noFill/>
                    </a:lnB>
                  </a:tcPr>
                </a:tc>
                <a:extLst>
                  <a:ext uri="{0D108BD9-81ED-4DB2-BD59-A6C34878D82A}">
                    <a16:rowId xmlns:a16="http://schemas.microsoft.com/office/drawing/2014/main" val="1396604548"/>
                  </a:ext>
                </a:extLst>
              </a:tr>
              <a:tr h="221155">
                <a:tc>
                  <a:txBody>
                    <a:bodyPr/>
                    <a:lstStyle/>
                    <a:p>
                      <a:pPr algn="ctr" fontAlgn="b"/>
                      <a:r>
                        <a:rPr lang="en-US" sz="1100" b="0" i="0" u="none" strike="noStrike">
                          <a:solidFill>
                            <a:srgbClr val="000000"/>
                          </a:solidFill>
                          <a:effectLst/>
                          <a:latin typeface="Georgia" panose="02040502050405020303" pitchFamily="18" charset="0"/>
                        </a:rPr>
                        <a:t>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1,498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19.8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41.94</a:t>
                      </a:r>
                    </a:p>
                  </a:txBody>
                  <a:tcPr marL="6350" marR="6350" marT="6350" marB="0" anchor="b">
                    <a:lnL>
                      <a:noFill/>
                    </a:lnL>
                    <a:lnR>
                      <a:noFill/>
                    </a:lnR>
                    <a:lnT>
                      <a:noFill/>
                    </a:lnT>
                    <a:lnB>
                      <a:noFill/>
                    </a:lnB>
                  </a:tcPr>
                </a:tc>
                <a:extLst>
                  <a:ext uri="{0D108BD9-81ED-4DB2-BD59-A6C34878D82A}">
                    <a16:rowId xmlns:a16="http://schemas.microsoft.com/office/drawing/2014/main" val="2194834522"/>
                  </a:ext>
                </a:extLst>
              </a:tr>
              <a:tr h="221155">
                <a:tc>
                  <a:txBody>
                    <a:bodyPr/>
                    <a:lstStyle/>
                    <a:p>
                      <a:pPr algn="ctr" fontAlgn="b"/>
                      <a:r>
                        <a:rPr lang="en-US" sz="1100" b="0" i="0" u="none" strike="noStrike">
                          <a:solidFill>
                            <a:srgbClr val="000000"/>
                          </a:solidFill>
                          <a:effectLst/>
                          <a:latin typeface="Georgia" panose="02040502050405020303" pitchFamily="18" charset="0"/>
                        </a:rPr>
                        <a:t>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1,308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17.29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59.23</a:t>
                      </a:r>
                    </a:p>
                  </a:txBody>
                  <a:tcPr marL="6350" marR="6350" marT="6350" marB="0" anchor="b">
                    <a:lnL>
                      <a:noFill/>
                    </a:lnL>
                    <a:lnR>
                      <a:noFill/>
                    </a:lnR>
                    <a:lnT>
                      <a:noFill/>
                    </a:lnT>
                    <a:lnB>
                      <a:noFill/>
                    </a:lnB>
                  </a:tcPr>
                </a:tc>
                <a:extLst>
                  <a:ext uri="{0D108BD9-81ED-4DB2-BD59-A6C34878D82A}">
                    <a16:rowId xmlns:a16="http://schemas.microsoft.com/office/drawing/2014/main" val="653678628"/>
                  </a:ext>
                </a:extLst>
              </a:tr>
              <a:tr h="221155">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986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13.04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72.26</a:t>
                      </a:r>
                    </a:p>
                  </a:txBody>
                  <a:tcPr marL="6350" marR="6350" marT="6350" marB="0" anchor="b">
                    <a:lnL>
                      <a:noFill/>
                    </a:lnL>
                    <a:lnR>
                      <a:noFill/>
                    </a:lnR>
                    <a:lnT>
                      <a:noFill/>
                    </a:lnT>
                    <a:lnB>
                      <a:noFill/>
                    </a:lnB>
                  </a:tcPr>
                </a:tc>
                <a:extLst>
                  <a:ext uri="{0D108BD9-81ED-4DB2-BD59-A6C34878D82A}">
                    <a16:rowId xmlns:a16="http://schemas.microsoft.com/office/drawing/2014/main" val="3142394803"/>
                  </a:ext>
                </a:extLst>
              </a:tr>
              <a:tr h="221155">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716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9.47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81.73</a:t>
                      </a:r>
                    </a:p>
                  </a:txBody>
                  <a:tcPr marL="6350" marR="6350" marT="6350" marB="0" anchor="b">
                    <a:lnL>
                      <a:noFill/>
                    </a:lnL>
                    <a:lnR>
                      <a:noFill/>
                    </a:lnR>
                    <a:lnT>
                      <a:noFill/>
                    </a:lnT>
                    <a:lnB>
                      <a:noFill/>
                    </a:lnB>
                  </a:tcPr>
                </a:tc>
                <a:extLst>
                  <a:ext uri="{0D108BD9-81ED-4DB2-BD59-A6C34878D82A}">
                    <a16:rowId xmlns:a16="http://schemas.microsoft.com/office/drawing/2014/main" val="1430530813"/>
                  </a:ext>
                </a:extLst>
              </a:tr>
              <a:tr h="221155">
                <a:tc>
                  <a:txBody>
                    <a:bodyPr/>
                    <a:lstStyle/>
                    <a:p>
                      <a:pPr algn="ctr" fontAlgn="b"/>
                      <a:r>
                        <a:rPr lang="en-US" sz="1100" b="0" i="0" u="none" strike="noStrike">
                          <a:solidFill>
                            <a:srgbClr val="000000"/>
                          </a:solidFill>
                          <a:effectLst/>
                          <a:latin typeface="Georgia" panose="02040502050405020303" pitchFamily="18" charset="0"/>
                        </a:rPr>
                        <a:t>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546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7.22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88.95</a:t>
                      </a:r>
                    </a:p>
                  </a:txBody>
                  <a:tcPr marL="6350" marR="6350" marT="6350" marB="0" anchor="b">
                    <a:lnL>
                      <a:noFill/>
                    </a:lnL>
                    <a:lnR>
                      <a:noFill/>
                    </a:lnR>
                    <a:lnT>
                      <a:noFill/>
                    </a:lnT>
                    <a:lnB>
                      <a:noFill/>
                    </a:lnB>
                  </a:tcPr>
                </a:tc>
                <a:extLst>
                  <a:ext uri="{0D108BD9-81ED-4DB2-BD59-A6C34878D82A}">
                    <a16:rowId xmlns:a16="http://schemas.microsoft.com/office/drawing/2014/main" val="1098055130"/>
                  </a:ext>
                </a:extLst>
              </a:tr>
              <a:tr h="221155">
                <a:tc>
                  <a:txBody>
                    <a:bodyPr/>
                    <a:lstStyle/>
                    <a:p>
                      <a:pPr algn="ctr" fontAlgn="b"/>
                      <a:r>
                        <a:rPr lang="en-US" sz="1100" b="0" i="0" u="none" strike="noStrike">
                          <a:solidFill>
                            <a:srgbClr val="000000"/>
                          </a:solidFill>
                          <a:effectLst/>
                          <a:latin typeface="Georgia" panose="02040502050405020303" pitchFamily="18" charset="0"/>
                        </a:rPr>
                        <a:t>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495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6.54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95.49</a:t>
                      </a:r>
                    </a:p>
                  </a:txBody>
                  <a:tcPr marL="6350" marR="6350" marT="6350" marB="0" anchor="b">
                    <a:lnL>
                      <a:noFill/>
                    </a:lnL>
                    <a:lnR>
                      <a:noFill/>
                    </a:lnR>
                    <a:lnT>
                      <a:noFill/>
                    </a:lnT>
                    <a:lnB>
                      <a:noFill/>
                    </a:lnB>
                  </a:tcPr>
                </a:tc>
                <a:extLst>
                  <a:ext uri="{0D108BD9-81ED-4DB2-BD59-A6C34878D82A}">
                    <a16:rowId xmlns:a16="http://schemas.microsoft.com/office/drawing/2014/main" val="1655533333"/>
                  </a:ext>
                </a:extLst>
              </a:tr>
              <a:tr h="221155">
                <a:tc>
                  <a:txBody>
                    <a:bodyPr/>
                    <a:lstStyle/>
                    <a:p>
                      <a:pPr algn="ctr" fontAlgn="b"/>
                      <a:r>
                        <a:rPr lang="en-US" sz="1100" b="0" i="0" u="none" strike="noStrike">
                          <a:solidFill>
                            <a:srgbClr val="000000"/>
                          </a:solidFill>
                          <a:effectLst/>
                          <a:latin typeface="Georgia" panose="02040502050405020303" pitchFamily="18" charset="0"/>
                        </a:rPr>
                        <a:t>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194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2.56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98.06</a:t>
                      </a:r>
                    </a:p>
                  </a:txBody>
                  <a:tcPr marL="6350" marR="6350" marT="6350" marB="0" anchor="b">
                    <a:lnL>
                      <a:noFill/>
                    </a:lnL>
                    <a:lnR>
                      <a:noFill/>
                    </a:lnR>
                    <a:lnT>
                      <a:noFill/>
                    </a:lnT>
                    <a:lnB>
                      <a:noFill/>
                    </a:lnB>
                  </a:tcPr>
                </a:tc>
                <a:extLst>
                  <a:ext uri="{0D108BD9-81ED-4DB2-BD59-A6C34878D82A}">
                    <a16:rowId xmlns:a16="http://schemas.microsoft.com/office/drawing/2014/main" val="3184864507"/>
                  </a:ext>
                </a:extLst>
              </a:tr>
              <a:tr h="221155">
                <a:tc>
                  <a:txBody>
                    <a:bodyPr/>
                    <a:lstStyle/>
                    <a:p>
                      <a:pPr algn="ctr" fontAlgn="b"/>
                      <a:r>
                        <a:rPr lang="en-US" sz="1100" b="0" i="0" u="none" strike="noStrike">
                          <a:solidFill>
                            <a:srgbClr val="000000"/>
                          </a:solidFill>
                          <a:effectLst/>
                          <a:latin typeface="Georgia" panose="02040502050405020303" pitchFamily="18" charset="0"/>
                        </a:rPr>
                        <a:t>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99.1</a:t>
                      </a:r>
                    </a:p>
                  </a:txBody>
                  <a:tcPr marL="6350" marR="6350" marT="6350" marB="0" anchor="b">
                    <a:lnL>
                      <a:noFill/>
                    </a:lnL>
                    <a:lnR>
                      <a:noFill/>
                    </a:lnR>
                    <a:lnT>
                      <a:noFill/>
                    </a:lnT>
                    <a:lnB>
                      <a:noFill/>
                    </a:lnB>
                  </a:tcPr>
                </a:tc>
                <a:extLst>
                  <a:ext uri="{0D108BD9-81ED-4DB2-BD59-A6C34878D82A}">
                    <a16:rowId xmlns:a16="http://schemas.microsoft.com/office/drawing/2014/main" val="1827163560"/>
                  </a:ext>
                </a:extLst>
              </a:tr>
              <a:tr h="221155">
                <a:tc>
                  <a:txBody>
                    <a:bodyPr/>
                    <a:lstStyle/>
                    <a:p>
                      <a:pPr algn="ctr" fontAlgn="b"/>
                      <a:r>
                        <a:rPr lang="en-US" sz="1100" b="0" i="0" u="none" strike="noStrike">
                          <a:solidFill>
                            <a:srgbClr val="000000"/>
                          </a:solidFill>
                          <a:effectLst/>
                          <a:latin typeface="Georgia" panose="02040502050405020303" pitchFamily="18" charset="0"/>
                        </a:rPr>
                        <a:t>10</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0.54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99.64</a:t>
                      </a:r>
                    </a:p>
                  </a:txBody>
                  <a:tcPr marL="6350" marR="6350" marT="6350" marB="0" anchor="b">
                    <a:lnL>
                      <a:noFill/>
                    </a:lnL>
                    <a:lnR>
                      <a:noFill/>
                    </a:lnR>
                    <a:lnT>
                      <a:noFill/>
                    </a:lnT>
                    <a:lnB>
                      <a:noFill/>
                    </a:lnB>
                  </a:tcPr>
                </a:tc>
                <a:extLst>
                  <a:ext uri="{0D108BD9-81ED-4DB2-BD59-A6C34878D82A}">
                    <a16:rowId xmlns:a16="http://schemas.microsoft.com/office/drawing/2014/main" val="319657727"/>
                  </a:ext>
                </a:extLst>
              </a:tr>
              <a:tr h="221155">
                <a:tc>
                  <a:txBody>
                    <a:bodyPr/>
                    <a:lstStyle/>
                    <a:p>
                      <a:pPr algn="ctr" fontAlgn="b"/>
                      <a:r>
                        <a:rPr lang="en-US" sz="1100" b="0" i="0" u="none" strike="noStrike">
                          <a:solidFill>
                            <a:srgbClr val="000000"/>
                          </a:solidFill>
                          <a:effectLst/>
                          <a:latin typeface="Georgia" panose="02040502050405020303" pitchFamily="18" charset="0"/>
                        </a:rPr>
                        <a:t>11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0.24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99.88</a:t>
                      </a:r>
                    </a:p>
                  </a:txBody>
                  <a:tcPr marL="6350" marR="6350" marT="6350" marB="0" anchor="b">
                    <a:lnL>
                      <a:noFill/>
                    </a:lnL>
                    <a:lnR>
                      <a:noFill/>
                    </a:lnR>
                    <a:lnT>
                      <a:noFill/>
                    </a:lnT>
                    <a:lnB>
                      <a:noFill/>
                    </a:lnB>
                  </a:tcPr>
                </a:tc>
                <a:extLst>
                  <a:ext uri="{0D108BD9-81ED-4DB2-BD59-A6C34878D82A}">
                    <a16:rowId xmlns:a16="http://schemas.microsoft.com/office/drawing/2014/main" val="3184593751"/>
                  </a:ext>
                </a:extLst>
              </a:tr>
              <a:tr h="221155">
                <a:tc>
                  <a:txBody>
                    <a:bodyPr/>
                    <a:lstStyle/>
                    <a:p>
                      <a:pPr algn="ctr" fontAlgn="b"/>
                      <a:r>
                        <a:rPr lang="en-US" sz="1100" b="0" i="0" u="none" strike="noStrike">
                          <a:solidFill>
                            <a:srgbClr val="000000"/>
                          </a:solidFill>
                          <a:effectLst/>
                          <a:latin typeface="Georgia" panose="02040502050405020303" pitchFamily="18" charset="0"/>
                        </a:rPr>
                        <a:t>12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0.05</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Georgia" panose="02040502050405020303" pitchFamily="18" charset="0"/>
                        </a:rPr>
                        <a:t>99.93</a:t>
                      </a:r>
                    </a:p>
                  </a:txBody>
                  <a:tcPr marL="6350" marR="6350" marT="6350" marB="0" anchor="b">
                    <a:lnL>
                      <a:noFill/>
                    </a:lnL>
                    <a:lnR>
                      <a:noFill/>
                    </a:lnR>
                    <a:lnT>
                      <a:noFill/>
                    </a:lnT>
                    <a:lnB>
                      <a:noFill/>
                    </a:lnB>
                  </a:tcPr>
                </a:tc>
                <a:extLst>
                  <a:ext uri="{0D108BD9-81ED-4DB2-BD59-A6C34878D82A}">
                    <a16:rowId xmlns:a16="http://schemas.microsoft.com/office/drawing/2014/main" val="1833272404"/>
                  </a:ext>
                </a:extLst>
              </a:tr>
              <a:tr h="221155">
                <a:tc>
                  <a:txBody>
                    <a:bodyPr/>
                    <a:lstStyle/>
                    <a:p>
                      <a:pPr algn="ctr" fontAlgn="b"/>
                      <a:r>
                        <a:rPr lang="en-US" sz="1100" b="0" i="0" u="none" strike="noStrike">
                          <a:solidFill>
                            <a:srgbClr val="000000"/>
                          </a:solidFill>
                          <a:effectLst/>
                          <a:latin typeface="Georgia" panose="02040502050405020303" pitchFamily="18" charset="0"/>
                        </a:rPr>
                        <a:t>13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0.07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a:noFill/>
                    </a:lnT>
                    <a:lnB>
                      <a:noFill/>
                    </a:lnB>
                  </a:tcPr>
                </a:tc>
                <a:extLst>
                  <a:ext uri="{0D108BD9-81ED-4DB2-BD59-A6C34878D82A}">
                    <a16:rowId xmlns:a16="http://schemas.microsoft.com/office/drawing/2014/main" val="1749291574"/>
                  </a:ext>
                </a:extLst>
              </a:tr>
              <a:tr h="221155">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592000"/>
                  </a:ext>
                </a:extLst>
              </a:tr>
              <a:tr h="221155">
                <a:tc>
                  <a:txBody>
                    <a:bodyPr/>
                    <a:lstStyle/>
                    <a:p>
                      <a:pPr algn="ctr" fontAlgn="b"/>
                      <a:r>
                        <a:rPr lang="en-US" sz="1100" b="1" i="0" u="none" strike="noStrike" dirty="0">
                          <a:solidFill>
                            <a:srgbClr val="000000"/>
                          </a:solidFill>
                          <a:effectLst/>
                          <a:latin typeface="Georgia" panose="02040502050405020303" pitchFamily="18"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7,564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23318209"/>
                  </a:ext>
                </a:extLst>
              </a:tr>
            </a:tbl>
          </a:graphicData>
        </a:graphic>
      </p:graphicFrame>
      <p:sp>
        <p:nvSpPr>
          <p:cNvPr id="4" name="Slide Number Placeholder 3">
            <a:extLst>
              <a:ext uri="{FF2B5EF4-FFF2-40B4-BE49-F238E27FC236}">
                <a16:creationId xmlns:a16="http://schemas.microsoft.com/office/drawing/2014/main" id="{F9641FAD-E9F3-4C64-ABA4-C1CC011908E6}"/>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221109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F91B-CED5-4AC3-92E6-292B2CACF701}"/>
              </a:ext>
            </a:extLst>
          </p:cNvPr>
          <p:cNvSpPr>
            <a:spLocks noGrp="1"/>
          </p:cNvSpPr>
          <p:nvPr>
            <p:ph type="title"/>
          </p:nvPr>
        </p:nvSpPr>
        <p:spPr/>
        <p:txBody>
          <a:bodyPr/>
          <a:lstStyle/>
          <a:p>
            <a:r>
              <a:rPr lang="en-US" dirty="0"/>
              <a:t>Grade Tabulation: Elementary Survey</a:t>
            </a:r>
          </a:p>
        </p:txBody>
      </p:sp>
      <p:graphicFrame>
        <p:nvGraphicFramePr>
          <p:cNvPr id="8" name="Content Placeholder 7">
            <a:extLst>
              <a:ext uri="{FF2B5EF4-FFF2-40B4-BE49-F238E27FC236}">
                <a16:creationId xmlns:a16="http://schemas.microsoft.com/office/drawing/2014/main" id="{9CDB2788-112E-43ED-96E3-90655555F358}"/>
              </a:ext>
            </a:extLst>
          </p:cNvPr>
          <p:cNvGraphicFramePr>
            <a:graphicFrameLocks noGrp="1"/>
          </p:cNvGraphicFramePr>
          <p:nvPr>
            <p:ph idx="1"/>
            <p:extLst>
              <p:ext uri="{D42A27DB-BD31-4B8C-83A1-F6EECF244321}">
                <p14:modId xmlns:p14="http://schemas.microsoft.com/office/powerpoint/2010/main" val="1773388171"/>
              </p:ext>
            </p:extLst>
          </p:nvPr>
        </p:nvGraphicFramePr>
        <p:xfrm>
          <a:off x="457199" y="2514600"/>
          <a:ext cx="8229603" cy="2312106"/>
        </p:xfrm>
        <a:graphic>
          <a:graphicData uri="http://schemas.openxmlformats.org/drawingml/2006/table">
            <a:tbl>
              <a:tblPr/>
              <a:tblGrid>
                <a:gridCol w="708509">
                  <a:extLst>
                    <a:ext uri="{9D8B030D-6E8A-4147-A177-3AD203B41FA5}">
                      <a16:colId xmlns:a16="http://schemas.microsoft.com/office/drawing/2014/main" val="1282356761"/>
                    </a:ext>
                  </a:extLst>
                </a:gridCol>
                <a:gridCol w="708509">
                  <a:extLst>
                    <a:ext uri="{9D8B030D-6E8A-4147-A177-3AD203B41FA5}">
                      <a16:colId xmlns:a16="http://schemas.microsoft.com/office/drawing/2014/main" val="3838631505"/>
                    </a:ext>
                  </a:extLst>
                </a:gridCol>
                <a:gridCol w="708509">
                  <a:extLst>
                    <a:ext uri="{9D8B030D-6E8A-4147-A177-3AD203B41FA5}">
                      <a16:colId xmlns:a16="http://schemas.microsoft.com/office/drawing/2014/main" val="1293053166"/>
                    </a:ext>
                  </a:extLst>
                </a:gridCol>
                <a:gridCol w="109001">
                  <a:extLst>
                    <a:ext uri="{9D8B030D-6E8A-4147-A177-3AD203B41FA5}">
                      <a16:colId xmlns:a16="http://schemas.microsoft.com/office/drawing/2014/main" val="3559164432"/>
                    </a:ext>
                  </a:extLst>
                </a:gridCol>
                <a:gridCol w="708509">
                  <a:extLst>
                    <a:ext uri="{9D8B030D-6E8A-4147-A177-3AD203B41FA5}">
                      <a16:colId xmlns:a16="http://schemas.microsoft.com/office/drawing/2014/main" val="716723999"/>
                    </a:ext>
                  </a:extLst>
                </a:gridCol>
                <a:gridCol w="708509">
                  <a:extLst>
                    <a:ext uri="{9D8B030D-6E8A-4147-A177-3AD203B41FA5}">
                      <a16:colId xmlns:a16="http://schemas.microsoft.com/office/drawing/2014/main" val="349826786"/>
                    </a:ext>
                  </a:extLst>
                </a:gridCol>
                <a:gridCol w="109001">
                  <a:extLst>
                    <a:ext uri="{9D8B030D-6E8A-4147-A177-3AD203B41FA5}">
                      <a16:colId xmlns:a16="http://schemas.microsoft.com/office/drawing/2014/main" val="3857052785"/>
                    </a:ext>
                  </a:extLst>
                </a:gridCol>
                <a:gridCol w="708509">
                  <a:extLst>
                    <a:ext uri="{9D8B030D-6E8A-4147-A177-3AD203B41FA5}">
                      <a16:colId xmlns:a16="http://schemas.microsoft.com/office/drawing/2014/main" val="1001782843"/>
                    </a:ext>
                  </a:extLst>
                </a:gridCol>
                <a:gridCol w="708509">
                  <a:extLst>
                    <a:ext uri="{9D8B030D-6E8A-4147-A177-3AD203B41FA5}">
                      <a16:colId xmlns:a16="http://schemas.microsoft.com/office/drawing/2014/main" val="2409324306"/>
                    </a:ext>
                  </a:extLst>
                </a:gridCol>
                <a:gridCol w="109001">
                  <a:extLst>
                    <a:ext uri="{9D8B030D-6E8A-4147-A177-3AD203B41FA5}">
                      <a16:colId xmlns:a16="http://schemas.microsoft.com/office/drawing/2014/main" val="1473233002"/>
                    </a:ext>
                  </a:extLst>
                </a:gridCol>
                <a:gridCol w="708509">
                  <a:extLst>
                    <a:ext uri="{9D8B030D-6E8A-4147-A177-3AD203B41FA5}">
                      <a16:colId xmlns:a16="http://schemas.microsoft.com/office/drawing/2014/main" val="710732180"/>
                    </a:ext>
                  </a:extLst>
                </a:gridCol>
                <a:gridCol w="708509">
                  <a:extLst>
                    <a:ext uri="{9D8B030D-6E8A-4147-A177-3AD203B41FA5}">
                      <a16:colId xmlns:a16="http://schemas.microsoft.com/office/drawing/2014/main" val="955170243"/>
                    </a:ext>
                  </a:extLst>
                </a:gridCol>
                <a:gridCol w="109001">
                  <a:extLst>
                    <a:ext uri="{9D8B030D-6E8A-4147-A177-3AD203B41FA5}">
                      <a16:colId xmlns:a16="http://schemas.microsoft.com/office/drawing/2014/main" val="4003660907"/>
                    </a:ext>
                  </a:extLst>
                </a:gridCol>
                <a:gridCol w="708509">
                  <a:extLst>
                    <a:ext uri="{9D8B030D-6E8A-4147-A177-3AD203B41FA5}">
                      <a16:colId xmlns:a16="http://schemas.microsoft.com/office/drawing/2014/main" val="2382142802"/>
                    </a:ext>
                  </a:extLst>
                </a:gridCol>
                <a:gridCol w="708509">
                  <a:extLst>
                    <a:ext uri="{9D8B030D-6E8A-4147-A177-3AD203B41FA5}">
                      <a16:colId xmlns:a16="http://schemas.microsoft.com/office/drawing/2014/main" val="4033253675"/>
                    </a:ext>
                  </a:extLst>
                </a:gridCol>
              </a:tblGrid>
              <a:tr h="252256">
                <a:tc gridSpan="15">
                  <a:txBody>
                    <a:bodyPr/>
                    <a:lstStyle/>
                    <a:p>
                      <a:pPr algn="ctr" fontAlgn="b"/>
                      <a:r>
                        <a:rPr lang="en-US" sz="1300" b="1" i="0" u="none" strike="noStrike">
                          <a:solidFill>
                            <a:srgbClr val="000000"/>
                          </a:solidFill>
                          <a:effectLst/>
                          <a:latin typeface="Georgia" panose="02040502050405020303" pitchFamily="18" charset="0"/>
                        </a:rPr>
                        <a:t>Tabulation of Grades in the Elementary Survey Response</a:t>
                      </a:r>
                    </a:p>
                  </a:txBody>
                  <a:tcPr marL="6007" marR="6007" marT="600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7256225"/>
                  </a:ext>
                </a:extLst>
              </a:tr>
              <a:tr h="209012">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007" marR="6007" marT="6007" marB="0" anchor="b">
                    <a:lnL>
                      <a:noFill/>
                    </a:lnL>
                    <a:lnR>
                      <a:noFill/>
                    </a:lnR>
                    <a:lnT>
                      <a:noFill/>
                    </a:lnT>
                    <a:lnB>
                      <a:noFill/>
                    </a:lnB>
                  </a:tcPr>
                </a:tc>
                <a:extLst>
                  <a:ext uri="{0D108BD9-81ED-4DB2-BD59-A6C34878D82A}">
                    <a16:rowId xmlns:a16="http://schemas.microsoft.com/office/drawing/2014/main" val="4006035481"/>
                  </a:ext>
                </a:extLst>
              </a:tr>
              <a:tr h="209012">
                <a:tc>
                  <a:txBody>
                    <a:bodyPr/>
                    <a:lstStyle/>
                    <a:p>
                      <a:pPr algn="ctr" fontAlgn="b"/>
                      <a:r>
                        <a:rPr lang="en-US" sz="1000" b="0"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2014-2015</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dirty="0">
                          <a:solidFill>
                            <a:srgbClr val="000000"/>
                          </a:solidFill>
                          <a:effectLst/>
                          <a:latin typeface="Georgia" panose="02040502050405020303" pitchFamily="18" charset="0"/>
                        </a:rPr>
                        <a:t>2015-2016</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2016-2017</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2017-2018</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2018-2019</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6924491"/>
                  </a:ext>
                </a:extLst>
              </a:tr>
              <a:tr h="209012">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78218060"/>
                  </a:ext>
                </a:extLst>
              </a:tr>
              <a:tr h="387754">
                <a:tc>
                  <a:txBody>
                    <a:bodyPr/>
                    <a:lstStyle/>
                    <a:p>
                      <a:pPr algn="ctr" fontAlgn="b"/>
                      <a:r>
                        <a:rPr lang="en-US" sz="1000" b="1" i="0" u="none" strike="noStrike">
                          <a:solidFill>
                            <a:srgbClr val="000000"/>
                          </a:solidFill>
                          <a:effectLst/>
                          <a:latin typeface="Georgia" panose="02040502050405020303" pitchFamily="18" charset="0"/>
                        </a:rPr>
                        <a:t>Grade</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 </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6007" marR="6007" marT="600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74355"/>
                  </a:ext>
                </a:extLst>
              </a:tr>
              <a:tr h="209012">
                <a:tc>
                  <a:txBody>
                    <a:bodyPr/>
                    <a:lstStyle/>
                    <a:p>
                      <a:pPr algn="ctr" fontAlgn="b"/>
                      <a:r>
                        <a:rPr lang="en-US" sz="1000" b="1" i="0" u="none" strike="noStrike">
                          <a:solidFill>
                            <a:srgbClr val="000000"/>
                          </a:solidFill>
                          <a:effectLst/>
                          <a:latin typeface="Georgia" panose="02040502050405020303" pitchFamily="18" charset="0"/>
                        </a:rPr>
                        <a:t>3rd</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378</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0.54</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339</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0.31</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1238</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1.31</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2342</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1.75</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1308</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1.29</a:t>
                      </a:r>
                    </a:p>
                  </a:txBody>
                  <a:tcPr marL="6007" marR="6007" marT="600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97815360"/>
                  </a:ext>
                </a:extLst>
              </a:tr>
              <a:tr h="209012">
                <a:tc>
                  <a:txBody>
                    <a:bodyPr/>
                    <a:lstStyle/>
                    <a:p>
                      <a:pPr algn="ctr" fontAlgn="b"/>
                      <a:r>
                        <a:rPr lang="en-US" sz="1000" b="1" i="0" u="none" strike="noStrike">
                          <a:solidFill>
                            <a:srgbClr val="000000"/>
                          </a:solidFill>
                          <a:effectLst/>
                          <a:latin typeface="Georgia" panose="02040502050405020303" pitchFamily="18" charset="0"/>
                        </a:rPr>
                        <a:t>4th</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2505</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3.55</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2615</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2.42</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2868</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3.03</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4364</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3.27</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2803</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2.76</a:t>
                      </a:r>
                    </a:p>
                  </a:txBody>
                  <a:tcPr marL="6007" marR="6007" marT="6007" marB="0" anchor="b">
                    <a:lnL>
                      <a:noFill/>
                    </a:lnL>
                    <a:lnR>
                      <a:noFill/>
                    </a:lnR>
                    <a:lnT>
                      <a:noFill/>
                    </a:lnT>
                    <a:lnB>
                      <a:noFill/>
                    </a:lnB>
                  </a:tcPr>
                </a:tc>
                <a:extLst>
                  <a:ext uri="{0D108BD9-81ED-4DB2-BD59-A6C34878D82A}">
                    <a16:rowId xmlns:a16="http://schemas.microsoft.com/office/drawing/2014/main" val="2710082891"/>
                  </a:ext>
                </a:extLst>
              </a:tr>
              <a:tr h="209012">
                <a:tc>
                  <a:txBody>
                    <a:bodyPr/>
                    <a:lstStyle/>
                    <a:p>
                      <a:pPr algn="ctr" fontAlgn="b"/>
                      <a:r>
                        <a:rPr lang="en-US" sz="1000" b="1" i="0" u="none" strike="noStrike">
                          <a:solidFill>
                            <a:srgbClr val="000000"/>
                          </a:solidFill>
                          <a:effectLst/>
                          <a:latin typeface="Georgia" panose="02040502050405020303" pitchFamily="18" charset="0"/>
                        </a:rPr>
                        <a:t>5th</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65660</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93.13</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99763</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92.51</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87088</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92.01</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120198</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90.03</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93564</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92.19</a:t>
                      </a:r>
                    </a:p>
                  </a:txBody>
                  <a:tcPr marL="6007" marR="6007" marT="6007" marB="0" anchor="b">
                    <a:lnL>
                      <a:noFill/>
                    </a:lnL>
                    <a:lnR>
                      <a:noFill/>
                    </a:lnR>
                    <a:lnT>
                      <a:noFill/>
                    </a:lnT>
                    <a:lnB>
                      <a:noFill/>
                    </a:lnB>
                  </a:tcPr>
                </a:tc>
                <a:extLst>
                  <a:ext uri="{0D108BD9-81ED-4DB2-BD59-A6C34878D82A}">
                    <a16:rowId xmlns:a16="http://schemas.microsoft.com/office/drawing/2014/main" val="1286216837"/>
                  </a:ext>
                </a:extLst>
              </a:tr>
              <a:tr h="209012">
                <a:tc>
                  <a:txBody>
                    <a:bodyPr/>
                    <a:lstStyle/>
                    <a:p>
                      <a:pPr algn="ctr" fontAlgn="b"/>
                      <a:r>
                        <a:rPr lang="en-US" sz="1000" b="1" i="0" u="none" strike="noStrike">
                          <a:solidFill>
                            <a:srgbClr val="000000"/>
                          </a:solidFill>
                          <a:effectLst/>
                          <a:latin typeface="Georgia" panose="02040502050405020303" pitchFamily="18" charset="0"/>
                        </a:rPr>
                        <a:t>6th</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1960</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2.78</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5129</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4.76</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3459</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3.65</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6608</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4.95</a:t>
                      </a:r>
                    </a:p>
                  </a:txBody>
                  <a:tcPr marL="6007" marR="6007" marT="600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3815</a:t>
                      </a:r>
                    </a:p>
                  </a:txBody>
                  <a:tcPr marL="6007" marR="6007" marT="600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3.76</a:t>
                      </a:r>
                    </a:p>
                  </a:txBody>
                  <a:tcPr marL="6007" marR="6007" marT="6007" marB="0" anchor="b">
                    <a:lnL>
                      <a:noFill/>
                    </a:lnL>
                    <a:lnR>
                      <a:noFill/>
                    </a:lnR>
                    <a:lnT>
                      <a:noFill/>
                    </a:lnT>
                    <a:lnB>
                      <a:noFill/>
                    </a:lnB>
                  </a:tcPr>
                </a:tc>
                <a:extLst>
                  <a:ext uri="{0D108BD9-81ED-4DB2-BD59-A6C34878D82A}">
                    <a16:rowId xmlns:a16="http://schemas.microsoft.com/office/drawing/2014/main" val="1458073238"/>
                  </a:ext>
                </a:extLst>
              </a:tr>
              <a:tr h="209012">
                <a:tc>
                  <a:txBody>
                    <a:bodyPr/>
                    <a:lstStyle/>
                    <a:p>
                      <a:pPr algn="ctr" fontAlgn="b"/>
                      <a:r>
                        <a:rPr lang="en-US" sz="1000" b="1" i="1" u="none" strike="noStrike">
                          <a:solidFill>
                            <a:srgbClr val="000000"/>
                          </a:solidFill>
                          <a:effectLst/>
                          <a:latin typeface="Georgia" panose="02040502050405020303" pitchFamily="18" charset="0"/>
                        </a:rPr>
                        <a:t>Total</a:t>
                      </a: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70503</a:t>
                      </a: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100</a:t>
                      </a:r>
                    </a:p>
                  </a:txBody>
                  <a:tcPr marL="6007" marR="6007" marT="6007"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107846</a:t>
                      </a: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100</a:t>
                      </a:r>
                    </a:p>
                  </a:txBody>
                  <a:tcPr marL="6007" marR="6007" marT="6007"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94653</a:t>
                      </a: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100</a:t>
                      </a:r>
                    </a:p>
                  </a:txBody>
                  <a:tcPr marL="6007" marR="6007" marT="6007"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133512</a:t>
                      </a: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100</a:t>
                      </a:r>
                    </a:p>
                  </a:txBody>
                  <a:tcPr marL="6007" marR="6007" marT="6007"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6007" marR="6007" marT="600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101490</a:t>
                      </a:r>
                    </a:p>
                  </a:txBody>
                  <a:tcPr marL="6007" marR="6007" marT="6007" marB="0" anchor="b">
                    <a:lnL>
                      <a:noFill/>
                    </a:lnL>
                    <a:lnR>
                      <a:noFill/>
                    </a:lnR>
                    <a:lnT>
                      <a:noFill/>
                    </a:lnT>
                    <a:lnB>
                      <a:noFill/>
                    </a:lnB>
                  </a:tcPr>
                </a:tc>
                <a:tc>
                  <a:txBody>
                    <a:bodyPr/>
                    <a:lstStyle/>
                    <a:p>
                      <a:pPr algn="ctr" fontAlgn="b"/>
                      <a:r>
                        <a:rPr lang="en-US" sz="1000" b="0" i="1" u="none" strike="noStrike" dirty="0">
                          <a:solidFill>
                            <a:srgbClr val="000000"/>
                          </a:solidFill>
                          <a:effectLst/>
                          <a:latin typeface="Georgia" panose="02040502050405020303" pitchFamily="18" charset="0"/>
                        </a:rPr>
                        <a:t>100</a:t>
                      </a:r>
                    </a:p>
                  </a:txBody>
                  <a:tcPr marL="6007" marR="6007" marT="6007" marB="0" anchor="b">
                    <a:lnL>
                      <a:noFill/>
                    </a:lnL>
                    <a:lnR>
                      <a:noFill/>
                    </a:lnR>
                    <a:lnT>
                      <a:noFill/>
                    </a:lnT>
                    <a:lnB>
                      <a:noFill/>
                    </a:lnB>
                  </a:tcPr>
                </a:tc>
                <a:extLst>
                  <a:ext uri="{0D108BD9-81ED-4DB2-BD59-A6C34878D82A}">
                    <a16:rowId xmlns:a16="http://schemas.microsoft.com/office/drawing/2014/main" val="672062153"/>
                  </a:ext>
                </a:extLst>
              </a:tr>
            </a:tbl>
          </a:graphicData>
        </a:graphic>
      </p:graphicFrame>
      <p:sp>
        <p:nvSpPr>
          <p:cNvPr id="4" name="Slide Number Placeholder 3">
            <a:extLst>
              <a:ext uri="{FF2B5EF4-FFF2-40B4-BE49-F238E27FC236}">
                <a16:creationId xmlns:a16="http://schemas.microsoft.com/office/drawing/2014/main" id="{18A44CF6-F2E2-4FD8-AC55-DF2A71A1EC7C}"/>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135809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F774-42FB-4F14-9DA9-693AD13E0A37}"/>
              </a:ext>
            </a:extLst>
          </p:cNvPr>
          <p:cNvSpPr>
            <a:spLocks noGrp="1"/>
          </p:cNvSpPr>
          <p:nvPr>
            <p:ph type="title"/>
          </p:nvPr>
        </p:nvSpPr>
        <p:spPr/>
        <p:txBody>
          <a:bodyPr/>
          <a:lstStyle/>
          <a:p>
            <a:r>
              <a:rPr lang="en-US" dirty="0"/>
              <a:t>Grade Tabulation: Secondary Survey</a:t>
            </a:r>
          </a:p>
        </p:txBody>
      </p:sp>
      <p:graphicFrame>
        <p:nvGraphicFramePr>
          <p:cNvPr id="6" name="Content Placeholder 5">
            <a:extLst>
              <a:ext uri="{FF2B5EF4-FFF2-40B4-BE49-F238E27FC236}">
                <a16:creationId xmlns:a16="http://schemas.microsoft.com/office/drawing/2014/main" id="{B26BE2AE-AEBA-4897-8810-A21B9094A5C2}"/>
              </a:ext>
            </a:extLst>
          </p:cNvPr>
          <p:cNvGraphicFramePr>
            <a:graphicFrameLocks noGrp="1"/>
          </p:cNvGraphicFramePr>
          <p:nvPr>
            <p:ph idx="1"/>
            <p:extLst>
              <p:ext uri="{D42A27DB-BD31-4B8C-83A1-F6EECF244321}">
                <p14:modId xmlns:p14="http://schemas.microsoft.com/office/powerpoint/2010/main" val="2733721210"/>
              </p:ext>
            </p:extLst>
          </p:nvPr>
        </p:nvGraphicFramePr>
        <p:xfrm>
          <a:off x="457202" y="1981200"/>
          <a:ext cx="8229596" cy="2893851"/>
        </p:xfrm>
        <a:graphic>
          <a:graphicData uri="http://schemas.openxmlformats.org/drawingml/2006/table">
            <a:tbl>
              <a:tblPr/>
              <a:tblGrid>
                <a:gridCol w="1004690">
                  <a:extLst>
                    <a:ext uri="{9D8B030D-6E8A-4147-A177-3AD203B41FA5}">
                      <a16:colId xmlns:a16="http://schemas.microsoft.com/office/drawing/2014/main" val="1344076996"/>
                    </a:ext>
                  </a:extLst>
                </a:gridCol>
                <a:gridCol w="687031">
                  <a:extLst>
                    <a:ext uri="{9D8B030D-6E8A-4147-A177-3AD203B41FA5}">
                      <a16:colId xmlns:a16="http://schemas.microsoft.com/office/drawing/2014/main" val="2017310771"/>
                    </a:ext>
                  </a:extLst>
                </a:gridCol>
                <a:gridCol w="687031">
                  <a:extLst>
                    <a:ext uri="{9D8B030D-6E8A-4147-A177-3AD203B41FA5}">
                      <a16:colId xmlns:a16="http://schemas.microsoft.com/office/drawing/2014/main" val="903733880"/>
                    </a:ext>
                  </a:extLst>
                </a:gridCol>
                <a:gridCol w="88649">
                  <a:extLst>
                    <a:ext uri="{9D8B030D-6E8A-4147-A177-3AD203B41FA5}">
                      <a16:colId xmlns:a16="http://schemas.microsoft.com/office/drawing/2014/main" val="2102841494"/>
                    </a:ext>
                  </a:extLst>
                </a:gridCol>
                <a:gridCol w="687031">
                  <a:extLst>
                    <a:ext uri="{9D8B030D-6E8A-4147-A177-3AD203B41FA5}">
                      <a16:colId xmlns:a16="http://schemas.microsoft.com/office/drawing/2014/main" val="1500572363"/>
                    </a:ext>
                  </a:extLst>
                </a:gridCol>
                <a:gridCol w="687031">
                  <a:extLst>
                    <a:ext uri="{9D8B030D-6E8A-4147-A177-3AD203B41FA5}">
                      <a16:colId xmlns:a16="http://schemas.microsoft.com/office/drawing/2014/main" val="3870775586"/>
                    </a:ext>
                  </a:extLst>
                </a:gridCol>
                <a:gridCol w="88649">
                  <a:extLst>
                    <a:ext uri="{9D8B030D-6E8A-4147-A177-3AD203B41FA5}">
                      <a16:colId xmlns:a16="http://schemas.microsoft.com/office/drawing/2014/main" val="3578201899"/>
                    </a:ext>
                  </a:extLst>
                </a:gridCol>
                <a:gridCol w="687031">
                  <a:extLst>
                    <a:ext uri="{9D8B030D-6E8A-4147-A177-3AD203B41FA5}">
                      <a16:colId xmlns:a16="http://schemas.microsoft.com/office/drawing/2014/main" val="2191511625"/>
                    </a:ext>
                  </a:extLst>
                </a:gridCol>
                <a:gridCol w="687031">
                  <a:extLst>
                    <a:ext uri="{9D8B030D-6E8A-4147-A177-3AD203B41FA5}">
                      <a16:colId xmlns:a16="http://schemas.microsoft.com/office/drawing/2014/main" val="79605121"/>
                    </a:ext>
                  </a:extLst>
                </a:gridCol>
                <a:gridCol w="88649">
                  <a:extLst>
                    <a:ext uri="{9D8B030D-6E8A-4147-A177-3AD203B41FA5}">
                      <a16:colId xmlns:a16="http://schemas.microsoft.com/office/drawing/2014/main" val="1500911859"/>
                    </a:ext>
                  </a:extLst>
                </a:gridCol>
                <a:gridCol w="687031">
                  <a:extLst>
                    <a:ext uri="{9D8B030D-6E8A-4147-A177-3AD203B41FA5}">
                      <a16:colId xmlns:a16="http://schemas.microsoft.com/office/drawing/2014/main" val="2033792235"/>
                    </a:ext>
                  </a:extLst>
                </a:gridCol>
                <a:gridCol w="687031">
                  <a:extLst>
                    <a:ext uri="{9D8B030D-6E8A-4147-A177-3AD203B41FA5}">
                      <a16:colId xmlns:a16="http://schemas.microsoft.com/office/drawing/2014/main" val="3101804529"/>
                    </a:ext>
                  </a:extLst>
                </a:gridCol>
                <a:gridCol w="88649">
                  <a:extLst>
                    <a:ext uri="{9D8B030D-6E8A-4147-A177-3AD203B41FA5}">
                      <a16:colId xmlns:a16="http://schemas.microsoft.com/office/drawing/2014/main" val="1851136081"/>
                    </a:ext>
                  </a:extLst>
                </a:gridCol>
                <a:gridCol w="687031">
                  <a:extLst>
                    <a:ext uri="{9D8B030D-6E8A-4147-A177-3AD203B41FA5}">
                      <a16:colId xmlns:a16="http://schemas.microsoft.com/office/drawing/2014/main" val="900546673"/>
                    </a:ext>
                  </a:extLst>
                </a:gridCol>
                <a:gridCol w="687031">
                  <a:extLst>
                    <a:ext uri="{9D8B030D-6E8A-4147-A177-3AD203B41FA5}">
                      <a16:colId xmlns:a16="http://schemas.microsoft.com/office/drawing/2014/main" val="3992193407"/>
                    </a:ext>
                  </a:extLst>
                </a:gridCol>
              </a:tblGrid>
              <a:tr h="246739">
                <a:tc gridSpan="15">
                  <a:txBody>
                    <a:bodyPr/>
                    <a:lstStyle/>
                    <a:p>
                      <a:pPr algn="ctr" fontAlgn="b"/>
                      <a:r>
                        <a:rPr lang="en-US" sz="1100" b="1" i="0" u="none" strike="noStrike">
                          <a:solidFill>
                            <a:srgbClr val="000000"/>
                          </a:solidFill>
                          <a:effectLst/>
                          <a:latin typeface="Georgia" panose="02040502050405020303" pitchFamily="18" charset="0"/>
                        </a:rPr>
                        <a:t>Tabulation of Grades in the Secondary Survey Response</a:t>
                      </a:r>
                    </a:p>
                  </a:txBody>
                  <a:tcPr marL="4910" marR="4910" marT="49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2622765"/>
                  </a:ext>
                </a:extLst>
              </a:tr>
              <a:tr h="203624">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extLst>
                  <a:ext uri="{0D108BD9-81ED-4DB2-BD59-A6C34878D82A}">
                    <a16:rowId xmlns:a16="http://schemas.microsoft.com/office/drawing/2014/main" val="1641434721"/>
                  </a:ext>
                </a:extLst>
              </a:tr>
              <a:tr h="203624">
                <a:tc>
                  <a:txBody>
                    <a:bodyPr/>
                    <a:lstStyle/>
                    <a:p>
                      <a:pPr algn="ctr" fontAlgn="b"/>
                      <a:r>
                        <a:rPr lang="en-US" sz="900" b="0"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Georgia" panose="02040502050405020303" pitchFamily="18" charset="0"/>
                        </a:rPr>
                        <a:t>2014-2015</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900" b="1"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Georgia" panose="02040502050405020303" pitchFamily="18" charset="0"/>
                        </a:rPr>
                        <a:t>2015-2016</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900" b="1"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Georgia" panose="02040502050405020303" pitchFamily="18" charset="0"/>
                        </a:rPr>
                        <a:t>2016-2017</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900" b="1"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Georgia" panose="02040502050405020303" pitchFamily="18" charset="0"/>
                        </a:rPr>
                        <a:t>2017-2018</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900" b="1"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Georgia" panose="02040502050405020303" pitchFamily="18" charset="0"/>
                        </a:rPr>
                        <a:t>2018-2019</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238140843"/>
                  </a:ext>
                </a:extLst>
              </a:tr>
              <a:tr h="203624">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1"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14666429"/>
                  </a:ext>
                </a:extLst>
              </a:tr>
              <a:tr h="203624">
                <a:tc>
                  <a:txBody>
                    <a:bodyPr/>
                    <a:lstStyle/>
                    <a:p>
                      <a:pPr algn="ctr" fontAlgn="b"/>
                      <a:r>
                        <a:rPr lang="en-US" sz="900" b="1" i="0" u="none" strike="noStrike">
                          <a:solidFill>
                            <a:srgbClr val="000000"/>
                          </a:solidFill>
                          <a:effectLst/>
                          <a:latin typeface="Georgia" panose="02040502050405020303" pitchFamily="18" charset="0"/>
                        </a:rPr>
                        <a:t>Grade</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Frequency</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Percent</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Frequency</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Percent</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Frequency</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Percent</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Frequency</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Percent</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 </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Frequency</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Georgia" panose="02040502050405020303" pitchFamily="18" charset="0"/>
                        </a:rPr>
                        <a:t>Percent</a:t>
                      </a:r>
                    </a:p>
                  </a:txBody>
                  <a:tcPr marL="4910" marR="4910" marT="49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772467"/>
                  </a:ext>
                </a:extLst>
              </a:tr>
              <a:tr h="203624">
                <a:tc>
                  <a:txBody>
                    <a:bodyPr/>
                    <a:lstStyle/>
                    <a:p>
                      <a:pPr algn="ctr" fontAlgn="b"/>
                      <a:r>
                        <a:rPr lang="en-US" sz="900" b="1" i="1" u="none" strike="noStrike">
                          <a:solidFill>
                            <a:srgbClr val="000000"/>
                          </a:solidFill>
                          <a:effectLst/>
                          <a:latin typeface="Georgia" panose="02040502050405020303" pitchFamily="18" charset="0"/>
                        </a:rPr>
                        <a:t>6th</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3732</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1.07</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5074</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0.91</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4688</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0.99</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5315</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0.82</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5434</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Georgia" panose="02040502050405020303" pitchFamily="18" charset="0"/>
                        </a:rPr>
                        <a:t>1.07</a:t>
                      </a:r>
                    </a:p>
                  </a:txBody>
                  <a:tcPr marL="4910" marR="4910" marT="49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2302284"/>
                  </a:ext>
                </a:extLst>
              </a:tr>
              <a:tr h="203624">
                <a:tc>
                  <a:txBody>
                    <a:bodyPr/>
                    <a:lstStyle/>
                    <a:p>
                      <a:pPr algn="ctr" fontAlgn="b"/>
                      <a:r>
                        <a:rPr lang="en-US" sz="900" b="1" i="1" u="none" strike="noStrike">
                          <a:solidFill>
                            <a:srgbClr val="000000"/>
                          </a:solidFill>
                          <a:effectLst/>
                          <a:latin typeface="Georgia" panose="02040502050405020303" pitchFamily="18" charset="0"/>
                        </a:rPr>
                        <a:t>7th</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115167</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33.17</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175756</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31.5</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145275</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30.7</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205794</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31.77</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165956</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32.59</a:t>
                      </a:r>
                    </a:p>
                  </a:txBody>
                  <a:tcPr marL="4910" marR="4910" marT="4910" marB="0" anchor="b">
                    <a:lnL>
                      <a:noFill/>
                    </a:lnL>
                    <a:lnR>
                      <a:noFill/>
                    </a:lnR>
                    <a:lnT>
                      <a:noFill/>
                    </a:lnT>
                    <a:lnB>
                      <a:noFill/>
                    </a:lnB>
                  </a:tcPr>
                </a:tc>
                <a:extLst>
                  <a:ext uri="{0D108BD9-81ED-4DB2-BD59-A6C34878D82A}">
                    <a16:rowId xmlns:a16="http://schemas.microsoft.com/office/drawing/2014/main" val="4140057400"/>
                  </a:ext>
                </a:extLst>
              </a:tr>
              <a:tr h="203624">
                <a:tc>
                  <a:txBody>
                    <a:bodyPr/>
                    <a:lstStyle/>
                    <a:p>
                      <a:pPr algn="ctr" fontAlgn="b"/>
                      <a:r>
                        <a:rPr lang="en-US" sz="900" b="1" i="1" u="none" strike="noStrike">
                          <a:solidFill>
                            <a:srgbClr val="000000"/>
                          </a:solidFill>
                          <a:effectLst/>
                          <a:latin typeface="Georgia" panose="02040502050405020303" pitchFamily="18" charset="0"/>
                        </a:rPr>
                        <a:t>8th</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7398</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2.13</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13888</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2.49</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14672</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3.1</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15419</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2.38</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14639</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2.88</a:t>
                      </a:r>
                    </a:p>
                  </a:txBody>
                  <a:tcPr marL="4910" marR="4910" marT="4910" marB="0" anchor="b">
                    <a:lnL>
                      <a:noFill/>
                    </a:lnL>
                    <a:lnR>
                      <a:noFill/>
                    </a:lnR>
                    <a:lnT>
                      <a:noFill/>
                    </a:lnT>
                    <a:lnB>
                      <a:noFill/>
                    </a:lnB>
                  </a:tcPr>
                </a:tc>
                <a:extLst>
                  <a:ext uri="{0D108BD9-81ED-4DB2-BD59-A6C34878D82A}">
                    <a16:rowId xmlns:a16="http://schemas.microsoft.com/office/drawing/2014/main" val="2883524074"/>
                  </a:ext>
                </a:extLst>
              </a:tr>
              <a:tr h="203624">
                <a:tc>
                  <a:txBody>
                    <a:bodyPr/>
                    <a:lstStyle/>
                    <a:p>
                      <a:pPr algn="ctr" fontAlgn="b"/>
                      <a:r>
                        <a:rPr lang="en-US" sz="900" b="1" i="1" u="none" strike="noStrike">
                          <a:solidFill>
                            <a:srgbClr val="000000"/>
                          </a:solidFill>
                          <a:effectLst/>
                          <a:latin typeface="Georgia" panose="02040502050405020303" pitchFamily="18" charset="0"/>
                        </a:rPr>
                        <a:t>9th</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103731</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29.87</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167629</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30.05</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141666</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29.94</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193787</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29.92</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148280</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29.12</a:t>
                      </a:r>
                    </a:p>
                  </a:txBody>
                  <a:tcPr marL="4910" marR="4910" marT="4910" marB="0" anchor="b">
                    <a:lnL>
                      <a:noFill/>
                    </a:lnL>
                    <a:lnR>
                      <a:noFill/>
                    </a:lnR>
                    <a:lnT>
                      <a:noFill/>
                    </a:lnT>
                    <a:lnB>
                      <a:noFill/>
                    </a:lnB>
                  </a:tcPr>
                </a:tc>
                <a:extLst>
                  <a:ext uri="{0D108BD9-81ED-4DB2-BD59-A6C34878D82A}">
                    <a16:rowId xmlns:a16="http://schemas.microsoft.com/office/drawing/2014/main" val="3040222076"/>
                  </a:ext>
                </a:extLst>
              </a:tr>
              <a:tr h="203624">
                <a:tc>
                  <a:txBody>
                    <a:bodyPr/>
                    <a:lstStyle/>
                    <a:p>
                      <a:pPr algn="ctr" fontAlgn="b"/>
                      <a:r>
                        <a:rPr lang="en-US" sz="900" b="1" i="1" u="none" strike="noStrike">
                          <a:solidFill>
                            <a:srgbClr val="000000"/>
                          </a:solidFill>
                          <a:effectLst/>
                          <a:latin typeface="Georgia" panose="02040502050405020303" pitchFamily="18" charset="0"/>
                        </a:rPr>
                        <a:t>10th</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13869</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3.99</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20250</a:t>
                      </a:r>
                    </a:p>
                  </a:txBody>
                  <a:tcPr marL="4910" marR="4910" marT="4910" marB="0" anchor="b">
                    <a:lnL>
                      <a:noFill/>
                    </a:lnL>
                    <a:lnR>
                      <a:noFill/>
                    </a:lnR>
                    <a:lnT>
                      <a:noFill/>
                    </a:lnT>
                    <a:lnB>
                      <a:noFill/>
                    </a:lnB>
                  </a:tcPr>
                </a:tc>
                <a:tc>
                  <a:txBody>
                    <a:bodyPr/>
                    <a:lstStyle/>
                    <a:p>
                      <a:pPr algn="ctr" fontAlgn="b"/>
                      <a:r>
                        <a:rPr lang="en-US" sz="900" b="0" i="0" u="none" strike="noStrike" dirty="0">
                          <a:solidFill>
                            <a:srgbClr val="000000"/>
                          </a:solidFill>
                          <a:effectLst/>
                          <a:latin typeface="Georgia" panose="02040502050405020303" pitchFamily="18" charset="0"/>
                        </a:rPr>
                        <a:t>3.63</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18215</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3.85</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26057</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4.02</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21796</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4.28</a:t>
                      </a:r>
                    </a:p>
                  </a:txBody>
                  <a:tcPr marL="4910" marR="4910" marT="4910" marB="0" anchor="b">
                    <a:lnL>
                      <a:noFill/>
                    </a:lnL>
                    <a:lnR>
                      <a:noFill/>
                    </a:lnR>
                    <a:lnT>
                      <a:noFill/>
                    </a:lnT>
                    <a:lnB>
                      <a:noFill/>
                    </a:lnB>
                  </a:tcPr>
                </a:tc>
                <a:extLst>
                  <a:ext uri="{0D108BD9-81ED-4DB2-BD59-A6C34878D82A}">
                    <a16:rowId xmlns:a16="http://schemas.microsoft.com/office/drawing/2014/main" val="2552651621"/>
                  </a:ext>
                </a:extLst>
              </a:tr>
              <a:tr h="203624">
                <a:tc>
                  <a:txBody>
                    <a:bodyPr/>
                    <a:lstStyle/>
                    <a:p>
                      <a:pPr algn="ctr" fontAlgn="b"/>
                      <a:r>
                        <a:rPr lang="en-US" sz="900" b="1" i="1" u="none" strike="noStrike">
                          <a:solidFill>
                            <a:srgbClr val="000000"/>
                          </a:solidFill>
                          <a:effectLst/>
                          <a:latin typeface="Georgia" panose="02040502050405020303" pitchFamily="18" charset="0"/>
                        </a:rPr>
                        <a:t>11th</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84351</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24.29</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141346</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25.34</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121194</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25.61</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162863</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25.14</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121986</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23.96</a:t>
                      </a:r>
                    </a:p>
                  </a:txBody>
                  <a:tcPr marL="4910" marR="4910" marT="4910" marB="0" anchor="b">
                    <a:lnL>
                      <a:noFill/>
                    </a:lnL>
                    <a:lnR>
                      <a:noFill/>
                    </a:lnR>
                    <a:lnT>
                      <a:noFill/>
                    </a:lnT>
                    <a:lnB>
                      <a:noFill/>
                    </a:lnB>
                  </a:tcPr>
                </a:tc>
                <a:extLst>
                  <a:ext uri="{0D108BD9-81ED-4DB2-BD59-A6C34878D82A}">
                    <a16:rowId xmlns:a16="http://schemas.microsoft.com/office/drawing/2014/main" val="884294579"/>
                  </a:ext>
                </a:extLst>
              </a:tr>
              <a:tr h="203624">
                <a:tc>
                  <a:txBody>
                    <a:bodyPr/>
                    <a:lstStyle/>
                    <a:p>
                      <a:pPr algn="ctr" fontAlgn="b"/>
                      <a:r>
                        <a:rPr lang="en-US" sz="900" b="1" i="1" u="none" strike="noStrike">
                          <a:solidFill>
                            <a:srgbClr val="000000"/>
                          </a:solidFill>
                          <a:effectLst/>
                          <a:latin typeface="Georgia" panose="02040502050405020303" pitchFamily="18" charset="0"/>
                        </a:rPr>
                        <a:t>12th</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9829</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2.83</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15970</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2.86</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14314</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3.03</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20123</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3.11</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18215</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3.58</a:t>
                      </a:r>
                    </a:p>
                  </a:txBody>
                  <a:tcPr marL="4910" marR="4910" marT="4910" marB="0" anchor="b">
                    <a:lnL>
                      <a:noFill/>
                    </a:lnL>
                    <a:lnR>
                      <a:noFill/>
                    </a:lnR>
                    <a:lnT>
                      <a:noFill/>
                    </a:lnT>
                    <a:lnB>
                      <a:noFill/>
                    </a:lnB>
                  </a:tcPr>
                </a:tc>
                <a:extLst>
                  <a:ext uri="{0D108BD9-81ED-4DB2-BD59-A6C34878D82A}">
                    <a16:rowId xmlns:a16="http://schemas.microsoft.com/office/drawing/2014/main" val="2137743085"/>
                  </a:ext>
                </a:extLst>
              </a:tr>
              <a:tr h="203624">
                <a:tc>
                  <a:txBody>
                    <a:bodyPr/>
                    <a:lstStyle/>
                    <a:p>
                      <a:pPr algn="ctr" fontAlgn="b"/>
                      <a:r>
                        <a:rPr lang="en-US" sz="900" b="1" i="1" u="none" strike="noStrike">
                          <a:solidFill>
                            <a:srgbClr val="000000"/>
                          </a:solidFill>
                          <a:effectLst/>
                          <a:latin typeface="Georgia" panose="02040502050405020303" pitchFamily="18" charset="0"/>
                        </a:rPr>
                        <a:t>Non-traditional</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9140</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2.63</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17989</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3.22</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13166</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2.78</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18364</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2.84</a:t>
                      </a:r>
                    </a:p>
                  </a:txBody>
                  <a:tcPr marL="4910" marR="4910" marT="4910" marB="0" anchor="b">
                    <a:lnL>
                      <a:noFill/>
                    </a:lnL>
                    <a:lnR>
                      <a:noFill/>
                    </a:lnR>
                    <a:lnT>
                      <a:noFill/>
                    </a:lnT>
                    <a:lnB>
                      <a:noFill/>
                    </a:lnB>
                  </a:tcPr>
                </a:tc>
                <a:tc>
                  <a:txBody>
                    <a:bodyPr/>
                    <a:lstStyle/>
                    <a:p>
                      <a:pPr algn="ctr" fontAlgn="b"/>
                      <a:endParaRPr lang="en-US" sz="900" b="0" i="0"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12842</a:t>
                      </a:r>
                    </a:p>
                  </a:txBody>
                  <a:tcPr marL="4910" marR="4910" marT="4910" marB="0" anchor="b">
                    <a:lnL>
                      <a:noFill/>
                    </a:lnL>
                    <a:lnR>
                      <a:noFill/>
                    </a:lnR>
                    <a:lnT>
                      <a:noFill/>
                    </a:lnT>
                    <a:lnB>
                      <a:noFill/>
                    </a:lnB>
                  </a:tcPr>
                </a:tc>
                <a:tc>
                  <a:txBody>
                    <a:bodyPr/>
                    <a:lstStyle/>
                    <a:p>
                      <a:pPr algn="ctr" fontAlgn="b"/>
                      <a:r>
                        <a:rPr lang="en-US" sz="900" b="0" i="0" u="none" strike="noStrike">
                          <a:solidFill>
                            <a:srgbClr val="000000"/>
                          </a:solidFill>
                          <a:effectLst/>
                          <a:latin typeface="Georgia" panose="02040502050405020303" pitchFamily="18" charset="0"/>
                        </a:rPr>
                        <a:t>2.52</a:t>
                      </a:r>
                    </a:p>
                  </a:txBody>
                  <a:tcPr marL="4910" marR="4910" marT="4910" marB="0" anchor="b">
                    <a:lnL>
                      <a:noFill/>
                    </a:lnL>
                    <a:lnR>
                      <a:noFill/>
                    </a:lnR>
                    <a:lnT>
                      <a:noFill/>
                    </a:lnT>
                    <a:lnB>
                      <a:noFill/>
                    </a:lnB>
                  </a:tcPr>
                </a:tc>
                <a:extLst>
                  <a:ext uri="{0D108BD9-81ED-4DB2-BD59-A6C34878D82A}">
                    <a16:rowId xmlns:a16="http://schemas.microsoft.com/office/drawing/2014/main" val="2525730811"/>
                  </a:ext>
                </a:extLst>
              </a:tr>
              <a:tr h="203624">
                <a:tc>
                  <a:txBody>
                    <a:bodyPr/>
                    <a:lstStyle/>
                    <a:p>
                      <a:pPr algn="ctr" fontAlgn="b"/>
                      <a:r>
                        <a:rPr lang="en-US" sz="900" b="1" i="1" u="none" strike="noStrike">
                          <a:solidFill>
                            <a:srgbClr val="000000"/>
                          </a:solidFill>
                          <a:effectLst/>
                          <a:latin typeface="Georgia" panose="02040502050405020303" pitchFamily="18" charset="0"/>
                        </a:rPr>
                        <a:t>Total</a:t>
                      </a: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347217</a:t>
                      </a: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100</a:t>
                      </a:r>
                    </a:p>
                  </a:txBody>
                  <a:tcPr marL="4910" marR="4910" marT="4910" marB="0" anchor="b">
                    <a:lnL>
                      <a:noFill/>
                    </a:lnL>
                    <a:lnR>
                      <a:noFill/>
                    </a:lnR>
                    <a:lnT>
                      <a:noFill/>
                    </a:lnT>
                    <a:lnB>
                      <a:noFill/>
                    </a:lnB>
                  </a:tcPr>
                </a:tc>
                <a:tc>
                  <a:txBody>
                    <a:bodyPr/>
                    <a:lstStyle/>
                    <a:p>
                      <a:pPr algn="ctr" fontAlgn="b"/>
                      <a:endParaRPr lang="en-US" sz="900" b="0" i="1"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557902</a:t>
                      </a: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100</a:t>
                      </a:r>
                    </a:p>
                  </a:txBody>
                  <a:tcPr marL="4910" marR="4910" marT="4910" marB="0" anchor="b">
                    <a:lnL>
                      <a:noFill/>
                    </a:lnL>
                    <a:lnR>
                      <a:noFill/>
                    </a:lnR>
                    <a:lnT>
                      <a:noFill/>
                    </a:lnT>
                    <a:lnB>
                      <a:noFill/>
                    </a:lnB>
                  </a:tcPr>
                </a:tc>
                <a:tc>
                  <a:txBody>
                    <a:bodyPr/>
                    <a:lstStyle/>
                    <a:p>
                      <a:pPr algn="ctr" fontAlgn="b"/>
                      <a:endParaRPr lang="en-US" sz="900" b="0" i="1"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473190</a:t>
                      </a: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100</a:t>
                      </a:r>
                    </a:p>
                  </a:txBody>
                  <a:tcPr marL="4910" marR="4910" marT="4910" marB="0" anchor="b">
                    <a:lnL>
                      <a:noFill/>
                    </a:lnL>
                    <a:lnR>
                      <a:noFill/>
                    </a:lnR>
                    <a:lnT>
                      <a:noFill/>
                    </a:lnT>
                    <a:lnB>
                      <a:noFill/>
                    </a:lnB>
                  </a:tcPr>
                </a:tc>
                <a:tc>
                  <a:txBody>
                    <a:bodyPr/>
                    <a:lstStyle/>
                    <a:p>
                      <a:pPr algn="ctr" fontAlgn="b"/>
                      <a:endParaRPr lang="en-US" sz="900" b="0" i="1"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647722</a:t>
                      </a: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100</a:t>
                      </a:r>
                    </a:p>
                  </a:txBody>
                  <a:tcPr marL="4910" marR="4910" marT="4910" marB="0" anchor="b">
                    <a:lnL>
                      <a:noFill/>
                    </a:lnL>
                    <a:lnR>
                      <a:noFill/>
                    </a:lnR>
                    <a:lnT>
                      <a:noFill/>
                    </a:lnT>
                    <a:lnB>
                      <a:noFill/>
                    </a:lnB>
                  </a:tcPr>
                </a:tc>
                <a:tc>
                  <a:txBody>
                    <a:bodyPr/>
                    <a:lstStyle/>
                    <a:p>
                      <a:pPr algn="ctr" fontAlgn="b"/>
                      <a:endParaRPr lang="en-US" sz="900" b="0" i="1" u="none" strike="noStrike">
                        <a:solidFill>
                          <a:srgbClr val="000000"/>
                        </a:solidFill>
                        <a:effectLst/>
                        <a:latin typeface="Georgia" panose="02040502050405020303" pitchFamily="18" charset="0"/>
                      </a:endParaRPr>
                    </a:p>
                  </a:txBody>
                  <a:tcPr marL="4910" marR="4910" marT="4910" marB="0" anchor="b">
                    <a:lnL>
                      <a:noFill/>
                    </a:lnL>
                    <a:lnR>
                      <a:noFill/>
                    </a:lnR>
                    <a:lnT>
                      <a:noFill/>
                    </a:lnT>
                    <a:lnB>
                      <a:noFill/>
                    </a:lnB>
                  </a:tcPr>
                </a:tc>
                <a:tc>
                  <a:txBody>
                    <a:bodyPr/>
                    <a:lstStyle/>
                    <a:p>
                      <a:pPr algn="ctr" fontAlgn="b"/>
                      <a:r>
                        <a:rPr lang="en-US" sz="900" b="0" i="1" u="none" strike="noStrike">
                          <a:solidFill>
                            <a:srgbClr val="000000"/>
                          </a:solidFill>
                          <a:effectLst/>
                          <a:latin typeface="Georgia" panose="02040502050405020303" pitchFamily="18" charset="0"/>
                        </a:rPr>
                        <a:t>509148</a:t>
                      </a:r>
                    </a:p>
                  </a:txBody>
                  <a:tcPr marL="4910" marR="4910" marT="4910" marB="0" anchor="b">
                    <a:lnL>
                      <a:noFill/>
                    </a:lnL>
                    <a:lnR>
                      <a:noFill/>
                    </a:lnR>
                    <a:lnT>
                      <a:noFill/>
                    </a:lnT>
                    <a:lnB>
                      <a:noFill/>
                    </a:lnB>
                  </a:tcPr>
                </a:tc>
                <a:tc>
                  <a:txBody>
                    <a:bodyPr/>
                    <a:lstStyle/>
                    <a:p>
                      <a:pPr algn="ctr" fontAlgn="b"/>
                      <a:r>
                        <a:rPr lang="en-US" sz="900" b="0" i="1" u="none" strike="noStrike" dirty="0">
                          <a:solidFill>
                            <a:srgbClr val="000000"/>
                          </a:solidFill>
                          <a:effectLst/>
                          <a:latin typeface="Georgia" panose="02040502050405020303" pitchFamily="18" charset="0"/>
                        </a:rPr>
                        <a:t>100</a:t>
                      </a:r>
                    </a:p>
                  </a:txBody>
                  <a:tcPr marL="4910" marR="4910" marT="4910" marB="0" anchor="b">
                    <a:lnL>
                      <a:noFill/>
                    </a:lnL>
                    <a:lnR>
                      <a:noFill/>
                    </a:lnR>
                    <a:lnT>
                      <a:noFill/>
                    </a:lnT>
                    <a:lnB>
                      <a:noFill/>
                    </a:lnB>
                  </a:tcPr>
                </a:tc>
                <a:extLst>
                  <a:ext uri="{0D108BD9-81ED-4DB2-BD59-A6C34878D82A}">
                    <a16:rowId xmlns:a16="http://schemas.microsoft.com/office/drawing/2014/main" val="1095704684"/>
                  </a:ext>
                </a:extLst>
              </a:tr>
            </a:tbl>
          </a:graphicData>
        </a:graphic>
      </p:graphicFrame>
      <p:sp>
        <p:nvSpPr>
          <p:cNvPr id="4" name="Slide Number Placeholder 3">
            <a:extLst>
              <a:ext uri="{FF2B5EF4-FFF2-40B4-BE49-F238E27FC236}">
                <a16:creationId xmlns:a16="http://schemas.microsoft.com/office/drawing/2014/main" id="{D8095D7F-8B2D-4281-ACFF-69A7832A07BD}"/>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Tree>
    <p:extLst>
      <p:ext uri="{BB962C8B-B14F-4D97-AF65-F5344CB8AC3E}">
        <p14:creationId xmlns:p14="http://schemas.microsoft.com/office/powerpoint/2010/main" val="137715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CBD-96E1-4974-A7F7-D879AB5D0CE8}"/>
              </a:ext>
            </a:extLst>
          </p:cNvPr>
          <p:cNvSpPr>
            <a:spLocks noGrp="1"/>
          </p:cNvSpPr>
          <p:nvPr>
            <p:ph type="title"/>
          </p:nvPr>
        </p:nvSpPr>
        <p:spPr/>
        <p:txBody>
          <a:bodyPr/>
          <a:lstStyle/>
          <a:p>
            <a:r>
              <a:rPr lang="en-US" dirty="0"/>
              <a:t>Grade Tabulation: Parent Survey</a:t>
            </a:r>
          </a:p>
        </p:txBody>
      </p:sp>
      <p:graphicFrame>
        <p:nvGraphicFramePr>
          <p:cNvPr id="6" name="Content Placeholder 5">
            <a:extLst>
              <a:ext uri="{FF2B5EF4-FFF2-40B4-BE49-F238E27FC236}">
                <a16:creationId xmlns:a16="http://schemas.microsoft.com/office/drawing/2014/main" id="{2E3E4B76-2E3D-40BC-84C5-4F46F9DE8DA5}"/>
              </a:ext>
            </a:extLst>
          </p:cNvPr>
          <p:cNvGraphicFramePr>
            <a:graphicFrameLocks noGrp="1"/>
          </p:cNvGraphicFramePr>
          <p:nvPr>
            <p:ph idx="1"/>
          </p:nvPr>
        </p:nvGraphicFramePr>
        <p:xfrm>
          <a:off x="457200" y="1881660"/>
          <a:ext cx="8229600" cy="3963043"/>
        </p:xfrm>
        <a:graphic>
          <a:graphicData uri="http://schemas.openxmlformats.org/drawingml/2006/table">
            <a:tbl>
              <a:tblPr/>
              <a:tblGrid>
                <a:gridCol w="1043064">
                  <a:extLst>
                    <a:ext uri="{9D8B030D-6E8A-4147-A177-3AD203B41FA5}">
                      <a16:colId xmlns:a16="http://schemas.microsoft.com/office/drawing/2014/main" val="645811786"/>
                    </a:ext>
                  </a:extLst>
                </a:gridCol>
                <a:gridCol w="769039">
                  <a:extLst>
                    <a:ext uri="{9D8B030D-6E8A-4147-A177-3AD203B41FA5}">
                      <a16:colId xmlns:a16="http://schemas.microsoft.com/office/drawing/2014/main" val="494643175"/>
                    </a:ext>
                  </a:extLst>
                </a:gridCol>
                <a:gridCol w="583409">
                  <a:extLst>
                    <a:ext uri="{9D8B030D-6E8A-4147-A177-3AD203B41FA5}">
                      <a16:colId xmlns:a16="http://schemas.microsoft.com/office/drawing/2014/main" val="4199180708"/>
                    </a:ext>
                  </a:extLst>
                </a:gridCol>
                <a:gridCol w="106074">
                  <a:extLst>
                    <a:ext uri="{9D8B030D-6E8A-4147-A177-3AD203B41FA5}">
                      <a16:colId xmlns:a16="http://schemas.microsoft.com/office/drawing/2014/main" val="2432139719"/>
                    </a:ext>
                  </a:extLst>
                </a:gridCol>
                <a:gridCol w="769039">
                  <a:extLst>
                    <a:ext uri="{9D8B030D-6E8A-4147-A177-3AD203B41FA5}">
                      <a16:colId xmlns:a16="http://schemas.microsoft.com/office/drawing/2014/main" val="3610499024"/>
                    </a:ext>
                  </a:extLst>
                </a:gridCol>
                <a:gridCol w="583409">
                  <a:extLst>
                    <a:ext uri="{9D8B030D-6E8A-4147-A177-3AD203B41FA5}">
                      <a16:colId xmlns:a16="http://schemas.microsoft.com/office/drawing/2014/main" val="3391776254"/>
                    </a:ext>
                  </a:extLst>
                </a:gridCol>
                <a:gridCol w="106074">
                  <a:extLst>
                    <a:ext uri="{9D8B030D-6E8A-4147-A177-3AD203B41FA5}">
                      <a16:colId xmlns:a16="http://schemas.microsoft.com/office/drawing/2014/main" val="3823645513"/>
                    </a:ext>
                  </a:extLst>
                </a:gridCol>
                <a:gridCol w="769039">
                  <a:extLst>
                    <a:ext uri="{9D8B030D-6E8A-4147-A177-3AD203B41FA5}">
                      <a16:colId xmlns:a16="http://schemas.microsoft.com/office/drawing/2014/main" val="102492201"/>
                    </a:ext>
                  </a:extLst>
                </a:gridCol>
                <a:gridCol w="583409">
                  <a:extLst>
                    <a:ext uri="{9D8B030D-6E8A-4147-A177-3AD203B41FA5}">
                      <a16:colId xmlns:a16="http://schemas.microsoft.com/office/drawing/2014/main" val="4055420475"/>
                    </a:ext>
                  </a:extLst>
                </a:gridCol>
                <a:gridCol w="106074">
                  <a:extLst>
                    <a:ext uri="{9D8B030D-6E8A-4147-A177-3AD203B41FA5}">
                      <a16:colId xmlns:a16="http://schemas.microsoft.com/office/drawing/2014/main" val="1699401210"/>
                    </a:ext>
                  </a:extLst>
                </a:gridCol>
                <a:gridCol w="769039">
                  <a:extLst>
                    <a:ext uri="{9D8B030D-6E8A-4147-A177-3AD203B41FA5}">
                      <a16:colId xmlns:a16="http://schemas.microsoft.com/office/drawing/2014/main" val="3887847493"/>
                    </a:ext>
                  </a:extLst>
                </a:gridCol>
                <a:gridCol w="583409">
                  <a:extLst>
                    <a:ext uri="{9D8B030D-6E8A-4147-A177-3AD203B41FA5}">
                      <a16:colId xmlns:a16="http://schemas.microsoft.com/office/drawing/2014/main" val="3751405995"/>
                    </a:ext>
                  </a:extLst>
                </a:gridCol>
                <a:gridCol w="106074">
                  <a:extLst>
                    <a:ext uri="{9D8B030D-6E8A-4147-A177-3AD203B41FA5}">
                      <a16:colId xmlns:a16="http://schemas.microsoft.com/office/drawing/2014/main" val="3697716331"/>
                    </a:ext>
                  </a:extLst>
                </a:gridCol>
                <a:gridCol w="769039">
                  <a:extLst>
                    <a:ext uri="{9D8B030D-6E8A-4147-A177-3AD203B41FA5}">
                      <a16:colId xmlns:a16="http://schemas.microsoft.com/office/drawing/2014/main" val="2197976059"/>
                    </a:ext>
                  </a:extLst>
                </a:gridCol>
                <a:gridCol w="583409">
                  <a:extLst>
                    <a:ext uri="{9D8B030D-6E8A-4147-A177-3AD203B41FA5}">
                      <a16:colId xmlns:a16="http://schemas.microsoft.com/office/drawing/2014/main" val="968660494"/>
                    </a:ext>
                  </a:extLst>
                </a:gridCol>
              </a:tblGrid>
              <a:tr h="204281">
                <a:tc gridSpan="15">
                  <a:txBody>
                    <a:bodyPr/>
                    <a:lstStyle/>
                    <a:p>
                      <a:pPr algn="ctr" fontAlgn="b"/>
                      <a:r>
                        <a:rPr lang="en-US" sz="1300" b="1" i="0" u="none" strike="noStrike">
                          <a:solidFill>
                            <a:srgbClr val="000000"/>
                          </a:solidFill>
                          <a:effectLst/>
                          <a:latin typeface="Georgia" panose="02040502050405020303" pitchFamily="18" charset="0"/>
                        </a:rPr>
                        <a:t>Tabulation of Grades in the Parent Survey Response</a:t>
                      </a:r>
                    </a:p>
                  </a:txBody>
                  <a:tcPr marL="5837" marR="5837" marT="583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72134965"/>
                  </a:ext>
                </a:extLst>
              </a:tr>
              <a:tr h="204281">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300" b="1"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extLst>
                  <a:ext uri="{0D108BD9-81ED-4DB2-BD59-A6C34878D82A}">
                    <a16:rowId xmlns:a16="http://schemas.microsoft.com/office/drawing/2014/main" val="2453499684"/>
                  </a:ext>
                </a:extLst>
              </a:tr>
              <a:tr h="169261">
                <a:tc>
                  <a:txBody>
                    <a:bodyPr/>
                    <a:lstStyle/>
                    <a:p>
                      <a:pPr algn="ctr" fontAlgn="b"/>
                      <a:r>
                        <a:rPr lang="en-US" sz="1000" b="0"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2014-2015</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2015-2016</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2016-2017</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2017-2018</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2018-2019</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46060424"/>
                  </a:ext>
                </a:extLst>
              </a:tr>
              <a:tr h="169261">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40872395"/>
                  </a:ext>
                </a:extLst>
              </a:tr>
              <a:tr h="169261">
                <a:tc>
                  <a:txBody>
                    <a:bodyPr/>
                    <a:lstStyle/>
                    <a:p>
                      <a:pPr algn="ctr" fontAlgn="b"/>
                      <a:r>
                        <a:rPr lang="en-US" sz="1000" b="1" i="0" u="none" strike="noStrike">
                          <a:solidFill>
                            <a:srgbClr val="000000"/>
                          </a:solidFill>
                          <a:effectLst/>
                          <a:latin typeface="Georgia" panose="02040502050405020303" pitchFamily="18" charset="0"/>
                        </a:rPr>
                        <a:t>Grade</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 </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Frequency</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Georgia" panose="02040502050405020303" pitchFamily="18" charset="0"/>
                        </a:rPr>
                        <a:t>Percent</a:t>
                      </a:r>
                    </a:p>
                  </a:txBody>
                  <a:tcPr marL="5837" marR="5837" marT="583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448281"/>
                  </a:ext>
                </a:extLst>
              </a:tr>
              <a:tr h="169261">
                <a:tc>
                  <a:txBody>
                    <a:bodyPr/>
                    <a:lstStyle/>
                    <a:p>
                      <a:pPr algn="ctr" fontAlgn="b"/>
                      <a:r>
                        <a:rPr lang="en-US" sz="1000" b="0" i="0" u="none" strike="noStrike">
                          <a:solidFill>
                            <a:srgbClr val="000000"/>
                          </a:solidFill>
                          <a:effectLst/>
                          <a:latin typeface="Georgia" panose="02040502050405020303" pitchFamily="18" charset="0"/>
                        </a:rPr>
                        <a:t>-82</a:t>
                      </a: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en-US" sz="1000" b="0" i="0" u="none" strike="noStrike">
                          <a:solidFill>
                            <a:srgbClr val="000000"/>
                          </a:solidFill>
                          <a:effectLst/>
                          <a:latin typeface="Georgia" panose="02040502050405020303" pitchFamily="18" charset="0"/>
                        </a:rPr>
                        <a:t>1</a:t>
                      </a: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en-US" sz="1000" b="0" i="0" u="none" strike="noStrike">
                          <a:solidFill>
                            <a:srgbClr val="000000"/>
                          </a:solidFill>
                          <a:effectLst/>
                          <a:latin typeface="Georgia" panose="02040502050405020303" pitchFamily="18" charset="0"/>
                        </a:rPr>
                        <a:t>0</a:t>
                      </a: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6281366"/>
                  </a:ext>
                </a:extLst>
              </a:tr>
              <a:tr h="169261">
                <a:tc>
                  <a:txBody>
                    <a:bodyPr/>
                    <a:lstStyle/>
                    <a:p>
                      <a:pPr algn="ctr" fontAlgn="b"/>
                      <a:r>
                        <a:rPr lang="en-US" sz="1000" b="0" i="0" u="none" strike="noStrike">
                          <a:solidFill>
                            <a:srgbClr val="000000"/>
                          </a:solidFill>
                          <a:effectLst/>
                          <a:latin typeface="Georgia" panose="02040502050405020303" pitchFamily="18" charset="0"/>
                        </a:rPr>
                        <a:t>-8</a:t>
                      </a:r>
                    </a:p>
                  </a:txBody>
                  <a:tcPr marL="5837" marR="5837" marT="5837" marB="0" anchor="b">
                    <a:lnL>
                      <a:noFill/>
                    </a:lnL>
                    <a:lnR>
                      <a:noFill/>
                    </a:lnR>
                    <a:lnT>
                      <a:noFill/>
                    </a:lnT>
                    <a:lnB>
                      <a:noFill/>
                    </a:lnB>
                    <a:solidFill>
                      <a:srgbClr val="FFC000"/>
                    </a:solidFill>
                  </a:tcPr>
                </a:tc>
                <a:tc>
                  <a:txBody>
                    <a:bodyPr/>
                    <a:lstStyle/>
                    <a:p>
                      <a:pPr algn="ctr" fontAlgn="b"/>
                      <a:r>
                        <a:rPr lang="en-US" sz="1000" b="0" i="0" u="none" strike="noStrike">
                          <a:solidFill>
                            <a:srgbClr val="000000"/>
                          </a:solidFill>
                          <a:effectLst/>
                          <a:latin typeface="Georgia" panose="02040502050405020303" pitchFamily="18" charset="0"/>
                        </a:rPr>
                        <a:t>1327</a:t>
                      </a:r>
                    </a:p>
                  </a:txBody>
                  <a:tcPr marL="5837" marR="5837" marT="5837" marB="0" anchor="b">
                    <a:lnL>
                      <a:noFill/>
                    </a:lnL>
                    <a:lnR>
                      <a:noFill/>
                    </a:lnR>
                    <a:lnT>
                      <a:noFill/>
                    </a:lnT>
                    <a:lnB>
                      <a:noFill/>
                    </a:lnB>
                    <a:solidFill>
                      <a:srgbClr val="FFC000"/>
                    </a:solidFill>
                  </a:tcPr>
                </a:tc>
                <a:tc>
                  <a:txBody>
                    <a:bodyPr/>
                    <a:lstStyle/>
                    <a:p>
                      <a:pPr algn="ctr" fontAlgn="b"/>
                      <a:r>
                        <a:rPr lang="en-US" sz="1000" b="0" i="0" u="none" strike="noStrike">
                          <a:solidFill>
                            <a:srgbClr val="000000"/>
                          </a:solidFill>
                          <a:effectLst/>
                          <a:latin typeface="Georgia" panose="02040502050405020303" pitchFamily="18" charset="0"/>
                        </a:rPr>
                        <a:t>3.49</a:t>
                      </a:r>
                    </a:p>
                  </a:txBody>
                  <a:tcPr marL="5837" marR="5837" marT="5837" marB="0" anchor="b">
                    <a:lnL>
                      <a:noFill/>
                    </a:lnL>
                    <a:lnR>
                      <a:noFill/>
                    </a:lnR>
                    <a:lnT>
                      <a:noFill/>
                    </a:lnT>
                    <a:lnB>
                      <a:noFill/>
                    </a:lnB>
                    <a:solidFill>
                      <a:srgbClr val="FFC000"/>
                    </a:solidFill>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extLst>
                  <a:ext uri="{0D108BD9-81ED-4DB2-BD59-A6C34878D82A}">
                    <a16:rowId xmlns:a16="http://schemas.microsoft.com/office/drawing/2014/main" val="3058218044"/>
                  </a:ext>
                </a:extLst>
              </a:tr>
              <a:tr h="169261">
                <a:tc>
                  <a:txBody>
                    <a:bodyPr/>
                    <a:lstStyle/>
                    <a:p>
                      <a:pPr algn="ctr" fontAlgn="b"/>
                      <a:r>
                        <a:rPr lang="en-US" sz="1000" b="1" i="1" u="none" strike="noStrike">
                          <a:solidFill>
                            <a:srgbClr val="000000"/>
                          </a:solidFill>
                          <a:effectLst/>
                          <a:latin typeface="Georgia" panose="02040502050405020303" pitchFamily="18" charset="0"/>
                        </a:rPr>
                        <a:t>Kindergarten</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3080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8.09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4171</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6.22</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11911</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10.49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11404</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7.96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12442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7.98</a:t>
                      </a:r>
                    </a:p>
                  </a:txBody>
                  <a:tcPr marL="5837" marR="5837" marT="5837" marB="0" anchor="b">
                    <a:lnL>
                      <a:noFill/>
                    </a:lnL>
                    <a:lnR>
                      <a:noFill/>
                    </a:lnR>
                    <a:lnT>
                      <a:noFill/>
                    </a:lnT>
                    <a:lnB>
                      <a:noFill/>
                    </a:lnB>
                  </a:tcPr>
                </a:tc>
                <a:extLst>
                  <a:ext uri="{0D108BD9-81ED-4DB2-BD59-A6C34878D82A}">
                    <a16:rowId xmlns:a16="http://schemas.microsoft.com/office/drawing/2014/main" val="2417819431"/>
                  </a:ext>
                </a:extLst>
              </a:tr>
              <a:tr h="169261">
                <a:tc>
                  <a:txBody>
                    <a:bodyPr/>
                    <a:lstStyle/>
                    <a:p>
                      <a:pPr algn="ctr" fontAlgn="b"/>
                      <a:r>
                        <a:rPr lang="en-US" sz="1000" b="1" i="1" u="none" strike="noStrike">
                          <a:solidFill>
                            <a:srgbClr val="000000"/>
                          </a:solidFill>
                          <a:effectLst/>
                          <a:latin typeface="Georgia" panose="02040502050405020303" pitchFamily="18" charset="0"/>
                        </a:rPr>
                        <a:t>1st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3183</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8.36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4571</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6.82</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10017</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8.82</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11590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8.09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12056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7.73</a:t>
                      </a:r>
                    </a:p>
                  </a:txBody>
                  <a:tcPr marL="5837" marR="5837" marT="5837" marB="0" anchor="b">
                    <a:lnL>
                      <a:noFill/>
                    </a:lnL>
                    <a:lnR>
                      <a:noFill/>
                    </a:lnR>
                    <a:lnT>
                      <a:noFill/>
                    </a:lnT>
                    <a:lnB>
                      <a:noFill/>
                    </a:lnB>
                  </a:tcPr>
                </a:tc>
                <a:extLst>
                  <a:ext uri="{0D108BD9-81ED-4DB2-BD59-A6C34878D82A}">
                    <a16:rowId xmlns:a16="http://schemas.microsoft.com/office/drawing/2014/main" val="303204191"/>
                  </a:ext>
                </a:extLst>
              </a:tr>
              <a:tr h="169261">
                <a:tc>
                  <a:txBody>
                    <a:bodyPr/>
                    <a:lstStyle/>
                    <a:p>
                      <a:pPr algn="ctr" fontAlgn="b"/>
                      <a:r>
                        <a:rPr lang="en-US" sz="1000" b="1" i="1" u="none" strike="noStrike">
                          <a:solidFill>
                            <a:srgbClr val="000000"/>
                          </a:solidFill>
                          <a:effectLst/>
                          <a:latin typeface="Georgia" panose="02040502050405020303" pitchFamily="18" charset="0"/>
                        </a:rPr>
                        <a:t>2nd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3257</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8.56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4884</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7.29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9655</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8.5</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11475</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8.01</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12512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8.02</a:t>
                      </a:r>
                    </a:p>
                  </a:txBody>
                  <a:tcPr marL="5837" marR="5837" marT="5837" marB="0" anchor="b">
                    <a:lnL>
                      <a:noFill/>
                    </a:lnL>
                    <a:lnR>
                      <a:noFill/>
                    </a:lnR>
                    <a:lnT>
                      <a:noFill/>
                    </a:lnT>
                    <a:lnB>
                      <a:noFill/>
                    </a:lnB>
                  </a:tcPr>
                </a:tc>
                <a:extLst>
                  <a:ext uri="{0D108BD9-81ED-4DB2-BD59-A6C34878D82A}">
                    <a16:rowId xmlns:a16="http://schemas.microsoft.com/office/drawing/2014/main" val="265992734"/>
                  </a:ext>
                </a:extLst>
              </a:tr>
              <a:tr h="169261">
                <a:tc>
                  <a:txBody>
                    <a:bodyPr/>
                    <a:lstStyle/>
                    <a:p>
                      <a:pPr algn="ctr" fontAlgn="b"/>
                      <a:r>
                        <a:rPr lang="en-US" sz="1000" b="1" i="1" u="none" strike="noStrike">
                          <a:solidFill>
                            <a:srgbClr val="000000"/>
                          </a:solidFill>
                          <a:effectLst/>
                          <a:latin typeface="Georgia" panose="02040502050405020303" pitchFamily="18" charset="0"/>
                        </a:rPr>
                        <a:t>3rd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3346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8.79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5224</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7.79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10720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9.44</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12120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8.46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13536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8.68</a:t>
                      </a:r>
                    </a:p>
                  </a:txBody>
                  <a:tcPr marL="5837" marR="5837" marT="5837" marB="0" anchor="b">
                    <a:lnL>
                      <a:noFill/>
                    </a:lnL>
                    <a:lnR>
                      <a:noFill/>
                    </a:lnR>
                    <a:lnT>
                      <a:noFill/>
                    </a:lnT>
                    <a:lnB>
                      <a:noFill/>
                    </a:lnB>
                  </a:tcPr>
                </a:tc>
                <a:extLst>
                  <a:ext uri="{0D108BD9-81ED-4DB2-BD59-A6C34878D82A}">
                    <a16:rowId xmlns:a16="http://schemas.microsoft.com/office/drawing/2014/main" val="1143999217"/>
                  </a:ext>
                </a:extLst>
              </a:tr>
              <a:tr h="169261">
                <a:tc>
                  <a:txBody>
                    <a:bodyPr/>
                    <a:lstStyle/>
                    <a:p>
                      <a:pPr algn="ctr" fontAlgn="b"/>
                      <a:r>
                        <a:rPr lang="en-US" sz="1000" b="1" i="1" u="none" strike="noStrike">
                          <a:solidFill>
                            <a:srgbClr val="000000"/>
                          </a:solidFill>
                          <a:effectLst/>
                          <a:latin typeface="Georgia" panose="02040502050405020303" pitchFamily="18" charset="0"/>
                        </a:rPr>
                        <a:t>4th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3457</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9.08</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5802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8.66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11571</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10.19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12928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9.02</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13554</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8.69</a:t>
                      </a:r>
                    </a:p>
                  </a:txBody>
                  <a:tcPr marL="5837" marR="5837" marT="5837" marB="0" anchor="b">
                    <a:lnL>
                      <a:noFill/>
                    </a:lnL>
                    <a:lnR>
                      <a:noFill/>
                    </a:lnR>
                    <a:lnT>
                      <a:noFill/>
                    </a:lnT>
                    <a:lnB>
                      <a:noFill/>
                    </a:lnB>
                  </a:tcPr>
                </a:tc>
                <a:extLst>
                  <a:ext uri="{0D108BD9-81ED-4DB2-BD59-A6C34878D82A}">
                    <a16:rowId xmlns:a16="http://schemas.microsoft.com/office/drawing/2014/main" val="594130429"/>
                  </a:ext>
                </a:extLst>
              </a:tr>
              <a:tr h="169261">
                <a:tc>
                  <a:txBody>
                    <a:bodyPr/>
                    <a:lstStyle/>
                    <a:p>
                      <a:pPr algn="ctr" fontAlgn="b"/>
                      <a:r>
                        <a:rPr lang="en-US" sz="1000" b="1" i="1" u="none" strike="noStrike">
                          <a:solidFill>
                            <a:srgbClr val="000000"/>
                          </a:solidFill>
                          <a:effectLst/>
                          <a:latin typeface="Georgia" panose="02040502050405020303" pitchFamily="18" charset="0"/>
                        </a:rPr>
                        <a:t>5th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6658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17.49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8030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11.98</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9602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8.46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13989</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9.76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16602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10.64</a:t>
                      </a:r>
                    </a:p>
                  </a:txBody>
                  <a:tcPr marL="5837" marR="5837" marT="5837" marB="0" anchor="b">
                    <a:lnL>
                      <a:noFill/>
                    </a:lnL>
                    <a:lnR>
                      <a:noFill/>
                    </a:lnR>
                    <a:lnT>
                      <a:noFill/>
                    </a:lnT>
                    <a:lnB>
                      <a:noFill/>
                    </a:lnB>
                  </a:tcPr>
                </a:tc>
                <a:extLst>
                  <a:ext uri="{0D108BD9-81ED-4DB2-BD59-A6C34878D82A}">
                    <a16:rowId xmlns:a16="http://schemas.microsoft.com/office/drawing/2014/main" val="442117265"/>
                  </a:ext>
                </a:extLst>
              </a:tr>
              <a:tr h="169261">
                <a:tc>
                  <a:txBody>
                    <a:bodyPr/>
                    <a:lstStyle/>
                    <a:p>
                      <a:pPr algn="ctr" fontAlgn="b"/>
                      <a:r>
                        <a:rPr lang="en-US" sz="1000" b="1" i="1" u="none" strike="noStrike">
                          <a:solidFill>
                            <a:srgbClr val="000000"/>
                          </a:solidFill>
                          <a:effectLst/>
                          <a:latin typeface="Georgia" panose="02040502050405020303" pitchFamily="18" charset="0"/>
                        </a:rPr>
                        <a:t>6th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3022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7.94</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5033</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7.51</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7498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10404</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7.26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11770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7.55</a:t>
                      </a:r>
                    </a:p>
                  </a:txBody>
                  <a:tcPr marL="5837" marR="5837" marT="5837" marB="0" anchor="b">
                    <a:lnL>
                      <a:noFill/>
                    </a:lnL>
                    <a:lnR>
                      <a:noFill/>
                    </a:lnR>
                    <a:lnT>
                      <a:noFill/>
                    </a:lnT>
                    <a:lnB>
                      <a:noFill/>
                    </a:lnB>
                  </a:tcPr>
                </a:tc>
                <a:extLst>
                  <a:ext uri="{0D108BD9-81ED-4DB2-BD59-A6C34878D82A}">
                    <a16:rowId xmlns:a16="http://schemas.microsoft.com/office/drawing/2014/main" val="2480126048"/>
                  </a:ext>
                </a:extLst>
              </a:tr>
              <a:tr h="169261">
                <a:tc>
                  <a:txBody>
                    <a:bodyPr/>
                    <a:lstStyle/>
                    <a:p>
                      <a:pPr algn="ctr" fontAlgn="b"/>
                      <a:r>
                        <a:rPr lang="en-US" sz="1000" b="1" i="1" u="none" strike="noStrike">
                          <a:solidFill>
                            <a:srgbClr val="000000"/>
                          </a:solidFill>
                          <a:effectLst/>
                          <a:latin typeface="Georgia" panose="02040502050405020303" pitchFamily="18" charset="0"/>
                        </a:rPr>
                        <a:t>7th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5798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8.65</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7780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6.85</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10916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7.62</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12568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8.06</a:t>
                      </a:r>
                    </a:p>
                  </a:txBody>
                  <a:tcPr marL="5837" marR="5837" marT="5837" marB="0" anchor="b">
                    <a:lnL>
                      <a:noFill/>
                    </a:lnL>
                    <a:lnR>
                      <a:noFill/>
                    </a:lnR>
                    <a:lnT>
                      <a:noFill/>
                    </a:lnT>
                    <a:lnB>
                      <a:noFill/>
                    </a:lnB>
                  </a:tcPr>
                </a:tc>
                <a:extLst>
                  <a:ext uri="{0D108BD9-81ED-4DB2-BD59-A6C34878D82A}">
                    <a16:rowId xmlns:a16="http://schemas.microsoft.com/office/drawing/2014/main" val="2802117545"/>
                  </a:ext>
                </a:extLst>
              </a:tr>
              <a:tr h="169261">
                <a:tc>
                  <a:txBody>
                    <a:bodyPr/>
                    <a:lstStyle/>
                    <a:p>
                      <a:pPr algn="ctr" fontAlgn="b"/>
                      <a:r>
                        <a:rPr lang="en-US" sz="1000" b="1" i="1" u="none" strike="noStrike">
                          <a:solidFill>
                            <a:srgbClr val="000000"/>
                          </a:solidFill>
                          <a:effectLst/>
                          <a:latin typeface="Georgia" panose="02040502050405020303" pitchFamily="18" charset="0"/>
                        </a:rPr>
                        <a:t>8th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2042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5.37</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4635</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6.92</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6660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5.87</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9300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6.49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9940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6.37</a:t>
                      </a:r>
                    </a:p>
                  </a:txBody>
                  <a:tcPr marL="5837" marR="5837" marT="5837" marB="0" anchor="b">
                    <a:lnL>
                      <a:noFill/>
                    </a:lnL>
                    <a:lnR>
                      <a:noFill/>
                    </a:lnR>
                    <a:lnT>
                      <a:noFill/>
                    </a:lnT>
                    <a:lnB>
                      <a:noFill/>
                    </a:lnB>
                  </a:tcPr>
                </a:tc>
                <a:extLst>
                  <a:ext uri="{0D108BD9-81ED-4DB2-BD59-A6C34878D82A}">
                    <a16:rowId xmlns:a16="http://schemas.microsoft.com/office/drawing/2014/main" val="939433346"/>
                  </a:ext>
                </a:extLst>
              </a:tr>
              <a:tr h="169261">
                <a:tc>
                  <a:txBody>
                    <a:bodyPr/>
                    <a:lstStyle/>
                    <a:p>
                      <a:pPr algn="ctr" fontAlgn="b"/>
                      <a:r>
                        <a:rPr lang="en-US" sz="1000" b="1" i="1" u="none" strike="noStrike">
                          <a:solidFill>
                            <a:srgbClr val="000000"/>
                          </a:solidFill>
                          <a:effectLst/>
                          <a:latin typeface="Georgia" panose="02040502050405020303" pitchFamily="18" charset="0"/>
                        </a:rPr>
                        <a:t>9th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2410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6.33</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5516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8.23</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7261</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6.39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10302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7.19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10899</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6.99</a:t>
                      </a:r>
                    </a:p>
                  </a:txBody>
                  <a:tcPr marL="5837" marR="5837" marT="5837" marB="0" anchor="b">
                    <a:lnL>
                      <a:noFill/>
                    </a:lnL>
                    <a:lnR>
                      <a:noFill/>
                    </a:lnR>
                    <a:lnT>
                      <a:noFill/>
                    </a:lnT>
                    <a:lnB>
                      <a:noFill/>
                    </a:lnB>
                  </a:tcPr>
                </a:tc>
                <a:extLst>
                  <a:ext uri="{0D108BD9-81ED-4DB2-BD59-A6C34878D82A}">
                    <a16:rowId xmlns:a16="http://schemas.microsoft.com/office/drawing/2014/main" val="260413810"/>
                  </a:ext>
                </a:extLst>
              </a:tr>
              <a:tr h="169261">
                <a:tc>
                  <a:txBody>
                    <a:bodyPr/>
                    <a:lstStyle/>
                    <a:p>
                      <a:pPr algn="ctr" fontAlgn="b"/>
                      <a:r>
                        <a:rPr lang="en-US" sz="1000" b="1" i="1" u="none" strike="noStrike">
                          <a:solidFill>
                            <a:srgbClr val="000000"/>
                          </a:solidFill>
                          <a:effectLst/>
                          <a:latin typeface="Georgia" panose="02040502050405020303" pitchFamily="18" charset="0"/>
                        </a:rPr>
                        <a:t>10th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2273</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5.97</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4465</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6.66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6556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5.77</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9154</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6.39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9417</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6.04</a:t>
                      </a:r>
                    </a:p>
                  </a:txBody>
                  <a:tcPr marL="5837" marR="5837" marT="5837" marB="0" anchor="b">
                    <a:lnL>
                      <a:noFill/>
                    </a:lnL>
                    <a:lnR>
                      <a:noFill/>
                    </a:lnR>
                    <a:lnT>
                      <a:noFill/>
                    </a:lnT>
                    <a:lnB>
                      <a:noFill/>
                    </a:lnB>
                  </a:tcPr>
                </a:tc>
                <a:extLst>
                  <a:ext uri="{0D108BD9-81ED-4DB2-BD59-A6C34878D82A}">
                    <a16:rowId xmlns:a16="http://schemas.microsoft.com/office/drawing/2014/main" val="3915764745"/>
                  </a:ext>
                </a:extLst>
              </a:tr>
              <a:tr h="169261">
                <a:tc>
                  <a:txBody>
                    <a:bodyPr/>
                    <a:lstStyle/>
                    <a:p>
                      <a:pPr algn="ctr" fontAlgn="b"/>
                      <a:r>
                        <a:rPr lang="en-US" sz="1000" b="1" i="1" u="none" strike="noStrike">
                          <a:solidFill>
                            <a:srgbClr val="000000"/>
                          </a:solidFill>
                          <a:effectLst/>
                          <a:latin typeface="Georgia" panose="02040502050405020303" pitchFamily="18" charset="0"/>
                        </a:rPr>
                        <a:t>11th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2168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5.7</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4946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7.38</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7455</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6.57</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9928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6.93</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10262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6.58</a:t>
                      </a:r>
                    </a:p>
                  </a:txBody>
                  <a:tcPr marL="5837" marR="5837" marT="5837" marB="0" anchor="b">
                    <a:lnL>
                      <a:noFill/>
                    </a:lnL>
                    <a:lnR>
                      <a:noFill/>
                    </a:lnR>
                    <a:lnT>
                      <a:noFill/>
                    </a:lnT>
                    <a:lnB>
                      <a:noFill/>
                    </a:lnB>
                  </a:tcPr>
                </a:tc>
                <a:extLst>
                  <a:ext uri="{0D108BD9-81ED-4DB2-BD59-A6C34878D82A}">
                    <a16:rowId xmlns:a16="http://schemas.microsoft.com/office/drawing/2014/main" val="4212615609"/>
                  </a:ext>
                </a:extLst>
              </a:tr>
              <a:tr h="169261">
                <a:tc>
                  <a:txBody>
                    <a:bodyPr/>
                    <a:lstStyle/>
                    <a:p>
                      <a:pPr algn="ctr" fontAlgn="b"/>
                      <a:r>
                        <a:rPr lang="en-US" sz="1000" b="1" i="1" u="none" strike="noStrike">
                          <a:solidFill>
                            <a:srgbClr val="000000"/>
                          </a:solidFill>
                          <a:effectLst/>
                          <a:latin typeface="Georgia" panose="02040502050405020303" pitchFamily="18" charset="0"/>
                        </a:rPr>
                        <a:t>12th grade</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1513</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3.98</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3461</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5.16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5628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4.96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8096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5.65</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8332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5.34</a:t>
                      </a:r>
                    </a:p>
                  </a:txBody>
                  <a:tcPr marL="5837" marR="5837" marT="5837" marB="0" anchor="b">
                    <a:lnL>
                      <a:noFill/>
                    </a:lnL>
                    <a:lnR>
                      <a:noFill/>
                    </a:lnR>
                    <a:lnT>
                      <a:noFill/>
                    </a:lnT>
                    <a:lnB>
                      <a:noFill/>
                    </a:lnB>
                  </a:tcPr>
                </a:tc>
                <a:extLst>
                  <a:ext uri="{0D108BD9-81ED-4DB2-BD59-A6C34878D82A}">
                    <a16:rowId xmlns:a16="http://schemas.microsoft.com/office/drawing/2014/main" val="1174589892"/>
                  </a:ext>
                </a:extLst>
              </a:tr>
              <a:tr h="169261">
                <a:tc>
                  <a:txBody>
                    <a:bodyPr/>
                    <a:lstStyle/>
                    <a:p>
                      <a:pPr algn="ctr" fontAlgn="b"/>
                      <a:r>
                        <a:rPr lang="en-US" sz="1000" b="1" i="1" u="none" strike="noStrike">
                          <a:solidFill>
                            <a:srgbClr val="000000"/>
                          </a:solidFill>
                          <a:effectLst/>
                          <a:latin typeface="Georgia" panose="02040502050405020303" pitchFamily="18" charset="0"/>
                        </a:rPr>
                        <a:t>Other</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225</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0.59</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380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0.57</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969</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0.85</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1346</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0.94</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1740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1.12</a:t>
                      </a:r>
                    </a:p>
                  </a:txBody>
                  <a:tcPr marL="5837" marR="5837" marT="5837" marB="0" anchor="b">
                    <a:lnL>
                      <a:noFill/>
                    </a:lnL>
                    <a:lnR>
                      <a:noFill/>
                    </a:lnR>
                    <a:lnT>
                      <a:noFill/>
                    </a:lnT>
                    <a:lnB>
                      <a:noFill/>
                    </a:lnB>
                  </a:tcPr>
                </a:tc>
                <a:extLst>
                  <a:ext uri="{0D108BD9-81ED-4DB2-BD59-A6C34878D82A}">
                    <a16:rowId xmlns:a16="http://schemas.microsoft.com/office/drawing/2014/main" val="1780384527"/>
                  </a:ext>
                </a:extLst>
              </a:tr>
              <a:tr h="169261">
                <a:tc>
                  <a:txBody>
                    <a:bodyPr/>
                    <a:lstStyle/>
                    <a:p>
                      <a:pPr algn="ctr" fontAlgn="b"/>
                      <a:r>
                        <a:rPr lang="en-US" sz="1000" b="1" i="1" u="none" strike="noStrike">
                          <a:solidFill>
                            <a:srgbClr val="000000"/>
                          </a:solidFill>
                          <a:effectLst/>
                          <a:latin typeface="Georgia" panose="02040502050405020303" pitchFamily="18" charset="0"/>
                        </a:rPr>
                        <a:t>Ungraded</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99</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0.26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108</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0.16</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262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0.23</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350</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0.24</a:t>
                      </a:r>
                    </a:p>
                  </a:txBody>
                  <a:tcPr marL="5837" marR="5837" marT="5837"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342</a:t>
                      </a:r>
                    </a:p>
                  </a:txBody>
                  <a:tcPr marL="5837" marR="5837" marT="5837"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0.22</a:t>
                      </a:r>
                    </a:p>
                  </a:txBody>
                  <a:tcPr marL="5837" marR="5837" marT="5837" marB="0" anchor="b">
                    <a:lnL>
                      <a:noFill/>
                    </a:lnL>
                    <a:lnR>
                      <a:noFill/>
                    </a:lnR>
                    <a:lnT>
                      <a:noFill/>
                    </a:lnT>
                    <a:lnB>
                      <a:noFill/>
                    </a:lnB>
                  </a:tcPr>
                </a:tc>
                <a:extLst>
                  <a:ext uri="{0D108BD9-81ED-4DB2-BD59-A6C34878D82A}">
                    <a16:rowId xmlns:a16="http://schemas.microsoft.com/office/drawing/2014/main" val="4232847128"/>
                  </a:ext>
                </a:extLst>
              </a:tr>
              <a:tr h="169261">
                <a:tc>
                  <a:txBody>
                    <a:bodyPr/>
                    <a:lstStyle/>
                    <a:p>
                      <a:pPr algn="ctr" fontAlgn="b"/>
                      <a:r>
                        <a:rPr lang="en-US" sz="1000" b="1" i="1" u="none" strike="noStrike">
                          <a:solidFill>
                            <a:srgbClr val="000000"/>
                          </a:solidFill>
                          <a:effectLst/>
                          <a:latin typeface="Georgia" panose="02040502050405020303" pitchFamily="18" charset="0"/>
                        </a:rPr>
                        <a:t>Total</a:t>
                      </a: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38061</a:t>
                      </a: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100</a:t>
                      </a:r>
                    </a:p>
                  </a:txBody>
                  <a:tcPr marL="5837" marR="5837" marT="5837"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67024</a:t>
                      </a: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100</a:t>
                      </a:r>
                    </a:p>
                  </a:txBody>
                  <a:tcPr marL="5837" marR="5837" marT="5837"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113545</a:t>
                      </a: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100</a:t>
                      </a:r>
                    </a:p>
                  </a:txBody>
                  <a:tcPr marL="5837" marR="5837" marT="5837"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143302</a:t>
                      </a: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100</a:t>
                      </a:r>
                    </a:p>
                  </a:txBody>
                  <a:tcPr marL="5837" marR="5837" marT="5837"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837" marR="5837" marT="5837"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155972</a:t>
                      </a:r>
                    </a:p>
                  </a:txBody>
                  <a:tcPr marL="5837" marR="5837" marT="5837" marB="0" anchor="b">
                    <a:lnL>
                      <a:noFill/>
                    </a:lnL>
                    <a:lnR>
                      <a:noFill/>
                    </a:lnR>
                    <a:lnT>
                      <a:noFill/>
                    </a:lnT>
                    <a:lnB>
                      <a:noFill/>
                    </a:lnB>
                  </a:tcPr>
                </a:tc>
                <a:tc>
                  <a:txBody>
                    <a:bodyPr/>
                    <a:lstStyle/>
                    <a:p>
                      <a:pPr algn="ctr" fontAlgn="b"/>
                      <a:r>
                        <a:rPr lang="en-US" sz="1000" b="0" i="1" u="none" strike="noStrike" dirty="0">
                          <a:solidFill>
                            <a:srgbClr val="000000"/>
                          </a:solidFill>
                          <a:effectLst/>
                          <a:latin typeface="Georgia" panose="02040502050405020303" pitchFamily="18" charset="0"/>
                        </a:rPr>
                        <a:t>100</a:t>
                      </a:r>
                    </a:p>
                  </a:txBody>
                  <a:tcPr marL="5837" marR="5837" marT="5837" marB="0" anchor="b">
                    <a:lnL>
                      <a:noFill/>
                    </a:lnL>
                    <a:lnR>
                      <a:noFill/>
                    </a:lnR>
                    <a:lnT>
                      <a:noFill/>
                    </a:lnT>
                    <a:lnB>
                      <a:noFill/>
                    </a:lnB>
                  </a:tcPr>
                </a:tc>
                <a:extLst>
                  <a:ext uri="{0D108BD9-81ED-4DB2-BD59-A6C34878D82A}">
                    <a16:rowId xmlns:a16="http://schemas.microsoft.com/office/drawing/2014/main" val="1094387593"/>
                  </a:ext>
                </a:extLst>
              </a:tr>
            </a:tbl>
          </a:graphicData>
        </a:graphic>
      </p:graphicFrame>
      <p:sp>
        <p:nvSpPr>
          <p:cNvPr id="4" name="Slide Number Placeholder 3">
            <a:extLst>
              <a:ext uri="{FF2B5EF4-FFF2-40B4-BE49-F238E27FC236}">
                <a16:creationId xmlns:a16="http://schemas.microsoft.com/office/drawing/2014/main" id="{CB37BEC3-7B97-4890-8889-C3DDA99B87E1}"/>
              </a:ext>
            </a:extLst>
          </p:cNvPr>
          <p:cNvSpPr>
            <a:spLocks noGrp="1"/>
          </p:cNvSpPr>
          <p:nvPr>
            <p:ph type="sldNum" sz="quarter" idx="12"/>
          </p:nvPr>
        </p:nvSpPr>
        <p:spPr/>
        <p:txBody>
          <a:bodyPr/>
          <a:lstStyle/>
          <a:p>
            <a:fld id="{80DD8C35-F8B3-4049-95AF-A34E38FBBA50}" type="slidenum">
              <a:rPr lang="en-US" smtClean="0"/>
              <a:pPr/>
              <a:t>8</a:t>
            </a:fld>
            <a:endParaRPr lang="en-US" dirty="0"/>
          </a:p>
        </p:txBody>
      </p:sp>
    </p:spTree>
    <p:extLst>
      <p:ext uri="{BB962C8B-B14F-4D97-AF65-F5344CB8AC3E}">
        <p14:creationId xmlns:p14="http://schemas.microsoft.com/office/powerpoint/2010/main" val="196283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1967-0AEC-4ED5-9251-FAC57D4D6482}"/>
              </a:ext>
            </a:extLst>
          </p:cNvPr>
          <p:cNvSpPr>
            <a:spLocks noGrp="1"/>
          </p:cNvSpPr>
          <p:nvPr>
            <p:ph type="title"/>
          </p:nvPr>
        </p:nvSpPr>
        <p:spPr/>
        <p:txBody>
          <a:bodyPr/>
          <a:lstStyle/>
          <a:p>
            <a:r>
              <a:rPr lang="en-US" dirty="0"/>
              <a:t>Grade Tabulation: Staff Survey</a:t>
            </a:r>
          </a:p>
        </p:txBody>
      </p:sp>
      <p:graphicFrame>
        <p:nvGraphicFramePr>
          <p:cNvPr id="6" name="Content Placeholder 5">
            <a:extLst>
              <a:ext uri="{FF2B5EF4-FFF2-40B4-BE49-F238E27FC236}">
                <a16:creationId xmlns:a16="http://schemas.microsoft.com/office/drawing/2014/main" id="{03905E54-E774-41AA-A5A1-26E5A34CF620}"/>
              </a:ext>
            </a:extLst>
          </p:cNvPr>
          <p:cNvGraphicFramePr>
            <a:graphicFrameLocks noGrp="1"/>
          </p:cNvGraphicFramePr>
          <p:nvPr>
            <p:ph idx="1"/>
            <p:extLst>
              <p:ext uri="{D42A27DB-BD31-4B8C-83A1-F6EECF244321}">
                <p14:modId xmlns:p14="http://schemas.microsoft.com/office/powerpoint/2010/main" val="4222813649"/>
              </p:ext>
            </p:extLst>
          </p:nvPr>
        </p:nvGraphicFramePr>
        <p:xfrm>
          <a:off x="457201" y="2514600"/>
          <a:ext cx="8229598" cy="2404902"/>
        </p:xfrm>
        <a:graphic>
          <a:graphicData uri="http://schemas.openxmlformats.org/drawingml/2006/table">
            <a:tbl>
              <a:tblPr/>
              <a:tblGrid>
                <a:gridCol w="1235275">
                  <a:extLst>
                    <a:ext uri="{9D8B030D-6E8A-4147-A177-3AD203B41FA5}">
                      <a16:colId xmlns:a16="http://schemas.microsoft.com/office/drawing/2014/main" val="1222679396"/>
                    </a:ext>
                  </a:extLst>
                </a:gridCol>
                <a:gridCol w="751180">
                  <a:extLst>
                    <a:ext uri="{9D8B030D-6E8A-4147-A177-3AD203B41FA5}">
                      <a16:colId xmlns:a16="http://schemas.microsoft.com/office/drawing/2014/main" val="1806479433"/>
                    </a:ext>
                  </a:extLst>
                </a:gridCol>
                <a:gridCol w="567559">
                  <a:extLst>
                    <a:ext uri="{9D8B030D-6E8A-4147-A177-3AD203B41FA5}">
                      <a16:colId xmlns:a16="http://schemas.microsoft.com/office/drawing/2014/main" val="662030647"/>
                    </a:ext>
                  </a:extLst>
                </a:gridCol>
                <a:gridCol w="100157">
                  <a:extLst>
                    <a:ext uri="{9D8B030D-6E8A-4147-A177-3AD203B41FA5}">
                      <a16:colId xmlns:a16="http://schemas.microsoft.com/office/drawing/2014/main" val="1009510907"/>
                    </a:ext>
                  </a:extLst>
                </a:gridCol>
                <a:gridCol w="751180">
                  <a:extLst>
                    <a:ext uri="{9D8B030D-6E8A-4147-A177-3AD203B41FA5}">
                      <a16:colId xmlns:a16="http://schemas.microsoft.com/office/drawing/2014/main" val="246198429"/>
                    </a:ext>
                  </a:extLst>
                </a:gridCol>
                <a:gridCol w="567559">
                  <a:extLst>
                    <a:ext uri="{9D8B030D-6E8A-4147-A177-3AD203B41FA5}">
                      <a16:colId xmlns:a16="http://schemas.microsoft.com/office/drawing/2014/main" val="1427518203"/>
                    </a:ext>
                  </a:extLst>
                </a:gridCol>
                <a:gridCol w="100157">
                  <a:extLst>
                    <a:ext uri="{9D8B030D-6E8A-4147-A177-3AD203B41FA5}">
                      <a16:colId xmlns:a16="http://schemas.microsoft.com/office/drawing/2014/main" val="2617955380"/>
                    </a:ext>
                  </a:extLst>
                </a:gridCol>
                <a:gridCol w="751180">
                  <a:extLst>
                    <a:ext uri="{9D8B030D-6E8A-4147-A177-3AD203B41FA5}">
                      <a16:colId xmlns:a16="http://schemas.microsoft.com/office/drawing/2014/main" val="2339919516"/>
                    </a:ext>
                  </a:extLst>
                </a:gridCol>
                <a:gridCol w="567559">
                  <a:extLst>
                    <a:ext uri="{9D8B030D-6E8A-4147-A177-3AD203B41FA5}">
                      <a16:colId xmlns:a16="http://schemas.microsoft.com/office/drawing/2014/main" val="2783494374"/>
                    </a:ext>
                  </a:extLst>
                </a:gridCol>
                <a:gridCol w="100157">
                  <a:extLst>
                    <a:ext uri="{9D8B030D-6E8A-4147-A177-3AD203B41FA5}">
                      <a16:colId xmlns:a16="http://schemas.microsoft.com/office/drawing/2014/main" val="2259625484"/>
                    </a:ext>
                  </a:extLst>
                </a:gridCol>
                <a:gridCol w="751180">
                  <a:extLst>
                    <a:ext uri="{9D8B030D-6E8A-4147-A177-3AD203B41FA5}">
                      <a16:colId xmlns:a16="http://schemas.microsoft.com/office/drawing/2014/main" val="4238696821"/>
                    </a:ext>
                  </a:extLst>
                </a:gridCol>
                <a:gridCol w="567559">
                  <a:extLst>
                    <a:ext uri="{9D8B030D-6E8A-4147-A177-3AD203B41FA5}">
                      <a16:colId xmlns:a16="http://schemas.microsoft.com/office/drawing/2014/main" val="65371305"/>
                    </a:ext>
                  </a:extLst>
                </a:gridCol>
                <a:gridCol w="100157">
                  <a:extLst>
                    <a:ext uri="{9D8B030D-6E8A-4147-A177-3AD203B41FA5}">
                      <a16:colId xmlns:a16="http://schemas.microsoft.com/office/drawing/2014/main" val="838827565"/>
                    </a:ext>
                  </a:extLst>
                </a:gridCol>
                <a:gridCol w="751180">
                  <a:extLst>
                    <a:ext uri="{9D8B030D-6E8A-4147-A177-3AD203B41FA5}">
                      <a16:colId xmlns:a16="http://schemas.microsoft.com/office/drawing/2014/main" val="2372365004"/>
                    </a:ext>
                  </a:extLst>
                </a:gridCol>
                <a:gridCol w="567559">
                  <a:extLst>
                    <a:ext uri="{9D8B030D-6E8A-4147-A177-3AD203B41FA5}">
                      <a16:colId xmlns:a16="http://schemas.microsoft.com/office/drawing/2014/main" val="2522431683"/>
                    </a:ext>
                  </a:extLst>
                </a:gridCol>
              </a:tblGrid>
              <a:tr h="220944">
                <a:tc gridSpan="15">
                  <a:txBody>
                    <a:bodyPr/>
                    <a:lstStyle/>
                    <a:p>
                      <a:pPr algn="ctr" fontAlgn="b"/>
                      <a:r>
                        <a:rPr lang="en-US" sz="1200" b="1" i="0" u="none" strike="noStrike">
                          <a:solidFill>
                            <a:srgbClr val="000000"/>
                          </a:solidFill>
                          <a:effectLst/>
                          <a:latin typeface="Georgia" panose="02040502050405020303" pitchFamily="18" charset="0"/>
                        </a:rPr>
                        <a:t>Tabulation of Teacher Classifications in the Staff Survey </a:t>
                      </a:r>
                    </a:p>
                  </a:txBody>
                  <a:tcPr marL="5546" marR="5546" marT="5546"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05819662"/>
                  </a:ext>
                </a:extLst>
              </a:tr>
              <a:tr h="183068">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extLst>
                  <a:ext uri="{0D108BD9-81ED-4DB2-BD59-A6C34878D82A}">
                    <a16:rowId xmlns:a16="http://schemas.microsoft.com/office/drawing/2014/main" val="2271180726"/>
                  </a:ext>
                </a:extLst>
              </a:tr>
              <a:tr h="183068">
                <a:tc>
                  <a:txBody>
                    <a:bodyPr/>
                    <a:lstStyle/>
                    <a:p>
                      <a:pPr algn="l" fontAlgn="b"/>
                      <a:r>
                        <a:rPr lang="en-US" sz="1000" b="0"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2014-2015</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2015-2016</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2016-2017</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2017-2018</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000" b="1" i="0" u="none" strike="noStrike">
                          <a:solidFill>
                            <a:srgbClr val="000000"/>
                          </a:solidFill>
                          <a:effectLst/>
                          <a:latin typeface="Georgia" panose="02040502050405020303" pitchFamily="18" charset="0"/>
                        </a:rPr>
                        <a:t>2018-2019</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259756308"/>
                  </a:ext>
                </a:extLst>
              </a:tr>
              <a:tr h="183068">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3964008"/>
                  </a:ext>
                </a:extLst>
              </a:tr>
              <a:tr h="183068">
                <a:tc>
                  <a:txBody>
                    <a:bodyPr/>
                    <a:lstStyle/>
                    <a:p>
                      <a:pPr algn="l"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Frequency</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Percent</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Frequency</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Percent</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Frequency</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Percent</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Frequency</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Percent</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 </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Frequency</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Georgia" panose="02040502050405020303" pitchFamily="18" charset="0"/>
                        </a:rPr>
                        <a:t>Percent</a:t>
                      </a:r>
                    </a:p>
                  </a:txBody>
                  <a:tcPr marL="5546" marR="5546" marT="554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5438928"/>
                  </a:ext>
                </a:extLst>
              </a:tr>
              <a:tr h="183068">
                <a:tc>
                  <a:txBody>
                    <a:bodyPr/>
                    <a:lstStyle/>
                    <a:p>
                      <a:pPr algn="l" fontAlgn="b"/>
                      <a:r>
                        <a:rPr lang="en-US" sz="1000" b="1" i="0" u="none" strike="noStrike">
                          <a:solidFill>
                            <a:srgbClr val="000000"/>
                          </a:solidFill>
                          <a:effectLst/>
                          <a:latin typeface="Georgia" panose="02040502050405020303" pitchFamily="18" charset="0"/>
                        </a:rPr>
                        <a:t>Grade 4 or Below</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15150</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45.79</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25068</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46.33</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18980</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41.58</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14010</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20.61</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12456</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Georgia" panose="02040502050405020303" pitchFamily="18" charset="0"/>
                        </a:rPr>
                        <a:t>23.01</a:t>
                      </a:r>
                    </a:p>
                  </a:txBody>
                  <a:tcPr marL="5546" marR="5546" marT="554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93809202"/>
                  </a:ext>
                </a:extLst>
              </a:tr>
              <a:tr h="183068">
                <a:tc>
                  <a:txBody>
                    <a:bodyPr/>
                    <a:lstStyle/>
                    <a:p>
                      <a:pPr algn="l" fontAlgn="b"/>
                      <a:r>
                        <a:rPr lang="en-US" sz="1000" b="1" i="0" u="none" strike="noStrike">
                          <a:solidFill>
                            <a:srgbClr val="000000"/>
                          </a:solidFill>
                          <a:effectLst/>
                          <a:latin typeface="Georgia" panose="02040502050405020303" pitchFamily="18" charset="0"/>
                        </a:rPr>
                        <a:t>Grade 5 or Above</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7300</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22.06</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10808</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19.97</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10053</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22.03</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28070</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41.3</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20568</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37.99</a:t>
                      </a:r>
                    </a:p>
                  </a:txBody>
                  <a:tcPr marL="5546" marR="5546" marT="5546" marB="0" anchor="b">
                    <a:lnL>
                      <a:noFill/>
                    </a:lnL>
                    <a:lnR>
                      <a:noFill/>
                    </a:lnR>
                    <a:lnT>
                      <a:noFill/>
                    </a:lnT>
                    <a:lnB>
                      <a:noFill/>
                    </a:lnB>
                  </a:tcPr>
                </a:tc>
                <a:extLst>
                  <a:ext uri="{0D108BD9-81ED-4DB2-BD59-A6C34878D82A}">
                    <a16:rowId xmlns:a16="http://schemas.microsoft.com/office/drawing/2014/main" val="4081304946"/>
                  </a:ext>
                </a:extLst>
              </a:tr>
              <a:tr h="183068">
                <a:tc>
                  <a:txBody>
                    <a:bodyPr/>
                    <a:lstStyle/>
                    <a:p>
                      <a:pPr algn="l" fontAlgn="b"/>
                      <a:r>
                        <a:rPr lang="en-US" sz="1000" b="1" i="0" u="none" strike="noStrike">
                          <a:solidFill>
                            <a:srgbClr val="000000"/>
                          </a:solidFill>
                          <a:effectLst/>
                          <a:latin typeface="Georgia" panose="02040502050405020303" pitchFamily="18" charset="0"/>
                        </a:rPr>
                        <a:t>Both of the above</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396</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648</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1.2</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510</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1.12</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793</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1.17</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702</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1.3</a:t>
                      </a:r>
                    </a:p>
                  </a:txBody>
                  <a:tcPr marL="5546" marR="5546" marT="5546" marB="0" anchor="b">
                    <a:lnL>
                      <a:noFill/>
                    </a:lnL>
                    <a:lnR>
                      <a:noFill/>
                    </a:lnR>
                    <a:lnT>
                      <a:noFill/>
                    </a:lnT>
                    <a:lnB>
                      <a:noFill/>
                    </a:lnB>
                  </a:tcPr>
                </a:tc>
                <a:extLst>
                  <a:ext uri="{0D108BD9-81ED-4DB2-BD59-A6C34878D82A}">
                    <a16:rowId xmlns:a16="http://schemas.microsoft.com/office/drawing/2014/main" val="2102839623"/>
                  </a:ext>
                </a:extLst>
              </a:tr>
              <a:tr h="183068">
                <a:tc>
                  <a:txBody>
                    <a:bodyPr/>
                    <a:lstStyle/>
                    <a:p>
                      <a:pPr algn="l" fontAlgn="b"/>
                      <a:r>
                        <a:rPr lang="en-US" sz="1000" b="1" i="0" u="none" strike="noStrike">
                          <a:solidFill>
                            <a:srgbClr val="000000"/>
                          </a:solidFill>
                          <a:effectLst/>
                          <a:latin typeface="Georgia" panose="02040502050405020303" pitchFamily="18" charset="0"/>
                        </a:rPr>
                        <a:t>Special Education</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2761</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8.34</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4276</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7.9</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3649</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7.99</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5560</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8.18</a:t>
                      </a:r>
                    </a:p>
                  </a:txBody>
                  <a:tcPr marL="5546" marR="5546" marT="5546" marB="0" anchor="b">
                    <a:lnL>
                      <a:noFill/>
                    </a:lnL>
                    <a:lnR>
                      <a:noFill/>
                    </a:lnR>
                    <a:lnT>
                      <a:noFill/>
                    </a:lnT>
                    <a:lnB>
                      <a:noFill/>
                    </a:lnB>
                  </a:tcPr>
                </a:tc>
                <a:tc>
                  <a:txBody>
                    <a:bodyPr/>
                    <a:lstStyle/>
                    <a:p>
                      <a:pPr algn="ctr"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4457</a:t>
                      </a:r>
                    </a:p>
                  </a:txBody>
                  <a:tcPr marL="5546" marR="5546" marT="5546" marB="0" anchor="b">
                    <a:lnL>
                      <a:noFill/>
                    </a:lnL>
                    <a:lnR>
                      <a:noFill/>
                    </a:lnR>
                    <a:lnT>
                      <a:noFill/>
                    </a:lnT>
                    <a:lnB>
                      <a:noFill/>
                    </a:lnB>
                  </a:tcPr>
                </a:tc>
                <a:tc>
                  <a:txBody>
                    <a:bodyPr/>
                    <a:lstStyle/>
                    <a:p>
                      <a:pPr algn="ctr" fontAlgn="b"/>
                      <a:r>
                        <a:rPr lang="en-US" sz="1000" b="0" i="0" u="none" strike="noStrike">
                          <a:solidFill>
                            <a:srgbClr val="000000"/>
                          </a:solidFill>
                          <a:effectLst/>
                          <a:latin typeface="Georgia" panose="02040502050405020303" pitchFamily="18" charset="0"/>
                        </a:rPr>
                        <a:t>8.23</a:t>
                      </a:r>
                    </a:p>
                  </a:txBody>
                  <a:tcPr marL="5546" marR="5546" marT="5546" marB="0" anchor="b">
                    <a:lnL>
                      <a:noFill/>
                    </a:lnL>
                    <a:lnR>
                      <a:noFill/>
                    </a:lnR>
                    <a:lnT>
                      <a:noFill/>
                    </a:lnT>
                    <a:lnB>
                      <a:noFill/>
                    </a:lnB>
                  </a:tcPr>
                </a:tc>
                <a:extLst>
                  <a:ext uri="{0D108BD9-81ED-4DB2-BD59-A6C34878D82A}">
                    <a16:rowId xmlns:a16="http://schemas.microsoft.com/office/drawing/2014/main" val="3438235892"/>
                  </a:ext>
                </a:extLst>
              </a:tr>
              <a:tr h="183068">
                <a:tc>
                  <a:txBody>
                    <a:bodyPr/>
                    <a:lstStyle/>
                    <a:p>
                      <a:pPr algn="l" fontAlgn="b"/>
                      <a:r>
                        <a:rPr lang="en-US" sz="1000" b="1" i="1" u="none" strike="noStrike">
                          <a:solidFill>
                            <a:srgbClr val="000000"/>
                          </a:solidFill>
                          <a:effectLst/>
                          <a:latin typeface="Georgia" panose="02040502050405020303" pitchFamily="18" charset="0"/>
                        </a:rPr>
                        <a:t>Total</a:t>
                      </a:r>
                    </a:p>
                  </a:txBody>
                  <a:tcPr marL="5546" marR="5546" marT="5546"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33088</a:t>
                      </a: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54112</a:t>
                      </a: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45642</a:t>
                      </a: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67961</a:t>
                      </a: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ctr" fontAlgn="b"/>
                      <a:r>
                        <a:rPr lang="en-US" sz="1000" b="0" i="1" u="none" strike="noStrike">
                          <a:solidFill>
                            <a:srgbClr val="000000"/>
                          </a:solidFill>
                          <a:effectLst/>
                          <a:latin typeface="Georgia" panose="02040502050405020303" pitchFamily="18" charset="0"/>
                        </a:rPr>
                        <a:t>54142</a:t>
                      </a:r>
                    </a:p>
                  </a:txBody>
                  <a:tcPr marL="5546" marR="5546" marT="5546" marB="0" anchor="b">
                    <a:lnL>
                      <a:noFill/>
                    </a:lnL>
                    <a:lnR>
                      <a:noFill/>
                    </a:lnR>
                    <a:lnT>
                      <a:noFill/>
                    </a:lnT>
                    <a:lnB>
                      <a:noFill/>
                    </a:lnB>
                  </a:tcPr>
                </a:tc>
                <a:tc>
                  <a:txBody>
                    <a:bodyPr/>
                    <a:lstStyle/>
                    <a:p>
                      <a:pPr algn="ctr" fontAlgn="b"/>
                      <a:endParaRPr lang="en-US" sz="1000" b="0" i="1"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extLst>
                  <a:ext uri="{0D108BD9-81ED-4DB2-BD59-A6C34878D82A}">
                    <a16:rowId xmlns:a16="http://schemas.microsoft.com/office/drawing/2014/main" val="2219544669"/>
                  </a:ext>
                </a:extLst>
              </a:tr>
              <a:tr h="183068">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extLst>
                  <a:ext uri="{0D108BD9-81ED-4DB2-BD59-A6C34878D82A}">
                    <a16:rowId xmlns:a16="http://schemas.microsoft.com/office/drawing/2014/main" val="4008949692"/>
                  </a:ext>
                </a:extLst>
              </a:tr>
              <a:tr h="353278">
                <a:tc gridSpan="10">
                  <a:txBody>
                    <a:bodyPr/>
                    <a:lstStyle/>
                    <a:p>
                      <a:pPr algn="l" fontAlgn="b"/>
                      <a:r>
                        <a:rPr lang="en-US" sz="1000" b="0" i="0" u="none" strike="noStrike" dirty="0">
                          <a:solidFill>
                            <a:srgbClr val="000000"/>
                          </a:solidFill>
                          <a:effectLst/>
                          <a:latin typeface="Georgia" panose="02040502050405020303" pitchFamily="18" charset="0"/>
                        </a:rPr>
                        <a:t>Note: Only teacher classifications are included. There are other staff classifications not shown here.</a:t>
                      </a:r>
                    </a:p>
                  </a:txBody>
                  <a:tcPr marL="5546" marR="5546" marT="5546"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a:solidFill>
                          <a:srgbClr val="000000"/>
                        </a:solidFill>
                        <a:effectLst/>
                        <a:latin typeface="Georgia" panose="02040502050405020303" pitchFamily="18" charset="0"/>
                      </a:endParaRPr>
                    </a:p>
                  </a:txBody>
                  <a:tcPr marL="5546" marR="5546" marT="5546"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Georgia" panose="02040502050405020303" pitchFamily="18" charset="0"/>
                      </a:endParaRPr>
                    </a:p>
                  </a:txBody>
                  <a:tcPr marL="5546" marR="5546" marT="5546" marB="0" anchor="b">
                    <a:lnL>
                      <a:noFill/>
                    </a:lnL>
                    <a:lnR>
                      <a:noFill/>
                    </a:lnR>
                    <a:lnT>
                      <a:noFill/>
                    </a:lnT>
                    <a:lnB>
                      <a:noFill/>
                    </a:lnB>
                  </a:tcPr>
                </a:tc>
                <a:extLst>
                  <a:ext uri="{0D108BD9-81ED-4DB2-BD59-A6C34878D82A}">
                    <a16:rowId xmlns:a16="http://schemas.microsoft.com/office/drawing/2014/main" val="1446232689"/>
                  </a:ext>
                </a:extLst>
              </a:tr>
            </a:tbl>
          </a:graphicData>
        </a:graphic>
      </p:graphicFrame>
      <p:sp>
        <p:nvSpPr>
          <p:cNvPr id="4" name="Slide Number Placeholder 3">
            <a:extLst>
              <a:ext uri="{FF2B5EF4-FFF2-40B4-BE49-F238E27FC236}">
                <a16:creationId xmlns:a16="http://schemas.microsoft.com/office/drawing/2014/main" id="{4D6544C8-F984-4E28-9B45-BDB5E37EFD0A}"/>
              </a:ext>
            </a:extLst>
          </p:cNvPr>
          <p:cNvSpPr>
            <a:spLocks noGrp="1"/>
          </p:cNvSpPr>
          <p:nvPr>
            <p:ph type="sldNum" sz="quarter" idx="12"/>
          </p:nvPr>
        </p:nvSpPr>
        <p:spPr/>
        <p:txBody>
          <a:bodyPr/>
          <a:lstStyle/>
          <a:p>
            <a:fld id="{80DD8C35-F8B3-4049-95AF-A34E38FBBA50}" type="slidenum">
              <a:rPr lang="en-US" smtClean="0"/>
              <a:pPr/>
              <a:t>9</a:t>
            </a:fld>
            <a:endParaRPr lang="en-US" dirty="0"/>
          </a:p>
        </p:txBody>
      </p:sp>
    </p:spTree>
    <p:extLst>
      <p:ext uri="{BB962C8B-B14F-4D97-AF65-F5344CB8AC3E}">
        <p14:creationId xmlns:p14="http://schemas.microsoft.com/office/powerpoint/2010/main" val="143380225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8891</TotalTime>
  <Words>1887</Words>
  <Application>Microsoft Office PowerPoint</Application>
  <PresentationFormat>On-screen Show (4:3)</PresentationFormat>
  <Paragraphs>746</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Wingdings</vt:lpstr>
      <vt:lpstr>Office Theme</vt:lpstr>
      <vt:lpstr>California School Climate, Health, and Learning Surveys (CalSCHLS): Progress Update</vt:lpstr>
      <vt:lpstr>School Participation Consistency: Elementary Survey</vt:lpstr>
      <vt:lpstr>School Participation Consistency:  Secondary Survey</vt:lpstr>
      <vt:lpstr>School Participation Consistency:  Parent Survey</vt:lpstr>
      <vt:lpstr>School Participation Consistency:  Staff Survey</vt:lpstr>
      <vt:lpstr>Grade Tabulation: Elementary Survey</vt:lpstr>
      <vt:lpstr>Grade Tabulation: Secondary Survey</vt:lpstr>
      <vt:lpstr>Grade Tabulation: Parent Survey</vt:lpstr>
      <vt:lpstr>Grade Tabulation: Staff Survey</vt:lpstr>
      <vt:lpstr>Question Consistency: Staff Survey</vt:lpstr>
      <vt:lpstr>Question Consistency: Staff Survey</vt:lpstr>
      <vt:lpstr>Question Consistency: Staff Survey</vt:lpstr>
      <vt:lpstr>Question Consistency: Staff Survey</vt:lpstr>
      <vt:lpstr>Question Consistency: Staff Survey</vt:lpstr>
      <vt:lpstr>Question Consistency: Staff Survey</vt:lpstr>
      <vt:lpstr>Question Consistency: Staff Survey</vt:lpstr>
      <vt:lpstr>Question Consistency: Staff Survey</vt:lpstr>
      <vt:lpstr>Work in Progress</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jake</dc:creator>
  <cp:lastModifiedBy>Che Sun</cp:lastModifiedBy>
  <cp:revision>869</cp:revision>
  <dcterms:created xsi:type="dcterms:W3CDTF">2012-05-22T05:12:52Z</dcterms:created>
  <dcterms:modified xsi:type="dcterms:W3CDTF">2020-09-18T06:09:22Z</dcterms:modified>
</cp:coreProperties>
</file>