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504" r:id="rId3"/>
    <p:sldId id="505" r:id="rId4"/>
    <p:sldId id="506" r:id="rId5"/>
    <p:sldId id="507" r:id="rId6"/>
    <p:sldId id="491" r:id="rId7"/>
    <p:sldId id="508" r:id="rId8"/>
    <p:sldId id="510" r:id="rId9"/>
    <p:sldId id="494" r:id="rId10"/>
    <p:sldId id="509" r:id="rId11"/>
    <p:sldId id="511" r:id="rId12"/>
    <p:sldId id="513" r:id="rId13"/>
    <p:sldId id="512" r:id="rId14"/>
    <p:sldId id="514" r:id="rId15"/>
    <p:sldId id="515" r:id="rId16"/>
    <p:sldId id="32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3" autoAdjust="0"/>
    <p:restoredTop sz="92447" autoAdjust="0"/>
  </p:normalViewPr>
  <p:slideViewPr>
    <p:cSldViewPr>
      <p:cViewPr varScale="1">
        <p:scale>
          <a:sx n="152" d="100"/>
          <a:sy n="152" d="100"/>
        </p:scale>
        <p:origin x="2492" y="96"/>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4/21/2021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16</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4/21/2021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Recoding Variables &amp; Factor Analysis</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637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A67F-F657-4A22-A137-EA24FD02CAF6}"/>
              </a:ext>
            </a:extLst>
          </p:cNvPr>
          <p:cNvSpPr>
            <a:spLocks noGrp="1"/>
          </p:cNvSpPr>
          <p:nvPr>
            <p:ph type="title"/>
          </p:nvPr>
        </p:nvSpPr>
        <p:spPr/>
        <p:txBody>
          <a:bodyPr/>
          <a:lstStyle/>
          <a:p>
            <a:r>
              <a:rPr lang="en-US" dirty="0"/>
              <a:t>Retained Factor Loadings</a:t>
            </a:r>
          </a:p>
        </p:txBody>
      </p:sp>
      <p:graphicFrame>
        <p:nvGraphicFramePr>
          <p:cNvPr id="6" name="Content Placeholder 5">
            <a:extLst>
              <a:ext uri="{FF2B5EF4-FFF2-40B4-BE49-F238E27FC236}">
                <a16:creationId xmlns:a16="http://schemas.microsoft.com/office/drawing/2014/main" id="{D8174CB0-28FA-4075-89C8-233D48EFC717}"/>
              </a:ext>
            </a:extLst>
          </p:cNvPr>
          <p:cNvGraphicFramePr>
            <a:graphicFrameLocks noGrp="1"/>
          </p:cNvGraphicFramePr>
          <p:nvPr>
            <p:ph idx="1"/>
            <p:extLst>
              <p:ext uri="{D42A27DB-BD31-4B8C-83A1-F6EECF244321}">
                <p14:modId xmlns:p14="http://schemas.microsoft.com/office/powerpoint/2010/main" val="3797815504"/>
              </p:ext>
            </p:extLst>
          </p:nvPr>
        </p:nvGraphicFramePr>
        <p:xfrm>
          <a:off x="685800" y="1371614"/>
          <a:ext cx="7467598" cy="5393926"/>
        </p:xfrm>
        <a:graphic>
          <a:graphicData uri="http://schemas.openxmlformats.org/drawingml/2006/table">
            <a:tbl>
              <a:tblPr/>
              <a:tblGrid>
                <a:gridCol w="3972607">
                  <a:extLst>
                    <a:ext uri="{9D8B030D-6E8A-4147-A177-3AD203B41FA5}">
                      <a16:colId xmlns:a16="http://schemas.microsoft.com/office/drawing/2014/main" val="93683438"/>
                    </a:ext>
                  </a:extLst>
                </a:gridCol>
                <a:gridCol w="485205">
                  <a:extLst>
                    <a:ext uri="{9D8B030D-6E8A-4147-A177-3AD203B41FA5}">
                      <a16:colId xmlns:a16="http://schemas.microsoft.com/office/drawing/2014/main" val="4188755121"/>
                    </a:ext>
                  </a:extLst>
                </a:gridCol>
                <a:gridCol w="485205">
                  <a:extLst>
                    <a:ext uri="{9D8B030D-6E8A-4147-A177-3AD203B41FA5}">
                      <a16:colId xmlns:a16="http://schemas.microsoft.com/office/drawing/2014/main" val="3694646763"/>
                    </a:ext>
                  </a:extLst>
                </a:gridCol>
                <a:gridCol w="485205">
                  <a:extLst>
                    <a:ext uri="{9D8B030D-6E8A-4147-A177-3AD203B41FA5}">
                      <a16:colId xmlns:a16="http://schemas.microsoft.com/office/drawing/2014/main" val="226712478"/>
                    </a:ext>
                  </a:extLst>
                </a:gridCol>
                <a:gridCol w="485205">
                  <a:extLst>
                    <a:ext uri="{9D8B030D-6E8A-4147-A177-3AD203B41FA5}">
                      <a16:colId xmlns:a16="http://schemas.microsoft.com/office/drawing/2014/main" val="4246429345"/>
                    </a:ext>
                  </a:extLst>
                </a:gridCol>
                <a:gridCol w="485205">
                  <a:extLst>
                    <a:ext uri="{9D8B030D-6E8A-4147-A177-3AD203B41FA5}">
                      <a16:colId xmlns:a16="http://schemas.microsoft.com/office/drawing/2014/main" val="3414699381"/>
                    </a:ext>
                  </a:extLst>
                </a:gridCol>
                <a:gridCol w="485205">
                  <a:extLst>
                    <a:ext uri="{9D8B030D-6E8A-4147-A177-3AD203B41FA5}">
                      <a16:colId xmlns:a16="http://schemas.microsoft.com/office/drawing/2014/main" val="4126419489"/>
                    </a:ext>
                  </a:extLst>
                </a:gridCol>
                <a:gridCol w="583761">
                  <a:extLst>
                    <a:ext uri="{9D8B030D-6E8A-4147-A177-3AD203B41FA5}">
                      <a16:colId xmlns:a16="http://schemas.microsoft.com/office/drawing/2014/main" val="4129664409"/>
                    </a:ext>
                  </a:extLst>
                </a:gridCol>
              </a:tblGrid>
              <a:tr h="95213">
                <a:tc gridSpan="8">
                  <a:txBody>
                    <a:bodyPr/>
                    <a:lstStyle/>
                    <a:p>
                      <a:pPr algn="ctr" fontAlgn="b"/>
                      <a:r>
                        <a:rPr lang="en-US" sz="500" b="0" i="0" u="none" strike="noStrike">
                          <a:solidFill>
                            <a:srgbClr val="000000"/>
                          </a:solidFill>
                          <a:effectLst/>
                          <a:latin typeface="Calibri" panose="020F0502020204030204" pitchFamily="34" charset="0"/>
                        </a:rPr>
                        <a:t>Factor Loadings from Factor Analysis for Merged All Survey Question</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736796"/>
                  </a:ext>
                </a:extLst>
              </a:tr>
              <a:tr h="95213">
                <a:tc>
                  <a:txBody>
                    <a:bodyPr/>
                    <a:lstStyle/>
                    <a:p>
                      <a:pPr algn="l" fontAlgn="b"/>
                      <a:r>
                        <a:rPr lang="en-US" sz="400" b="1" i="0" u="none" strike="noStrike">
                          <a:solidFill>
                            <a:srgbClr val="000000"/>
                          </a:solidFill>
                          <a:effectLst/>
                          <a:latin typeface="Arial" panose="020B0604020202020204" pitchFamily="34" charset="0"/>
                        </a:rPr>
                        <a:t>Survey Question (Pooled Mean)</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500" b="1" i="0" u="none" strike="noStrike">
                          <a:solidFill>
                            <a:srgbClr val="000000"/>
                          </a:solidFill>
                          <a:effectLst/>
                          <a:latin typeface="Calibri" panose="020F0502020204030204" pitchFamily="34" charset="0"/>
                        </a:rPr>
                        <a:t>Factor Loadings</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500" b="0" i="0" u="none" strike="noStrike">
                          <a:solidFill>
                            <a:srgbClr val="000000"/>
                          </a:solidFill>
                          <a:effectLst/>
                          <a:latin typeface="Calibri" panose="020F0502020204030204" pitchFamily="34" charset="0"/>
                        </a:rPr>
                        <a:t> </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0299085"/>
                  </a:ext>
                </a:extLst>
              </a:tr>
              <a:tr h="176636">
                <a:tc>
                  <a:txBody>
                    <a:bodyPr/>
                    <a:lstStyle/>
                    <a:p>
                      <a:pPr algn="l" fontAlgn="b"/>
                      <a:r>
                        <a:rPr lang="en-US" sz="500" b="0" i="0" u="none" strike="noStrike">
                          <a:solidFill>
                            <a:srgbClr val="000000"/>
                          </a:solidFill>
                          <a:effectLst/>
                          <a:latin typeface="Calibri" panose="020F0502020204030204" pitchFamily="34" charset="0"/>
                        </a:rPr>
                        <a:t> </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Factor 1</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Factor 2</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Factor 3</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Factor 4</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Factor 5</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Factor 6</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Uniqueness</a:t>
                      </a:r>
                    </a:p>
                  </a:txBody>
                  <a:tcPr marL="2753" marR="2753" marT="275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895308"/>
                  </a:ext>
                </a:extLst>
              </a:tr>
              <a:tr h="95213">
                <a:tc>
                  <a:txBody>
                    <a:bodyPr/>
                    <a:lstStyle/>
                    <a:p>
                      <a:pPr algn="l" fontAlgn="b"/>
                      <a:r>
                        <a:rPr lang="en-US" sz="500" b="0" i="1" u="none" strike="noStrike">
                          <a:solidFill>
                            <a:srgbClr val="000000"/>
                          </a:solidFill>
                          <a:effectLst/>
                          <a:latin typeface="Calibri" panose="020F0502020204030204" pitchFamily="34" charset="0"/>
                        </a:rPr>
                        <a:t>Parent Survey</a:t>
                      </a: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46565829"/>
                  </a:ext>
                </a:extLst>
              </a:tr>
              <a:tr h="94158">
                <a:tc>
                  <a:txBody>
                    <a:bodyPr/>
                    <a:lstStyle/>
                    <a:p>
                      <a:pPr algn="l" fontAlgn="b"/>
                      <a:r>
                        <a:rPr lang="en-US" sz="500" b="0" i="1" u="none" strike="noStrike">
                          <a:solidFill>
                            <a:srgbClr val="000000"/>
                          </a:solidFill>
                          <a:effectLst/>
                          <a:latin typeface="Calibri" panose="020F0502020204030204" pitchFamily="34" charset="0"/>
                        </a:rPr>
                        <a:t> </a:t>
                      </a:r>
                    </a:p>
                  </a:txBody>
                  <a:tcPr marL="2753" marR="2753" marT="27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453903903"/>
                  </a:ext>
                </a:extLst>
              </a:tr>
              <a:tr h="95213">
                <a:tc>
                  <a:txBody>
                    <a:bodyPr/>
                    <a:lstStyle/>
                    <a:p>
                      <a:pPr algn="l" fontAlgn="b"/>
                      <a:r>
                        <a:rPr lang="en-US" sz="500" b="0" i="0" u="none" strike="noStrike">
                          <a:solidFill>
                            <a:srgbClr val="000000"/>
                          </a:solidFill>
                          <a:effectLst/>
                          <a:latin typeface="Calibri" panose="020F0502020204030204" pitchFamily="34" charset="0"/>
                        </a:rPr>
                        <a:t>promotes academic success for all students</a:t>
                      </a: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a:solidFill>
                            <a:srgbClr val="000000"/>
                          </a:solidFill>
                          <a:effectLst/>
                          <a:latin typeface="Calibri" panose="020F0502020204030204" pitchFamily="34" charset="0"/>
                        </a:rPr>
                        <a:t>0.52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extLst>
                  <a:ext uri="{0D108BD9-81ED-4DB2-BD59-A6C34878D82A}">
                    <a16:rowId xmlns:a16="http://schemas.microsoft.com/office/drawing/2014/main" val="4250943871"/>
                  </a:ext>
                </a:extLst>
              </a:tr>
              <a:tr h="95213">
                <a:tc>
                  <a:txBody>
                    <a:bodyPr/>
                    <a:lstStyle/>
                    <a:p>
                      <a:pPr algn="l" fontAlgn="b"/>
                      <a:r>
                        <a:rPr lang="en-US" sz="500" b="0" i="0" u="none" strike="noStrike">
                          <a:solidFill>
                            <a:srgbClr val="000000"/>
                          </a:solidFill>
                          <a:effectLst/>
                          <a:latin typeface="Calibri" panose="020F0502020204030204" pitchFamily="34" charset="0"/>
                        </a:rPr>
                        <a:t>provides quality counseling</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0.27</a:t>
                      </a:r>
                    </a:p>
                  </a:txBody>
                  <a:tcPr marL="2753" marR="2753" marT="2753" marB="0" anchor="b">
                    <a:lnL>
                      <a:noFill/>
                    </a:lnL>
                    <a:lnR>
                      <a:noFill/>
                    </a:lnR>
                    <a:lnT>
                      <a:noFill/>
                    </a:lnT>
                    <a:lnB>
                      <a:noFill/>
                    </a:lnB>
                  </a:tcPr>
                </a:tc>
                <a:extLst>
                  <a:ext uri="{0D108BD9-81ED-4DB2-BD59-A6C34878D82A}">
                    <a16:rowId xmlns:a16="http://schemas.microsoft.com/office/drawing/2014/main" val="3171895598"/>
                  </a:ext>
                </a:extLst>
              </a:tr>
              <a:tr h="95213">
                <a:tc>
                  <a:txBody>
                    <a:bodyPr/>
                    <a:lstStyle/>
                    <a:p>
                      <a:pPr algn="l" fontAlgn="b"/>
                      <a:r>
                        <a:rPr lang="en-US" sz="500" b="0" i="0" u="none" strike="noStrike">
                          <a:solidFill>
                            <a:srgbClr val="000000"/>
                          </a:solidFill>
                          <a:effectLst/>
                          <a:latin typeface="Calibri" panose="020F0502020204030204" pitchFamily="34" charset="0"/>
                        </a:rPr>
                        <a:t>is a supportive and inviting place</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0.19</a:t>
                      </a:r>
                    </a:p>
                  </a:txBody>
                  <a:tcPr marL="2753" marR="2753" marT="2753" marB="0" anchor="b">
                    <a:lnL>
                      <a:noFill/>
                    </a:lnL>
                    <a:lnR>
                      <a:noFill/>
                    </a:lnR>
                    <a:lnT>
                      <a:noFill/>
                    </a:lnT>
                    <a:lnB>
                      <a:noFill/>
                    </a:lnB>
                  </a:tcPr>
                </a:tc>
                <a:extLst>
                  <a:ext uri="{0D108BD9-81ED-4DB2-BD59-A6C34878D82A}">
                    <a16:rowId xmlns:a16="http://schemas.microsoft.com/office/drawing/2014/main" val="4252227972"/>
                  </a:ext>
                </a:extLst>
              </a:tr>
              <a:tr h="95213">
                <a:tc>
                  <a:txBody>
                    <a:bodyPr/>
                    <a:lstStyle/>
                    <a:p>
                      <a:pPr algn="l" fontAlgn="b"/>
                      <a:r>
                        <a:rPr lang="en-US" sz="500" b="0" i="0" u="none" strike="noStrike">
                          <a:solidFill>
                            <a:srgbClr val="000000"/>
                          </a:solidFill>
                          <a:effectLst/>
                          <a:latin typeface="Calibri" panose="020F0502020204030204" pitchFamily="34" charset="0"/>
                        </a:rPr>
                        <a:t>welcomes parents' contributions</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extLst>
                  <a:ext uri="{0D108BD9-81ED-4DB2-BD59-A6C34878D82A}">
                    <a16:rowId xmlns:a16="http://schemas.microsoft.com/office/drawing/2014/main" val="2155744696"/>
                  </a:ext>
                </a:extLst>
              </a:tr>
              <a:tr h="95213">
                <a:tc>
                  <a:txBody>
                    <a:bodyPr/>
                    <a:lstStyle/>
                    <a:p>
                      <a:pPr algn="l" fontAlgn="b"/>
                      <a:r>
                        <a:rPr lang="en-US" sz="500" b="0" i="0" u="none" strike="noStrike">
                          <a:solidFill>
                            <a:srgbClr val="000000"/>
                          </a:solidFill>
                          <a:effectLst/>
                          <a:latin typeface="Calibri" panose="020F0502020204030204" pitchFamily="34" charset="0"/>
                        </a:rPr>
                        <a:t>encourages me to be an active partner</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0.23</a:t>
                      </a:r>
                    </a:p>
                  </a:txBody>
                  <a:tcPr marL="2753" marR="2753" marT="2753" marB="0" anchor="b">
                    <a:lnL>
                      <a:noFill/>
                    </a:lnL>
                    <a:lnR>
                      <a:noFill/>
                    </a:lnR>
                    <a:lnT>
                      <a:noFill/>
                    </a:lnT>
                    <a:lnB>
                      <a:noFill/>
                    </a:lnB>
                  </a:tcPr>
                </a:tc>
                <a:extLst>
                  <a:ext uri="{0D108BD9-81ED-4DB2-BD59-A6C34878D82A}">
                    <a16:rowId xmlns:a16="http://schemas.microsoft.com/office/drawing/2014/main" val="1850849210"/>
                  </a:ext>
                </a:extLst>
              </a:tr>
              <a:tr h="95213">
                <a:tc>
                  <a:txBody>
                    <a:bodyPr/>
                    <a:lstStyle/>
                    <a:p>
                      <a:pPr algn="l" fontAlgn="b"/>
                      <a:r>
                        <a:rPr lang="en-US" sz="500" b="0" i="0" u="none" strike="noStrike">
                          <a:solidFill>
                            <a:srgbClr val="000000"/>
                          </a:solidFill>
                          <a:effectLst/>
                          <a:latin typeface="Calibri" panose="020F0502020204030204" pitchFamily="34" charset="0"/>
                        </a:rPr>
                        <a:t>provides high quality instruction</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0.24</a:t>
                      </a:r>
                    </a:p>
                  </a:txBody>
                  <a:tcPr marL="2753" marR="2753" marT="2753" marB="0" anchor="b">
                    <a:lnL>
                      <a:noFill/>
                    </a:lnL>
                    <a:lnR>
                      <a:noFill/>
                    </a:lnR>
                    <a:lnT>
                      <a:noFill/>
                    </a:lnT>
                    <a:lnB>
                      <a:noFill/>
                    </a:lnB>
                  </a:tcPr>
                </a:tc>
                <a:extLst>
                  <a:ext uri="{0D108BD9-81ED-4DB2-BD59-A6C34878D82A}">
                    <a16:rowId xmlns:a16="http://schemas.microsoft.com/office/drawing/2014/main" val="1894916203"/>
                  </a:ext>
                </a:extLst>
              </a:tr>
              <a:tr h="95213">
                <a:tc>
                  <a:txBody>
                    <a:bodyPr/>
                    <a:lstStyle/>
                    <a:p>
                      <a:pPr algn="l" fontAlgn="b"/>
                      <a:r>
                        <a:rPr lang="en-US" sz="500" b="0" i="0" u="none" strike="noStrike">
                          <a:solidFill>
                            <a:srgbClr val="000000"/>
                          </a:solidFill>
                          <a:effectLst/>
                          <a:latin typeface="Calibri" panose="020F0502020204030204" pitchFamily="34" charset="0"/>
                        </a:rPr>
                        <a:t>motivates students to learn</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0.14</a:t>
                      </a:r>
                    </a:p>
                  </a:txBody>
                  <a:tcPr marL="2753" marR="2753" marT="2753" marB="0" anchor="b">
                    <a:lnL>
                      <a:noFill/>
                    </a:lnL>
                    <a:lnR>
                      <a:noFill/>
                    </a:lnR>
                    <a:lnT>
                      <a:noFill/>
                    </a:lnT>
                    <a:lnB>
                      <a:noFill/>
                    </a:lnB>
                  </a:tcPr>
                </a:tc>
                <a:extLst>
                  <a:ext uri="{0D108BD9-81ED-4DB2-BD59-A6C34878D82A}">
                    <a16:rowId xmlns:a16="http://schemas.microsoft.com/office/drawing/2014/main" val="2743347231"/>
                  </a:ext>
                </a:extLst>
              </a:tr>
              <a:tr h="95213">
                <a:tc>
                  <a:txBody>
                    <a:bodyPr/>
                    <a:lstStyle/>
                    <a:p>
                      <a:pPr algn="l" fontAlgn="b"/>
                      <a:r>
                        <a:rPr lang="en-US" sz="500" b="0" i="0" u="none" strike="noStrike">
                          <a:solidFill>
                            <a:srgbClr val="000000"/>
                          </a:solidFill>
                          <a:effectLst/>
                          <a:latin typeface="Calibri" panose="020F0502020204030204" pitchFamily="34" charset="0"/>
                        </a:rPr>
                        <a:t>has teachers who go out of their way to help</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0.39</a:t>
                      </a:r>
                    </a:p>
                  </a:txBody>
                  <a:tcPr marL="2753" marR="2753" marT="2753" marB="0" anchor="b">
                    <a:lnL>
                      <a:noFill/>
                    </a:lnL>
                    <a:lnR>
                      <a:noFill/>
                    </a:lnR>
                    <a:lnT>
                      <a:noFill/>
                    </a:lnT>
                    <a:lnB>
                      <a:noFill/>
                    </a:lnB>
                  </a:tcPr>
                </a:tc>
                <a:extLst>
                  <a:ext uri="{0D108BD9-81ED-4DB2-BD59-A6C34878D82A}">
                    <a16:rowId xmlns:a16="http://schemas.microsoft.com/office/drawing/2014/main" val="3110729978"/>
                  </a:ext>
                </a:extLst>
              </a:tr>
              <a:tr h="95213">
                <a:tc>
                  <a:txBody>
                    <a:bodyPr/>
                    <a:lstStyle/>
                    <a:p>
                      <a:pPr algn="l" fontAlgn="b"/>
                      <a:r>
                        <a:rPr lang="en-US" sz="500" b="0" i="0" u="none" strike="noStrike">
                          <a:solidFill>
                            <a:srgbClr val="000000"/>
                          </a:solidFill>
                          <a:effectLst/>
                          <a:latin typeface="Calibri" panose="020F0502020204030204" pitchFamily="34" charset="0"/>
                        </a:rPr>
                        <a:t>has adults who really care about students</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extLst>
                  <a:ext uri="{0D108BD9-81ED-4DB2-BD59-A6C34878D82A}">
                    <a16:rowId xmlns:a16="http://schemas.microsoft.com/office/drawing/2014/main" val="1723837678"/>
                  </a:ext>
                </a:extLst>
              </a:tr>
              <a:tr h="95213">
                <a:tc>
                  <a:txBody>
                    <a:bodyPr/>
                    <a:lstStyle/>
                    <a:p>
                      <a:pPr algn="l" fontAlgn="b"/>
                      <a:r>
                        <a:rPr lang="en-US" sz="500" b="0" i="0" u="none" strike="noStrike">
                          <a:solidFill>
                            <a:srgbClr val="000000"/>
                          </a:solidFill>
                          <a:effectLst/>
                          <a:latin typeface="Calibri" panose="020F0502020204030204" pitchFamily="34" charset="0"/>
                        </a:rPr>
                        <a:t>has high expectations for all students</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extLst>
                  <a:ext uri="{0D108BD9-81ED-4DB2-BD59-A6C34878D82A}">
                    <a16:rowId xmlns:a16="http://schemas.microsoft.com/office/drawing/2014/main" val="3709805545"/>
                  </a:ext>
                </a:extLst>
              </a:tr>
              <a:tr h="95213">
                <a:tc>
                  <a:txBody>
                    <a:bodyPr/>
                    <a:lstStyle/>
                    <a:p>
                      <a:pPr algn="l" fontAlgn="b"/>
                      <a:r>
                        <a:rPr lang="en-US" sz="500" b="0" i="0" u="none" strike="noStrike">
                          <a:solidFill>
                            <a:srgbClr val="000000"/>
                          </a:solidFill>
                          <a:effectLst/>
                          <a:latin typeface="Calibri" panose="020F0502020204030204" pitchFamily="34" charset="0"/>
                        </a:rPr>
                        <a:t>providing information on … college or vocational school</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0.48</a:t>
                      </a:r>
                    </a:p>
                  </a:txBody>
                  <a:tcPr marL="2753" marR="2753" marT="2753" marB="0" anchor="b">
                    <a:lnL>
                      <a:noFill/>
                    </a:lnL>
                    <a:lnR>
                      <a:noFill/>
                    </a:lnR>
                    <a:lnT>
                      <a:noFill/>
                    </a:lnT>
                    <a:lnB>
                      <a:noFill/>
                    </a:lnB>
                  </a:tcPr>
                </a:tc>
                <a:extLst>
                  <a:ext uri="{0D108BD9-81ED-4DB2-BD59-A6C34878D82A}">
                    <a16:rowId xmlns:a16="http://schemas.microsoft.com/office/drawing/2014/main" val="2818412377"/>
                  </a:ext>
                </a:extLst>
              </a:tr>
              <a:tr h="72610">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889524494"/>
                  </a:ext>
                </a:extLst>
              </a:tr>
              <a:tr h="95213">
                <a:tc>
                  <a:txBody>
                    <a:bodyPr/>
                    <a:lstStyle/>
                    <a:p>
                      <a:pPr algn="l" fontAlgn="b"/>
                      <a:r>
                        <a:rPr lang="en-US" sz="500" b="0" i="1" u="none" strike="noStrike">
                          <a:solidFill>
                            <a:srgbClr val="000000"/>
                          </a:solidFill>
                          <a:effectLst/>
                          <a:latin typeface="Calibri" panose="020F0502020204030204" pitchFamily="34" charset="0"/>
                        </a:rPr>
                        <a:t>Secondary Survey</a:t>
                      </a: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3762879628"/>
                  </a:ext>
                </a:extLst>
              </a:tr>
              <a:tr h="94158">
                <a:tc>
                  <a:txBody>
                    <a:bodyPr/>
                    <a:lstStyle/>
                    <a:p>
                      <a:pPr algn="l" fontAlgn="b"/>
                      <a:r>
                        <a:rPr lang="en-US" sz="500" b="0" i="0" u="none" strike="noStrike">
                          <a:solidFill>
                            <a:srgbClr val="000000"/>
                          </a:solidFill>
                          <a:effectLst/>
                          <a:latin typeface="Calibri" panose="020F0502020204030204" pitchFamily="34" charset="0"/>
                        </a:rPr>
                        <a:t> </a:t>
                      </a:r>
                    </a:p>
                  </a:txBody>
                  <a:tcPr marL="2753" marR="2753" marT="27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345356682"/>
                  </a:ext>
                </a:extLst>
              </a:tr>
              <a:tr h="95213">
                <a:tc>
                  <a:txBody>
                    <a:bodyPr/>
                    <a:lstStyle/>
                    <a:p>
                      <a:pPr algn="l" fontAlgn="b"/>
                      <a:r>
                        <a:rPr lang="en-US" sz="500" b="0" i="0" u="none" strike="noStrike">
                          <a:solidFill>
                            <a:srgbClr val="000000"/>
                          </a:solidFill>
                          <a:effectLst/>
                          <a:latin typeface="Calibri" panose="020F0502020204030204" pitchFamily="34" charset="0"/>
                        </a:rPr>
                        <a:t>Feel close to people in this school</a:t>
                      </a:r>
                    </a:p>
                  </a:txBody>
                  <a:tcPr marL="2753" marR="2753" marT="27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a:solidFill>
                            <a:srgbClr val="000000"/>
                          </a:solidFill>
                          <a:effectLst/>
                          <a:latin typeface="Calibri" panose="020F0502020204030204" pitchFamily="34" charset="0"/>
                        </a:rPr>
                        <a:t>0.51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0.30</a:t>
                      </a:r>
                    </a:p>
                  </a:txBody>
                  <a:tcPr marL="2753" marR="2753" marT="2753" marB="0" anchor="b">
                    <a:lnL>
                      <a:noFill/>
                    </a:lnL>
                    <a:lnR>
                      <a:noFill/>
                    </a:lnR>
                    <a:lnT>
                      <a:noFill/>
                    </a:lnT>
                    <a:lnB>
                      <a:noFill/>
                    </a:lnB>
                  </a:tcPr>
                </a:tc>
                <a:extLst>
                  <a:ext uri="{0D108BD9-81ED-4DB2-BD59-A6C34878D82A}">
                    <a16:rowId xmlns:a16="http://schemas.microsoft.com/office/drawing/2014/main" val="3590757737"/>
                  </a:ext>
                </a:extLst>
              </a:tr>
              <a:tr h="95213">
                <a:tc>
                  <a:txBody>
                    <a:bodyPr/>
                    <a:lstStyle/>
                    <a:p>
                      <a:pPr algn="l" fontAlgn="b"/>
                      <a:r>
                        <a:rPr lang="en-US" sz="500" b="0" i="0" u="none" strike="noStrike">
                          <a:solidFill>
                            <a:srgbClr val="000000"/>
                          </a:solidFill>
                          <a:effectLst/>
                          <a:latin typeface="Calibri" panose="020F0502020204030204" pitchFamily="34" charset="0"/>
                        </a:rPr>
                        <a:t>Happy to be at this school</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extLst>
                  <a:ext uri="{0D108BD9-81ED-4DB2-BD59-A6C34878D82A}">
                    <a16:rowId xmlns:a16="http://schemas.microsoft.com/office/drawing/2014/main" val="347732050"/>
                  </a:ext>
                </a:extLst>
              </a:tr>
              <a:tr h="95213">
                <a:tc>
                  <a:txBody>
                    <a:bodyPr/>
                    <a:lstStyle/>
                    <a:p>
                      <a:pPr algn="l" fontAlgn="b"/>
                      <a:r>
                        <a:rPr lang="en-US" sz="500" b="0" i="0" u="none" strike="noStrike">
                          <a:solidFill>
                            <a:srgbClr val="000000"/>
                          </a:solidFill>
                          <a:effectLst/>
                          <a:latin typeface="Calibri" panose="020F0502020204030204" pitchFamily="34" charset="0"/>
                        </a:rPr>
                        <a:t>I am part of this school</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extLst>
                  <a:ext uri="{0D108BD9-81ED-4DB2-BD59-A6C34878D82A}">
                    <a16:rowId xmlns:a16="http://schemas.microsoft.com/office/drawing/2014/main" val="2192821143"/>
                  </a:ext>
                </a:extLst>
              </a:tr>
              <a:tr h="95213">
                <a:tc>
                  <a:txBody>
                    <a:bodyPr/>
                    <a:lstStyle/>
                    <a:p>
                      <a:pPr algn="l" fontAlgn="b"/>
                      <a:r>
                        <a:rPr lang="en-US" sz="500" b="0" i="0" u="none" strike="noStrike">
                          <a:solidFill>
                            <a:srgbClr val="000000"/>
                          </a:solidFill>
                          <a:effectLst/>
                          <a:latin typeface="Calibri" panose="020F0502020204030204" pitchFamily="34" charset="0"/>
                        </a:rPr>
                        <a:t>Teachers treat students fairly</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extLst>
                  <a:ext uri="{0D108BD9-81ED-4DB2-BD59-A6C34878D82A}">
                    <a16:rowId xmlns:a16="http://schemas.microsoft.com/office/drawing/2014/main" val="1949933332"/>
                  </a:ext>
                </a:extLst>
              </a:tr>
              <a:tr h="95213">
                <a:tc>
                  <a:txBody>
                    <a:bodyPr/>
                    <a:lstStyle/>
                    <a:p>
                      <a:pPr algn="l" fontAlgn="b"/>
                      <a:r>
                        <a:rPr lang="en-US" sz="500" b="0" i="0" u="none" strike="noStrike">
                          <a:solidFill>
                            <a:srgbClr val="000000"/>
                          </a:solidFill>
                          <a:effectLst/>
                          <a:latin typeface="Calibri" panose="020F0502020204030204" pitchFamily="34" charset="0"/>
                        </a:rPr>
                        <a:t>Feel safe </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extLst>
                  <a:ext uri="{0D108BD9-81ED-4DB2-BD59-A6C34878D82A}">
                    <a16:rowId xmlns:a16="http://schemas.microsoft.com/office/drawing/2014/main" val="1198940695"/>
                  </a:ext>
                </a:extLst>
              </a:tr>
              <a:tr h="95213">
                <a:tc>
                  <a:txBody>
                    <a:bodyPr/>
                    <a:lstStyle/>
                    <a:p>
                      <a:pPr algn="l" fontAlgn="b"/>
                      <a:r>
                        <a:rPr lang="en-US" sz="500" b="0" i="0" u="none" strike="noStrike">
                          <a:solidFill>
                            <a:srgbClr val="000000"/>
                          </a:solidFill>
                          <a:effectLst/>
                          <a:latin typeface="Calibri" panose="020F0502020204030204" pitchFamily="34" charset="0"/>
                        </a:rPr>
                        <a:t>School is clean and tidy</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0.35</a:t>
                      </a:r>
                    </a:p>
                  </a:txBody>
                  <a:tcPr marL="2753" marR="2753" marT="2753" marB="0" anchor="b">
                    <a:lnL>
                      <a:noFill/>
                    </a:lnL>
                    <a:lnR>
                      <a:noFill/>
                    </a:lnR>
                    <a:lnT>
                      <a:noFill/>
                    </a:lnT>
                    <a:lnB>
                      <a:noFill/>
                    </a:lnB>
                  </a:tcPr>
                </a:tc>
                <a:extLst>
                  <a:ext uri="{0D108BD9-81ED-4DB2-BD59-A6C34878D82A}">
                    <a16:rowId xmlns:a16="http://schemas.microsoft.com/office/drawing/2014/main" val="4160860309"/>
                  </a:ext>
                </a:extLst>
              </a:tr>
              <a:tr h="95213">
                <a:tc>
                  <a:txBody>
                    <a:bodyPr/>
                    <a:lstStyle/>
                    <a:p>
                      <a:pPr algn="l" fontAlgn="b"/>
                      <a:r>
                        <a:rPr lang="en-US" sz="500" b="0" i="0" u="none" strike="noStrike">
                          <a:solidFill>
                            <a:srgbClr val="000000"/>
                          </a:solidFill>
                          <a:effectLst/>
                          <a:latin typeface="Calibri" panose="020F0502020204030204" pitchFamily="34" charset="0"/>
                        </a:rPr>
                        <a:t>Teachers communicate with parents</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extLst>
                  <a:ext uri="{0D108BD9-81ED-4DB2-BD59-A6C34878D82A}">
                    <a16:rowId xmlns:a16="http://schemas.microsoft.com/office/drawing/2014/main" val="1369282310"/>
                  </a:ext>
                </a:extLst>
              </a:tr>
              <a:tr h="95213">
                <a:tc>
                  <a:txBody>
                    <a:bodyPr/>
                    <a:lstStyle/>
                    <a:p>
                      <a:pPr algn="l" fontAlgn="b"/>
                      <a:r>
                        <a:rPr lang="en-US" sz="500" b="0" i="0" u="none" strike="noStrike">
                          <a:solidFill>
                            <a:srgbClr val="000000"/>
                          </a:solidFill>
                          <a:effectLst/>
                          <a:latin typeface="Calibri" panose="020F0502020204030204" pitchFamily="34" charset="0"/>
                        </a:rPr>
                        <a:t>Parents welcome to participate</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0.17</a:t>
                      </a:r>
                    </a:p>
                  </a:txBody>
                  <a:tcPr marL="2753" marR="2753" marT="2753" marB="0" anchor="b">
                    <a:lnL>
                      <a:noFill/>
                    </a:lnL>
                    <a:lnR>
                      <a:noFill/>
                    </a:lnR>
                    <a:lnT>
                      <a:noFill/>
                    </a:lnT>
                    <a:lnB>
                      <a:noFill/>
                    </a:lnB>
                  </a:tcPr>
                </a:tc>
                <a:extLst>
                  <a:ext uri="{0D108BD9-81ED-4DB2-BD59-A6C34878D82A}">
                    <a16:rowId xmlns:a16="http://schemas.microsoft.com/office/drawing/2014/main" val="876647243"/>
                  </a:ext>
                </a:extLst>
              </a:tr>
              <a:tr h="95213">
                <a:tc>
                  <a:txBody>
                    <a:bodyPr/>
                    <a:lstStyle/>
                    <a:p>
                      <a:pPr algn="l" fontAlgn="b"/>
                      <a:r>
                        <a:rPr lang="en-US" sz="500" b="0" i="0" u="none" strike="noStrike">
                          <a:solidFill>
                            <a:srgbClr val="000000"/>
                          </a:solidFill>
                          <a:effectLst/>
                          <a:latin typeface="Calibri" panose="020F0502020204030204" pitchFamily="34" charset="0"/>
                        </a:rPr>
                        <a:t>Staff take parent concerns seriously</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extLst>
                  <a:ext uri="{0D108BD9-81ED-4DB2-BD59-A6C34878D82A}">
                    <a16:rowId xmlns:a16="http://schemas.microsoft.com/office/drawing/2014/main" val="4032310946"/>
                  </a:ext>
                </a:extLst>
              </a:tr>
              <a:tr h="95213">
                <a:tc>
                  <a:txBody>
                    <a:bodyPr/>
                    <a:lstStyle/>
                    <a:p>
                      <a:pPr algn="l" fontAlgn="b"/>
                      <a:r>
                        <a:rPr lang="en-US" sz="500" b="0" i="0" u="none" strike="noStrike">
                          <a:solidFill>
                            <a:srgbClr val="000000"/>
                          </a:solidFill>
                          <a:effectLst/>
                          <a:latin typeface="Calibri" panose="020F0502020204030204" pitchFamily="34" charset="0"/>
                        </a:rPr>
                        <a:t>I try hard to make sure I am good at schoolwork</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extLst>
                  <a:ext uri="{0D108BD9-81ED-4DB2-BD59-A6C34878D82A}">
                    <a16:rowId xmlns:a16="http://schemas.microsoft.com/office/drawing/2014/main" val="208822805"/>
                  </a:ext>
                </a:extLst>
              </a:tr>
              <a:tr h="95213">
                <a:tc>
                  <a:txBody>
                    <a:bodyPr/>
                    <a:lstStyle/>
                    <a:p>
                      <a:pPr algn="l" fontAlgn="b"/>
                      <a:r>
                        <a:rPr lang="en-US" sz="500" b="0" i="0" u="none" strike="noStrike">
                          <a:solidFill>
                            <a:srgbClr val="000000"/>
                          </a:solidFill>
                          <a:effectLst/>
                          <a:latin typeface="Calibri" panose="020F0502020204030204" pitchFamily="34" charset="0"/>
                        </a:rPr>
                        <a:t>I try hard because I am interested</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extLst>
                  <a:ext uri="{0D108BD9-81ED-4DB2-BD59-A6C34878D82A}">
                    <a16:rowId xmlns:a16="http://schemas.microsoft.com/office/drawing/2014/main" val="2944793958"/>
                  </a:ext>
                </a:extLst>
              </a:tr>
              <a:tr h="95213">
                <a:tc>
                  <a:txBody>
                    <a:bodyPr/>
                    <a:lstStyle/>
                    <a:p>
                      <a:pPr algn="l" fontAlgn="b"/>
                      <a:r>
                        <a:rPr lang="en-US" sz="500" b="0" i="0" u="none" strike="noStrike">
                          <a:solidFill>
                            <a:srgbClr val="000000"/>
                          </a:solidFill>
                          <a:effectLst/>
                          <a:latin typeface="Calibri" panose="020F0502020204030204" pitchFamily="34" charset="0"/>
                        </a:rPr>
                        <a:t>I work hard to understand new things</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0.10</a:t>
                      </a:r>
                    </a:p>
                  </a:txBody>
                  <a:tcPr marL="2753" marR="2753" marT="2753" marB="0" anchor="b">
                    <a:lnL>
                      <a:noFill/>
                    </a:lnL>
                    <a:lnR>
                      <a:noFill/>
                    </a:lnR>
                    <a:lnT>
                      <a:noFill/>
                    </a:lnT>
                    <a:lnB>
                      <a:noFill/>
                    </a:lnB>
                  </a:tcPr>
                </a:tc>
                <a:extLst>
                  <a:ext uri="{0D108BD9-81ED-4DB2-BD59-A6C34878D82A}">
                    <a16:rowId xmlns:a16="http://schemas.microsoft.com/office/drawing/2014/main" val="4223852037"/>
                  </a:ext>
                </a:extLst>
              </a:tr>
              <a:tr h="95213">
                <a:tc>
                  <a:txBody>
                    <a:bodyPr/>
                    <a:lstStyle/>
                    <a:p>
                      <a:pPr algn="l" fontAlgn="b"/>
                      <a:r>
                        <a:rPr lang="en-US" sz="500" b="0" i="0" u="none" strike="noStrike">
                          <a:solidFill>
                            <a:srgbClr val="000000"/>
                          </a:solidFill>
                          <a:effectLst/>
                          <a:latin typeface="Calibri" panose="020F0502020204030204" pitchFamily="34" charset="0"/>
                        </a:rPr>
                        <a:t>I am always trying to do better</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extLst>
                  <a:ext uri="{0D108BD9-81ED-4DB2-BD59-A6C34878D82A}">
                    <a16:rowId xmlns:a16="http://schemas.microsoft.com/office/drawing/2014/main" val="1106244651"/>
                  </a:ext>
                </a:extLst>
              </a:tr>
              <a:tr h="95213">
                <a:tc>
                  <a:txBody>
                    <a:bodyPr/>
                    <a:lstStyle/>
                    <a:p>
                      <a:pPr algn="l" fontAlgn="b"/>
                      <a:r>
                        <a:rPr lang="en-US" sz="500" b="0" i="0" u="none" strike="noStrike">
                          <a:solidFill>
                            <a:srgbClr val="000000"/>
                          </a:solidFill>
                          <a:effectLst/>
                          <a:latin typeface="Calibri" panose="020F0502020204030204" pitchFamily="34" charset="0"/>
                        </a:rPr>
                        <a:t>who really cares about me</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extLst>
                  <a:ext uri="{0D108BD9-81ED-4DB2-BD59-A6C34878D82A}">
                    <a16:rowId xmlns:a16="http://schemas.microsoft.com/office/drawing/2014/main" val="3728707683"/>
                  </a:ext>
                </a:extLst>
              </a:tr>
              <a:tr h="95213">
                <a:tc>
                  <a:txBody>
                    <a:bodyPr/>
                    <a:lstStyle/>
                    <a:p>
                      <a:pPr algn="l" fontAlgn="b"/>
                      <a:r>
                        <a:rPr lang="en-US" sz="500" b="0" i="0" u="none" strike="noStrike">
                          <a:solidFill>
                            <a:srgbClr val="000000"/>
                          </a:solidFill>
                          <a:effectLst/>
                          <a:latin typeface="Calibri" panose="020F0502020204030204" pitchFamily="34" charset="0"/>
                        </a:rPr>
                        <a:t>who tells me when I do a good job</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extLst>
                  <a:ext uri="{0D108BD9-81ED-4DB2-BD59-A6C34878D82A}">
                    <a16:rowId xmlns:a16="http://schemas.microsoft.com/office/drawing/2014/main" val="1571730747"/>
                  </a:ext>
                </a:extLst>
              </a:tr>
              <a:tr h="95213">
                <a:tc>
                  <a:txBody>
                    <a:bodyPr/>
                    <a:lstStyle/>
                    <a:p>
                      <a:pPr algn="l" fontAlgn="b"/>
                      <a:r>
                        <a:rPr lang="en-US" sz="500" b="0" i="0" u="none" strike="noStrike">
                          <a:solidFill>
                            <a:srgbClr val="000000"/>
                          </a:solidFill>
                          <a:effectLst/>
                          <a:latin typeface="Calibri" panose="020F0502020204030204" pitchFamily="34" charset="0"/>
                        </a:rPr>
                        <a:t>who notices when I am not there</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extLst>
                  <a:ext uri="{0D108BD9-81ED-4DB2-BD59-A6C34878D82A}">
                    <a16:rowId xmlns:a16="http://schemas.microsoft.com/office/drawing/2014/main" val="1796833511"/>
                  </a:ext>
                </a:extLst>
              </a:tr>
              <a:tr h="95213">
                <a:tc>
                  <a:txBody>
                    <a:bodyPr/>
                    <a:lstStyle/>
                    <a:p>
                      <a:pPr algn="l" fontAlgn="b"/>
                      <a:r>
                        <a:rPr lang="en-US" sz="500" b="0" i="0" u="none" strike="noStrike">
                          <a:solidFill>
                            <a:srgbClr val="000000"/>
                          </a:solidFill>
                          <a:effectLst/>
                          <a:latin typeface="Calibri" panose="020F0502020204030204" pitchFamily="34" charset="0"/>
                        </a:rPr>
                        <a:t>who wants me to do my best</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extLst>
                  <a:ext uri="{0D108BD9-81ED-4DB2-BD59-A6C34878D82A}">
                    <a16:rowId xmlns:a16="http://schemas.microsoft.com/office/drawing/2014/main" val="3593092856"/>
                  </a:ext>
                </a:extLst>
              </a:tr>
              <a:tr h="95213">
                <a:tc>
                  <a:txBody>
                    <a:bodyPr/>
                    <a:lstStyle/>
                    <a:p>
                      <a:pPr algn="l" fontAlgn="b"/>
                      <a:r>
                        <a:rPr lang="en-US" sz="500" b="0" i="0" u="none" strike="noStrike">
                          <a:solidFill>
                            <a:srgbClr val="000000"/>
                          </a:solidFill>
                          <a:effectLst/>
                          <a:latin typeface="Calibri" panose="020F0502020204030204" pitchFamily="34" charset="0"/>
                        </a:rPr>
                        <a:t>who listens when I have something to say</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0.14</a:t>
                      </a:r>
                    </a:p>
                  </a:txBody>
                  <a:tcPr marL="2753" marR="2753" marT="2753" marB="0" anchor="b">
                    <a:lnL>
                      <a:noFill/>
                    </a:lnL>
                    <a:lnR>
                      <a:noFill/>
                    </a:lnR>
                    <a:lnT>
                      <a:noFill/>
                    </a:lnT>
                    <a:lnB>
                      <a:noFill/>
                    </a:lnB>
                  </a:tcPr>
                </a:tc>
                <a:extLst>
                  <a:ext uri="{0D108BD9-81ED-4DB2-BD59-A6C34878D82A}">
                    <a16:rowId xmlns:a16="http://schemas.microsoft.com/office/drawing/2014/main" val="1509062766"/>
                  </a:ext>
                </a:extLst>
              </a:tr>
              <a:tr h="95213">
                <a:tc>
                  <a:txBody>
                    <a:bodyPr/>
                    <a:lstStyle/>
                    <a:p>
                      <a:pPr algn="l" fontAlgn="b"/>
                      <a:r>
                        <a:rPr lang="en-US" sz="500" b="0" i="0" u="none" strike="noStrike">
                          <a:solidFill>
                            <a:srgbClr val="000000"/>
                          </a:solidFill>
                          <a:effectLst/>
                          <a:latin typeface="Calibri" panose="020F0502020204030204" pitchFamily="34" charset="0"/>
                        </a:rPr>
                        <a:t>who believes I will be a success</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0.82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extLst>
                  <a:ext uri="{0D108BD9-81ED-4DB2-BD59-A6C34878D82A}">
                    <a16:rowId xmlns:a16="http://schemas.microsoft.com/office/drawing/2014/main" val="2188434891"/>
                  </a:ext>
                </a:extLst>
              </a:tr>
              <a:tr h="95213">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1331759314"/>
                  </a:ext>
                </a:extLst>
              </a:tr>
              <a:tr h="95213">
                <a:tc>
                  <a:txBody>
                    <a:bodyPr/>
                    <a:lstStyle/>
                    <a:p>
                      <a:pPr algn="l" fontAlgn="b"/>
                      <a:r>
                        <a:rPr lang="en-US" sz="500" b="0" i="1" u="none" strike="noStrike">
                          <a:solidFill>
                            <a:srgbClr val="000000"/>
                          </a:solidFill>
                          <a:effectLst/>
                          <a:latin typeface="Calibri" panose="020F0502020204030204" pitchFamily="34" charset="0"/>
                        </a:rPr>
                        <a:t>Staff Survey</a:t>
                      </a: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277354845"/>
                  </a:ext>
                </a:extLst>
              </a:tr>
              <a:tr h="94158">
                <a:tc>
                  <a:txBody>
                    <a:bodyPr/>
                    <a:lstStyle/>
                    <a:p>
                      <a:pPr algn="l" fontAlgn="b"/>
                      <a:r>
                        <a:rPr lang="en-US" sz="500" b="0" i="0" u="none" strike="noStrike">
                          <a:solidFill>
                            <a:srgbClr val="000000"/>
                          </a:solidFill>
                          <a:effectLst/>
                          <a:latin typeface="Calibri" panose="020F0502020204030204" pitchFamily="34" charset="0"/>
                        </a:rPr>
                        <a:t> </a:t>
                      </a:r>
                    </a:p>
                  </a:txBody>
                  <a:tcPr marL="2753" marR="2753" marT="27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2753" marR="2753" marT="2753" marB="0" anchor="b">
                    <a:lnL>
                      <a:noFill/>
                    </a:lnL>
                    <a:lnR>
                      <a:noFill/>
                    </a:lnR>
                    <a:lnT>
                      <a:noFill/>
                    </a:lnT>
                    <a:lnB>
                      <a:noFill/>
                    </a:lnB>
                  </a:tcPr>
                </a:tc>
                <a:extLst>
                  <a:ext uri="{0D108BD9-81ED-4DB2-BD59-A6C34878D82A}">
                    <a16:rowId xmlns:a16="http://schemas.microsoft.com/office/drawing/2014/main" val="4205168130"/>
                  </a:ext>
                </a:extLst>
              </a:tr>
              <a:tr h="95213">
                <a:tc>
                  <a:txBody>
                    <a:bodyPr/>
                    <a:lstStyle/>
                    <a:p>
                      <a:pPr algn="l" fontAlgn="t"/>
                      <a:r>
                        <a:rPr lang="en-US" sz="500" b="0" i="0" u="none" strike="noStrike">
                          <a:solidFill>
                            <a:srgbClr val="000000"/>
                          </a:solidFill>
                          <a:effectLst/>
                          <a:latin typeface="Calibri" panose="020F0502020204030204" pitchFamily="34" charset="0"/>
                        </a:rPr>
                        <a:t>provides adequate counseling and support services</a:t>
                      </a:r>
                    </a:p>
                  </a:txBody>
                  <a:tcPr marL="2753" marR="2753" marT="2753"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a:solidFill>
                            <a:srgbClr val="000000"/>
                          </a:solidFill>
                          <a:effectLst/>
                          <a:latin typeface="Calibri" panose="020F0502020204030204" pitchFamily="34" charset="0"/>
                        </a:rPr>
                        <a:t>-0.35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0.41</a:t>
                      </a:r>
                    </a:p>
                  </a:txBody>
                  <a:tcPr marL="2753" marR="2753" marT="2753" marB="0" anchor="b">
                    <a:lnL>
                      <a:noFill/>
                    </a:lnL>
                    <a:lnR>
                      <a:noFill/>
                    </a:lnR>
                    <a:lnT>
                      <a:noFill/>
                    </a:lnT>
                    <a:lnB>
                      <a:noFill/>
                    </a:lnB>
                  </a:tcPr>
                </a:tc>
                <a:extLst>
                  <a:ext uri="{0D108BD9-81ED-4DB2-BD59-A6C34878D82A}">
                    <a16:rowId xmlns:a16="http://schemas.microsoft.com/office/drawing/2014/main" val="314770142"/>
                  </a:ext>
                </a:extLst>
              </a:tr>
              <a:tr h="95213">
                <a:tc>
                  <a:txBody>
                    <a:bodyPr/>
                    <a:lstStyle/>
                    <a:p>
                      <a:pPr algn="l" fontAlgn="t"/>
                      <a:r>
                        <a:rPr lang="en-US" sz="400" b="0" i="0" u="none" strike="noStrike">
                          <a:solidFill>
                            <a:srgbClr val="000000"/>
                          </a:solidFill>
                          <a:effectLst/>
                          <a:latin typeface="Arial" panose="020B0604020202020204" pitchFamily="34" charset="0"/>
                        </a:rPr>
                        <a:t>encourages students to enroll in rigorous courses</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0.63</a:t>
                      </a:r>
                    </a:p>
                  </a:txBody>
                  <a:tcPr marL="2753" marR="2753" marT="2753" marB="0" anchor="b">
                    <a:lnL>
                      <a:noFill/>
                    </a:lnL>
                    <a:lnR>
                      <a:noFill/>
                    </a:lnR>
                    <a:lnT>
                      <a:noFill/>
                    </a:lnT>
                    <a:lnB>
                      <a:noFill/>
                    </a:lnB>
                  </a:tcPr>
                </a:tc>
                <a:extLst>
                  <a:ext uri="{0D108BD9-81ED-4DB2-BD59-A6C34878D82A}">
                    <a16:rowId xmlns:a16="http://schemas.microsoft.com/office/drawing/2014/main" val="2159388714"/>
                  </a:ext>
                </a:extLst>
              </a:tr>
              <a:tr h="95213">
                <a:tc>
                  <a:txBody>
                    <a:bodyPr/>
                    <a:lstStyle/>
                    <a:p>
                      <a:pPr algn="l" fontAlgn="t"/>
                      <a:r>
                        <a:rPr lang="en-US" sz="400" b="0" i="0" u="none" strike="noStrike">
                          <a:solidFill>
                            <a:srgbClr val="000000"/>
                          </a:solidFill>
                          <a:effectLst/>
                          <a:latin typeface="Arial" panose="020B0604020202020204" pitchFamily="34" charset="0"/>
                        </a:rPr>
                        <a:t>has high expectations for all students</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0.28</a:t>
                      </a:r>
                    </a:p>
                  </a:txBody>
                  <a:tcPr marL="2753" marR="2753" marT="2753" marB="0" anchor="b">
                    <a:lnL>
                      <a:noFill/>
                    </a:lnL>
                    <a:lnR>
                      <a:noFill/>
                    </a:lnR>
                    <a:lnT>
                      <a:noFill/>
                    </a:lnT>
                    <a:lnB>
                      <a:noFill/>
                    </a:lnB>
                  </a:tcPr>
                </a:tc>
                <a:extLst>
                  <a:ext uri="{0D108BD9-81ED-4DB2-BD59-A6C34878D82A}">
                    <a16:rowId xmlns:a16="http://schemas.microsoft.com/office/drawing/2014/main" val="955217146"/>
                  </a:ext>
                </a:extLst>
              </a:tr>
              <a:tr h="95213">
                <a:tc>
                  <a:txBody>
                    <a:bodyPr/>
                    <a:lstStyle/>
                    <a:p>
                      <a:pPr algn="l" fontAlgn="t"/>
                      <a:r>
                        <a:rPr lang="en-US" sz="400" b="0" i="0" u="none" strike="noStrike">
                          <a:solidFill>
                            <a:srgbClr val="000000"/>
                          </a:solidFill>
                          <a:effectLst/>
                          <a:latin typeface="Arial" panose="020B0604020202020204" pitchFamily="34" charset="0"/>
                        </a:rPr>
                        <a:t>feel a responsibility to improve this school</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0.27</a:t>
                      </a:r>
                    </a:p>
                  </a:txBody>
                  <a:tcPr marL="2753" marR="2753" marT="2753" marB="0" anchor="b">
                    <a:lnL>
                      <a:noFill/>
                    </a:lnL>
                    <a:lnR>
                      <a:noFill/>
                    </a:lnR>
                    <a:lnT>
                      <a:noFill/>
                    </a:lnT>
                    <a:lnB>
                      <a:noFill/>
                    </a:lnB>
                  </a:tcPr>
                </a:tc>
                <a:extLst>
                  <a:ext uri="{0D108BD9-81ED-4DB2-BD59-A6C34878D82A}">
                    <a16:rowId xmlns:a16="http://schemas.microsoft.com/office/drawing/2014/main" val="3507306370"/>
                  </a:ext>
                </a:extLst>
              </a:tr>
              <a:tr h="95213">
                <a:tc>
                  <a:txBody>
                    <a:bodyPr/>
                    <a:lstStyle/>
                    <a:p>
                      <a:pPr algn="l" fontAlgn="t"/>
                      <a:r>
                        <a:rPr lang="en-US" sz="400" b="0" i="0" u="none" strike="noStrike">
                          <a:solidFill>
                            <a:srgbClr val="000000"/>
                          </a:solidFill>
                          <a:effectLst/>
                          <a:latin typeface="Arial" panose="020B0604020202020204" pitchFamily="34" charset="0"/>
                        </a:rPr>
                        <a:t>motivates students to learn</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extLst>
                  <a:ext uri="{0D108BD9-81ED-4DB2-BD59-A6C34878D82A}">
                    <a16:rowId xmlns:a16="http://schemas.microsoft.com/office/drawing/2014/main" val="3083408650"/>
                  </a:ext>
                </a:extLst>
              </a:tr>
              <a:tr h="95213">
                <a:tc>
                  <a:txBody>
                    <a:bodyPr/>
                    <a:lstStyle/>
                    <a:p>
                      <a:pPr algn="l" fontAlgn="t"/>
                      <a:r>
                        <a:rPr lang="en-US" sz="400" b="0" i="0" u="none" strike="noStrike">
                          <a:solidFill>
                            <a:srgbClr val="000000"/>
                          </a:solidFill>
                          <a:effectLst/>
                          <a:latin typeface="Arial" panose="020B0604020202020204" pitchFamily="34" charset="0"/>
                        </a:rPr>
                        <a:t>students are motivated to learn</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0.30</a:t>
                      </a:r>
                    </a:p>
                  </a:txBody>
                  <a:tcPr marL="2753" marR="2753" marT="2753" marB="0" anchor="b">
                    <a:lnL>
                      <a:noFill/>
                    </a:lnL>
                    <a:lnR>
                      <a:noFill/>
                    </a:lnR>
                    <a:lnT>
                      <a:noFill/>
                    </a:lnT>
                    <a:lnB>
                      <a:noFill/>
                    </a:lnB>
                  </a:tcPr>
                </a:tc>
                <a:extLst>
                  <a:ext uri="{0D108BD9-81ED-4DB2-BD59-A6C34878D82A}">
                    <a16:rowId xmlns:a16="http://schemas.microsoft.com/office/drawing/2014/main" val="2284558638"/>
                  </a:ext>
                </a:extLst>
              </a:tr>
              <a:tr h="95213">
                <a:tc>
                  <a:txBody>
                    <a:bodyPr/>
                    <a:lstStyle/>
                    <a:p>
                      <a:pPr algn="l" fontAlgn="t"/>
                      <a:r>
                        <a:rPr lang="en-US" sz="400" b="0" i="0" u="none" strike="noStrike">
                          <a:solidFill>
                            <a:srgbClr val="000000"/>
                          </a:solidFill>
                          <a:effectLst/>
                          <a:latin typeface="Arial" panose="020B0604020202020204" pitchFamily="34" charset="0"/>
                        </a:rPr>
                        <a:t>teachers communicate with parents</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extLst>
                  <a:ext uri="{0D108BD9-81ED-4DB2-BD59-A6C34878D82A}">
                    <a16:rowId xmlns:a16="http://schemas.microsoft.com/office/drawing/2014/main" val="1280416051"/>
                  </a:ext>
                </a:extLst>
              </a:tr>
              <a:tr h="95213">
                <a:tc>
                  <a:txBody>
                    <a:bodyPr/>
                    <a:lstStyle/>
                    <a:p>
                      <a:pPr algn="l" fontAlgn="t"/>
                      <a:r>
                        <a:rPr lang="en-US" sz="400" b="0" i="0" u="none" strike="noStrike">
                          <a:solidFill>
                            <a:srgbClr val="000000"/>
                          </a:solidFill>
                          <a:effectLst/>
                          <a:latin typeface="Arial" panose="020B0604020202020204" pitchFamily="34" charset="0"/>
                        </a:rPr>
                        <a:t>cutting classes or being traunt</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0.24</a:t>
                      </a:r>
                    </a:p>
                  </a:txBody>
                  <a:tcPr marL="2753" marR="2753" marT="2753" marB="0" anchor="b">
                    <a:lnL>
                      <a:noFill/>
                    </a:lnL>
                    <a:lnR>
                      <a:noFill/>
                    </a:lnR>
                    <a:lnT>
                      <a:noFill/>
                    </a:lnT>
                    <a:lnB>
                      <a:noFill/>
                    </a:lnB>
                  </a:tcPr>
                </a:tc>
                <a:extLst>
                  <a:ext uri="{0D108BD9-81ED-4DB2-BD59-A6C34878D82A}">
                    <a16:rowId xmlns:a16="http://schemas.microsoft.com/office/drawing/2014/main" val="1368649650"/>
                  </a:ext>
                </a:extLst>
              </a:tr>
              <a:tr h="95213">
                <a:tc>
                  <a:txBody>
                    <a:bodyPr/>
                    <a:lstStyle/>
                    <a:p>
                      <a:pPr algn="l" fontAlgn="t"/>
                      <a:r>
                        <a:rPr lang="en-US" sz="400" b="0" i="0" u="none" strike="noStrike">
                          <a:solidFill>
                            <a:srgbClr val="000000"/>
                          </a:solidFill>
                          <a:effectLst/>
                          <a:latin typeface="Arial" panose="020B0604020202020204" pitchFamily="34" charset="0"/>
                        </a:rPr>
                        <a:t>meeting academic standards</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-0.70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0.30</a:t>
                      </a:r>
                    </a:p>
                  </a:txBody>
                  <a:tcPr marL="2753" marR="2753" marT="2753" marB="0" anchor="b">
                    <a:lnL>
                      <a:noFill/>
                    </a:lnL>
                    <a:lnR>
                      <a:noFill/>
                    </a:lnR>
                    <a:lnT>
                      <a:noFill/>
                    </a:lnT>
                    <a:lnB>
                      <a:noFill/>
                    </a:lnB>
                  </a:tcPr>
                </a:tc>
                <a:extLst>
                  <a:ext uri="{0D108BD9-81ED-4DB2-BD59-A6C34878D82A}">
                    <a16:rowId xmlns:a16="http://schemas.microsoft.com/office/drawing/2014/main" val="104220176"/>
                  </a:ext>
                </a:extLst>
              </a:tr>
              <a:tr h="95213">
                <a:tc>
                  <a:txBody>
                    <a:bodyPr/>
                    <a:lstStyle/>
                    <a:p>
                      <a:pPr algn="l" fontAlgn="t"/>
                      <a:r>
                        <a:rPr lang="en-US" sz="400" b="0" i="0" u="none" strike="noStrike">
                          <a:solidFill>
                            <a:srgbClr val="000000"/>
                          </a:solidFill>
                          <a:effectLst/>
                          <a:latin typeface="Arial" panose="020B0604020202020204" pitchFamily="34" charset="0"/>
                        </a:rPr>
                        <a:t>evidence-based methods of instruction</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-0.01</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extLst>
                  <a:ext uri="{0D108BD9-81ED-4DB2-BD59-A6C34878D82A}">
                    <a16:rowId xmlns:a16="http://schemas.microsoft.com/office/drawing/2014/main" val="2419968946"/>
                  </a:ext>
                </a:extLst>
              </a:tr>
              <a:tr h="95213">
                <a:tc>
                  <a:txBody>
                    <a:bodyPr/>
                    <a:lstStyle/>
                    <a:p>
                      <a:pPr algn="l" fontAlgn="t"/>
                      <a:r>
                        <a:rPr lang="en-US" sz="400" b="0" i="0" u="none" strike="noStrike">
                          <a:solidFill>
                            <a:srgbClr val="000000"/>
                          </a:solidFill>
                          <a:effectLst/>
                          <a:latin typeface="Arial" panose="020B0604020202020204" pitchFamily="34" charset="0"/>
                        </a:rPr>
                        <a:t>positive behavioral support</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-0.04</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0.28</a:t>
                      </a:r>
                    </a:p>
                  </a:txBody>
                  <a:tcPr marL="2753" marR="2753" marT="2753" marB="0" anchor="b">
                    <a:lnL>
                      <a:noFill/>
                    </a:lnL>
                    <a:lnR>
                      <a:noFill/>
                    </a:lnR>
                    <a:lnT>
                      <a:noFill/>
                    </a:lnT>
                    <a:lnB>
                      <a:noFill/>
                    </a:lnB>
                  </a:tcPr>
                </a:tc>
                <a:extLst>
                  <a:ext uri="{0D108BD9-81ED-4DB2-BD59-A6C34878D82A}">
                    <a16:rowId xmlns:a16="http://schemas.microsoft.com/office/drawing/2014/main" val="1090349823"/>
                  </a:ext>
                </a:extLst>
              </a:tr>
              <a:tr h="95213">
                <a:tc>
                  <a:txBody>
                    <a:bodyPr/>
                    <a:lstStyle/>
                    <a:p>
                      <a:pPr algn="l" fontAlgn="t"/>
                      <a:r>
                        <a:rPr lang="en-US" sz="400" b="0" i="0" u="none" strike="noStrike">
                          <a:solidFill>
                            <a:srgbClr val="000000"/>
                          </a:solidFill>
                          <a:effectLst/>
                          <a:latin typeface="Arial" panose="020B0604020202020204" pitchFamily="34" charset="0"/>
                        </a:rPr>
                        <a:t>closing the achievement gap</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0.28</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0.07</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-0.65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0.35</a:t>
                      </a:r>
                    </a:p>
                  </a:txBody>
                  <a:tcPr marL="2753" marR="2753" marT="2753" marB="0" anchor="b">
                    <a:lnL>
                      <a:noFill/>
                    </a:lnL>
                    <a:lnR>
                      <a:noFill/>
                    </a:lnR>
                    <a:lnT>
                      <a:noFill/>
                    </a:lnT>
                    <a:lnB>
                      <a:noFill/>
                    </a:lnB>
                  </a:tcPr>
                </a:tc>
                <a:extLst>
                  <a:ext uri="{0D108BD9-81ED-4DB2-BD59-A6C34878D82A}">
                    <a16:rowId xmlns:a16="http://schemas.microsoft.com/office/drawing/2014/main" val="3552719382"/>
                  </a:ext>
                </a:extLst>
              </a:tr>
              <a:tr h="95213">
                <a:tc>
                  <a:txBody>
                    <a:bodyPr/>
                    <a:lstStyle/>
                    <a:p>
                      <a:pPr algn="l" fontAlgn="t"/>
                      <a:r>
                        <a:rPr lang="en-US" sz="400" b="0" i="0" u="none" strike="noStrike">
                          <a:solidFill>
                            <a:srgbClr val="000000"/>
                          </a:solidFill>
                          <a:effectLst/>
                          <a:latin typeface="Arial" panose="020B0604020202020204" pitchFamily="34" charset="0"/>
                        </a:rPr>
                        <a:t>meeting social, emotional… needs of youth</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0.30</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0.46</a:t>
                      </a:r>
                    </a:p>
                  </a:txBody>
                  <a:tcPr marL="2753" marR="2753" marT="2753" marB="0" anchor="b">
                    <a:lnL>
                      <a:noFill/>
                    </a:lnL>
                    <a:lnR>
                      <a:noFill/>
                    </a:lnR>
                    <a:lnT>
                      <a:noFill/>
                    </a:lnT>
                    <a:lnB>
                      <a:noFill/>
                    </a:lnB>
                  </a:tcPr>
                </a:tc>
                <a:extLst>
                  <a:ext uri="{0D108BD9-81ED-4DB2-BD59-A6C34878D82A}">
                    <a16:rowId xmlns:a16="http://schemas.microsoft.com/office/drawing/2014/main" val="618844186"/>
                  </a:ext>
                </a:extLst>
              </a:tr>
              <a:tr h="95213">
                <a:tc>
                  <a:txBody>
                    <a:bodyPr/>
                    <a:lstStyle/>
                    <a:p>
                      <a:pPr algn="l" fontAlgn="t"/>
                      <a:r>
                        <a:rPr lang="en-US" sz="400" b="0" i="0" u="none" strike="noStrike">
                          <a:solidFill>
                            <a:srgbClr val="000000"/>
                          </a:solidFill>
                          <a:effectLst/>
                          <a:latin typeface="Arial" panose="020B0604020202020204" pitchFamily="34" charset="0"/>
                        </a:rPr>
                        <a:t>creating a positive school climate</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-0.55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0.03</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-0.05</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0.38</a:t>
                      </a:r>
                    </a:p>
                  </a:txBody>
                  <a:tcPr marL="2753" marR="2753" marT="2753" marB="0" anchor="b">
                    <a:lnL>
                      <a:noFill/>
                    </a:lnL>
                    <a:lnR>
                      <a:noFill/>
                    </a:lnR>
                    <a:lnT>
                      <a:noFill/>
                    </a:lnT>
                    <a:lnB>
                      <a:noFill/>
                    </a:lnB>
                  </a:tcPr>
                </a:tc>
                <a:extLst>
                  <a:ext uri="{0D108BD9-81ED-4DB2-BD59-A6C34878D82A}">
                    <a16:rowId xmlns:a16="http://schemas.microsoft.com/office/drawing/2014/main" val="2632998991"/>
                  </a:ext>
                </a:extLst>
              </a:tr>
              <a:tr h="95213">
                <a:tc>
                  <a:txBody>
                    <a:bodyPr/>
                    <a:lstStyle/>
                    <a:p>
                      <a:pPr algn="l" fontAlgn="t"/>
                      <a:r>
                        <a:rPr lang="en-US" sz="400" b="0" i="0" u="none" strike="noStrike">
                          <a:solidFill>
                            <a:srgbClr val="000000"/>
                          </a:solidFill>
                          <a:effectLst/>
                          <a:latin typeface="Arial" panose="020B0604020202020204" pitchFamily="34" charset="0"/>
                        </a:rPr>
                        <a:t>provides counseling… to help students…</a:t>
                      </a:r>
                    </a:p>
                  </a:txBody>
                  <a:tcPr marL="2753" marR="2753" marT="2753" marB="0">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-0.36</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0.39</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0.12</a:t>
                      </a:r>
                    </a:p>
                  </a:txBody>
                  <a:tcPr marL="2753" marR="2753" marT="2753"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-0.24</a:t>
                      </a:r>
                    </a:p>
                  </a:txBody>
                  <a:tcPr marL="2753" marR="2753" marT="2753" marB="0" anchor="b">
                    <a:lnL>
                      <a:noFill/>
                    </a:lnL>
                    <a:lnR>
                      <a:noFill/>
                    </a:lnR>
                    <a:lnT>
                      <a:noFill/>
                    </a:lnT>
                    <a:lnB>
                      <a:noFill/>
                    </a:lnB>
                  </a:tcPr>
                </a:tc>
                <a:tc>
                  <a:txBody>
                    <a:bodyPr/>
                    <a:lstStyle/>
                    <a:p>
                      <a:pPr algn="r" fontAlgn="b"/>
                      <a:r>
                        <a:rPr lang="en-US" sz="500" b="0" i="0" u="none" strike="noStrike" dirty="0">
                          <a:solidFill>
                            <a:srgbClr val="000000"/>
                          </a:solidFill>
                          <a:effectLst/>
                          <a:latin typeface="Calibri" panose="020F0502020204030204" pitchFamily="34" charset="0"/>
                        </a:rPr>
                        <a:t>0.56</a:t>
                      </a:r>
                    </a:p>
                  </a:txBody>
                  <a:tcPr marL="2753" marR="2753" marT="2753" marB="0" anchor="b">
                    <a:lnL>
                      <a:noFill/>
                    </a:lnL>
                    <a:lnR>
                      <a:noFill/>
                    </a:lnR>
                    <a:lnT>
                      <a:noFill/>
                    </a:lnT>
                    <a:lnB>
                      <a:noFill/>
                    </a:lnB>
                  </a:tcPr>
                </a:tc>
                <a:extLst>
                  <a:ext uri="{0D108BD9-81ED-4DB2-BD59-A6C34878D82A}">
                    <a16:rowId xmlns:a16="http://schemas.microsoft.com/office/drawing/2014/main" val="4253159206"/>
                  </a:ext>
                </a:extLst>
              </a:tr>
            </a:tbl>
          </a:graphicData>
        </a:graphic>
      </p:graphicFrame>
      <p:sp>
        <p:nvSpPr>
          <p:cNvPr id="4" name="Slide Number Placeholder 3">
            <a:extLst>
              <a:ext uri="{FF2B5EF4-FFF2-40B4-BE49-F238E27FC236}">
                <a16:creationId xmlns:a16="http://schemas.microsoft.com/office/drawing/2014/main" id="{C7E7CB7A-C3D5-49AA-8E1D-A05914FFC2F1}"/>
              </a:ext>
            </a:extLst>
          </p:cNvPr>
          <p:cNvSpPr>
            <a:spLocks noGrp="1"/>
          </p:cNvSpPr>
          <p:nvPr>
            <p:ph type="sldNum" sz="quarter" idx="12"/>
          </p:nvPr>
        </p:nvSpPr>
        <p:spPr/>
        <p:txBody>
          <a:bodyPr/>
          <a:lstStyle/>
          <a:p>
            <a:fld id="{80DD8C35-F8B3-4049-95AF-A34E38FBBA50}" type="slidenum">
              <a:rPr lang="en-US" smtClean="0"/>
              <a:pPr/>
              <a:t>10</a:t>
            </a:fld>
            <a:endParaRPr lang="en-US" dirty="0"/>
          </a:p>
        </p:txBody>
      </p:sp>
    </p:spTree>
    <p:extLst>
      <p:ext uri="{BB962C8B-B14F-4D97-AF65-F5344CB8AC3E}">
        <p14:creationId xmlns:p14="http://schemas.microsoft.com/office/powerpoint/2010/main" val="379730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6AF-26D9-41CB-B7AA-724C69DC033B}"/>
              </a:ext>
            </a:extLst>
          </p:cNvPr>
          <p:cNvSpPr>
            <a:spLocks noGrp="1"/>
          </p:cNvSpPr>
          <p:nvPr>
            <p:ph type="title"/>
          </p:nvPr>
        </p:nvSpPr>
        <p:spPr/>
        <p:txBody>
          <a:bodyPr/>
          <a:lstStyle/>
          <a:p>
            <a:r>
              <a:rPr lang="en-US" dirty="0"/>
              <a:t>Question Classifications</a:t>
            </a:r>
          </a:p>
        </p:txBody>
      </p:sp>
      <p:sp>
        <p:nvSpPr>
          <p:cNvPr id="3" name="Content Placeholder 2">
            <a:extLst>
              <a:ext uri="{FF2B5EF4-FFF2-40B4-BE49-F238E27FC236}">
                <a16:creationId xmlns:a16="http://schemas.microsoft.com/office/drawing/2014/main" id="{646EEA02-7250-4904-9B58-CD333AE81B8F}"/>
              </a:ext>
            </a:extLst>
          </p:cNvPr>
          <p:cNvSpPr>
            <a:spLocks noGrp="1"/>
          </p:cNvSpPr>
          <p:nvPr>
            <p:ph idx="1"/>
          </p:nvPr>
        </p:nvSpPr>
        <p:spPr/>
        <p:txBody>
          <a:bodyPr>
            <a:normAutofit fontScale="85000" lnSpcReduction="20000"/>
          </a:bodyPr>
          <a:lstStyle/>
          <a:p>
            <a:r>
              <a:rPr lang="en-US" dirty="0"/>
              <a:t>Teacher Quality</a:t>
            </a:r>
          </a:p>
          <a:p>
            <a:pPr lvl="1"/>
            <a:r>
              <a:rPr lang="en-US" dirty="0"/>
              <a:t>Parent</a:t>
            </a:r>
          </a:p>
          <a:p>
            <a:pPr lvl="2"/>
            <a:r>
              <a:rPr lang="en-US" dirty="0"/>
              <a:t>17. welcomes parents' contributions</a:t>
            </a:r>
          </a:p>
          <a:p>
            <a:pPr lvl="2"/>
            <a:r>
              <a:rPr lang="en-US" dirty="0"/>
              <a:t>30. provides high quality instruction</a:t>
            </a:r>
          </a:p>
          <a:p>
            <a:pPr lvl="2"/>
            <a:r>
              <a:rPr lang="en-US" dirty="0"/>
              <a:t>31. motivates students to learn</a:t>
            </a:r>
          </a:p>
          <a:p>
            <a:pPr lvl="2"/>
            <a:r>
              <a:rPr lang="en-US" dirty="0"/>
              <a:t>32. has teachers who go out of their way to help</a:t>
            </a:r>
          </a:p>
          <a:p>
            <a:pPr lvl="1"/>
            <a:r>
              <a:rPr lang="en-US" dirty="0"/>
              <a:t>Secondary</a:t>
            </a:r>
          </a:p>
          <a:p>
            <a:pPr lvl="2"/>
            <a:r>
              <a:rPr lang="en-US" dirty="0"/>
              <a:t>25. Teachers treat students fairly</a:t>
            </a:r>
          </a:p>
          <a:p>
            <a:pPr lvl="2"/>
            <a:r>
              <a:rPr lang="en-US" dirty="0"/>
              <a:t>28. Teachers communicate with parents</a:t>
            </a:r>
          </a:p>
          <a:p>
            <a:pPr lvl="1"/>
            <a:r>
              <a:rPr lang="en-US" dirty="0"/>
              <a:t>Staff</a:t>
            </a:r>
          </a:p>
          <a:p>
            <a:pPr lvl="2"/>
            <a:r>
              <a:rPr lang="en-US" dirty="0"/>
              <a:t>41. feel a responsibility to improve this school</a:t>
            </a:r>
          </a:p>
          <a:p>
            <a:pPr lvl="2"/>
            <a:r>
              <a:rPr lang="en-US" dirty="0"/>
              <a:t>44. motivates students to learn</a:t>
            </a:r>
          </a:p>
          <a:p>
            <a:pPr lvl="2"/>
            <a:r>
              <a:rPr lang="en-US" dirty="0"/>
              <a:t>87. teachers communicate with parents</a:t>
            </a:r>
          </a:p>
          <a:p>
            <a:pPr lvl="2"/>
            <a:endParaRPr lang="en-US" dirty="0"/>
          </a:p>
          <a:p>
            <a:pPr lvl="2"/>
            <a:endParaRPr lang="en-US" dirty="0"/>
          </a:p>
          <a:p>
            <a:pPr lvl="2"/>
            <a:endParaRPr lang="en-US" dirty="0"/>
          </a:p>
          <a:p>
            <a:pPr lvl="2"/>
            <a:endParaRPr lang="en-US" dirty="0"/>
          </a:p>
        </p:txBody>
      </p:sp>
      <p:sp>
        <p:nvSpPr>
          <p:cNvPr id="4" name="Slide Number Placeholder 3">
            <a:extLst>
              <a:ext uri="{FF2B5EF4-FFF2-40B4-BE49-F238E27FC236}">
                <a16:creationId xmlns:a16="http://schemas.microsoft.com/office/drawing/2014/main" id="{84537DBE-F142-42EA-B449-0BF7F1D37173}"/>
              </a:ext>
            </a:extLst>
          </p:cNvPr>
          <p:cNvSpPr>
            <a:spLocks noGrp="1"/>
          </p:cNvSpPr>
          <p:nvPr>
            <p:ph type="sldNum" sz="quarter" idx="12"/>
          </p:nvPr>
        </p:nvSpPr>
        <p:spPr/>
        <p:txBody>
          <a:bodyPr/>
          <a:lstStyle/>
          <a:p>
            <a:fld id="{80DD8C35-F8B3-4049-95AF-A34E38FBBA50}" type="slidenum">
              <a:rPr lang="en-US" smtClean="0"/>
              <a:pPr/>
              <a:t>11</a:t>
            </a:fld>
            <a:endParaRPr lang="en-US" dirty="0"/>
          </a:p>
        </p:txBody>
      </p:sp>
    </p:spTree>
    <p:extLst>
      <p:ext uri="{BB962C8B-B14F-4D97-AF65-F5344CB8AC3E}">
        <p14:creationId xmlns:p14="http://schemas.microsoft.com/office/powerpoint/2010/main" val="377580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D370-2B05-445F-86AC-AC46433F48B2}"/>
              </a:ext>
            </a:extLst>
          </p:cNvPr>
          <p:cNvSpPr>
            <a:spLocks noGrp="1"/>
          </p:cNvSpPr>
          <p:nvPr>
            <p:ph type="title"/>
          </p:nvPr>
        </p:nvSpPr>
        <p:spPr/>
        <p:txBody>
          <a:bodyPr/>
          <a:lstStyle/>
          <a:p>
            <a:r>
              <a:rPr lang="en-US" dirty="0"/>
              <a:t>Question Classifications</a:t>
            </a:r>
          </a:p>
        </p:txBody>
      </p:sp>
      <p:sp>
        <p:nvSpPr>
          <p:cNvPr id="3" name="Content Placeholder 2">
            <a:extLst>
              <a:ext uri="{FF2B5EF4-FFF2-40B4-BE49-F238E27FC236}">
                <a16:creationId xmlns:a16="http://schemas.microsoft.com/office/drawing/2014/main" id="{ED210AFD-445F-4F00-A5EF-FE3C38714544}"/>
              </a:ext>
            </a:extLst>
          </p:cNvPr>
          <p:cNvSpPr>
            <a:spLocks noGrp="1"/>
          </p:cNvSpPr>
          <p:nvPr>
            <p:ph idx="1"/>
          </p:nvPr>
        </p:nvSpPr>
        <p:spPr/>
        <p:txBody>
          <a:bodyPr>
            <a:normAutofit fontScale="25000" lnSpcReduction="20000"/>
          </a:bodyPr>
          <a:lstStyle/>
          <a:p>
            <a:r>
              <a:rPr lang="en-US" sz="4400" dirty="0"/>
              <a:t>School Climate</a:t>
            </a:r>
          </a:p>
          <a:p>
            <a:pPr lvl="1"/>
            <a:r>
              <a:rPr lang="en-US" sz="4400" dirty="0"/>
              <a:t>Parent</a:t>
            </a:r>
          </a:p>
          <a:p>
            <a:pPr lvl="2"/>
            <a:r>
              <a:rPr lang="en-US" sz="4000" dirty="0"/>
              <a:t>9. promotes academic success for all students</a:t>
            </a:r>
          </a:p>
          <a:p>
            <a:pPr lvl="2"/>
            <a:r>
              <a:rPr lang="en-US" sz="4000" dirty="0"/>
              <a:t>16.  is a supportive and inviting place</a:t>
            </a:r>
          </a:p>
          <a:p>
            <a:pPr lvl="2"/>
            <a:r>
              <a:rPr lang="en-US" sz="4000" dirty="0"/>
              <a:t>27. encourages me to be an active partner</a:t>
            </a:r>
          </a:p>
          <a:p>
            <a:pPr lvl="2"/>
            <a:r>
              <a:rPr lang="en-US" sz="4000" dirty="0"/>
              <a:t>33. has adults who really care about students</a:t>
            </a:r>
          </a:p>
          <a:p>
            <a:pPr lvl="2"/>
            <a:r>
              <a:rPr lang="en-US" sz="4000" dirty="0"/>
              <a:t>34. has high expectations for all students</a:t>
            </a:r>
          </a:p>
          <a:p>
            <a:pPr lvl="1"/>
            <a:r>
              <a:rPr lang="en-US" sz="4400" dirty="0"/>
              <a:t>Secondary</a:t>
            </a:r>
          </a:p>
          <a:p>
            <a:pPr lvl="2"/>
            <a:r>
              <a:rPr lang="en-US" sz="4000" dirty="0"/>
              <a:t>22. Feel close to people in this school</a:t>
            </a:r>
          </a:p>
          <a:p>
            <a:pPr lvl="2"/>
            <a:r>
              <a:rPr lang="en-US" sz="4000" dirty="0"/>
              <a:t>23. Happy to be at this school</a:t>
            </a:r>
          </a:p>
          <a:p>
            <a:pPr lvl="2"/>
            <a:r>
              <a:rPr lang="en-US" sz="4000" dirty="0"/>
              <a:t>24. I am part of this school</a:t>
            </a:r>
          </a:p>
          <a:p>
            <a:pPr lvl="2"/>
            <a:r>
              <a:rPr lang="en-US" sz="4000" dirty="0"/>
              <a:t>26. Feel safe </a:t>
            </a:r>
          </a:p>
          <a:p>
            <a:pPr lvl="2"/>
            <a:r>
              <a:rPr lang="en-US" sz="4000" dirty="0"/>
              <a:t>27. School is clean and tidy</a:t>
            </a:r>
          </a:p>
          <a:p>
            <a:pPr lvl="2"/>
            <a:r>
              <a:rPr lang="en-US" sz="4000" dirty="0"/>
              <a:t>29. Parents welcome to participate</a:t>
            </a:r>
          </a:p>
          <a:p>
            <a:pPr lvl="2"/>
            <a:r>
              <a:rPr lang="en-US" sz="4000" dirty="0"/>
              <a:t>30. Staff take parent concerns seriously</a:t>
            </a:r>
          </a:p>
          <a:p>
            <a:pPr lvl="2"/>
            <a:r>
              <a:rPr lang="en-US" sz="4000" dirty="0"/>
              <a:t>31. I try hard to make sure I am good at schoolwork</a:t>
            </a:r>
          </a:p>
          <a:p>
            <a:pPr lvl="2"/>
            <a:r>
              <a:rPr lang="en-US" sz="4000" dirty="0"/>
              <a:t>32. I try hard because I am interested</a:t>
            </a:r>
          </a:p>
          <a:p>
            <a:pPr lvl="2"/>
            <a:r>
              <a:rPr lang="en-US" sz="4000" dirty="0"/>
              <a:t>33. I work hard to understand new things</a:t>
            </a:r>
          </a:p>
          <a:p>
            <a:pPr lvl="2"/>
            <a:r>
              <a:rPr lang="en-US" sz="4000" dirty="0"/>
              <a:t>34. I am always trying to do better</a:t>
            </a:r>
          </a:p>
          <a:p>
            <a:pPr lvl="2"/>
            <a:r>
              <a:rPr lang="en-US" sz="4000" dirty="0"/>
              <a:t>35. who really cares about me</a:t>
            </a:r>
          </a:p>
          <a:p>
            <a:pPr lvl="2"/>
            <a:r>
              <a:rPr lang="en-US" sz="4000" dirty="0"/>
              <a:t>36. who tells me when I do a good job</a:t>
            </a:r>
          </a:p>
          <a:p>
            <a:pPr lvl="2"/>
            <a:r>
              <a:rPr lang="en-US" sz="4000" dirty="0"/>
              <a:t>37. who notices when I am not there</a:t>
            </a:r>
          </a:p>
          <a:p>
            <a:pPr lvl="2"/>
            <a:r>
              <a:rPr lang="en-US" sz="4000" dirty="0"/>
              <a:t>38. who wants me to do my best</a:t>
            </a:r>
          </a:p>
          <a:p>
            <a:pPr lvl="2"/>
            <a:r>
              <a:rPr lang="en-US" sz="4000" dirty="0"/>
              <a:t>39. who listens when I have something to say</a:t>
            </a:r>
          </a:p>
          <a:p>
            <a:pPr lvl="2"/>
            <a:r>
              <a:rPr lang="en-US" sz="4000" dirty="0"/>
              <a:t>40. who believes I will be a success</a:t>
            </a:r>
          </a:p>
          <a:p>
            <a:pPr lvl="1"/>
            <a:r>
              <a:rPr lang="en-US" sz="4400" dirty="0"/>
              <a:t>Staff</a:t>
            </a:r>
          </a:p>
          <a:p>
            <a:pPr lvl="2"/>
            <a:r>
              <a:rPr lang="en-US" sz="4000" dirty="0"/>
              <a:t>20. encourages students to enroll in rigorous courses</a:t>
            </a:r>
          </a:p>
          <a:p>
            <a:pPr lvl="2"/>
            <a:r>
              <a:rPr lang="en-US" sz="4000" dirty="0"/>
              <a:t>24. has high expectations for all students</a:t>
            </a:r>
          </a:p>
          <a:p>
            <a:pPr lvl="2"/>
            <a:r>
              <a:rPr lang="en-US" sz="4000" dirty="0"/>
              <a:t>64. students are motivated to learn</a:t>
            </a:r>
          </a:p>
          <a:p>
            <a:pPr lvl="2"/>
            <a:r>
              <a:rPr lang="en-US" sz="4000" dirty="0"/>
              <a:t>98. cutting classes or being </a:t>
            </a:r>
            <a:r>
              <a:rPr lang="en-US" sz="4000" dirty="0" err="1"/>
              <a:t>traunt</a:t>
            </a:r>
            <a:endParaRPr lang="en-US" sz="4000" dirty="0"/>
          </a:p>
          <a:p>
            <a:pPr lvl="2"/>
            <a:endParaRPr lang="en-US" dirty="0"/>
          </a:p>
          <a:p>
            <a:pPr lvl="2"/>
            <a:endParaRPr lang="en-US" dirty="0"/>
          </a:p>
        </p:txBody>
      </p:sp>
      <p:sp>
        <p:nvSpPr>
          <p:cNvPr id="4" name="Slide Number Placeholder 3">
            <a:extLst>
              <a:ext uri="{FF2B5EF4-FFF2-40B4-BE49-F238E27FC236}">
                <a16:creationId xmlns:a16="http://schemas.microsoft.com/office/drawing/2014/main" id="{BDE9766A-4993-4723-86A4-F26D0F1FF1EC}"/>
              </a:ext>
            </a:extLst>
          </p:cNvPr>
          <p:cNvSpPr>
            <a:spLocks noGrp="1"/>
          </p:cNvSpPr>
          <p:nvPr>
            <p:ph type="sldNum" sz="quarter" idx="12"/>
          </p:nvPr>
        </p:nvSpPr>
        <p:spPr/>
        <p:txBody>
          <a:bodyPr/>
          <a:lstStyle/>
          <a:p>
            <a:fld id="{80DD8C35-F8B3-4049-95AF-A34E38FBBA50}" type="slidenum">
              <a:rPr lang="en-US" smtClean="0"/>
              <a:pPr/>
              <a:t>12</a:t>
            </a:fld>
            <a:endParaRPr lang="en-US" dirty="0"/>
          </a:p>
        </p:txBody>
      </p:sp>
    </p:spTree>
    <p:extLst>
      <p:ext uri="{BB962C8B-B14F-4D97-AF65-F5344CB8AC3E}">
        <p14:creationId xmlns:p14="http://schemas.microsoft.com/office/powerpoint/2010/main" val="120260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EB3B-C2BF-4D71-BA73-BB2DAC7B2DAD}"/>
              </a:ext>
            </a:extLst>
          </p:cNvPr>
          <p:cNvSpPr>
            <a:spLocks noGrp="1"/>
          </p:cNvSpPr>
          <p:nvPr>
            <p:ph type="title"/>
          </p:nvPr>
        </p:nvSpPr>
        <p:spPr/>
        <p:txBody>
          <a:bodyPr/>
          <a:lstStyle/>
          <a:p>
            <a:r>
              <a:rPr lang="en-US" dirty="0"/>
              <a:t>Question Classifications</a:t>
            </a:r>
          </a:p>
        </p:txBody>
      </p:sp>
      <p:sp>
        <p:nvSpPr>
          <p:cNvPr id="3" name="Content Placeholder 2">
            <a:extLst>
              <a:ext uri="{FF2B5EF4-FFF2-40B4-BE49-F238E27FC236}">
                <a16:creationId xmlns:a16="http://schemas.microsoft.com/office/drawing/2014/main" id="{1AFDD679-ECC1-458B-8136-40640434A314}"/>
              </a:ext>
            </a:extLst>
          </p:cNvPr>
          <p:cNvSpPr>
            <a:spLocks noGrp="1"/>
          </p:cNvSpPr>
          <p:nvPr>
            <p:ph idx="1"/>
          </p:nvPr>
        </p:nvSpPr>
        <p:spPr/>
        <p:txBody>
          <a:bodyPr/>
          <a:lstStyle/>
          <a:p>
            <a:r>
              <a:rPr lang="en-US" dirty="0"/>
              <a:t>Student Support</a:t>
            </a:r>
          </a:p>
          <a:p>
            <a:pPr lvl="1"/>
            <a:r>
              <a:rPr lang="en-US" dirty="0"/>
              <a:t>Parent</a:t>
            </a:r>
          </a:p>
          <a:p>
            <a:pPr lvl="2"/>
            <a:r>
              <a:rPr lang="en-US" dirty="0"/>
              <a:t>15. provides quality counseling</a:t>
            </a:r>
          </a:p>
          <a:p>
            <a:pPr lvl="1"/>
            <a:r>
              <a:rPr lang="en-US" dirty="0"/>
              <a:t>Staff</a:t>
            </a:r>
          </a:p>
          <a:p>
            <a:pPr lvl="2"/>
            <a:r>
              <a:rPr lang="en-US" dirty="0"/>
              <a:t>10. provides adequate counseling and support services</a:t>
            </a:r>
          </a:p>
          <a:p>
            <a:pPr lvl="2"/>
            <a:r>
              <a:rPr lang="en-US" dirty="0"/>
              <a:t>128. provides counseling… to help students…</a:t>
            </a:r>
          </a:p>
          <a:p>
            <a:pPr lvl="2"/>
            <a:endParaRPr lang="en-US" dirty="0"/>
          </a:p>
        </p:txBody>
      </p:sp>
      <p:sp>
        <p:nvSpPr>
          <p:cNvPr id="4" name="Slide Number Placeholder 3">
            <a:extLst>
              <a:ext uri="{FF2B5EF4-FFF2-40B4-BE49-F238E27FC236}">
                <a16:creationId xmlns:a16="http://schemas.microsoft.com/office/drawing/2014/main" id="{00C608EF-47F8-4BA6-B0C2-1EDEE17CFBD8}"/>
              </a:ext>
            </a:extLst>
          </p:cNvPr>
          <p:cNvSpPr>
            <a:spLocks noGrp="1"/>
          </p:cNvSpPr>
          <p:nvPr>
            <p:ph type="sldNum" sz="quarter" idx="12"/>
          </p:nvPr>
        </p:nvSpPr>
        <p:spPr/>
        <p:txBody>
          <a:bodyPr/>
          <a:lstStyle/>
          <a:p>
            <a:fld id="{80DD8C35-F8B3-4049-95AF-A34E38FBBA50}" type="slidenum">
              <a:rPr lang="en-US" smtClean="0"/>
              <a:pPr/>
              <a:t>13</a:t>
            </a:fld>
            <a:endParaRPr lang="en-US" dirty="0"/>
          </a:p>
        </p:txBody>
      </p:sp>
    </p:spTree>
    <p:extLst>
      <p:ext uri="{BB962C8B-B14F-4D97-AF65-F5344CB8AC3E}">
        <p14:creationId xmlns:p14="http://schemas.microsoft.com/office/powerpoint/2010/main" val="136760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CE31-35BE-4105-A55F-3560EBD938FE}"/>
              </a:ext>
            </a:extLst>
          </p:cNvPr>
          <p:cNvSpPr>
            <a:spLocks noGrp="1"/>
          </p:cNvSpPr>
          <p:nvPr>
            <p:ph type="title"/>
          </p:nvPr>
        </p:nvSpPr>
        <p:spPr/>
        <p:txBody>
          <a:bodyPr/>
          <a:lstStyle/>
          <a:p>
            <a:r>
              <a:rPr lang="en-US" dirty="0"/>
              <a:t>Question Classifications</a:t>
            </a:r>
          </a:p>
        </p:txBody>
      </p:sp>
      <p:sp>
        <p:nvSpPr>
          <p:cNvPr id="3" name="Content Placeholder 2">
            <a:extLst>
              <a:ext uri="{FF2B5EF4-FFF2-40B4-BE49-F238E27FC236}">
                <a16:creationId xmlns:a16="http://schemas.microsoft.com/office/drawing/2014/main" id="{1D46EFAB-2A07-4C84-B01E-FAEC9F8AD412}"/>
              </a:ext>
            </a:extLst>
          </p:cNvPr>
          <p:cNvSpPr>
            <a:spLocks noGrp="1"/>
          </p:cNvSpPr>
          <p:nvPr>
            <p:ph idx="1"/>
          </p:nvPr>
        </p:nvSpPr>
        <p:spPr/>
        <p:txBody>
          <a:bodyPr/>
          <a:lstStyle/>
          <a:p>
            <a:r>
              <a:rPr lang="en-US" dirty="0"/>
              <a:t>College Readiness</a:t>
            </a:r>
          </a:p>
          <a:p>
            <a:pPr lvl="1"/>
            <a:r>
              <a:rPr lang="en-US" dirty="0"/>
              <a:t>Parent</a:t>
            </a:r>
          </a:p>
          <a:p>
            <a:pPr lvl="2"/>
            <a:r>
              <a:rPr lang="en-US" dirty="0"/>
              <a:t>64. providing information on … college or vocational school</a:t>
            </a:r>
          </a:p>
        </p:txBody>
      </p:sp>
      <p:sp>
        <p:nvSpPr>
          <p:cNvPr id="4" name="Slide Number Placeholder 3">
            <a:extLst>
              <a:ext uri="{FF2B5EF4-FFF2-40B4-BE49-F238E27FC236}">
                <a16:creationId xmlns:a16="http://schemas.microsoft.com/office/drawing/2014/main" id="{488FB773-1CB2-4B04-B161-DC391EB39807}"/>
              </a:ext>
            </a:extLst>
          </p:cNvPr>
          <p:cNvSpPr>
            <a:spLocks noGrp="1"/>
          </p:cNvSpPr>
          <p:nvPr>
            <p:ph type="sldNum" sz="quarter" idx="12"/>
          </p:nvPr>
        </p:nvSpPr>
        <p:spPr/>
        <p:txBody>
          <a:bodyPr/>
          <a:lstStyle/>
          <a:p>
            <a:fld id="{80DD8C35-F8B3-4049-95AF-A34E38FBBA50}" type="slidenum">
              <a:rPr lang="en-US" smtClean="0"/>
              <a:pPr/>
              <a:t>14</a:t>
            </a:fld>
            <a:endParaRPr lang="en-US" dirty="0"/>
          </a:p>
        </p:txBody>
      </p:sp>
    </p:spTree>
    <p:extLst>
      <p:ext uri="{BB962C8B-B14F-4D97-AF65-F5344CB8AC3E}">
        <p14:creationId xmlns:p14="http://schemas.microsoft.com/office/powerpoint/2010/main" val="11832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2F10-64F7-4874-A53D-C4BD7E825625}"/>
              </a:ext>
            </a:extLst>
          </p:cNvPr>
          <p:cNvSpPr>
            <a:spLocks noGrp="1"/>
          </p:cNvSpPr>
          <p:nvPr>
            <p:ph type="title"/>
          </p:nvPr>
        </p:nvSpPr>
        <p:spPr/>
        <p:txBody>
          <a:bodyPr/>
          <a:lstStyle/>
          <a:p>
            <a:r>
              <a:rPr lang="en-US" dirty="0"/>
              <a:t>Unclassified Questions</a:t>
            </a:r>
          </a:p>
        </p:txBody>
      </p:sp>
      <p:sp>
        <p:nvSpPr>
          <p:cNvPr id="3" name="Content Placeholder 2">
            <a:extLst>
              <a:ext uri="{FF2B5EF4-FFF2-40B4-BE49-F238E27FC236}">
                <a16:creationId xmlns:a16="http://schemas.microsoft.com/office/drawing/2014/main" id="{88858817-00AA-4596-87D1-9878C7F650BC}"/>
              </a:ext>
            </a:extLst>
          </p:cNvPr>
          <p:cNvSpPr>
            <a:spLocks noGrp="1"/>
          </p:cNvSpPr>
          <p:nvPr>
            <p:ph idx="1"/>
          </p:nvPr>
        </p:nvSpPr>
        <p:spPr/>
        <p:txBody>
          <a:bodyPr/>
          <a:lstStyle/>
          <a:p>
            <a:r>
              <a:rPr lang="en-US" dirty="0"/>
              <a:t>Staff</a:t>
            </a:r>
          </a:p>
          <a:p>
            <a:pPr lvl="1"/>
            <a:r>
              <a:rPr lang="en-US" i="1" dirty="0"/>
              <a:t>Do you feel you need more professional development… in the following areas?</a:t>
            </a:r>
          </a:p>
          <a:p>
            <a:pPr lvl="2"/>
            <a:r>
              <a:rPr lang="en-US" dirty="0"/>
              <a:t>103. meeting academic standards</a:t>
            </a:r>
          </a:p>
          <a:p>
            <a:pPr lvl="2"/>
            <a:r>
              <a:rPr lang="en-US" dirty="0"/>
              <a:t>104. evidence-based methods of instruction</a:t>
            </a:r>
          </a:p>
          <a:p>
            <a:pPr lvl="2"/>
            <a:r>
              <a:rPr lang="en-US" dirty="0"/>
              <a:t>105. positive behavioral support</a:t>
            </a:r>
          </a:p>
          <a:p>
            <a:pPr lvl="2"/>
            <a:r>
              <a:rPr lang="en-US" dirty="0"/>
              <a:t>109. closing the achievement gap</a:t>
            </a:r>
          </a:p>
          <a:p>
            <a:pPr lvl="2"/>
            <a:r>
              <a:rPr lang="en-US" dirty="0"/>
              <a:t>111. meeting social, emotional… needs of youth</a:t>
            </a:r>
          </a:p>
          <a:p>
            <a:pPr lvl="2"/>
            <a:r>
              <a:rPr lang="en-US" dirty="0"/>
              <a:t>112. creating a positive school climate</a:t>
            </a:r>
          </a:p>
          <a:p>
            <a:pPr lvl="1"/>
            <a:endParaRPr lang="en-US" dirty="0"/>
          </a:p>
        </p:txBody>
      </p:sp>
      <p:sp>
        <p:nvSpPr>
          <p:cNvPr id="4" name="Slide Number Placeholder 3">
            <a:extLst>
              <a:ext uri="{FF2B5EF4-FFF2-40B4-BE49-F238E27FC236}">
                <a16:creationId xmlns:a16="http://schemas.microsoft.com/office/drawing/2014/main" id="{ECCE4035-3013-4BF3-A61D-D51192FD9E3B}"/>
              </a:ext>
            </a:extLst>
          </p:cNvPr>
          <p:cNvSpPr>
            <a:spLocks noGrp="1"/>
          </p:cNvSpPr>
          <p:nvPr>
            <p:ph type="sldNum" sz="quarter" idx="12"/>
          </p:nvPr>
        </p:nvSpPr>
        <p:spPr/>
        <p:txBody>
          <a:bodyPr/>
          <a:lstStyle/>
          <a:p>
            <a:fld id="{80DD8C35-F8B3-4049-95AF-A34E38FBBA50}" type="slidenum">
              <a:rPr lang="en-US" smtClean="0"/>
              <a:pPr/>
              <a:t>15</a:t>
            </a:fld>
            <a:endParaRPr lang="en-US" dirty="0"/>
          </a:p>
        </p:txBody>
      </p:sp>
    </p:spTree>
    <p:extLst>
      <p:ext uri="{BB962C8B-B14F-4D97-AF65-F5344CB8AC3E}">
        <p14:creationId xmlns:p14="http://schemas.microsoft.com/office/powerpoint/2010/main" val="18288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16</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864D-CCDF-4FBB-84A0-A3693A5CAC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906BB60-29A8-4516-9E57-AABAD93C5EDC}"/>
              </a:ext>
            </a:extLst>
          </p:cNvPr>
          <p:cNvSpPr>
            <a:spLocks noGrp="1"/>
          </p:cNvSpPr>
          <p:nvPr>
            <p:ph idx="1"/>
          </p:nvPr>
        </p:nvSpPr>
        <p:spPr/>
        <p:txBody>
          <a:bodyPr/>
          <a:lstStyle/>
          <a:p>
            <a:r>
              <a:rPr lang="en-US" dirty="0"/>
              <a:t>Recoding variables</a:t>
            </a:r>
          </a:p>
          <a:p>
            <a:pPr lvl="1"/>
            <a:r>
              <a:rPr lang="en-US" dirty="0"/>
              <a:t>Recoded variable values and re-ran value added regressions</a:t>
            </a:r>
          </a:p>
          <a:p>
            <a:pPr lvl="1"/>
            <a:r>
              <a:rPr lang="en-US" dirty="0"/>
              <a:t>Produced updated tables</a:t>
            </a:r>
          </a:p>
          <a:p>
            <a:r>
              <a:rPr lang="en-US" dirty="0"/>
              <a:t>Factor Analysis for merged all 3 surveys</a:t>
            </a:r>
          </a:p>
        </p:txBody>
      </p:sp>
      <p:sp>
        <p:nvSpPr>
          <p:cNvPr id="4" name="Slide Number Placeholder 3">
            <a:extLst>
              <a:ext uri="{FF2B5EF4-FFF2-40B4-BE49-F238E27FC236}">
                <a16:creationId xmlns:a16="http://schemas.microsoft.com/office/drawing/2014/main" id="{FD80E3AE-5996-4AFA-BB3A-F225C933DAA5}"/>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59848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67DC-2418-4441-A8D5-093D3BD7BE26}"/>
              </a:ext>
            </a:extLst>
          </p:cNvPr>
          <p:cNvSpPr>
            <a:spLocks noGrp="1"/>
          </p:cNvSpPr>
          <p:nvPr>
            <p:ph type="title"/>
          </p:nvPr>
        </p:nvSpPr>
        <p:spPr/>
        <p:txBody>
          <a:bodyPr/>
          <a:lstStyle/>
          <a:p>
            <a:r>
              <a:rPr lang="en-US" dirty="0"/>
              <a:t>Parent Value Added Regressions</a:t>
            </a:r>
          </a:p>
        </p:txBody>
      </p:sp>
      <p:graphicFrame>
        <p:nvGraphicFramePr>
          <p:cNvPr id="6" name="Content Placeholder 5">
            <a:extLst>
              <a:ext uri="{FF2B5EF4-FFF2-40B4-BE49-F238E27FC236}">
                <a16:creationId xmlns:a16="http://schemas.microsoft.com/office/drawing/2014/main" id="{5A4DB0B6-95A8-400A-8FC1-E0613E4EBE5D}"/>
              </a:ext>
            </a:extLst>
          </p:cNvPr>
          <p:cNvGraphicFramePr>
            <a:graphicFrameLocks noGrp="1"/>
          </p:cNvGraphicFramePr>
          <p:nvPr>
            <p:ph idx="1"/>
          </p:nvPr>
        </p:nvGraphicFramePr>
        <p:xfrm>
          <a:off x="457198" y="2731336"/>
          <a:ext cx="8229605" cy="2263690"/>
        </p:xfrm>
        <a:graphic>
          <a:graphicData uri="http://schemas.openxmlformats.org/drawingml/2006/table">
            <a:tbl>
              <a:tblPr/>
              <a:tblGrid>
                <a:gridCol w="1110661">
                  <a:extLst>
                    <a:ext uri="{9D8B030D-6E8A-4147-A177-3AD203B41FA5}">
                      <a16:colId xmlns:a16="http://schemas.microsoft.com/office/drawing/2014/main" val="3370713240"/>
                    </a:ext>
                  </a:extLst>
                </a:gridCol>
                <a:gridCol w="508496">
                  <a:extLst>
                    <a:ext uri="{9D8B030D-6E8A-4147-A177-3AD203B41FA5}">
                      <a16:colId xmlns:a16="http://schemas.microsoft.com/office/drawing/2014/main" val="4059231322"/>
                    </a:ext>
                  </a:extLst>
                </a:gridCol>
                <a:gridCol w="508496">
                  <a:extLst>
                    <a:ext uri="{9D8B030D-6E8A-4147-A177-3AD203B41FA5}">
                      <a16:colId xmlns:a16="http://schemas.microsoft.com/office/drawing/2014/main" val="3075053830"/>
                    </a:ext>
                  </a:extLst>
                </a:gridCol>
                <a:gridCol w="508496">
                  <a:extLst>
                    <a:ext uri="{9D8B030D-6E8A-4147-A177-3AD203B41FA5}">
                      <a16:colId xmlns:a16="http://schemas.microsoft.com/office/drawing/2014/main" val="3813195387"/>
                    </a:ext>
                  </a:extLst>
                </a:gridCol>
                <a:gridCol w="508496">
                  <a:extLst>
                    <a:ext uri="{9D8B030D-6E8A-4147-A177-3AD203B41FA5}">
                      <a16:colId xmlns:a16="http://schemas.microsoft.com/office/drawing/2014/main" val="3072881180"/>
                    </a:ext>
                  </a:extLst>
                </a:gridCol>
                <a:gridCol w="508496">
                  <a:extLst>
                    <a:ext uri="{9D8B030D-6E8A-4147-A177-3AD203B41FA5}">
                      <a16:colId xmlns:a16="http://schemas.microsoft.com/office/drawing/2014/main" val="370941444"/>
                    </a:ext>
                  </a:extLst>
                </a:gridCol>
                <a:gridCol w="508496">
                  <a:extLst>
                    <a:ext uri="{9D8B030D-6E8A-4147-A177-3AD203B41FA5}">
                      <a16:colId xmlns:a16="http://schemas.microsoft.com/office/drawing/2014/main" val="4111223340"/>
                    </a:ext>
                  </a:extLst>
                </a:gridCol>
                <a:gridCol w="508496">
                  <a:extLst>
                    <a:ext uri="{9D8B030D-6E8A-4147-A177-3AD203B41FA5}">
                      <a16:colId xmlns:a16="http://schemas.microsoft.com/office/drawing/2014/main" val="1225330182"/>
                    </a:ext>
                  </a:extLst>
                </a:gridCol>
                <a:gridCol w="508496">
                  <a:extLst>
                    <a:ext uri="{9D8B030D-6E8A-4147-A177-3AD203B41FA5}">
                      <a16:colId xmlns:a16="http://schemas.microsoft.com/office/drawing/2014/main" val="21765364"/>
                    </a:ext>
                  </a:extLst>
                </a:gridCol>
                <a:gridCol w="508496">
                  <a:extLst>
                    <a:ext uri="{9D8B030D-6E8A-4147-A177-3AD203B41FA5}">
                      <a16:colId xmlns:a16="http://schemas.microsoft.com/office/drawing/2014/main" val="2968556380"/>
                    </a:ext>
                  </a:extLst>
                </a:gridCol>
                <a:gridCol w="508496">
                  <a:extLst>
                    <a:ext uri="{9D8B030D-6E8A-4147-A177-3AD203B41FA5}">
                      <a16:colId xmlns:a16="http://schemas.microsoft.com/office/drawing/2014/main" val="1287482731"/>
                    </a:ext>
                  </a:extLst>
                </a:gridCol>
                <a:gridCol w="508496">
                  <a:extLst>
                    <a:ext uri="{9D8B030D-6E8A-4147-A177-3AD203B41FA5}">
                      <a16:colId xmlns:a16="http://schemas.microsoft.com/office/drawing/2014/main" val="3246732232"/>
                    </a:ext>
                  </a:extLst>
                </a:gridCol>
                <a:gridCol w="508496">
                  <a:extLst>
                    <a:ext uri="{9D8B030D-6E8A-4147-A177-3AD203B41FA5}">
                      <a16:colId xmlns:a16="http://schemas.microsoft.com/office/drawing/2014/main" val="1808442691"/>
                    </a:ext>
                  </a:extLst>
                </a:gridCol>
                <a:gridCol w="508496">
                  <a:extLst>
                    <a:ext uri="{9D8B030D-6E8A-4147-A177-3AD203B41FA5}">
                      <a16:colId xmlns:a16="http://schemas.microsoft.com/office/drawing/2014/main" val="1483885946"/>
                    </a:ext>
                  </a:extLst>
                </a:gridCol>
                <a:gridCol w="508496">
                  <a:extLst>
                    <a:ext uri="{9D8B030D-6E8A-4147-A177-3AD203B41FA5}">
                      <a16:colId xmlns:a16="http://schemas.microsoft.com/office/drawing/2014/main" val="1290090885"/>
                    </a:ext>
                  </a:extLst>
                </a:gridCol>
              </a:tblGrid>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400" b="0" i="0" u="none" strike="noStrike">
                          <a:effectLst/>
                          <a:latin typeface="Arial" panose="020B0604020202020204" pitchFamily="34" charset="0"/>
                        </a:rPr>
                        <a:t>Parent Survey Value Added Regressions</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371049"/>
                  </a:ext>
                </a:extLst>
              </a:tr>
              <a:tr h="57986">
                <a:tc>
                  <a:txBody>
                    <a:bodyPr/>
                    <a:lstStyle/>
                    <a:p>
                      <a:pPr algn="l" fontAlgn="b"/>
                      <a:r>
                        <a:rPr lang="en-US" sz="400" b="1" i="0" u="none" strike="noStrike">
                          <a:effectLst/>
                          <a:latin typeface="Arial" panose="020B0604020202020204" pitchFamily="34" charset="0"/>
                        </a:rPr>
                        <a:t>Survey Question (Pooled Mean)</a:t>
                      </a: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gridSpan="14">
                  <a:txBody>
                    <a:bodyPr/>
                    <a:lstStyle/>
                    <a:p>
                      <a:pPr algn="ctr" fontAlgn="b"/>
                      <a:r>
                        <a:rPr lang="en-US" sz="400" b="1" i="0" u="none" strike="noStrike">
                          <a:effectLst/>
                          <a:latin typeface="Arial" panose="020B0604020202020204" pitchFamily="34" charset="0"/>
                        </a:rPr>
                        <a:t>Value Added Variables</a:t>
                      </a: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9748336"/>
                  </a:ext>
                </a:extLst>
              </a:tr>
              <a:tr h="111512">
                <a:tc>
                  <a:txBody>
                    <a:bodyPr/>
                    <a:lstStyle/>
                    <a:p>
                      <a:pPr algn="l" fontAlgn="t"/>
                      <a:r>
                        <a:rPr lang="en-US" sz="400" b="0" i="0" u="none" strike="noStrike">
                          <a:effectLst/>
                          <a:latin typeface="Arial" panose="020B0604020202020204" pitchFamily="34" charset="0"/>
                        </a:rPr>
                        <a:t> </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ELA VA</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Math VA</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Controlling for ELA</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Controlling for Math</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Deep Knowledge</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 Year Enrollment VA</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Controlling for ELA</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Controlling for Math</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Deep Knowledge</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 Year Enrollment</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Controlling for ELA</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Controlling for Math</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Deep Knowledge</a:t>
                      </a:r>
                    </a:p>
                  </a:txBody>
                  <a:tcPr marL="2230" marR="2230" marT="223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862269"/>
                  </a:ext>
                </a:extLst>
              </a:tr>
              <a:tr h="115973">
                <a:tc>
                  <a:txBody>
                    <a:bodyPr/>
                    <a:lstStyle/>
                    <a:p>
                      <a:pPr algn="l" fontAlgn="t"/>
                      <a:r>
                        <a:rPr lang="en-US" sz="400" b="0" i="1" u="none" strike="noStrike">
                          <a:effectLst/>
                          <a:latin typeface="Arial" panose="020B0604020202020204" pitchFamily="34" charset="0"/>
                        </a:rPr>
                        <a:t>Indicate how much you agree or disagree with the following: This school…</a:t>
                      </a: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5872630"/>
                  </a:ext>
                </a:extLst>
              </a:tr>
              <a:tr h="55756">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0" marR="2230" marT="2230" marB="0">
                    <a:lnL>
                      <a:noFill/>
                    </a:lnL>
                    <a:lnR>
                      <a:noFill/>
                    </a:lnR>
                    <a:lnT>
                      <a:noFill/>
                    </a:lnT>
                    <a:lnB>
                      <a:noFill/>
                    </a:lnB>
                  </a:tcPr>
                </a:tc>
                <a:extLst>
                  <a:ext uri="{0D108BD9-81ED-4DB2-BD59-A6C34878D82A}">
                    <a16:rowId xmlns:a16="http://schemas.microsoft.com/office/drawing/2014/main" val="1730867179"/>
                  </a:ext>
                </a:extLst>
              </a:tr>
              <a:tr h="55756">
                <a:tc>
                  <a:txBody>
                    <a:bodyPr/>
                    <a:lstStyle/>
                    <a:p>
                      <a:pPr algn="l" fontAlgn="b"/>
                      <a:r>
                        <a:rPr lang="en-US" sz="400" b="0" i="0" u="none" strike="noStrike">
                          <a:effectLst/>
                          <a:latin typeface="Arial" panose="020B0604020202020204" pitchFamily="34" charset="0"/>
                        </a:rPr>
                        <a:t>promotes academic success for all students</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1843958169"/>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2352488965"/>
                  </a:ext>
                </a:extLst>
              </a:tr>
              <a:tr h="55756">
                <a:tc>
                  <a:txBody>
                    <a:bodyPr/>
                    <a:lstStyle/>
                    <a:p>
                      <a:pPr algn="l" fontAlgn="b"/>
                      <a:r>
                        <a:rPr lang="en-US" sz="400" b="0" i="0" u="none" strike="noStrike">
                          <a:effectLst/>
                          <a:latin typeface="Arial" panose="020B0604020202020204" pitchFamily="34" charset="0"/>
                        </a:rPr>
                        <a:t>provides quality counseling</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3093751508"/>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408390605"/>
                  </a:ext>
                </a:extLst>
              </a:tr>
              <a:tr h="55756">
                <a:tc>
                  <a:txBody>
                    <a:bodyPr/>
                    <a:lstStyle/>
                    <a:p>
                      <a:pPr algn="l" fontAlgn="b"/>
                      <a:r>
                        <a:rPr lang="en-US" sz="400" b="0" i="0" u="none" strike="noStrike">
                          <a:effectLst/>
                          <a:latin typeface="Arial" panose="020B0604020202020204" pitchFamily="34" charset="0"/>
                        </a:rPr>
                        <a:t>is a supportive and inviting place</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3737526637"/>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3656798590"/>
                  </a:ext>
                </a:extLst>
              </a:tr>
              <a:tr h="55756">
                <a:tc>
                  <a:txBody>
                    <a:bodyPr/>
                    <a:lstStyle/>
                    <a:p>
                      <a:pPr algn="l" fontAlgn="b"/>
                      <a:r>
                        <a:rPr lang="en-US" sz="400" b="0" i="0" u="none" strike="noStrike">
                          <a:effectLst/>
                          <a:latin typeface="Arial" panose="020B0604020202020204" pitchFamily="34" charset="0"/>
                        </a:rPr>
                        <a:t>welcomes parents' contributions</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extLst>
                  <a:ext uri="{0D108BD9-81ED-4DB2-BD59-A6C34878D82A}">
                    <a16:rowId xmlns:a16="http://schemas.microsoft.com/office/drawing/2014/main" val="3210124778"/>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767818597"/>
                  </a:ext>
                </a:extLst>
              </a:tr>
              <a:tr h="55756">
                <a:tc>
                  <a:txBody>
                    <a:bodyPr/>
                    <a:lstStyle/>
                    <a:p>
                      <a:pPr algn="l" fontAlgn="b"/>
                      <a:r>
                        <a:rPr lang="en-US" sz="400" b="0" i="0" u="none" strike="noStrike">
                          <a:effectLst/>
                          <a:latin typeface="Arial" panose="020B0604020202020204" pitchFamily="34" charset="0"/>
                        </a:rPr>
                        <a:t>encourages me to be an active partner</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extLst>
                  <a:ext uri="{0D108BD9-81ED-4DB2-BD59-A6C34878D82A}">
                    <a16:rowId xmlns:a16="http://schemas.microsoft.com/office/drawing/2014/main" val="2729657825"/>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3412571618"/>
                  </a:ext>
                </a:extLst>
              </a:tr>
              <a:tr h="55756">
                <a:tc>
                  <a:txBody>
                    <a:bodyPr/>
                    <a:lstStyle/>
                    <a:p>
                      <a:pPr algn="l" fontAlgn="b"/>
                      <a:r>
                        <a:rPr lang="en-US" sz="400" b="0" i="0" u="none" strike="noStrike">
                          <a:effectLst/>
                          <a:latin typeface="Arial" panose="020B0604020202020204" pitchFamily="34" charset="0"/>
                        </a:rPr>
                        <a:t>provides high quality instruction</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extLst>
                  <a:ext uri="{0D108BD9-81ED-4DB2-BD59-A6C34878D82A}">
                    <a16:rowId xmlns:a16="http://schemas.microsoft.com/office/drawing/2014/main" val="3124428427"/>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4150919837"/>
                  </a:ext>
                </a:extLst>
              </a:tr>
              <a:tr h="55756">
                <a:tc>
                  <a:txBody>
                    <a:bodyPr/>
                    <a:lstStyle/>
                    <a:p>
                      <a:pPr algn="l" fontAlgn="b"/>
                      <a:r>
                        <a:rPr lang="en-US" sz="400" b="0" i="0" u="none" strike="noStrike">
                          <a:effectLst/>
                          <a:latin typeface="Arial" panose="020B0604020202020204" pitchFamily="34" charset="0"/>
                        </a:rPr>
                        <a:t>motivates students to learn</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1347136942"/>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1749052352"/>
                  </a:ext>
                </a:extLst>
              </a:tr>
              <a:tr h="55756">
                <a:tc>
                  <a:txBody>
                    <a:bodyPr/>
                    <a:lstStyle/>
                    <a:p>
                      <a:pPr algn="l" fontAlgn="b"/>
                      <a:r>
                        <a:rPr lang="en-US" sz="400" b="0" i="0" u="none" strike="noStrike">
                          <a:effectLst/>
                          <a:latin typeface="Arial" panose="020B0604020202020204" pitchFamily="34" charset="0"/>
                        </a:rPr>
                        <a:t>has teachers who go out of their way to help</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extLst>
                  <a:ext uri="{0D108BD9-81ED-4DB2-BD59-A6C34878D82A}">
                    <a16:rowId xmlns:a16="http://schemas.microsoft.com/office/drawing/2014/main" val="394345998"/>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1993904351"/>
                  </a:ext>
                </a:extLst>
              </a:tr>
              <a:tr h="55756">
                <a:tc>
                  <a:txBody>
                    <a:bodyPr/>
                    <a:lstStyle/>
                    <a:p>
                      <a:pPr algn="l" fontAlgn="b"/>
                      <a:r>
                        <a:rPr lang="en-US" sz="400" b="0" i="0" u="none" strike="noStrike">
                          <a:effectLst/>
                          <a:latin typeface="Arial" panose="020B0604020202020204" pitchFamily="34" charset="0"/>
                        </a:rPr>
                        <a:t>has adults who really care about students</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extLst>
                  <a:ext uri="{0D108BD9-81ED-4DB2-BD59-A6C34878D82A}">
                    <a16:rowId xmlns:a16="http://schemas.microsoft.com/office/drawing/2014/main" val="2120676066"/>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3451236399"/>
                  </a:ext>
                </a:extLst>
              </a:tr>
              <a:tr h="55756">
                <a:tc>
                  <a:txBody>
                    <a:bodyPr/>
                    <a:lstStyle/>
                    <a:p>
                      <a:pPr algn="l" fontAlgn="b"/>
                      <a:r>
                        <a:rPr lang="en-US" sz="400" b="0" i="0" u="none" strike="noStrike">
                          <a:effectLst/>
                          <a:latin typeface="Arial" panose="020B0604020202020204" pitchFamily="34" charset="0"/>
                        </a:rPr>
                        <a:t>has high expectations for all students</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extLst>
                  <a:ext uri="{0D108BD9-81ED-4DB2-BD59-A6C34878D82A}">
                    <a16:rowId xmlns:a16="http://schemas.microsoft.com/office/drawing/2014/main" val="31220252"/>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extLst>
                  <a:ext uri="{0D108BD9-81ED-4DB2-BD59-A6C34878D82A}">
                    <a16:rowId xmlns:a16="http://schemas.microsoft.com/office/drawing/2014/main" val="3495368458"/>
                  </a:ext>
                </a:extLst>
              </a:tr>
              <a:tr h="57986">
                <a:tc>
                  <a:txBody>
                    <a:bodyPr/>
                    <a:lstStyle/>
                    <a:p>
                      <a:pPr algn="l" fontAlgn="b"/>
                      <a:r>
                        <a:rPr lang="en-US" sz="400" b="0" i="1" u="none" strike="noStrike">
                          <a:effectLst/>
                          <a:latin typeface="Arial" panose="020B0604020202020204" pitchFamily="34" charset="0"/>
                        </a:rPr>
                        <a:t>How well has the school been doing the following?</a:t>
                      </a: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extLst>
                  <a:ext uri="{0D108BD9-81ED-4DB2-BD59-A6C34878D82A}">
                    <a16:rowId xmlns:a16="http://schemas.microsoft.com/office/drawing/2014/main" val="1372297092"/>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extLst>
                  <a:ext uri="{0D108BD9-81ED-4DB2-BD59-A6C34878D82A}">
                    <a16:rowId xmlns:a16="http://schemas.microsoft.com/office/drawing/2014/main" val="1895986133"/>
                  </a:ext>
                </a:extLst>
              </a:tr>
              <a:tr h="55756">
                <a:tc>
                  <a:txBody>
                    <a:bodyPr/>
                    <a:lstStyle/>
                    <a:p>
                      <a:pPr algn="l" fontAlgn="b"/>
                      <a:r>
                        <a:rPr lang="en-US" sz="400" b="0" i="0" u="none" strike="noStrike">
                          <a:effectLst/>
                          <a:latin typeface="Arial" panose="020B0604020202020204" pitchFamily="34" charset="0"/>
                        </a:rPr>
                        <a:t>providing information on … college or vocational school</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0" marR="2230" marT="2230" marB="0" anchor="b">
                    <a:lnL>
                      <a:noFill/>
                    </a:lnL>
                    <a:lnR>
                      <a:noFill/>
                    </a:lnR>
                    <a:lnT>
                      <a:noFill/>
                    </a:lnT>
                    <a:lnB>
                      <a:noFill/>
                    </a:lnB>
                  </a:tcPr>
                </a:tc>
                <a:extLst>
                  <a:ext uri="{0D108BD9-81ED-4DB2-BD59-A6C34878D82A}">
                    <a16:rowId xmlns:a16="http://schemas.microsoft.com/office/drawing/2014/main" val="1969127097"/>
                  </a:ext>
                </a:extLst>
              </a:tr>
              <a:tr h="55756">
                <a:tc>
                  <a:txBody>
                    <a:bodyPr/>
                    <a:lstStyle/>
                    <a:p>
                      <a:pPr algn="l" fontAlgn="b"/>
                      <a:r>
                        <a:rPr lang="en-US" sz="400" b="0" i="0" u="none" strike="noStrike">
                          <a:effectLst/>
                          <a:latin typeface="Arial" panose="020B0604020202020204" pitchFamily="34" charset="0"/>
                        </a:rPr>
                        <a:t> </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0" marR="2230" marT="223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510868"/>
                  </a:ext>
                </a:extLst>
              </a:tr>
              <a:tr h="55756">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12967383"/>
                  </a:ext>
                </a:extLst>
              </a:tr>
              <a:tr h="109282">
                <a:tc gridSpan="7">
                  <a:txBody>
                    <a:bodyPr/>
                    <a:lstStyle/>
                    <a:p>
                      <a:pPr algn="l" fontAlgn="b"/>
                      <a:r>
                        <a:rPr lang="en-US" sz="400" b="0" i="0" u="none" strike="noStrike">
                          <a:effectLst/>
                          <a:latin typeface="Arial" panose="020B0604020202020204" pitchFamily="34" charset="0"/>
                        </a:rPr>
                        <a:t>Regressors are the mean of the response scales in each school pooled over 5 years of the survey, 2014-2015 to 2018-2019. </a:t>
                      </a:r>
                      <a:r>
                        <a:rPr lang="en-US" sz="400" b="1" i="0" u="none" strike="noStrike">
                          <a:effectLst/>
                          <a:latin typeface="Arial" panose="020B0604020202020204" pitchFamily="34" charset="0"/>
                        </a:rPr>
                        <a:t>Higher</a:t>
                      </a:r>
                      <a:r>
                        <a:rPr lang="en-US" sz="400" b="0" i="0" u="none" strike="noStrike">
                          <a:effectLst/>
                          <a:latin typeface="Arial" panose="020B0604020202020204" pitchFamily="34" charset="0"/>
                        </a:rPr>
                        <a:t> numbers in the agree/disagree scale means </a:t>
                      </a:r>
                      <a:r>
                        <a:rPr lang="en-US" sz="400" b="1" i="0" u="none" strike="noStrike">
                          <a:effectLst/>
                          <a:latin typeface="Arial" panose="020B0604020202020204" pitchFamily="34" charset="0"/>
                        </a:rPr>
                        <a:t>agree</a:t>
                      </a:r>
                      <a:r>
                        <a:rPr lang="en-US" sz="400" b="0" i="0" u="none" strike="noStrike">
                          <a:effectLst/>
                          <a:latin typeface="Arial" panose="020B0604020202020204" pitchFamily="34" charset="0"/>
                        </a:rPr>
                        <a:t> with the statement  more. -2 = strongly disagree, -1 = disagree, 0 = don't know/not applicable, 1 = agree, 2 = strongly agree</a:t>
                      </a:r>
                    </a:p>
                  </a:txBody>
                  <a:tcPr marL="2230" marR="2230" marT="223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0" marR="2230" marT="2230" marB="0" anchor="b">
                    <a:lnL>
                      <a:noFill/>
                    </a:lnL>
                    <a:lnR>
                      <a:noFill/>
                    </a:lnR>
                    <a:lnT>
                      <a:noFill/>
                    </a:lnT>
                    <a:lnB>
                      <a:noFill/>
                    </a:lnB>
                  </a:tcPr>
                </a:tc>
                <a:tc>
                  <a:txBody>
                    <a:bodyPr/>
                    <a:lstStyle/>
                    <a:p>
                      <a:pPr algn="l" fontAlgn="b"/>
                      <a:endParaRPr lang="en-US" sz="400" b="0" i="0" u="none" strike="noStrike" dirty="0">
                        <a:effectLst/>
                        <a:latin typeface="Arial" panose="020B0604020202020204" pitchFamily="34" charset="0"/>
                      </a:endParaRPr>
                    </a:p>
                  </a:txBody>
                  <a:tcPr marL="2230" marR="2230" marT="2230" marB="0" anchor="b">
                    <a:lnL>
                      <a:noFill/>
                    </a:lnL>
                    <a:lnR>
                      <a:noFill/>
                    </a:lnR>
                    <a:lnT>
                      <a:noFill/>
                    </a:lnT>
                    <a:lnB>
                      <a:noFill/>
                    </a:lnB>
                  </a:tcPr>
                </a:tc>
                <a:extLst>
                  <a:ext uri="{0D108BD9-81ED-4DB2-BD59-A6C34878D82A}">
                    <a16:rowId xmlns:a16="http://schemas.microsoft.com/office/drawing/2014/main" val="1546577951"/>
                  </a:ext>
                </a:extLst>
              </a:tr>
            </a:tbl>
          </a:graphicData>
        </a:graphic>
      </p:graphicFrame>
      <p:sp>
        <p:nvSpPr>
          <p:cNvPr id="4" name="Slide Number Placeholder 3">
            <a:extLst>
              <a:ext uri="{FF2B5EF4-FFF2-40B4-BE49-F238E27FC236}">
                <a16:creationId xmlns:a16="http://schemas.microsoft.com/office/drawing/2014/main" id="{EB973FF7-9F13-42B9-8BC6-31AA5EBB66D1}"/>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217018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EF6A-A61C-4243-9F01-C1196CE0E47A}"/>
              </a:ext>
            </a:extLst>
          </p:cNvPr>
          <p:cNvSpPr>
            <a:spLocks noGrp="1"/>
          </p:cNvSpPr>
          <p:nvPr>
            <p:ph type="title"/>
          </p:nvPr>
        </p:nvSpPr>
        <p:spPr/>
        <p:txBody>
          <a:bodyPr/>
          <a:lstStyle/>
          <a:p>
            <a:r>
              <a:rPr lang="en-US" dirty="0"/>
              <a:t>Secondary Parent Value Added Regressions</a:t>
            </a:r>
          </a:p>
        </p:txBody>
      </p:sp>
      <p:graphicFrame>
        <p:nvGraphicFramePr>
          <p:cNvPr id="6" name="Content Placeholder 5">
            <a:extLst>
              <a:ext uri="{FF2B5EF4-FFF2-40B4-BE49-F238E27FC236}">
                <a16:creationId xmlns:a16="http://schemas.microsoft.com/office/drawing/2014/main" id="{1AC3BFAA-4481-44D9-90E5-C969ABC0AB30}"/>
              </a:ext>
            </a:extLst>
          </p:cNvPr>
          <p:cNvGraphicFramePr>
            <a:graphicFrameLocks noGrp="1"/>
          </p:cNvGraphicFramePr>
          <p:nvPr>
            <p:ph idx="1"/>
          </p:nvPr>
        </p:nvGraphicFramePr>
        <p:xfrm>
          <a:off x="457198" y="2049261"/>
          <a:ext cx="8229604" cy="3627841"/>
        </p:xfrm>
        <a:graphic>
          <a:graphicData uri="http://schemas.openxmlformats.org/drawingml/2006/table">
            <a:tbl>
              <a:tblPr/>
              <a:tblGrid>
                <a:gridCol w="798740">
                  <a:extLst>
                    <a:ext uri="{9D8B030D-6E8A-4147-A177-3AD203B41FA5}">
                      <a16:colId xmlns:a16="http://schemas.microsoft.com/office/drawing/2014/main" val="1237308566"/>
                    </a:ext>
                  </a:extLst>
                </a:gridCol>
                <a:gridCol w="530776">
                  <a:extLst>
                    <a:ext uri="{9D8B030D-6E8A-4147-A177-3AD203B41FA5}">
                      <a16:colId xmlns:a16="http://schemas.microsoft.com/office/drawing/2014/main" val="4145445324"/>
                    </a:ext>
                  </a:extLst>
                </a:gridCol>
                <a:gridCol w="530776">
                  <a:extLst>
                    <a:ext uri="{9D8B030D-6E8A-4147-A177-3AD203B41FA5}">
                      <a16:colId xmlns:a16="http://schemas.microsoft.com/office/drawing/2014/main" val="3676291940"/>
                    </a:ext>
                  </a:extLst>
                </a:gridCol>
                <a:gridCol w="530776">
                  <a:extLst>
                    <a:ext uri="{9D8B030D-6E8A-4147-A177-3AD203B41FA5}">
                      <a16:colId xmlns:a16="http://schemas.microsoft.com/office/drawing/2014/main" val="4008098573"/>
                    </a:ext>
                  </a:extLst>
                </a:gridCol>
                <a:gridCol w="530776">
                  <a:extLst>
                    <a:ext uri="{9D8B030D-6E8A-4147-A177-3AD203B41FA5}">
                      <a16:colId xmlns:a16="http://schemas.microsoft.com/office/drawing/2014/main" val="3691401554"/>
                    </a:ext>
                  </a:extLst>
                </a:gridCol>
                <a:gridCol w="530776">
                  <a:extLst>
                    <a:ext uri="{9D8B030D-6E8A-4147-A177-3AD203B41FA5}">
                      <a16:colId xmlns:a16="http://schemas.microsoft.com/office/drawing/2014/main" val="2636898952"/>
                    </a:ext>
                  </a:extLst>
                </a:gridCol>
                <a:gridCol w="530776">
                  <a:extLst>
                    <a:ext uri="{9D8B030D-6E8A-4147-A177-3AD203B41FA5}">
                      <a16:colId xmlns:a16="http://schemas.microsoft.com/office/drawing/2014/main" val="846816051"/>
                    </a:ext>
                  </a:extLst>
                </a:gridCol>
                <a:gridCol w="530776">
                  <a:extLst>
                    <a:ext uri="{9D8B030D-6E8A-4147-A177-3AD203B41FA5}">
                      <a16:colId xmlns:a16="http://schemas.microsoft.com/office/drawing/2014/main" val="915092661"/>
                    </a:ext>
                  </a:extLst>
                </a:gridCol>
                <a:gridCol w="530776">
                  <a:extLst>
                    <a:ext uri="{9D8B030D-6E8A-4147-A177-3AD203B41FA5}">
                      <a16:colId xmlns:a16="http://schemas.microsoft.com/office/drawing/2014/main" val="936811339"/>
                    </a:ext>
                  </a:extLst>
                </a:gridCol>
                <a:gridCol w="530776">
                  <a:extLst>
                    <a:ext uri="{9D8B030D-6E8A-4147-A177-3AD203B41FA5}">
                      <a16:colId xmlns:a16="http://schemas.microsoft.com/office/drawing/2014/main" val="1566187396"/>
                    </a:ext>
                  </a:extLst>
                </a:gridCol>
                <a:gridCol w="530776">
                  <a:extLst>
                    <a:ext uri="{9D8B030D-6E8A-4147-A177-3AD203B41FA5}">
                      <a16:colId xmlns:a16="http://schemas.microsoft.com/office/drawing/2014/main" val="2657663396"/>
                    </a:ext>
                  </a:extLst>
                </a:gridCol>
                <a:gridCol w="530776">
                  <a:extLst>
                    <a:ext uri="{9D8B030D-6E8A-4147-A177-3AD203B41FA5}">
                      <a16:colId xmlns:a16="http://schemas.microsoft.com/office/drawing/2014/main" val="2448323753"/>
                    </a:ext>
                  </a:extLst>
                </a:gridCol>
                <a:gridCol w="530776">
                  <a:extLst>
                    <a:ext uri="{9D8B030D-6E8A-4147-A177-3AD203B41FA5}">
                      <a16:colId xmlns:a16="http://schemas.microsoft.com/office/drawing/2014/main" val="2619142455"/>
                    </a:ext>
                  </a:extLst>
                </a:gridCol>
                <a:gridCol w="530776">
                  <a:extLst>
                    <a:ext uri="{9D8B030D-6E8A-4147-A177-3AD203B41FA5}">
                      <a16:colId xmlns:a16="http://schemas.microsoft.com/office/drawing/2014/main" val="2465196235"/>
                    </a:ext>
                  </a:extLst>
                </a:gridCol>
                <a:gridCol w="530776">
                  <a:extLst>
                    <a:ext uri="{9D8B030D-6E8A-4147-A177-3AD203B41FA5}">
                      <a16:colId xmlns:a16="http://schemas.microsoft.com/office/drawing/2014/main" val="966082576"/>
                    </a:ext>
                  </a:extLst>
                </a:gridCol>
              </a:tblGrid>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extLst>
                  <a:ext uri="{0D108BD9-81ED-4DB2-BD59-A6C34878D82A}">
                    <a16:rowId xmlns:a16="http://schemas.microsoft.com/office/drawing/2014/main" val="3202017825"/>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400" b="0" i="0" u="none" strike="noStrike">
                          <a:effectLst/>
                          <a:latin typeface="Arial" panose="020B0604020202020204" pitchFamily="34" charset="0"/>
                        </a:rPr>
                        <a:t>Secondary Survey Value Added Regressions</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363238"/>
                  </a:ext>
                </a:extLst>
              </a:tr>
              <a:tr h="66991">
                <a:tc>
                  <a:txBody>
                    <a:bodyPr/>
                    <a:lstStyle/>
                    <a:p>
                      <a:pPr algn="l" fontAlgn="b"/>
                      <a:r>
                        <a:rPr lang="en-US" sz="400" b="1" i="0" u="none" strike="noStrike">
                          <a:effectLst/>
                          <a:latin typeface="Arial" panose="020B0604020202020204" pitchFamily="34" charset="0"/>
                        </a:rPr>
                        <a:t>Survey Question (Pooled Mean)</a:t>
                      </a: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gridSpan="14">
                  <a:txBody>
                    <a:bodyPr/>
                    <a:lstStyle/>
                    <a:p>
                      <a:pPr algn="ctr" fontAlgn="b"/>
                      <a:r>
                        <a:rPr lang="en-US" sz="400" b="1" i="0" u="none" strike="noStrike">
                          <a:effectLst/>
                          <a:latin typeface="Arial" panose="020B0604020202020204" pitchFamily="34" charset="0"/>
                        </a:rPr>
                        <a:t>Value Added Variables</a:t>
                      </a: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5218868"/>
                  </a:ext>
                </a:extLst>
              </a:tr>
              <a:tr h="154595">
                <a:tc>
                  <a:txBody>
                    <a:bodyPr/>
                    <a:lstStyle/>
                    <a:p>
                      <a:pPr algn="l" fontAlgn="t"/>
                      <a:r>
                        <a:rPr lang="en-US" sz="400" b="0" i="0" u="none" strike="noStrike">
                          <a:effectLst/>
                          <a:latin typeface="Arial" panose="020B0604020202020204" pitchFamily="34" charset="0"/>
                        </a:rPr>
                        <a:t> </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ELA VA</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Math VA</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Controlling for ELA</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Controlling for Math</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Deep Knowledge</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 Year Enrollment VA</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Controlling for ELA</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Controlling for Math</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Deep Knowledge</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 Year Enrollment</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Controlling for ELA</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Controlling for Math</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Deep Knowledge</a:t>
                      </a:r>
                    </a:p>
                  </a:txBody>
                  <a:tcPr marL="2577" marR="2577" marT="2577"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306516"/>
                  </a:ext>
                </a:extLst>
              </a:tr>
              <a:tr h="133982">
                <a:tc>
                  <a:txBody>
                    <a:bodyPr/>
                    <a:lstStyle/>
                    <a:p>
                      <a:pPr algn="l" fontAlgn="t"/>
                      <a:r>
                        <a:rPr lang="en-US" sz="400" b="0" i="1" u="none" strike="noStrike">
                          <a:effectLst/>
                          <a:latin typeface="Arial" panose="020B0604020202020204" pitchFamily="34" charset="0"/>
                        </a:rPr>
                        <a:t>How strongly do you agree or disagr with the following?</a:t>
                      </a: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136864"/>
                  </a:ext>
                </a:extLst>
              </a:tr>
              <a:tr h="64415">
                <a:tc>
                  <a:txBody>
                    <a:bodyPr/>
                    <a:lstStyle/>
                    <a:p>
                      <a:pPr algn="l" fontAlgn="t"/>
                      <a:endParaRPr lang="en-US" sz="400" b="0" i="1"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577" marR="2577" marT="2577" marB="0">
                    <a:lnL>
                      <a:noFill/>
                    </a:lnL>
                    <a:lnR>
                      <a:noFill/>
                    </a:lnR>
                    <a:lnT>
                      <a:noFill/>
                    </a:lnT>
                    <a:lnB>
                      <a:noFill/>
                    </a:lnB>
                  </a:tcPr>
                </a:tc>
                <a:extLst>
                  <a:ext uri="{0D108BD9-81ED-4DB2-BD59-A6C34878D82A}">
                    <a16:rowId xmlns:a16="http://schemas.microsoft.com/office/drawing/2014/main" val="1706455578"/>
                  </a:ext>
                </a:extLst>
              </a:tr>
              <a:tr h="64415">
                <a:tc>
                  <a:txBody>
                    <a:bodyPr/>
                    <a:lstStyle/>
                    <a:p>
                      <a:pPr algn="l" fontAlgn="b"/>
                      <a:r>
                        <a:rPr lang="en-US" sz="400" b="0" i="0" u="none" strike="noStrike">
                          <a:effectLst/>
                          <a:latin typeface="Arial" panose="020B0604020202020204" pitchFamily="34" charset="0"/>
                        </a:rPr>
                        <a:t>Feel close to people in this school</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0.30***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extLst>
                  <a:ext uri="{0D108BD9-81ED-4DB2-BD59-A6C34878D82A}">
                    <a16:rowId xmlns:a16="http://schemas.microsoft.com/office/drawing/2014/main" val="198299251"/>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1278132997"/>
                  </a:ext>
                </a:extLst>
              </a:tr>
              <a:tr h="64415">
                <a:tc>
                  <a:txBody>
                    <a:bodyPr/>
                    <a:lstStyle/>
                    <a:p>
                      <a:pPr algn="l" fontAlgn="b"/>
                      <a:r>
                        <a:rPr lang="en-US" sz="400" b="0" i="0" u="none" strike="noStrike">
                          <a:effectLst/>
                          <a:latin typeface="Arial" panose="020B0604020202020204" pitchFamily="34" charset="0"/>
                        </a:rPr>
                        <a:t>Happy to be at this school</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extLst>
                  <a:ext uri="{0D108BD9-81ED-4DB2-BD59-A6C34878D82A}">
                    <a16:rowId xmlns:a16="http://schemas.microsoft.com/office/drawing/2014/main" val="3054140170"/>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3251709414"/>
                  </a:ext>
                </a:extLst>
              </a:tr>
              <a:tr h="64415">
                <a:tc>
                  <a:txBody>
                    <a:bodyPr/>
                    <a:lstStyle/>
                    <a:p>
                      <a:pPr algn="l" fontAlgn="b"/>
                      <a:r>
                        <a:rPr lang="en-US" sz="400" b="0" i="0" u="none" strike="noStrike">
                          <a:effectLst/>
                          <a:latin typeface="Arial" panose="020B0604020202020204" pitchFamily="34" charset="0"/>
                        </a:rPr>
                        <a:t>I am part of this school</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0.22***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extLst>
                  <a:ext uri="{0D108BD9-81ED-4DB2-BD59-A6C34878D82A}">
                    <a16:rowId xmlns:a16="http://schemas.microsoft.com/office/drawing/2014/main" val="4164397950"/>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529888120"/>
                  </a:ext>
                </a:extLst>
              </a:tr>
              <a:tr h="64415">
                <a:tc>
                  <a:txBody>
                    <a:bodyPr/>
                    <a:lstStyle/>
                    <a:p>
                      <a:pPr algn="l" fontAlgn="b"/>
                      <a:r>
                        <a:rPr lang="en-US" sz="400" b="0" i="0" u="none" strike="noStrike">
                          <a:effectLst/>
                          <a:latin typeface="Arial" panose="020B0604020202020204" pitchFamily="34" charset="0"/>
                        </a:rPr>
                        <a:t>Teachers treat students fairly</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900821835"/>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422385515"/>
                  </a:ext>
                </a:extLst>
              </a:tr>
              <a:tr h="64415">
                <a:tc>
                  <a:txBody>
                    <a:bodyPr/>
                    <a:lstStyle/>
                    <a:p>
                      <a:pPr algn="l" fontAlgn="b"/>
                      <a:r>
                        <a:rPr lang="en-US" sz="400" b="0" i="0" u="none" strike="noStrike">
                          <a:effectLst/>
                          <a:latin typeface="Arial" panose="020B0604020202020204" pitchFamily="34" charset="0"/>
                        </a:rPr>
                        <a:t>Feel safe </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extLst>
                  <a:ext uri="{0D108BD9-81ED-4DB2-BD59-A6C34878D82A}">
                    <a16:rowId xmlns:a16="http://schemas.microsoft.com/office/drawing/2014/main" val="2715181472"/>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879939898"/>
                  </a:ext>
                </a:extLst>
              </a:tr>
              <a:tr h="64415">
                <a:tc>
                  <a:txBody>
                    <a:bodyPr/>
                    <a:lstStyle/>
                    <a:p>
                      <a:pPr algn="l" fontAlgn="b"/>
                      <a:r>
                        <a:rPr lang="en-US" sz="400" b="0" i="0" u="none" strike="noStrike">
                          <a:effectLst/>
                          <a:latin typeface="Arial" panose="020B0604020202020204" pitchFamily="34" charset="0"/>
                        </a:rPr>
                        <a:t>School is clean and tidy</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900332263"/>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625009239"/>
                  </a:ext>
                </a:extLst>
              </a:tr>
              <a:tr h="126252">
                <a:tc>
                  <a:txBody>
                    <a:bodyPr/>
                    <a:lstStyle/>
                    <a:p>
                      <a:pPr algn="l" fontAlgn="b"/>
                      <a:r>
                        <a:rPr lang="en-US" sz="400" b="0" i="0" u="none" strike="noStrike">
                          <a:effectLst/>
                          <a:latin typeface="Arial" panose="020B0604020202020204" pitchFamily="34" charset="0"/>
                        </a:rPr>
                        <a:t>Teachers communicate with parents</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extLst>
                  <a:ext uri="{0D108BD9-81ED-4DB2-BD59-A6C34878D82A}">
                    <a16:rowId xmlns:a16="http://schemas.microsoft.com/office/drawing/2014/main" val="2842764260"/>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4183089182"/>
                  </a:ext>
                </a:extLst>
              </a:tr>
              <a:tr h="64415">
                <a:tc>
                  <a:txBody>
                    <a:bodyPr/>
                    <a:lstStyle/>
                    <a:p>
                      <a:pPr algn="l" fontAlgn="b"/>
                      <a:r>
                        <a:rPr lang="en-US" sz="400" b="0" i="0" u="none" strike="noStrike">
                          <a:effectLst/>
                          <a:latin typeface="Arial" panose="020B0604020202020204" pitchFamily="34" charset="0"/>
                        </a:rPr>
                        <a:t>Parents welcome to participate</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0.20***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extLst>
                  <a:ext uri="{0D108BD9-81ED-4DB2-BD59-A6C34878D82A}">
                    <a16:rowId xmlns:a16="http://schemas.microsoft.com/office/drawing/2014/main" val="751756270"/>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1682979739"/>
                  </a:ext>
                </a:extLst>
              </a:tr>
              <a:tr h="126252">
                <a:tc>
                  <a:txBody>
                    <a:bodyPr/>
                    <a:lstStyle/>
                    <a:p>
                      <a:pPr algn="l" fontAlgn="b"/>
                      <a:r>
                        <a:rPr lang="en-US" sz="400" b="0" i="0" u="none" strike="noStrike">
                          <a:effectLst/>
                          <a:latin typeface="Arial" panose="020B0604020202020204" pitchFamily="34" charset="0"/>
                        </a:rPr>
                        <a:t>Staff take parent concerns seriously</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extLst>
                  <a:ext uri="{0D108BD9-81ED-4DB2-BD59-A6C34878D82A}">
                    <a16:rowId xmlns:a16="http://schemas.microsoft.com/office/drawing/2014/main" val="3379225290"/>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3188678732"/>
                  </a:ext>
                </a:extLst>
              </a:tr>
              <a:tr h="126252">
                <a:tc>
                  <a:txBody>
                    <a:bodyPr/>
                    <a:lstStyle/>
                    <a:p>
                      <a:pPr algn="l" fontAlgn="b"/>
                      <a:r>
                        <a:rPr lang="en-US" sz="400" b="0" i="0" u="none" strike="noStrike">
                          <a:effectLst/>
                          <a:latin typeface="Arial" panose="020B0604020202020204" pitchFamily="34" charset="0"/>
                        </a:rPr>
                        <a:t>I try hard to make sure I am good at schoolwork</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0.22***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0.31***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extLst>
                  <a:ext uri="{0D108BD9-81ED-4DB2-BD59-A6C34878D82A}">
                    <a16:rowId xmlns:a16="http://schemas.microsoft.com/office/drawing/2014/main" val="2104958422"/>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extLst>
                  <a:ext uri="{0D108BD9-81ED-4DB2-BD59-A6C34878D82A}">
                    <a16:rowId xmlns:a16="http://schemas.microsoft.com/office/drawing/2014/main" val="4246737166"/>
                  </a:ext>
                </a:extLst>
              </a:tr>
              <a:tr h="64415">
                <a:tc>
                  <a:txBody>
                    <a:bodyPr/>
                    <a:lstStyle/>
                    <a:p>
                      <a:pPr algn="l" fontAlgn="b"/>
                      <a:r>
                        <a:rPr lang="en-US" sz="400" b="0" i="0" u="none" strike="noStrike">
                          <a:effectLst/>
                          <a:latin typeface="Arial" panose="020B0604020202020204" pitchFamily="34" charset="0"/>
                        </a:rPr>
                        <a:t>I try hard because I am interested</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extLst>
                  <a:ext uri="{0D108BD9-81ED-4DB2-BD59-A6C34878D82A}">
                    <a16:rowId xmlns:a16="http://schemas.microsoft.com/office/drawing/2014/main" val="2885858615"/>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992775292"/>
                  </a:ext>
                </a:extLst>
              </a:tr>
              <a:tr h="126252">
                <a:tc>
                  <a:txBody>
                    <a:bodyPr/>
                    <a:lstStyle/>
                    <a:p>
                      <a:pPr algn="l" fontAlgn="b"/>
                      <a:r>
                        <a:rPr lang="en-US" sz="400" b="0" i="0" u="none" strike="noStrike">
                          <a:effectLst/>
                          <a:latin typeface="Arial" panose="020B0604020202020204" pitchFamily="34" charset="0"/>
                        </a:rPr>
                        <a:t>I work hard to understand new things</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0.27***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0.32***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extLst>
                  <a:ext uri="{0D108BD9-81ED-4DB2-BD59-A6C34878D82A}">
                    <a16:rowId xmlns:a16="http://schemas.microsoft.com/office/drawing/2014/main" val="2297589829"/>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extLst>
                  <a:ext uri="{0D108BD9-81ED-4DB2-BD59-A6C34878D82A}">
                    <a16:rowId xmlns:a16="http://schemas.microsoft.com/office/drawing/2014/main" val="3028140320"/>
                  </a:ext>
                </a:extLst>
              </a:tr>
              <a:tr h="64415">
                <a:tc>
                  <a:txBody>
                    <a:bodyPr/>
                    <a:lstStyle/>
                    <a:p>
                      <a:pPr algn="l" fontAlgn="b"/>
                      <a:r>
                        <a:rPr lang="en-US" sz="400" b="0" i="0" u="none" strike="noStrike">
                          <a:effectLst/>
                          <a:latin typeface="Arial" panose="020B0604020202020204" pitchFamily="34" charset="0"/>
                        </a:rPr>
                        <a:t>I am always trying to do better</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0.21***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extLst>
                  <a:ext uri="{0D108BD9-81ED-4DB2-BD59-A6C34878D82A}">
                    <a16:rowId xmlns:a16="http://schemas.microsoft.com/office/drawing/2014/main" val="91339772"/>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extLst>
                  <a:ext uri="{0D108BD9-81ED-4DB2-BD59-A6C34878D82A}">
                    <a16:rowId xmlns:a16="http://schemas.microsoft.com/office/drawing/2014/main" val="2734504100"/>
                  </a:ext>
                </a:extLst>
              </a:tr>
              <a:tr h="66991">
                <a:tc>
                  <a:txBody>
                    <a:bodyPr/>
                    <a:lstStyle/>
                    <a:p>
                      <a:pPr algn="l" fontAlgn="b"/>
                      <a:r>
                        <a:rPr lang="en-US" sz="400" b="0" i="1" u="none" strike="noStrike">
                          <a:effectLst/>
                          <a:latin typeface="Arial" panose="020B0604020202020204" pitchFamily="34" charset="0"/>
                        </a:rPr>
                        <a:t>There is a teacher or adult…</a:t>
                      </a: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extLst>
                  <a:ext uri="{0D108BD9-81ED-4DB2-BD59-A6C34878D82A}">
                    <a16:rowId xmlns:a16="http://schemas.microsoft.com/office/drawing/2014/main" val="2226273303"/>
                  </a:ext>
                </a:extLst>
              </a:tr>
              <a:tr h="64415">
                <a:tc>
                  <a:txBody>
                    <a:bodyPr/>
                    <a:lstStyle/>
                    <a:p>
                      <a:pPr algn="l" fontAlgn="b"/>
                      <a:endParaRPr lang="en-US" sz="400" b="0" i="1"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extLst>
                  <a:ext uri="{0D108BD9-81ED-4DB2-BD59-A6C34878D82A}">
                    <a16:rowId xmlns:a16="http://schemas.microsoft.com/office/drawing/2014/main" val="2523406445"/>
                  </a:ext>
                </a:extLst>
              </a:tr>
              <a:tr h="64415">
                <a:tc>
                  <a:txBody>
                    <a:bodyPr/>
                    <a:lstStyle/>
                    <a:p>
                      <a:pPr algn="l" fontAlgn="b"/>
                      <a:r>
                        <a:rPr lang="en-US" sz="400" b="0" i="0" u="none" strike="noStrike">
                          <a:effectLst/>
                          <a:latin typeface="Arial" panose="020B0604020202020204" pitchFamily="34" charset="0"/>
                        </a:rPr>
                        <a:t>who really cares about me</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extLst>
                  <a:ext uri="{0D108BD9-81ED-4DB2-BD59-A6C34878D82A}">
                    <a16:rowId xmlns:a16="http://schemas.microsoft.com/office/drawing/2014/main" val="2588774286"/>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789527249"/>
                  </a:ext>
                </a:extLst>
              </a:tr>
              <a:tr h="64415">
                <a:tc>
                  <a:txBody>
                    <a:bodyPr/>
                    <a:lstStyle/>
                    <a:p>
                      <a:pPr algn="l" fontAlgn="b"/>
                      <a:r>
                        <a:rPr lang="en-US" sz="400" b="0" i="0" u="none" strike="noStrike">
                          <a:effectLst/>
                          <a:latin typeface="Arial" panose="020B0604020202020204" pitchFamily="34" charset="0"/>
                        </a:rPr>
                        <a:t>who tells me when I do a good job</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extLst>
                  <a:ext uri="{0D108BD9-81ED-4DB2-BD59-A6C34878D82A}">
                    <a16:rowId xmlns:a16="http://schemas.microsoft.com/office/drawing/2014/main" val="1688650161"/>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377807246"/>
                  </a:ext>
                </a:extLst>
              </a:tr>
              <a:tr h="64415">
                <a:tc>
                  <a:txBody>
                    <a:bodyPr/>
                    <a:lstStyle/>
                    <a:p>
                      <a:pPr algn="l" fontAlgn="b"/>
                      <a:r>
                        <a:rPr lang="en-US" sz="400" b="0" i="0" u="none" strike="noStrike">
                          <a:effectLst/>
                          <a:latin typeface="Arial" panose="020B0604020202020204" pitchFamily="34" charset="0"/>
                        </a:rPr>
                        <a:t>who notices when I am not there</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extLst>
                  <a:ext uri="{0D108BD9-81ED-4DB2-BD59-A6C34878D82A}">
                    <a16:rowId xmlns:a16="http://schemas.microsoft.com/office/drawing/2014/main" val="1992255406"/>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3651508632"/>
                  </a:ext>
                </a:extLst>
              </a:tr>
              <a:tr h="64415">
                <a:tc>
                  <a:txBody>
                    <a:bodyPr/>
                    <a:lstStyle/>
                    <a:p>
                      <a:pPr algn="l" fontAlgn="b"/>
                      <a:r>
                        <a:rPr lang="en-US" sz="400" b="0" i="0" u="none" strike="noStrike">
                          <a:effectLst/>
                          <a:latin typeface="Arial" panose="020B0604020202020204" pitchFamily="34" charset="0"/>
                        </a:rPr>
                        <a:t>who wants me to do my best</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extLst>
                  <a:ext uri="{0D108BD9-81ED-4DB2-BD59-A6C34878D82A}">
                    <a16:rowId xmlns:a16="http://schemas.microsoft.com/office/drawing/2014/main" val="3951650808"/>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506689027"/>
                  </a:ext>
                </a:extLst>
              </a:tr>
              <a:tr h="126252">
                <a:tc>
                  <a:txBody>
                    <a:bodyPr/>
                    <a:lstStyle/>
                    <a:p>
                      <a:pPr algn="l" fontAlgn="b"/>
                      <a:r>
                        <a:rPr lang="en-US" sz="400" b="0" i="0" u="none" strike="noStrike">
                          <a:effectLst/>
                          <a:latin typeface="Arial" panose="020B0604020202020204" pitchFamily="34" charset="0"/>
                        </a:rPr>
                        <a:t>who listens when I have something to say</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577" marR="2577" marT="2577" marB="0" anchor="b">
                    <a:lnL>
                      <a:noFill/>
                    </a:lnL>
                    <a:lnR>
                      <a:noFill/>
                    </a:lnR>
                    <a:lnT>
                      <a:noFill/>
                    </a:lnT>
                    <a:lnB>
                      <a:noFill/>
                    </a:lnB>
                  </a:tcPr>
                </a:tc>
                <a:extLst>
                  <a:ext uri="{0D108BD9-81ED-4DB2-BD59-A6C34878D82A}">
                    <a16:rowId xmlns:a16="http://schemas.microsoft.com/office/drawing/2014/main" val="2538110739"/>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extLst>
                  <a:ext uri="{0D108BD9-81ED-4DB2-BD59-A6C34878D82A}">
                    <a16:rowId xmlns:a16="http://schemas.microsoft.com/office/drawing/2014/main" val="2042621065"/>
                  </a:ext>
                </a:extLst>
              </a:tr>
              <a:tr h="64415">
                <a:tc>
                  <a:txBody>
                    <a:bodyPr/>
                    <a:lstStyle/>
                    <a:p>
                      <a:pPr algn="l" fontAlgn="b"/>
                      <a:r>
                        <a:rPr lang="en-US" sz="400" b="0" i="0" u="none" strike="noStrike">
                          <a:effectLst/>
                          <a:latin typeface="Arial" panose="020B0604020202020204" pitchFamily="34" charset="0"/>
                        </a:rPr>
                        <a:t>who believes I will be a success</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577" marR="2577" marT="2577" marB="0" anchor="b">
                    <a:lnL>
                      <a:noFill/>
                    </a:lnL>
                    <a:lnR>
                      <a:noFill/>
                    </a:lnR>
                    <a:lnT>
                      <a:noFill/>
                    </a:lnT>
                    <a:lnB>
                      <a:noFill/>
                    </a:lnB>
                  </a:tcPr>
                </a:tc>
                <a:extLst>
                  <a:ext uri="{0D108BD9-81ED-4DB2-BD59-A6C34878D82A}">
                    <a16:rowId xmlns:a16="http://schemas.microsoft.com/office/drawing/2014/main" val="967469030"/>
                  </a:ext>
                </a:extLst>
              </a:tr>
              <a:tr h="64415">
                <a:tc>
                  <a:txBody>
                    <a:bodyPr/>
                    <a:lstStyle/>
                    <a:p>
                      <a:pPr algn="l" fontAlgn="b"/>
                      <a:r>
                        <a:rPr lang="en-US" sz="400" b="0" i="0" u="none" strike="noStrike">
                          <a:effectLst/>
                          <a:latin typeface="Arial" panose="020B0604020202020204" pitchFamily="34" charset="0"/>
                        </a:rPr>
                        <a:t> </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(0.02)</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577" marR="2577" marT="257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432318"/>
                  </a:ext>
                </a:extLst>
              </a:tr>
              <a:tr h="64415">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09827829"/>
                  </a:ext>
                </a:extLst>
              </a:tr>
              <a:tr h="126252">
                <a:tc gridSpan="9">
                  <a:txBody>
                    <a:bodyPr/>
                    <a:lstStyle/>
                    <a:p>
                      <a:pPr algn="l" fontAlgn="b"/>
                      <a:r>
                        <a:rPr lang="en-US" sz="400" b="0" i="0" u="none" strike="noStrike">
                          <a:effectLst/>
                          <a:latin typeface="Arial" panose="020B0604020202020204" pitchFamily="34" charset="0"/>
                        </a:rPr>
                        <a:t>Regressors are the mean of the response scales in each school pooled over 5 years of the survey, 2014-2015 to 2018-2019. </a:t>
                      </a:r>
                      <a:r>
                        <a:rPr lang="en-US" sz="400" b="1" i="0" u="none" strike="noStrike">
                          <a:effectLst/>
                          <a:latin typeface="Arial" panose="020B0604020202020204" pitchFamily="34" charset="0"/>
                        </a:rPr>
                        <a:t>Higher numbers in the agree/disagree scale means agree with the statement  more. -2 = strongly disagree, -1 = disagree, 0 = don't know/not applicable, 1 = agree, 2 = strongly agree</a:t>
                      </a:r>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577" marR="2577" marT="2577" marB="0" anchor="b">
                    <a:lnL>
                      <a:noFill/>
                    </a:lnL>
                    <a:lnR>
                      <a:noFill/>
                    </a:lnR>
                    <a:lnT>
                      <a:noFill/>
                    </a:lnT>
                    <a:lnB>
                      <a:noFill/>
                    </a:lnB>
                  </a:tcPr>
                </a:tc>
                <a:tc>
                  <a:txBody>
                    <a:bodyPr/>
                    <a:lstStyle/>
                    <a:p>
                      <a:pPr algn="l" fontAlgn="b"/>
                      <a:endParaRPr lang="en-US" sz="400" b="0" i="0" u="none" strike="noStrike" dirty="0">
                        <a:effectLst/>
                        <a:latin typeface="Arial" panose="020B0604020202020204" pitchFamily="34" charset="0"/>
                      </a:endParaRPr>
                    </a:p>
                  </a:txBody>
                  <a:tcPr marL="2577" marR="2577" marT="2577" marB="0" anchor="b">
                    <a:lnL>
                      <a:noFill/>
                    </a:lnL>
                    <a:lnR>
                      <a:noFill/>
                    </a:lnR>
                    <a:lnT>
                      <a:noFill/>
                    </a:lnT>
                    <a:lnB>
                      <a:noFill/>
                    </a:lnB>
                  </a:tcPr>
                </a:tc>
                <a:extLst>
                  <a:ext uri="{0D108BD9-81ED-4DB2-BD59-A6C34878D82A}">
                    <a16:rowId xmlns:a16="http://schemas.microsoft.com/office/drawing/2014/main" val="1058053768"/>
                  </a:ext>
                </a:extLst>
              </a:tr>
            </a:tbl>
          </a:graphicData>
        </a:graphic>
      </p:graphicFrame>
      <p:sp>
        <p:nvSpPr>
          <p:cNvPr id="4" name="Slide Number Placeholder 3">
            <a:extLst>
              <a:ext uri="{FF2B5EF4-FFF2-40B4-BE49-F238E27FC236}">
                <a16:creationId xmlns:a16="http://schemas.microsoft.com/office/drawing/2014/main" id="{EEC3C6E6-F8C4-42B4-A11F-5538668A7444}"/>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368718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FC2F-26F2-4A92-B04B-3AF7C0B00458}"/>
              </a:ext>
            </a:extLst>
          </p:cNvPr>
          <p:cNvSpPr>
            <a:spLocks noGrp="1"/>
          </p:cNvSpPr>
          <p:nvPr>
            <p:ph type="title"/>
          </p:nvPr>
        </p:nvSpPr>
        <p:spPr/>
        <p:txBody>
          <a:bodyPr/>
          <a:lstStyle/>
          <a:p>
            <a:r>
              <a:rPr lang="en-US" dirty="0"/>
              <a:t>Staff Parent Value Added Regressions</a:t>
            </a:r>
          </a:p>
        </p:txBody>
      </p:sp>
      <p:graphicFrame>
        <p:nvGraphicFramePr>
          <p:cNvPr id="6" name="Content Placeholder 5">
            <a:extLst>
              <a:ext uri="{FF2B5EF4-FFF2-40B4-BE49-F238E27FC236}">
                <a16:creationId xmlns:a16="http://schemas.microsoft.com/office/drawing/2014/main" id="{809EF85F-1524-4036-B5B5-A507256D8DC2}"/>
              </a:ext>
            </a:extLst>
          </p:cNvPr>
          <p:cNvGraphicFramePr>
            <a:graphicFrameLocks noGrp="1"/>
          </p:cNvGraphicFramePr>
          <p:nvPr>
            <p:ph idx="1"/>
          </p:nvPr>
        </p:nvGraphicFramePr>
        <p:xfrm>
          <a:off x="457199" y="2103802"/>
          <a:ext cx="8229603" cy="3518758"/>
        </p:xfrm>
        <a:graphic>
          <a:graphicData uri="http://schemas.openxmlformats.org/drawingml/2006/table">
            <a:tbl>
              <a:tblPr/>
              <a:tblGrid>
                <a:gridCol w="1099067">
                  <a:extLst>
                    <a:ext uri="{9D8B030D-6E8A-4147-A177-3AD203B41FA5}">
                      <a16:colId xmlns:a16="http://schemas.microsoft.com/office/drawing/2014/main" val="2485207249"/>
                    </a:ext>
                  </a:extLst>
                </a:gridCol>
                <a:gridCol w="509324">
                  <a:extLst>
                    <a:ext uri="{9D8B030D-6E8A-4147-A177-3AD203B41FA5}">
                      <a16:colId xmlns:a16="http://schemas.microsoft.com/office/drawing/2014/main" val="594489906"/>
                    </a:ext>
                  </a:extLst>
                </a:gridCol>
                <a:gridCol w="509324">
                  <a:extLst>
                    <a:ext uri="{9D8B030D-6E8A-4147-A177-3AD203B41FA5}">
                      <a16:colId xmlns:a16="http://schemas.microsoft.com/office/drawing/2014/main" val="2202652928"/>
                    </a:ext>
                  </a:extLst>
                </a:gridCol>
                <a:gridCol w="509324">
                  <a:extLst>
                    <a:ext uri="{9D8B030D-6E8A-4147-A177-3AD203B41FA5}">
                      <a16:colId xmlns:a16="http://schemas.microsoft.com/office/drawing/2014/main" val="3749413026"/>
                    </a:ext>
                  </a:extLst>
                </a:gridCol>
                <a:gridCol w="509324">
                  <a:extLst>
                    <a:ext uri="{9D8B030D-6E8A-4147-A177-3AD203B41FA5}">
                      <a16:colId xmlns:a16="http://schemas.microsoft.com/office/drawing/2014/main" val="2310464046"/>
                    </a:ext>
                  </a:extLst>
                </a:gridCol>
                <a:gridCol w="509324">
                  <a:extLst>
                    <a:ext uri="{9D8B030D-6E8A-4147-A177-3AD203B41FA5}">
                      <a16:colId xmlns:a16="http://schemas.microsoft.com/office/drawing/2014/main" val="51807524"/>
                    </a:ext>
                  </a:extLst>
                </a:gridCol>
                <a:gridCol w="509324">
                  <a:extLst>
                    <a:ext uri="{9D8B030D-6E8A-4147-A177-3AD203B41FA5}">
                      <a16:colId xmlns:a16="http://schemas.microsoft.com/office/drawing/2014/main" val="2949392161"/>
                    </a:ext>
                  </a:extLst>
                </a:gridCol>
                <a:gridCol w="509324">
                  <a:extLst>
                    <a:ext uri="{9D8B030D-6E8A-4147-A177-3AD203B41FA5}">
                      <a16:colId xmlns:a16="http://schemas.microsoft.com/office/drawing/2014/main" val="3438218777"/>
                    </a:ext>
                  </a:extLst>
                </a:gridCol>
                <a:gridCol w="509324">
                  <a:extLst>
                    <a:ext uri="{9D8B030D-6E8A-4147-A177-3AD203B41FA5}">
                      <a16:colId xmlns:a16="http://schemas.microsoft.com/office/drawing/2014/main" val="905930562"/>
                    </a:ext>
                  </a:extLst>
                </a:gridCol>
                <a:gridCol w="509324">
                  <a:extLst>
                    <a:ext uri="{9D8B030D-6E8A-4147-A177-3AD203B41FA5}">
                      <a16:colId xmlns:a16="http://schemas.microsoft.com/office/drawing/2014/main" val="976581479"/>
                    </a:ext>
                  </a:extLst>
                </a:gridCol>
                <a:gridCol w="509324">
                  <a:extLst>
                    <a:ext uri="{9D8B030D-6E8A-4147-A177-3AD203B41FA5}">
                      <a16:colId xmlns:a16="http://schemas.microsoft.com/office/drawing/2014/main" val="1414676223"/>
                    </a:ext>
                  </a:extLst>
                </a:gridCol>
                <a:gridCol w="509324">
                  <a:extLst>
                    <a:ext uri="{9D8B030D-6E8A-4147-A177-3AD203B41FA5}">
                      <a16:colId xmlns:a16="http://schemas.microsoft.com/office/drawing/2014/main" val="542353226"/>
                    </a:ext>
                  </a:extLst>
                </a:gridCol>
                <a:gridCol w="509324">
                  <a:extLst>
                    <a:ext uri="{9D8B030D-6E8A-4147-A177-3AD203B41FA5}">
                      <a16:colId xmlns:a16="http://schemas.microsoft.com/office/drawing/2014/main" val="2063205778"/>
                    </a:ext>
                  </a:extLst>
                </a:gridCol>
                <a:gridCol w="509324">
                  <a:extLst>
                    <a:ext uri="{9D8B030D-6E8A-4147-A177-3AD203B41FA5}">
                      <a16:colId xmlns:a16="http://schemas.microsoft.com/office/drawing/2014/main" val="3858802118"/>
                    </a:ext>
                  </a:extLst>
                </a:gridCol>
                <a:gridCol w="509324">
                  <a:extLst>
                    <a:ext uri="{9D8B030D-6E8A-4147-A177-3AD203B41FA5}">
                      <a16:colId xmlns:a16="http://schemas.microsoft.com/office/drawing/2014/main" val="3216099207"/>
                    </a:ext>
                  </a:extLst>
                </a:gridCol>
              </a:tblGrid>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400" b="0" i="0" u="none" strike="noStrike">
                          <a:effectLst/>
                          <a:latin typeface="Arial" panose="020B0604020202020204" pitchFamily="34" charset="0"/>
                        </a:rPr>
                        <a:t>Staff Survey Value Added Regressions</a:t>
                      </a: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3439634"/>
                  </a:ext>
                </a:extLst>
              </a:tr>
              <a:tr h="58081">
                <a:tc>
                  <a:txBody>
                    <a:bodyPr/>
                    <a:lstStyle/>
                    <a:p>
                      <a:pPr algn="l" fontAlgn="t"/>
                      <a:r>
                        <a:rPr lang="en-US" sz="400" b="1" i="0" u="none" strike="noStrike">
                          <a:effectLst/>
                          <a:latin typeface="Arial" panose="020B0604020202020204" pitchFamily="34" charset="0"/>
                        </a:rPr>
                        <a:t>Survey Question (Pooled Mean)</a:t>
                      </a: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gridSpan="14">
                  <a:txBody>
                    <a:bodyPr/>
                    <a:lstStyle/>
                    <a:p>
                      <a:pPr algn="ctr" fontAlgn="b"/>
                      <a:r>
                        <a:rPr lang="en-US" sz="400" b="1" i="0" u="none" strike="noStrike">
                          <a:effectLst/>
                          <a:latin typeface="Arial" panose="020B0604020202020204" pitchFamily="34" charset="0"/>
                        </a:rPr>
                        <a:t>Value Added Variables</a:t>
                      </a:r>
                    </a:p>
                  </a:txBody>
                  <a:tcPr marL="2234" marR="2234" marT="2234"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57503210"/>
                  </a:ext>
                </a:extLst>
              </a:tr>
              <a:tr h="111694">
                <a:tc>
                  <a:txBody>
                    <a:bodyPr/>
                    <a:lstStyle/>
                    <a:p>
                      <a:pPr algn="l" fontAlgn="t"/>
                      <a:r>
                        <a:rPr lang="en-US" sz="400" b="0" i="0" u="none" strike="noStrike">
                          <a:effectLst/>
                          <a:latin typeface="Arial" panose="020B0604020202020204" pitchFamily="34" charset="0"/>
                        </a:rPr>
                        <a:t> </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ELA VA</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Math VA</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Controlling for ELA</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Controlling for Math</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Overall Enrollment Deep Knowledge</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 Year Enrollment VA</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Controlling for ELA</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Controlling for Math</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2Y Enrollment Deep Knowledge</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 Year Enrollment</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Controlling for ELA</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Controlling for Math</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400" b="0" i="0" u="none" strike="noStrike">
                          <a:effectLst/>
                          <a:latin typeface="Arial" panose="020B0604020202020204" pitchFamily="34" charset="0"/>
                        </a:rPr>
                        <a:t>4Y Enrollment Deep Knowledge</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014657"/>
                  </a:ext>
                </a:extLst>
              </a:tr>
              <a:tr h="116162">
                <a:tc>
                  <a:txBody>
                    <a:bodyPr/>
                    <a:lstStyle/>
                    <a:p>
                      <a:pPr algn="l" fontAlgn="t"/>
                      <a:r>
                        <a:rPr lang="en-US" sz="400" b="0" i="1" u="none" strike="noStrike">
                          <a:effectLst/>
                          <a:latin typeface="Arial" panose="020B0604020202020204" pitchFamily="34" charset="0"/>
                        </a:rPr>
                        <a:t>Please indicate how much you agree or disagree with the following statements. This school…</a:t>
                      </a: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3383180"/>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extLst>
                  <a:ext uri="{0D108BD9-81ED-4DB2-BD59-A6C34878D82A}">
                    <a16:rowId xmlns:a16="http://schemas.microsoft.com/office/drawing/2014/main" val="830942211"/>
                  </a:ext>
                </a:extLst>
              </a:tr>
              <a:tr h="55847">
                <a:tc>
                  <a:txBody>
                    <a:bodyPr/>
                    <a:lstStyle/>
                    <a:p>
                      <a:pPr algn="l" fontAlgn="t"/>
                      <a:r>
                        <a:rPr lang="en-US" sz="400" b="0" i="0" u="none" strike="noStrike">
                          <a:effectLst/>
                          <a:latin typeface="Arial" panose="020B0604020202020204" pitchFamily="34" charset="0"/>
                        </a:rPr>
                        <a:t>provides adequate counseling and support services</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1839876735"/>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36241289"/>
                  </a:ext>
                </a:extLst>
              </a:tr>
              <a:tr h="55847">
                <a:tc>
                  <a:txBody>
                    <a:bodyPr/>
                    <a:lstStyle/>
                    <a:p>
                      <a:pPr algn="l" fontAlgn="t"/>
                      <a:r>
                        <a:rPr lang="en-US" sz="400" b="0" i="0" u="none" strike="noStrike">
                          <a:effectLst/>
                          <a:latin typeface="Arial" panose="020B0604020202020204" pitchFamily="34" charset="0"/>
                        </a:rPr>
                        <a:t>encourages students to enroll in rigorous courses</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0.11***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extLst>
                  <a:ext uri="{0D108BD9-81ED-4DB2-BD59-A6C34878D82A}">
                    <a16:rowId xmlns:a16="http://schemas.microsoft.com/office/drawing/2014/main" val="1805369834"/>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334902236"/>
                  </a:ext>
                </a:extLst>
              </a:tr>
              <a:tr h="55847">
                <a:tc>
                  <a:txBody>
                    <a:bodyPr/>
                    <a:lstStyle/>
                    <a:p>
                      <a:pPr algn="l" fontAlgn="t"/>
                      <a:r>
                        <a:rPr lang="en-US" sz="400" b="0" i="0" u="none" strike="noStrike">
                          <a:effectLst/>
                          <a:latin typeface="Arial" panose="020B0604020202020204" pitchFamily="34" charset="0"/>
                        </a:rPr>
                        <a:t>has high expectations for all students</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1330637063"/>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4182740681"/>
                  </a:ext>
                </a:extLst>
              </a:tr>
              <a:tr h="58081">
                <a:tc>
                  <a:txBody>
                    <a:bodyPr/>
                    <a:lstStyle/>
                    <a:p>
                      <a:pPr algn="l" fontAlgn="t"/>
                      <a:r>
                        <a:rPr lang="en-US" sz="400" b="0" i="1" u="none" strike="noStrike">
                          <a:effectLst/>
                          <a:latin typeface="Arial" panose="020B0604020202020204" pitchFamily="34" charset="0"/>
                        </a:rPr>
                        <a:t>In this school, adults…</a:t>
                      </a: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4276520979"/>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3757164161"/>
                  </a:ext>
                </a:extLst>
              </a:tr>
              <a:tr h="55847">
                <a:tc>
                  <a:txBody>
                    <a:bodyPr/>
                    <a:lstStyle/>
                    <a:p>
                      <a:pPr algn="l" fontAlgn="t"/>
                      <a:r>
                        <a:rPr lang="en-US" sz="400" b="0" i="0" u="none" strike="noStrike">
                          <a:effectLst/>
                          <a:latin typeface="Arial" panose="020B0604020202020204" pitchFamily="34" charset="0"/>
                        </a:rPr>
                        <a:t>feel a responsibility to improve this school</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1118719482"/>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47135367"/>
                  </a:ext>
                </a:extLst>
              </a:tr>
              <a:tr h="55847">
                <a:tc>
                  <a:txBody>
                    <a:bodyPr/>
                    <a:lstStyle/>
                    <a:p>
                      <a:pPr algn="l" fontAlgn="t"/>
                      <a:r>
                        <a:rPr lang="en-US" sz="400" b="0" i="0" u="none" strike="noStrike">
                          <a:effectLst/>
                          <a:latin typeface="Arial" panose="020B0604020202020204" pitchFamily="34" charset="0"/>
                        </a:rPr>
                        <a:t>motivates students to learn</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0.08***</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873299807"/>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2906806811"/>
                  </a:ext>
                </a:extLst>
              </a:tr>
              <a:tr h="116162">
                <a:tc>
                  <a:txBody>
                    <a:bodyPr/>
                    <a:lstStyle/>
                    <a:p>
                      <a:pPr algn="l" fontAlgn="t"/>
                      <a:r>
                        <a:rPr lang="en-US" sz="400" b="0" i="1" u="none" strike="noStrike">
                          <a:effectLst/>
                          <a:latin typeface="Arial" panose="020B0604020202020204" pitchFamily="34" charset="0"/>
                        </a:rPr>
                        <a:t>Indicate whether you agree or disagree with the following statements.</a:t>
                      </a: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1653489854"/>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3826081365"/>
                  </a:ext>
                </a:extLst>
              </a:tr>
              <a:tr h="55847">
                <a:tc>
                  <a:txBody>
                    <a:bodyPr/>
                    <a:lstStyle/>
                    <a:p>
                      <a:pPr algn="l" fontAlgn="t"/>
                      <a:r>
                        <a:rPr lang="en-US" sz="400" b="0" i="0" u="none" strike="noStrike">
                          <a:effectLst/>
                          <a:latin typeface="Arial" panose="020B0604020202020204" pitchFamily="34" charset="0"/>
                        </a:rPr>
                        <a:t>students are motivated to learn</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extLst>
                  <a:ext uri="{0D108BD9-81ED-4DB2-BD59-A6C34878D82A}">
                    <a16:rowId xmlns:a16="http://schemas.microsoft.com/office/drawing/2014/main" val="1904545492"/>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3434465284"/>
                  </a:ext>
                </a:extLst>
              </a:tr>
              <a:tr h="55847">
                <a:tc>
                  <a:txBody>
                    <a:bodyPr/>
                    <a:lstStyle/>
                    <a:p>
                      <a:pPr algn="l" fontAlgn="t"/>
                      <a:r>
                        <a:rPr lang="en-US" sz="400" b="0" i="0" u="none" strike="noStrike">
                          <a:effectLst/>
                          <a:latin typeface="Arial" panose="020B0604020202020204" pitchFamily="34" charset="0"/>
                        </a:rPr>
                        <a:t>teachers communicate with parents</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0.07***</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51404136"/>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3927463902"/>
                  </a:ext>
                </a:extLst>
              </a:tr>
              <a:tr h="58081">
                <a:tc>
                  <a:txBody>
                    <a:bodyPr/>
                    <a:lstStyle/>
                    <a:p>
                      <a:pPr algn="l" fontAlgn="t"/>
                      <a:r>
                        <a:rPr lang="en-US" sz="400" b="0" i="1" u="none" strike="noStrike">
                          <a:effectLst/>
                          <a:latin typeface="Arial" panose="020B0604020202020204" pitchFamily="34" charset="0"/>
                        </a:rPr>
                        <a:t>How much of a problem at this school is…</a:t>
                      </a: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1161376703"/>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1498565010"/>
                  </a:ext>
                </a:extLst>
              </a:tr>
              <a:tr h="55847">
                <a:tc>
                  <a:txBody>
                    <a:bodyPr/>
                    <a:lstStyle/>
                    <a:p>
                      <a:pPr algn="l" fontAlgn="t"/>
                      <a:r>
                        <a:rPr lang="en-US" sz="400" b="0" i="0" u="none" strike="noStrike">
                          <a:effectLst/>
                          <a:latin typeface="Arial" panose="020B0604020202020204" pitchFamily="34" charset="0"/>
                        </a:rPr>
                        <a:t>cutting classes or being traunt</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3024979606"/>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698879775"/>
                  </a:ext>
                </a:extLst>
              </a:tr>
              <a:tr h="116162">
                <a:tc>
                  <a:txBody>
                    <a:bodyPr/>
                    <a:lstStyle/>
                    <a:p>
                      <a:pPr algn="l" fontAlgn="t"/>
                      <a:r>
                        <a:rPr lang="en-US" sz="400" b="0" i="1" u="none" strike="noStrike">
                          <a:effectLst/>
                          <a:latin typeface="Arial" panose="020B0604020202020204" pitchFamily="34" charset="0"/>
                        </a:rPr>
                        <a:t>Do you feel you need more professional development… in the following areas?</a:t>
                      </a: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659057514"/>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1822146059"/>
                  </a:ext>
                </a:extLst>
              </a:tr>
              <a:tr h="55847">
                <a:tc>
                  <a:txBody>
                    <a:bodyPr/>
                    <a:lstStyle/>
                    <a:p>
                      <a:pPr algn="l" fontAlgn="t"/>
                      <a:r>
                        <a:rPr lang="en-US" sz="400" b="0" i="0" u="none" strike="noStrike">
                          <a:effectLst/>
                          <a:latin typeface="Arial" panose="020B0604020202020204" pitchFamily="34" charset="0"/>
                        </a:rPr>
                        <a:t>meeting academic standards</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3640426558"/>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2807650626"/>
                  </a:ext>
                </a:extLst>
              </a:tr>
              <a:tr h="55847">
                <a:tc>
                  <a:txBody>
                    <a:bodyPr/>
                    <a:lstStyle/>
                    <a:p>
                      <a:pPr algn="l" fontAlgn="t"/>
                      <a:r>
                        <a:rPr lang="en-US" sz="400" b="0" i="0" u="none" strike="noStrike">
                          <a:effectLst/>
                          <a:latin typeface="Arial" panose="020B0604020202020204" pitchFamily="34" charset="0"/>
                        </a:rPr>
                        <a:t>evidence-based methods of instruction</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extLst>
                  <a:ext uri="{0D108BD9-81ED-4DB2-BD59-A6C34878D82A}">
                    <a16:rowId xmlns:a16="http://schemas.microsoft.com/office/drawing/2014/main" val="1585594294"/>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2020732404"/>
                  </a:ext>
                </a:extLst>
              </a:tr>
              <a:tr h="55847">
                <a:tc>
                  <a:txBody>
                    <a:bodyPr/>
                    <a:lstStyle/>
                    <a:p>
                      <a:pPr algn="l" fontAlgn="t"/>
                      <a:r>
                        <a:rPr lang="en-US" sz="400" b="0" i="0" u="none" strike="noStrike">
                          <a:effectLst/>
                          <a:latin typeface="Arial" panose="020B0604020202020204" pitchFamily="34" charset="0"/>
                        </a:rPr>
                        <a:t>positive behavioral support</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-0.05**</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2666108671"/>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1320155714"/>
                  </a:ext>
                </a:extLst>
              </a:tr>
              <a:tr h="55847">
                <a:tc>
                  <a:txBody>
                    <a:bodyPr/>
                    <a:lstStyle/>
                    <a:p>
                      <a:pPr algn="l" fontAlgn="t"/>
                      <a:r>
                        <a:rPr lang="en-US" sz="400" b="0" i="0" u="none" strike="noStrike">
                          <a:effectLst/>
                          <a:latin typeface="Arial" panose="020B0604020202020204" pitchFamily="34" charset="0"/>
                        </a:rPr>
                        <a:t>closing the achievement gap</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-0.09***</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1371254979"/>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771958258"/>
                  </a:ext>
                </a:extLst>
              </a:tr>
              <a:tr h="55847">
                <a:tc>
                  <a:txBody>
                    <a:bodyPr/>
                    <a:lstStyle/>
                    <a:p>
                      <a:pPr algn="l" fontAlgn="t"/>
                      <a:r>
                        <a:rPr lang="en-US" sz="400" b="0" i="0" u="none" strike="noStrike">
                          <a:effectLst/>
                          <a:latin typeface="Arial" panose="020B0604020202020204" pitchFamily="34" charset="0"/>
                        </a:rPr>
                        <a:t>meeting social, emotional… needs of youth</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-0.06**</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1228373106"/>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3219168056"/>
                  </a:ext>
                </a:extLst>
              </a:tr>
              <a:tr h="55847">
                <a:tc>
                  <a:txBody>
                    <a:bodyPr/>
                    <a:lstStyle/>
                    <a:p>
                      <a:pPr algn="l" fontAlgn="t"/>
                      <a:r>
                        <a:rPr lang="en-US" sz="400" b="0" i="0" u="none" strike="noStrike">
                          <a:effectLst/>
                          <a:latin typeface="Arial" panose="020B0604020202020204" pitchFamily="34" charset="0"/>
                        </a:rPr>
                        <a:t>creating a positive school climate</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-0.10***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-0.12***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0.00</a:t>
                      </a:r>
                    </a:p>
                  </a:txBody>
                  <a:tcPr marL="2234" marR="2234" marT="2234" marB="0" anchor="b">
                    <a:lnL>
                      <a:noFill/>
                    </a:lnL>
                    <a:lnR>
                      <a:noFill/>
                    </a:lnR>
                    <a:lnT>
                      <a:noFill/>
                    </a:lnT>
                    <a:lnB>
                      <a:noFill/>
                    </a:lnB>
                  </a:tcPr>
                </a:tc>
                <a:extLst>
                  <a:ext uri="{0D108BD9-81ED-4DB2-BD59-A6C34878D82A}">
                    <a16:rowId xmlns:a16="http://schemas.microsoft.com/office/drawing/2014/main" val="419865557"/>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297955843"/>
                  </a:ext>
                </a:extLst>
              </a:tr>
              <a:tr h="116162">
                <a:tc>
                  <a:txBody>
                    <a:bodyPr/>
                    <a:lstStyle/>
                    <a:p>
                      <a:pPr algn="l" fontAlgn="t"/>
                      <a:r>
                        <a:rPr lang="en-US" sz="400" b="0" i="1" u="none" strike="noStrike">
                          <a:effectLst/>
                          <a:latin typeface="Arial" panose="020B0604020202020204" pitchFamily="34" charset="0"/>
                        </a:rPr>
                        <a:t>How much do you agree with the following statements?</a:t>
                      </a: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36957284"/>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3756946382"/>
                  </a:ext>
                </a:extLst>
              </a:tr>
              <a:tr h="55847">
                <a:tc>
                  <a:txBody>
                    <a:bodyPr/>
                    <a:lstStyle/>
                    <a:p>
                      <a:pPr algn="l" fontAlgn="t"/>
                      <a:r>
                        <a:rPr lang="en-US" sz="400" b="0" i="0" u="none" strike="noStrike">
                          <a:effectLst/>
                          <a:latin typeface="Arial" panose="020B0604020202020204" pitchFamily="34" charset="0"/>
                        </a:rPr>
                        <a:t>provides counseling… to help students…</a:t>
                      </a:r>
                    </a:p>
                  </a:txBody>
                  <a:tcPr marL="2234" marR="2234" marT="2234" marB="0">
                    <a:lnL>
                      <a:noFill/>
                    </a:lnL>
                    <a:lnR>
                      <a:noFill/>
                    </a:lnR>
                    <a:lnT>
                      <a:noFill/>
                    </a:lnT>
                    <a:lnB>
                      <a:noFill/>
                    </a:lnB>
                  </a:tcPr>
                </a:tc>
                <a:tc>
                  <a:txBody>
                    <a:bodyPr/>
                    <a:lstStyle/>
                    <a:p>
                      <a:pPr algn="l" fontAlgn="b"/>
                      <a:r>
                        <a:rPr lang="en-US" sz="400" b="0" i="0" u="none" strike="noStrike">
                          <a:effectLst/>
                          <a:latin typeface="Arial" panose="020B0604020202020204" pitchFamily="34" charset="0"/>
                        </a:rPr>
                        <a:t>0.04***</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0.03**</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extLst>
                  <a:ext uri="{0D108BD9-81ED-4DB2-BD59-A6C34878D82A}">
                    <a16:rowId xmlns:a16="http://schemas.microsoft.com/office/drawing/2014/main" val="853861811"/>
                  </a:ext>
                </a:extLst>
              </a:tr>
              <a:tr h="55847">
                <a:tc>
                  <a:txBody>
                    <a:bodyPr/>
                    <a:lstStyle/>
                    <a:p>
                      <a:pPr algn="l" fontAlgn="t"/>
                      <a:r>
                        <a:rPr lang="en-US" sz="400" b="0" i="0" u="none" strike="noStrike">
                          <a:effectLst/>
                          <a:latin typeface="Arial" panose="020B0604020202020204" pitchFamily="34" charset="0"/>
                        </a:rPr>
                        <a:t> </a:t>
                      </a:r>
                    </a:p>
                  </a:txBody>
                  <a:tcPr marL="2234" marR="2234" marT="22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(0.02)</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tc>
                  <a:txBody>
                    <a:bodyPr/>
                    <a:lstStyle/>
                    <a:p>
                      <a:pPr algn="l" fontAlgn="b"/>
                      <a:r>
                        <a:rPr lang="en-US" sz="400" b="0" i="0" u="none" strike="noStrike">
                          <a:effectLst/>
                          <a:latin typeface="Arial" panose="020B0604020202020204" pitchFamily="34" charset="0"/>
                        </a:rPr>
                        <a:t>(0.01)</a:t>
                      </a:r>
                    </a:p>
                  </a:txBody>
                  <a:tcPr marL="2234" marR="2234" marT="2234" marB="0" anchor="b">
                    <a:lnL>
                      <a:noFill/>
                    </a:lnL>
                    <a:lnR>
                      <a:noFill/>
                    </a:lnR>
                    <a:lnT>
                      <a:noFill/>
                    </a:lnT>
                    <a:lnB>
                      <a:noFill/>
                    </a:lnB>
                  </a:tcPr>
                </a:tc>
                <a:extLst>
                  <a:ext uri="{0D108BD9-81ED-4DB2-BD59-A6C34878D82A}">
                    <a16:rowId xmlns:a16="http://schemas.microsoft.com/office/drawing/2014/main" val="1886232452"/>
                  </a:ext>
                </a:extLst>
              </a:tr>
              <a:tr h="55847">
                <a:tc>
                  <a:txBody>
                    <a:bodyPr/>
                    <a:lstStyle/>
                    <a:p>
                      <a:pPr algn="l" fontAlgn="t"/>
                      <a:endParaRPr lang="en-US" sz="400" b="0" i="0" u="none" strike="noStrike">
                        <a:effectLst/>
                        <a:latin typeface="Arial" panose="020B0604020202020204" pitchFamily="34" charset="0"/>
                      </a:endParaRPr>
                    </a:p>
                  </a:txBody>
                  <a:tcPr marL="2234" marR="2234" marT="22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3014602191"/>
                  </a:ext>
                </a:extLst>
              </a:tr>
              <a:tr h="109460">
                <a:tc gridSpan="8">
                  <a:txBody>
                    <a:bodyPr/>
                    <a:lstStyle/>
                    <a:p>
                      <a:pPr algn="l" fontAlgn="b"/>
                      <a:r>
                        <a:rPr lang="en-US" sz="400" b="0" i="0" u="none" strike="noStrike">
                          <a:effectLst/>
                          <a:latin typeface="Arial" panose="020B0604020202020204" pitchFamily="34" charset="0"/>
                        </a:rPr>
                        <a:t>Regressors are the mean of the response scales in each school pooled over 5 years of the survey, 2014-2015 to 2018-2019. </a:t>
                      </a:r>
                      <a:r>
                        <a:rPr lang="en-US" sz="400" b="1" i="0" u="none" strike="noStrike">
                          <a:effectLst/>
                          <a:latin typeface="Arial" panose="020B0604020202020204" pitchFamily="34" charset="0"/>
                        </a:rPr>
                        <a:t>Higher numbers in the agree/disagree scale means agree with the statement  more. -2 = strongly disagree, -1 = disagree, 0 = don't know/not applicable, 1 = agree, 2 = strongly agree</a:t>
                      </a:r>
                      <a:r>
                        <a:rPr lang="en-US" sz="400" b="0" i="0" u="none" strike="noStrike">
                          <a:effectLst/>
                          <a:latin typeface="Arial" panose="020B0604020202020204" pitchFamily="34" charset="0"/>
                        </a:rPr>
                        <a:t> </a:t>
                      </a:r>
                    </a:p>
                  </a:txBody>
                  <a:tcPr marL="2234" marR="2234" marT="223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a:effectLst/>
                        <a:latin typeface="Arial" panose="020B0604020202020204" pitchFamily="34" charset="0"/>
                      </a:endParaRPr>
                    </a:p>
                  </a:txBody>
                  <a:tcPr marL="2234" marR="2234" marT="2234" marB="0" anchor="b">
                    <a:lnL>
                      <a:noFill/>
                    </a:lnL>
                    <a:lnR>
                      <a:noFill/>
                    </a:lnR>
                    <a:lnT>
                      <a:noFill/>
                    </a:lnT>
                    <a:lnB>
                      <a:noFill/>
                    </a:lnB>
                  </a:tcPr>
                </a:tc>
                <a:tc>
                  <a:txBody>
                    <a:bodyPr/>
                    <a:lstStyle/>
                    <a:p>
                      <a:pPr algn="l" fontAlgn="b"/>
                      <a:endParaRPr lang="en-US" sz="400" b="0" i="0" u="none" strike="noStrike" dirty="0">
                        <a:effectLst/>
                        <a:latin typeface="Arial" panose="020B0604020202020204" pitchFamily="34" charset="0"/>
                      </a:endParaRPr>
                    </a:p>
                  </a:txBody>
                  <a:tcPr marL="2234" marR="2234" marT="2234" marB="0" anchor="b">
                    <a:lnL>
                      <a:noFill/>
                    </a:lnL>
                    <a:lnR>
                      <a:noFill/>
                    </a:lnR>
                    <a:lnT>
                      <a:noFill/>
                    </a:lnT>
                    <a:lnB>
                      <a:noFill/>
                    </a:lnB>
                  </a:tcPr>
                </a:tc>
                <a:extLst>
                  <a:ext uri="{0D108BD9-81ED-4DB2-BD59-A6C34878D82A}">
                    <a16:rowId xmlns:a16="http://schemas.microsoft.com/office/drawing/2014/main" val="130031761"/>
                  </a:ext>
                </a:extLst>
              </a:tr>
            </a:tbl>
          </a:graphicData>
        </a:graphic>
      </p:graphicFrame>
      <p:sp>
        <p:nvSpPr>
          <p:cNvPr id="4" name="Slide Number Placeholder 3">
            <a:extLst>
              <a:ext uri="{FF2B5EF4-FFF2-40B4-BE49-F238E27FC236}">
                <a16:creationId xmlns:a16="http://schemas.microsoft.com/office/drawing/2014/main" id="{969C1A1E-218D-4DB5-BCDB-D182BF0CD1D6}"/>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82823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4197-571F-496B-A147-BDF08170E9D4}"/>
              </a:ext>
            </a:extLst>
          </p:cNvPr>
          <p:cNvSpPr>
            <a:spLocks noGrp="1"/>
          </p:cNvSpPr>
          <p:nvPr>
            <p:ph type="title"/>
          </p:nvPr>
        </p:nvSpPr>
        <p:spPr/>
        <p:txBody>
          <a:bodyPr/>
          <a:lstStyle/>
          <a:p>
            <a:r>
              <a:rPr lang="en-US" dirty="0"/>
              <a:t>Factor Analysis</a:t>
            </a:r>
          </a:p>
        </p:txBody>
      </p:sp>
      <p:sp>
        <p:nvSpPr>
          <p:cNvPr id="3" name="Content Placeholder 2">
            <a:extLst>
              <a:ext uri="{FF2B5EF4-FFF2-40B4-BE49-F238E27FC236}">
                <a16:creationId xmlns:a16="http://schemas.microsoft.com/office/drawing/2014/main" id="{07E2C526-EF26-41B1-AD6A-E37A5CF8EE9C}"/>
              </a:ext>
            </a:extLst>
          </p:cNvPr>
          <p:cNvSpPr>
            <a:spLocks noGrp="1"/>
          </p:cNvSpPr>
          <p:nvPr>
            <p:ph idx="1"/>
          </p:nvPr>
        </p:nvSpPr>
        <p:spPr/>
        <p:txBody>
          <a:bodyPr>
            <a:normAutofit lnSpcReduction="10000"/>
          </a:bodyPr>
          <a:lstStyle/>
          <a:p>
            <a:r>
              <a:rPr lang="en-US" dirty="0"/>
              <a:t>Factor Analysis with Principal Factoring method</a:t>
            </a:r>
          </a:p>
          <a:p>
            <a:r>
              <a:rPr lang="en-US" dirty="0"/>
              <a:t>Using questions pooled means from all 3 surveys</a:t>
            </a:r>
          </a:p>
          <a:p>
            <a:r>
              <a:rPr lang="en-US" dirty="0"/>
              <a:t>Output:</a:t>
            </a:r>
          </a:p>
          <a:p>
            <a:pPr lvl="1"/>
            <a:r>
              <a:rPr lang="en-US" dirty="0"/>
              <a:t>Factor Loadings table</a:t>
            </a:r>
          </a:p>
          <a:p>
            <a:pPr lvl="1"/>
            <a:r>
              <a:rPr lang="en-US" dirty="0" err="1"/>
              <a:t>Screeplot</a:t>
            </a:r>
            <a:r>
              <a:rPr lang="en-US" dirty="0"/>
              <a:t> (A plot of eigenvalues for factors)</a:t>
            </a:r>
          </a:p>
          <a:p>
            <a:pPr lvl="1"/>
            <a:r>
              <a:rPr lang="en-US" dirty="0"/>
              <a:t>Retain factors with eigenvalues &gt; 1: Kaiser </a:t>
            </a:r>
            <a:r>
              <a:rPr lang="en-US" dirty="0" err="1"/>
              <a:t>Criterior</a:t>
            </a:r>
            <a:endParaRPr lang="en-US" dirty="0"/>
          </a:p>
        </p:txBody>
      </p:sp>
      <p:sp>
        <p:nvSpPr>
          <p:cNvPr id="4" name="Slide Number Placeholder 3">
            <a:extLst>
              <a:ext uri="{FF2B5EF4-FFF2-40B4-BE49-F238E27FC236}">
                <a16:creationId xmlns:a16="http://schemas.microsoft.com/office/drawing/2014/main" id="{54AE46C5-63DF-4A2D-A13A-6CE6DF291378}"/>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429283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3AB3-AE80-48DE-985F-B2C9DC740217}"/>
              </a:ext>
            </a:extLst>
          </p:cNvPr>
          <p:cNvSpPr>
            <a:spLocks noGrp="1"/>
          </p:cNvSpPr>
          <p:nvPr>
            <p:ph type="title"/>
          </p:nvPr>
        </p:nvSpPr>
        <p:spPr/>
        <p:txBody>
          <a:bodyPr/>
          <a:lstStyle/>
          <a:p>
            <a:r>
              <a:rPr lang="en-US" dirty="0" err="1"/>
              <a:t>Sparknotes</a:t>
            </a:r>
            <a:r>
              <a:rPr lang="en-US" dirty="0"/>
              <a:t> on Some Terminology</a:t>
            </a:r>
          </a:p>
        </p:txBody>
      </p:sp>
      <p:sp>
        <p:nvSpPr>
          <p:cNvPr id="3" name="Content Placeholder 2">
            <a:extLst>
              <a:ext uri="{FF2B5EF4-FFF2-40B4-BE49-F238E27FC236}">
                <a16:creationId xmlns:a16="http://schemas.microsoft.com/office/drawing/2014/main" id="{C4CED28A-9B03-4ADF-B469-231EBDC213B9}"/>
              </a:ext>
            </a:extLst>
          </p:cNvPr>
          <p:cNvSpPr>
            <a:spLocks noGrp="1"/>
          </p:cNvSpPr>
          <p:nvPr>
            <p:ph idx="1"/>
          </p:nvPr>
        </p:nvSpPr>
        <p:spPr/>
        <p:txBody>
          <a:bodyPr/>
          <a:lstStyle/>
          <a:p>
            <a:r>
              <a:rPr lang="en-US" sz="1800" b="1" i="1" u="none" strike="noStrike" dirty="0">
                <a:solidFill>
                  <a:srgbClr val="222222"/>
                </a:solidFill>
                <a:effectLst/>
                <a:latin typeface="Arial" panose="020B0604020202020204" pitchFamily="34" charset="0"/>
              </a:rPr>
              <a:t>Eigenvalue</a:t>
            </a:r>
            <a:r>
              <a:rPr lang="en-US" sz="1800" dirty="0">
                <a:solidFill>
                  <a:srgbClr val="222222"/>
                </a:solidFill>
                <a:latin typeface="Arial" panose="020B0604020202020204" pitchFamily="34" charset="0"/>
              </a:rPr>
              <a:t> is the t</a:t>
            </a:r>
            <a:r>
              <a:rPr lang="en-US" sz="1800" b="0" i="0" u="none" strike="noStrike" dirty="0">
                <a:solidFill>
                  <a:srgbClr val="222222"/>
                </a:solidFill>
                <a:effectLst/>
                <a:latin typeface="Arial" panose="020B0604020202020204" pitchFamily="34" charset="0"/>
              </a:rPr>
              <a:t>otal variance accounted for by each factor. The sum of all eigenvalues = total number of variables. When negative, the sum of eigenvalues = total number of factors (variables) with positive eigenvalues. Kaiser criterion suggests to retain those factors with eigenvalues equal or higher than 1.</a:t>
            </a:r>
          </a:p>
          <a:p>
            <a:r>
              <a:rPr lang="en-US" sz="1800" b="1" i="1" u="none" strike="noStrike" dirty="0">
                <a:solidFill>
                  <a:srgbClr val="222222"/>
                </a:solidFill>
                <a:effectLst/>
                <a:latin typeface="Arial" panose="020B0604020202020204" pitchFamily="34" charset="0"/>
              </a:rPr>
              <a:t>Uniqueness </a:t>
            </a:r>
            <a:r>
              <a:rPr lang="en-US" sz="1800" b="0" i="0" u="none" strike="noStrike" dirty="0">
                <a:solidFill>
                  <a:srgbClr val="222222"/>
                </a:solidFill>
                <a:effectLst/>
                <a:latin typeface="Arial" panose="020B0604020202020204" pitchFamily="34" charset="0"/>
              </a:rPr>
              <a:t>is the variance that is ‘unique’ to the variable and not shared with other variables. It is equal to 1 – communality (variance that is shared with other variables). Notice that the greater ‘uniqueness’ the lower the relevance of the variable in the factor model.</a:t>
            </a:r>
            <a:endParaRPr lang="en-US" sz="1800" dirty="0">
              <a:solidFill>
                <a:srgbClr val="222222"/>
              </a:solidFill>
              <a:latin typeface="Arial" panose="020B0604020202020204" pitchFamily="34" charset="0"/>
            </a:endParaRPr>
          </a:p>
          <a:p>
            <a:r>
              <a:rPr lang="en-US" sz="1800" b="1" i="1" u="none" strike="noStrike" dirty="0">
                <a:solidFill>
                  <a:srgbClr val="222222"/>
                </a:solidFill>
                <a:effectLst/>
                <a:latin typeface="Arial" panose="020B0604020202020204" pitchFamily="34" charset="0"/>
              </a:rPr>
              <a:t>Factor loadings</a:t>
            </a:r>
            <a:r>
              <a:rPr lang="en-US" sz="1800" b="0" i="0" u="none" strike="noStrike" dirty="0">
                <a:solidFill>
                  <a:srgbClr val="222222"/>
                </a:solidFill>
                <a:effectLst/>
                <a:latin typeface="Arial" panose="020B0604020202020204" pitchFamily="34" charset="0"/>
              </a:rPr>
              <a:t> are the weights and correlations between each variable and the factor. The higher the load the more relevant in defining the factor’s dimensionality. A negative value indicates an inverse impact on the factor</a:t>
            </a:r>
            <a:endParaRPr lang="en-US" dirty="0"/>
          </a:p>
        </p:txBody>
      </p:sp>
      <p:sp>
        <p:nvSpPr>
          <p:cNvPr id="4" name="Slide Number Placeholder 3">
            <a:extLst>
              <a:ext uri="{FF2B5EF4-FFF2-40B4-BE49-F238E27FC236}">
                <a16:creationId xmlns:a16="http://schemas.microsoft.com/office/drawing/2014/main" id="{12485226-7ADA-410B-8763-ECD807406EE8}"/>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32582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BD15-550E-49F6-81BA-0B1E1146AA4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B9B32BB-742E-420D-A6DE-BE11F55E47D2}"/>
              </a:ext>
            </a:extLst>
          </p:cNvPr>
          <p:cNvSpPr>
            <a:spLocks noGrp="1"/>
          </p:cNvSpPr>
          <p:nvPr>
            <p:ph idx="1"/>
          </p:nvPr>
        </p:nvSpPr>
        <p:spPr/>
        <p:txBody>
          <a:bodyPr/>
          <a:lstStyle/>
          <a:p>
            <a:r>
              <a:rPr lang="en-US" dirty="0"/>
              <a:t>Using the </a:t>
            </a:r>
            <a:r>
              <a:rPr lang="en-US" i="1" dirty="0"/>
              <a:t>factor </a:t>
            </a:r>
            <a:r>
              <a:rPr lang="en-US" dirty="0"/>
              <a:t>command in Stata, the factor analysis produced 22 factors</a:t>
            </a:r>
          </a:p>
          <a:p>
            <a:r>
              <a:rPr lang="en-US" dirty="0"/>
              <a:t>6 factors have eigenvalue &gt; 1</a:t>
            </a:r>
          </a:p>
        </p:txBody>
      </p:sp>
      <p:sp>
        <p:nvSpPr>
          <p:cNvPr id="4" name="Slide Number Placeholder 3">
            <a:extLst>
              <a:ext uri="{FF2B5EF4-FFF2-40B4-BE49-F238E27FC236}">
                <a16:creationId xmlns:a16="http://schemas.microsoft.com/office/drawing/2014/main" id="{3771E0CB-BA73-49A5-97A2-B5EA00620000}"/>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110549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2829-6361-47BC-AD8E-3209986A4104}"/>
              </a:ext>
            </a:extLst>
          </p:cNvPr>
          <p:cNvSpPr>
            <a:spLocks noGrp="1"/>
          </p:cNvSpPr>
          <p:nvPr>
            <p:ph type="title"/>
          </p:nvPr>
        </p:nvSpPr>
        <p:spPr/>
        <p:txBody>
          <a:bodyPr/>
          <a:lstStyle/>
          <a:p>
            <a:r>
              <a:rPr lang="en-US" dirty="0"/>
              <a:t> Scree Plot</a:t>
            </a:r>
          </a:p>
        </p:txBody>
      </p:sp>
      <p:sp>
        <p:nvSpPr>
          <p:cNvPr id="4" name="Slide Number Placeholder 3">
            <a:extLst>
              <a:ext uri="{FF2B5EF4-FFF2-40B4-BE49-F238E27FC236}">
                <a16:creationId xmlns:a16="http://schemas.microsoft.com/office/drawing/2014/main" id="{C64D4866-1426-4AA7-B179-D445D331669A}"/>
              </a:ext>
            </a:extLst>
          </p:cNvPr>
          <p:cNvSpPr>
            <a:spLocks noGrp="1"/>
          </p:cNvSpPr>
          <p:nvPr>
            <p:ph type="sldNum" sz="quarter" idx="12"/>
          </p:nvPr>
        </p:nvSpPr>
        <p:spPr/>
        <p:txBody>
          <a:bodyPr/>
          <a:lstStyle/>
          <a:p>
            <a:fld id="{80DD8C35-F8B3-4049-95AF-A34E38FBBA50}" type="slidenum">
              <a:rPr lang="en-US" smtClean="0"/>
              <a:pPr/>
              <a:t>9</a:t>
            </a:fld>
            <a:endParaRPr lang="en-US" dirty="0"/>
          </a:p>
        </p:txBody>
      </p:sp>
      <p:sp>
        <p:nvSpPr>
          <p:cNvPr id="5" name="Content Placeholder 4">
            <a:extLst>
              <a:ext uri="{FF2B5EF4-FFF2-40B4-BE49-F238E27FC236}">
                <a16:creationId xmlns:a16="http://schemas.microsoft.com/office/drawing/2014/main" id="{AFD0A367-2701-43FE-B311-D7D0A73184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876193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9688</TotalTime>
  <Words>5412</Words>
  <Application>Microsoft Office PowerPoint</Application>
  <PresentationFormat>On-screen Show (4:3)</PresentationFormat>
  <Paragraphs>1879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vt:lpstr>
      <vt:lpstr>Wingdings</vt:lpstr>
      <vt:lpstr>Office Theme</vt:lpstr>
      <vt:lpstr>Recoding Variables &amp; Factor Analysis</vt:lpstr>
      <vt:lpstr>Overview</vt:lpstr>
      <vt:lpstr>Parent Value Added Regressions</vt:lpstr>
      <vt:lpstr>Secondary Parent Value Added Regressions</vt:lpstr>
      <vt:lpstr>Staff Parent Value Added Regressions</vt:lpstr>
      <vt:lpstr>Factor Analysis</vt:lpstr>
      <vt:lpstr>Sparknotes on Some Terminology</vt:lpstr>
      <vt:lpstr>Results</vt:lpstr>
      <vt:lpstr> Scree Plot</vt:lpstr>
      <vt:lpstr>Retained Factor Loadings</vt:lpstr>
      <vt:lpstr>Question Classifications</vt:lpstr>
      <vt:lpstr>Question Classifications</vt:lpstr>
      <vt:lpstr>Question Classifications</vt:lpstr>
      <vt:lpstr>Question Classifications</vt:lpstr>
      <vt:lpstr>Unclassified Questions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Che Sun</cp:lastModifiedBy>
  <cp:revision>889</cp:revision>
  <dcterms:created xsi:type="dcterms:W3CDTF">2012-05-22T05:12:52Z</dcterms:created>
  <dcterms:modified xsi:type="dcterms:W3CDTF">2021-04-21T18:58:23Z</dcterms:modified>
</cp:coreProperties>
</file>