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505" r:id="rId3"/>
    <p:sldId id="500" r:id="rId4"/>
    <p:sldId id="501" r:id="rId5"/>
    <p:sldId id="502" r:id="rId6"/>
    <p:sldId id="503" r:id="rId7"/>
    <p:sldId id="508" r:id="rId8"/>
    <p:sldId id="504" r:id="rId9"/>
    <p:sldId id="5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1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10A3D-AD24-4446-8B29-EB1D7B4AA52D}"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6FB63-0584-4BBC-8452-77990260A1F5}" type="slidenum">
              <a:rPr lang="en-US" smtClean="0"/>
              <a:t>‹#›</a:t>
            </a:fld>
            <a:endParaRPr lang="en-US"/>
          </a:p>
        </p:txBody>
      </p:sp>
    </p:spTree>
    <p:extLst>
      <p:ext uri="{BB962C8B-B14F-4D97-AF65-F5344CB8AC3E}">
        <p14:creationId xmlns:p14="http://schemas.microsoft.com/office/powerpoint/2010/main" val="40909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5562600"/>
            <a:ext cx="12192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381001"/>
            <a:ext cx="103632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59200" y="5638800"/>
            <a:ext cx="47752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5/5/2021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144000" y="6400801"/>
            <a:ext cx="2844800" cy="365125"/>
          </a:xfrm>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5658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404797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695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76200"/>
            <a:ext cx="109728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1"/>
            <a:ext cx="28448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23675" y="1295400"/>
            <a:ext cx="1225296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4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4935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53349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57509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64113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145095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332085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extLst>
      <p:ext uri="{BB962C8B-B14F-4D97-AF65-F5344CB8AC3E}">
        <p14:creationId xmlns:p14="http://schemas.microsoft.com/office/powerpoint/2010/main" val="207485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5/5/2021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extLst>
      <p:ext uri="{BB962C8B-B14F-4D97-AF65-F5344CB8AC3E}">
        <p14:creationId xmlns:p14="http://schemas.microsoft.com/office/powerpoint/2010/main" val="113531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05000" y="609600"/>
            <a:ext cx="8305800" cy="2914650"/>
          </a:xfrm>
        </p:spPr>
        <p:txBody>
          <a:bodyPr>
            <a:normAutofit/>
          </a:bodyPr>
          <a:lstStyle/>
          <a:p>
            <a:r>
              <a:rPr lang="en-US" dirty="0"/>
              <a:t>5/5/2021</a:t>
            </a:r>
          </a:p>
        </p:txBody>
      </p:sp>
      <p:sp>
        <p:nvSpPr>
          <p:cNvPr id="5" name="Subtitle 2"/>
          <p:cNvSpPr txBox="1">
            <a:spLocks/>
          </p:cNvSpPr>
          <p:nvPr/>
        </p:nvSpPr>
        <p:spPr>
          <a:xfrm>
            <a:off x="4191000" y="5599386"/>
            <a:ext cx="4191000" cy="457200"/>
          </a:xfrm>
          <a:prstGeom prst="rect">
            <a:avLst/>
          </a:prstGeom>
        </p:spPr>
        <p:txBody>
          <a:bodyPr vert="horz" lIns="91440" tIns="45720" rIns="91440" bIns="45720" rtlCol="0">
            <a:noAutofit/>
          </a:bodyPr>
          <a:lstStyle/>
          <a:p>
            <a:pPr>
              <a:spcBef>
                <a:spcPct val="20000"/>
              </a:spcBef>
              <a:defRPr/>
            </a:pPr>
            <a:endParaRPr lang="en-US" sz="2400" dirty="0"/>
          </a:p>
        </p:txBody>
      </p:sp>
      <p:sp>
        <p:nvSpPr>
          <p:cNvPr id="6" name="Subtitle 2"/>
          <p:cNvSpPr txBox="1">
            <a:spLocks/>
          </p:cNvSpPr>
          <p:nvPr/>
        </p:nvSpPr>
        <p:spPr>
          <a:xfrm>
            <a:off x="2971800" y="6947338"/>
            <a:ext cx="6629400" cy="457200"/>
          </a:xfrm>
          <a:prstGeom prst="rect">
            <a:avLst/>
          </a:prstGeom>
        </p:spPr>
        <p:txBody>
          <a:bodyPr vert="horz" lIns="91440" tIns="45720" rIns="91440" bIns="45720" rtlCol="0">
            <a:noAutofit/>
          </a:bodyPr>
          <a:lstStyle/>
          <a:p>
            <a:pPr algn="ctr">
              <a:spcBef>
                <a:spcPct val="20000"/>
              </a:spcBef>
              <a:defRPr/>
            </a:pPr>
            <a:endParaRPr lang="en-US" sz="2400" dirty="0"/>
          </a:p>
        </p:txBody>
      </p:sp>
      <p:sp>
        <p:nvSpPr>
          <p:cNvPr id="2" name="Slide Number Placeholder 1"/>
          <p:cNvSpPr>
            <a:spLocks noGrp="1"/>
          </p:cNvSpPr>
          <p:nvPr>
            <p:ph type="sldNum" sz="quarter" idx="12"/>
          </p:nvPr>
        </p:nvSpPr>
        <p:spPr>
          <a:xfrm>
            <a:off x="13716000" y="3124201"/>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3161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1828800" y="4306686"/>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5067300" y="5663976"/>
            <a:ext cx="2438399" cy="1026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5AC6-CA70-4166-B0D7-BC2DC0DA47A1}"/>
              </a:ext>
            </a:extLst>
          </p:cNvPr>
          <p:cNvSpPr>
            <a:spLocks noGrp="1"/>
          </p:cNvSpPr>
          <p:nvPr>
            <p:ph type="title"/>
          </p:nvPr>
        </p:nvSpPr>
        <p:spPr/>
        <p:txBody>
          <a:bodyPr/>
          <a:lstStyle/>
          <a:p>
            <a:r>
              <a:rPr lang="en-US" dirty="0"/>
              <a:t>Missing Variable Patterns</a:t>
            </a:r>
          </a:p>
        </p:txBody>
      </p:sp>
      <p:sp>
        <p:nvSpPr>
          <p:cNvPr id="3" name="Content Placeholder 2">
            <a:extLst>
              <a:ext uri="{FF2B5EF4-FFF2-40B4-BE49-F238E27FC236}">
                <a16:creationId xmlns:a16="http://schemas.microsoft.com/office/drawing/2014/main" id="{D88D87E5-3629-4DE5-AFC1-121AF6C21F5C}"/>
              </a:ext>
            </a:extLst>
          </p:cNvPr>
          <p:cNvSpPr>
            <a:spLocks noGrp="1"/>
          </p:cNvSpPr>
          <p:nvPr>
            <p:ph idx="1"/>
          </p:nvPr>
        </p:nvSpPr>
        <p:spPr/>
        <p:txBody>
          <a:bodyPr/>
          <a:lstStyle/>
          <a:p>
            <a:r>
              <a:rPr lang="en-US" dirty="0"/>
              <a:t>How many schools are left with no question missing?</a:t>
            </a:r>
          </a:p>
          <a:p>
            <a:pPr lvl="1"/>
            <a:r>
              <a:rPr lang="en-US" dirty="0"/>
              <a:t>No question missing in all surveys: 953</a:t>
            </a:r>
          </a:p>
          <a:p>
            <a:pPr lvl="1"/>
            <a:r>
              <a:rPr lang="en-US" dirty="0"/>
              <a:t>School climate: 1023</a:t>
            </a:r>
          </a:p>
          <a:p>
            <a:pPr lvl="1"/>
            <a:r>
              <a:rPr lang="en-US" dirty="0"/>
              <a:t>Teacher and staff quality: 1029</a:t>
            </a:r>
          </a:p>
          <a:p>
            <a:pPr lvl="1"/>
            <a:r>
              <a:rPr lang="en-US" dirty="0"/>
              <a:t>Student Support: 1239</a:t>
            </a:r>
          </a:p>
          <a:p>
            <a:pPr lvl="1"/>
            <a:r>
              <a:rPr lang="en-US" dirty="0"/>
              <a:t>Student Motivation: 1363</a:t>
            </a:r>
          </a:p>
          <a:p>
            <a:endParaRPr lang="en-US" dirty="0"/>
          </a:p>
        </p:txBody>
      </p:sp>
      <p:sp>
        <p:nvSpPr>
          <p:cNvPr id="4" name="Slide Number Placeholder 3">
            <a:extLst>
              <a:ext uri="{FF2B5EF4-FFF2-40B4-BE49-F238E27FC236}">
                <a16:creationId xmlns:a16="http://schemas.microsoft.com/office/drawing/2014/main" id="{B3C7BD0A-45C0-439B-B1CA-140D0DC4448F}"/>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253585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DA40-0C7D-4525-AA6A-765B83760353}"/>
              </a:ext>
            </a:extLst>
          </p:cNvPr>
          <p:cNvSpPr>
            <a:spLocks noGrp="1"/>
          </p:cNvSpPr>
          <p:nvPr>
            <p:ph type="title"/>
          </p:nvPr>
        </p:nvSpPr>
        <p:spPr/>
        <p:txBody>
          <a:bodyPr/>
          <a:lstStyle/>
          <a:p>
            <a:r>
              <a:rPr lang="en-US" dirty="0"/>
              <a:t>School Climate</a:t>
            </a:r>
          </a:p>
        </p:txBody>
      </p:sp>
      <p:sp>
        <p:nvSpPr>
          <p:cNvPr id="4" name="Slide Number Placeholder 3">
            <a:extLst>
              <a:ext uri="{FF2B5EF4-FFF2-40B4-BE49-F238E27FC236}">
                <a16:creationId xmlns:a16="http://schemas.microsoft.com/office/drawing/2014/main" id="{2FAFBFD8-F33D-4F21-9FA3-1A49685DC75F}"/>
              </a:ext>
            </a:extLst>
          </p:cNvPr>
          <p:cNvSpPr>
            <a:spLocks noGrp="1"/>
          </p:cNvSpPr>
          <p:nvPr>
            <p:ph type="sldNum" sz="quarter" idx="12"/>
          </p:nvPr>
        </p:nvSpPr>
        <p:spPr/>
        <p:txBody>
          <a:bodyPr/>
          <a:lstStyle/>
          <a:p>
            <a:fld id="{80DD8C35-F8B3-4049-95AF-A34E38FBBA50}" type="slidenum">
              <a:rPr lang="en-US" smtClean="0"/>
              <a:pPr/>
              <a:t>3</a:t>
            </a:fld>
            <a:endParaRPr lang="en-US" dirty="0"/>
          </a:p>
        </p:txBody>
      </p:sp>
      <p:pic>
        <p:nvPicPr>
          <p:cNvPr id="5" name="Picture 4" descr="Table&#10;&#10;Description automatically generated">
            <a:extLst>
              <a:ext uri="{FF2B5EF4-FFF2-40B4-BE49-F238E27FC236}">
                <a16:creationId xmlns:a16="http://schemas.microsoft.com/office/drawing/2014/main" id="{562832AE-ABBB-492E-B85C-D0D9068CD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029" y="1767064"/>
            <a:ext cx="2814444" cy="4193799"/>
          </a:xfrm>
          <a:prstGeom prst="rect">
            <a:avLst/>
          </a:prstGeom>
        </p:spPr>
      </p:pic>
    </p:spTree>
    <p:extLst>
      <p:ext uri="{BB962C8B-B14F-4D97-AF65-F5344CB8AC3E}">
        <p14:creationId xmlns:p14="http://schemas.microsoft.com/office/powerpoint/2010/main" val="267682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494E-310F-4130-BF62-5571B5449E0F}"/>
              </a:ext>
            </a:extLst>
          </p:cNvPr>
          <p:cNvSpPr>
            <a:spLocks noGrp="1"/>
          </p:cNvSpPr>
          <p:nvPr>
            <p:ph type="title"/>
          </p:nvPr>
        </p:nvSpPr>
        <p:spPr/>
        <p:txBody>
          <a:bodyPr/>
          <a:lstStyle/>
          <a:p>
            <a:r>
              <a:rPr lang="en-US" dirty="0"/>
              <a:t>Teacher and Staff Quality </a:t>
            </a:r>
          </a:p>
        </p:txBody>
      </p:sp>
      <p:sp>
        <p:nvSpPr>
          <p:cNvPr id="4" name="Slide Number Placeholder 3">
            <a:extLst>
              <a:ext uri="{FF2B5EF4-FFF2-40B4-BE49-F238E27FC236}">
                <a16:creationId xmlns:a16="http://schemas.microsoft.com/office/drawing/2014/main" id="{E3C2DAC5-E8A0-4D46-A755-D2F31AD63667}"/>
              </a:ext>
            </a:extLst>
          </p:cNvPr>
          <p:cNvSpPr>
            <a:spLocks noGrp="1"/>
          </p:cNvSpPr>
          <p:nvPr>
            <p:ph type="sldNum" sz="quarter" idx="12"/>
          </p:nvPr>
        </p:nvSpPr>
        <p:spPr/>
        <p:txBody>
          <a:bodyPr/>
          <a:lstStyle/>
          <a:p>
            <a:fld id="{80DD8C35-F8B3-4049-95AF-A34E38FBBA50}" type="slidenum">
              <a:rPr lang="en-US" smtClean="0"/>
              <a:pPr/>
              <a:t>4</a:t>
            </a:fld>
            <a:endParaRPr lang="en-US" dirty="0"/>
          </a:p>
        </p:txBody>
      </p:sp>
      <p:pic>
        <p:nvPicPr>
          <p:cNvPr id="7" name="Picture 6" descr="Table&#10;&#10;Description automatically generated">
            <a:extLst>
              <a:ext uri="{FF2B5EF4-FFF2-40B4-BE49-F238E27FC236}">
                <a16:creationId xmlns:a16="http://schemas.microsoft.com/office/drawing/2014/main" id="{1CEA01C0-D60A-462A-B04D-CBC1F6B3A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463" y="2120756"/>
            <a:ext cx="3095073" cy="3420871"/>
          </a:xfrm>
          <a:prstGeom prst="rect">
            <a:avLst/>
          </a:prstGeom>
        </p:spPr>
      </p:pic>
    </p:spTree>
    <p:extLst>
      <p:ext uri="{BB962C8B-B14F-4D97-AF65-F5344CB8AC3E}">
        <p14:creationId xmlns:p14="http://schemas.microsoft.com/office/powerpoint/2010/main" val="147750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B969-B759-4752-817F-6BBE76D5E124}"/>
              </a:ext>
            </a:extLst>
          </p:cNvPr>
          <p:cNvSpPr>
            <a:spLocks noGrp="1"/>
          </p:cNvSpPr>
          <p:nvPr>
            <p:ph type="title"/>
          </p:nvPr>
        </p:nvSpPr>
        <p:spPr/>
        <p:txBody>
          <a:bodyPr/>
          <a:lstStyle/>
          <a:p>
            <a:r>
              <a:rPr lang="en-US" dirty="0"/>
              <a:t>Support for Students</a:t>
            </a:r>
          </a:p>
        </p:txBody>
      </p:sp>
      <p:sp>
        <p:nvSpPr>
          <p:cNvPr id="4" name="Slide Number Placeholder 3">
            <a:extLst>
              <a:ext uri="{FF2B5EF4-FFF2-40B4-BE49-F238E27FC236}">
                <a16:creationId xmlns:a16="http://schemas.microsoft.com/office/drawing/2014/main" id="{4B6BFB9B-7317-489D-B337-C47ECB861F96}"/>
              </a:ext>
            </a:extLst>
          </p:cNvPr>
          <p:cNvSpPr>
            <a:spLocks noGrp="1"/>
          </p:cNvSpPr>
          <p:nvPr>
            <p:ph type="sldNum" sz="quarter" idx="12"/>
          </p:nvPr>
        </p:nvSpPr>
        <p:spPr/>
        <p:txBody>
          <a:bodyPr/>
          <a:lstStyle/>
          <a:p>
            <a:fld id="{80DD8C35-F8B3-4049-95AF-A34E38FBBA50}" type="slidenum">
              <a:rPr lang="en-US" smtClean="0"/>
              <a:pPr/>
              <a:t>5</a:t>
            </a:fld>
            <a:endParaRPr lang="en-US" dirty="0"/>
          </a:p>
        </p:txBody>
      </p:sp>
      <p:pic>
        <p:nvPicPr>
          <p:cNvPr id="5" name="Picture 4" descr="Table&#10;&#10;Description automatically generated">
            <a:extLst>
              <a:ext uri="{FF2B5EF4-FFF2-40B4-BE49-F238E27FC236}">
                <a16:creationId xmlns:a16="http://schemas.microsoft.com/office/drawing/2014/main" id="{EBFF6D4B-01CF-4D71-B1F1-D0A4B5184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604" y="2088857"/>
            <a:ext cx="3030791" cy="3742845"/>
          </a:xfrm>
          <a:prstGeom prst="rect">
            <a:avLst/>
          </a:prstGeom>
        </p:spPr>
      </p:pic>
    </p:spTree>
    <p:extLst>
      <p:ext uri="{BB962C8B-B14F-4D97-AF65-F5344CB8AC3E}">
        <p14:creationId xmlns:p14="http://schemas.microsoft.com/office/powerpoint/2010/main" val="358671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DB2F-533B-49B5-BBE8-F98D1BD92A75}"/>
              </a:ext>
            </a:extLst>
          </p:cNvPr>
          <p:cNvSpPr>
            <a:spLocks noGrp="1"/>
          </p:cNvSpPr>
          <p:nvPr>
            <p:ph type="title"/>
          </p:nvPr>
        </p:nvSpPr>
        <p:spPr/>
        <p:txBody>
          <a:bodyPr/>
          <a:lstStyle/>
          <a:p>
            <a:r>
              <a:rPr lang="en-US" dirty="0"/>
              <a:t>Student Motivation</a:t>
            </a:r>
          </a:p>
        </p:txBody>
      </p:sp>
      <p:sp>
        <p:nvSpPr>
          <p:cNvPr id="4" name="Slide Number Placeholder 3">
            <a:extLst>
              <a:ext uri="{FF2B5EF4-FFF2-40B4-BE49-F238E27FC236}">
                <a16:creationId xmlns:a16="http://schemas.microsoft.com/office/drawing/2014/main" id="{B2A8DB85-2E9D-4C81-87C0-CCE90EAAC166}"/>
              </a:ext>
            </a:extLst>
          </p:cNvPr>
          <p:cNvSpPr>
            <a:spLocks noGrp="1"/>
          </p:cNvSpPr>
          <p:nvPr>
            <p:ph type="sldNum" sz="quarter" idx="12"/>
          </p:nvPr>
        </p:nvSpPr>
        <p:spPr/>
        <p:txBody>
          <a:bodyPr/>
          <a:lstStyle/>
          <a:p>
            <a:fld id="{80DD8C35-F8B3-4049-95AF-A34E38FBBA50}" type="slidenum">
              <a:rPr lang="en-US" smtClean="0"/>
              <a:pPr/>
              <a:t>6</a:t>
            </a:fld>
            <a:endParaRPr lang="en-US" dirty="0"/>
          </a:p>
        </p:txBody>
      </p:sp>
      <p:pic>
        <p:nvPicPr>
          <p:cNvPr id="6" name="Picture 5" descr="Table&#10;&#10;Description automatically generated">
            <a:extLst>
              <a:ext uri="{FF2B5EF4-FFF2-40B4-BE49-F238E27FC236}">
                <a16:creationId xmlns:a16="http://schemas.microsoft.com/office/drawing/2014/main" id="{92AF19E5-C531-4E6B-9024-25BEC936D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135" y="2447475"/>
            <a:ext cx="4139730" cy="2463522"/>
          </a:xfrm>
          <a:prstGeom prst="rect">
            <a:avLst/>
          </a:prstGeom>
        </p:spPr>
      </p:pic>
      <p:sp>
        <p:nvSpPr>
          <p:cNvPr id="7" name="TextBox 6">
            <a:extLst>
              <a:ext uri="{FF2B5EF4-FFF2-40B4-BE49-F238E27FC236}">
                <a16:creationId xmlns:a16="http://schemas.microsoft.com/office/drawing/2014/main" id="{917DD607-AB40-4D11-A382-65AEC0C37F77}"/>
              </a:ext>
            </a:extLst>
          </p:cNvPr>
          <p:cNvSpPr txBox="1"/>
          <p:nvPr/>
        </p:nvSpPr>
        <p:spPr>
          <a:xfrm>
            <a:off x="1347067" y="1931391"/>
            <a:ext cx="9719403" cy="369332"/>
          </a:xfrm>
          <a:prstGeom prst="rect">
            <a:avLst/>
          </a:prstGeom>
          <a:noFill/>
        </p:spPr>
        <p:txBody>
          <a:bodyPr wrap="square" rtlCol="0">
            <a:spAutoFit/>
          </a:bodyPr>
          <a:lstStyle/>
          <a:p>
            <a:r>
              <a:rPr lang="en-US" dirty="0"/>
              <a:t>First 3 vars in the category has no missing values.</a:t>
            </a:r>
          </a:p>
        </p:txBody>
      </p:sp>
    </p:spTree>
    <p:extLst>
      <p:ext uri="{BB962C8B-B14F-4D97-AF65-F5344CB8AC3E}">
        <p14:creationId xmlns:p14="http://schemas.microsoft.com/office/powerpoint/2010/main" val="275868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E8E5-D9A0-46DE-A4E1-FA9D62FEBD7D}"/>
              </a:ext>
            </a:extLst>
          </p:cNvPr>
          <p:cNvSpPr>
            <a:spLocks noGrp="1"/>
          </p:cNvSpPr>
          <p:nvPr>
            <p:ph type="title"/>
          </p:nvPr>
        </p:nvSpPr>
        <p:spPr/>
        <p:txBody>
          <a:bodyPr/>
          <a:lstStyle/>
          <a:p>
            <a:r>
              <a:rPr lang="en-US" dirty="0"/>
              <a:t>What to do with missing values</a:t>
            </a:r>
          </a:p>
        </p:txBody>
      </p:sp>
      <p:sp>
        <p:nvSpPr>
          <p:cNvPr id="3" name="Content Placeholder 2">
            <a:extLst>
              <a:ext uri="{FF2B5EF4-FFF2-40B4-BE49-F238E27FC236}">
                <a16:creationId xmlns:a16="http://schemas.microsoft.com/office/drawing/2014/main" id="{B42DE9A4-E2C3-4E59-98D1-D32E885811AB}"/>
              </a:ext>
            </a:extLst>
          </p:cNvPr>
          <p:cNvSpPr>
            <a:spLocks noGrp="1"/>
          </p:cNvSpPr>
          <p:nvPr>
            <p:ph idx="1"/>
          </p:nvPr>
        </p:nvSpPr>
        <p:spPr/>
        <p:txBody>
          <a:bodyPr/>
          <a:lstStyle/>
          <a:p>
            <a:r>
              <a:rPr lang="en-US" dirty="0"/>
              <a:t>1. Complete case analysis – drop schools with missing values</a:t>
            </a:r>
          </a:p>
          <a:p>
            <a:pPr lvl="1"/>
            <a:r>
              <a:rPr lang="en-US" dirty="0"/>
              <a:t>Easy to do, don’t lose too many observations</a:t>
            </a:r>
          </a:p>
          <a:p>
            <a:r>
              <a:rPr lang="en-US" dirty="0"/>
              <a:t>2. Multiple imputations for each category</a:t>
            </a:r>
          </a:p>
          <a:p>
            <a:pPr lvl="1"/>
            <a:r>
              <a:rPr lang="en-US" dirty="0"/>
              <a:t>Problem: Student Support and Student Motivation categories do not have variables with no missing values</a:t>
            </a:r>
          </a:p>
        </p:txBody>
      </p:sp>
      <p:sp>
        <p:nvSpPr>
          <p:cNvPr id="4" name="Slide Number Placeholder 3">
            <a:extLst>
              <a:ext uri="{FF2B5EF4-FFF2-40B4-BE49-F238E27FC236}">
                <a16:creationId xmlns:a16="http://schemas.microsoft.com/office/drawing/2014/main" id="{190CED3E-FD5B-4E6B-B2F4-80377AB0C8AA}"/>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33240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8366-378E-47E1-B2FD-F3FD6C55D979}"/>
              </a:ext>
            </a:extLst>
          </p:cNvPr>
          <p:cNvSpPr>
            <a:spLocks noGrp="1"/>
          </p:cNvSpPr>
          <p:nvPr>
            <p:ph type="title"/>
          </p:nvPr>
        </p:nvSpPr>
        <p:spPr/>
        <p:txBody>
          <a:bodyPr/>
          <a:lstStyle/>
          <a:p>
            <a:r>
              <a:rPr lang="en-US" dirty="0"/>
              <a:t>PCA Composite Scores</a:t>
            </a:r>
          </a:p>
        </p:txBody>
      </p:sp>
      <p:sp>
        <p:nvSpPr>
          <p:cNvPr id="3" name="Content Placeholder 2">
            <a:extLst>
              <a:ext uri="{FF2B5EF4-FFF2-40B4-BE49-F238E27FC236}">
                <a16:creationId xmlns:a16="http://schemas.microsoft.com/office/drawing/2014/main" id="{1585C280-079A-4A76-B0B7-59D7D8AA5594}"/>
              </a:ext>
            </a:extLst>
          </p:cNvPr>
          <p:cNvSpPr>
            <a:spLocks noGrp="1"/>
          </p:cNvSpPr>
          <p:nvPr>
            <p:ph idx="1"/>
          </p:nvPr>
        </p:nvSpPr>
        <p:spPr/>
        <p:txBody>
          <a:bodyPr/>
          <a:lstStyle/>
          <a:p>
            <a:r>
              <a:rPr lang="en-US" dirty="0"/>
              <a:t>Created composite scores from </a:t>
            </a:r>
          </a:p>
          <a:p>
            <a:pPr lvl="1"/>
            <a:r>
              <a:rPr lang="en-US" dirty="0"/>
              <a:t>1</a:t>
            </a:r>
            <a:r>
              <a:rPr lang="en-US" baseline="30000" dirty="0"/>
              <a:t>st</a:t>
            </a:r>
            <a:r>
              <a:rPr lang="en-US" dirty="0"/>
              <a:t> principal component for secondary and parent surveys</a:t>
            </a:r>
          </a:p>
          <a:p>
            <a:pPr lvl="1"/>
            <a:r>
              <a:rPr lang="en-US" dirty="0"/>
              <a:t>1</a:t>
            </a:r>
            <a:r>
              <a:rPr lang="en-US" baseline="30000" dirty="0"/>
              <a:t>st</a:t>
            </a:r>
            <a:r>
              <a:rPr lang="en-US" dirty="0"/>
              <a:t> and 2</a:t>
            </a:r>
            <a:r>
              <a:rPr lang="en-US" baseline="30000" dirty="0"/>
              <a:t>nd</a:t>
            </a:r>
            <a:r>
              <a:rPr lang="en-US" dirty="0"/>
              <a:t> principal component for staff survey</a:t>
            </a:r>
          </a:p>
        </p:txBody>
      </p:sp>
      <p:sp>
        <p:nvSpPr>
          <p:cNvPr id="4" name="Slide Number Placeholder 3">
            <a:extLst>
              <a:ext uri="{FF2B5EF4-FFF2-40B4-BE49-F238E27FC236}">
                <a16:creationId xmlns:a16="http://schemas.microsoft.com/office/drawing/2014/main" id="{79DC10C7-C87F-4F11-9646-33DAB40EDF51}"/>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337921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7B38-ADA5-4F07-9946-D27982ABF1F5}"/>
              </a:ext>
            </a:extLst>
          </p:cNvPr>
          <p:cNvSpPr>
            <a:spLocks noGrp="1"/>
          </p:cNvSpPr>
          <p:nvPr>
            <p:ph type="title"/>
          </p:nvPr>
        </p:nvSpPr>
        <p:spPr/>
        <p:txBody>
          <a:bodyPr/>
          <a:lstStyle/>
          <a:p>
            <a:r>
              <a:rPr lang="en-US" dirty="0"/>
              <a:t>Distribution</a:t>
            </a:r>
          </a:p>
        </p:txBody>
      </p:sp>
      <p:pic>
        <p:nvPicPr>
          <p:cNvPr id="6" name="Content Placeholder 5" descr="Chart, histogram&#10;&#10;Description automatically generated">
            <a:extLst>
              <a:ext uri="{FF2B5EF4-FFF2-40B4-BE49-F238E27FC236}">
                <a16:creationId xmlns:a16="http://schemas.microsoft.com/office/drawing/2014/main" id="{DE0627F8-7B7C-4871-BB3A-05420C0A0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685" y="1434578"/>
            <a:ext cx="3143250" cy="2286000"/>
          </a:xfrm>
        </p:spPr>
      </p:pic>
      <p:sp>
        <p:nvSpPr>
          <p:cNvPr id="4" name="Slide Number Placeholder 3">
            <a:extLst>
              <a:ext uri="{FF2B5EF4-FFF2-40B4-BE49-F238E27FC236}">
                <a16:creationId xmlns:a16="http://schemas.microsoft.com/office/drawing/2014/main" id="{2A17F1CC-401F-4CD7-A173-570DA681492F}"/>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
        <p:nvSpPr>
          <p:cNvPr id="7" name="TextBox 6">
            <a:extLst>
              <a:ext uri="{FF2B5EF4-FFF2-40B4-BE49-F238E27FC236}">
                <a16:creationId xmlns:a16="http://schemas.microsoft.com/office/drawing/2014/main" id="{F51607E8-CD89-409C-BCF3-AF40B74B6C9F}"/>
              </a:ext>
            </a:extLst>
          </p:cNvPr>
          <p:cNvSpPr txBox="1"/>
          <p:nvPr/>
        </p:nvSpPr>
        <p:spPr>
          <a:xfrm>
            <a:off x="1458686" y="3720578"/>
            <a:ext cx="3095897" cy="369332"/>
          </a:xfrm>
          <a:prstGeom prst="rect">
            <a:avLst/>
          </a:prstGeom>
          <a:noFill/>
        </p:spPr>
        <p:txBody>
          <a:bodyPr wrap="square" rtlCol="0">
            <a:spAutoFit/>
          </a:bodyPr>
          <a:lstStyle/>
          <a:p>
            <a:r>
              <a:rPr lang="en-US"/>
              <a:t>Parent</a:t>
            </a:r>
            <a:endParaRPr lang="en-US" dirty="0"/>
          </a:p>
        </p:txBody>
      </p:sp>
      <p:pic>
        <p:nvPicPr>
          <p:cNvPr id="9" name="Picture 8" descr="Chart, histogram&#10;&#10;Description automatically generated">
            <a:extLst>
              <a:ext uri="{FF2B5EF4-FFF2-40B4-BE49-F238E27FC236}">
                <a16:creationId xmlns:a16="http://schemas.microsoft.com/office/drawing/2014/main" id="{497C55E1-3092-455E-8CD0-F2FB91C9C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86" y="4089910"/>
            <a:ext cx="3143250" cy="2286000"/>
          </a:xfrm>
          <a:prstGeom prst="rect">
            <a:avLst/>
          </a:prstGeom>
        </p:spPr>
      </p:pic>
      <p:sp>
        <p:nvSpPr>
          <p:cNvPr id="10" name="TextBox 9">
            <a:extLst>
              <a:ext uri="{FF2B5EF4-FFF2-40B4-BE49-F238E27FC236}">
                <a16:creationId xmlns:a16="http://schemas.microsoft.com/office/drawing/2014/main" id="{3423AB20-5551-431B-B88F-32B45103FE8F}"/>
              </a:ext>
            </a:extLst>
          </p:cNvPr>
          <p:cNvSpPr txBox="1"/>
          <p:nvPr/>
        </p:nvSpPr>
        <p:spPr>
          <a:xfrm>
            <a:off x="1458685" y="6375910"/>
            <a:ext cx="3095897" cy="369332"/>
          </a:xfrm>
          <a:prstGeom prst="rect">
            <a:avLst/>
          </a:prstGeom>
          <a:noFill/>
        </p:spPr>
        <p:txBody>
          <a:bodyPr wrap="square" rtlCol="0">
            <a:spAutoFit/>
          </a:bodyPr>
          <a:lstStyle/>
          <a:p>
            <a:r>
              <a:rPr lang="en-US"/>
              <a:t>Secondary</a:t>
            </a:r>
            <a:endParaRPr lang="en-US" dirty="0"/>
          </a:p>
        </p:txBody>
      </p:sp>
      <p:pic>
        <p:nvPicPr>
          <p:cNvPr id="12" name="Picture 11" descr="Chart, histogram&#10;&#10;Description automatically generated">
            <a:extLst>
              <a:ext uri="{FF2B5EF4-FFF2-40B4-BE49-F238E27FC236}">
                <a16:creationId xmlns:a16="http://schemas.microsoft.com/office/drawing/2014/main" id="{A18EA319-9E56-495F-9815-E5CF6CF83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513" y="1434578"/>
            <a:ext cx="3143250" cy="2286000"/>
          </a:xfrm>
          <a:prstGeom prst="rect">
            <a:avLst/>
          </a:prstGeom>
        </p:spPr>
      </p:pic>
      <p:sp>
        <p:nvSpPr>
          <p:cNvPr id="13" name="TextBox 12">
            <a:extLst>
              <a:ext uri="{FF2B5EF4-FFF2-40B4-BE49-F238E27FC236}">
                <a16:creationId xmlns:a16="http://schemas.microsoft.com/office/drawing/2014/main" id="{3AE0C4E1-0F5D-405F-8E7A-7DDF2A64394D}"/>
              </a:ext>
            </a:extLst>
          </p:cNvPr>
          <p:cNvSpPr txBox="1"/>
          <p:nvPr/>
        </p:nvSpPr>
        <p:spPr>
          <a:xfrm>
            <a:off x="7486513" y="3720578"/>
            <a:ext cx="3095897" cy="369332"/>
          </a:xfrm>
          <a:prstGeom prst="rect">
            <a:avLst/>
          </a:prstGeom>
          <a:noFill/>
        </p:spPr>
        <p:txBody>
          <a:bodyPr wrap="square" rtlCol="0">
            <a:spAutoFit/>
          </a:bodyPr>
          <a:lstStyle/>
          <a:p>
            <a:r>
              <a:rPr lang="en-US"/>
              <a:t>Staff PC1</a:t>
            </a:r>
            <a:endParaRPr lang="en-US" dirty="0"/>
          </a:p>
        </p:txBody>
      </p:sp>
      <p:pic>
        <p:nvPicPr>
          <p:cNvPr id="15" name="Picture 14" descr="Chart, histogram&#10;&#10;Description automatically generated">
            <a:extLst>
              <a:ext uri="{FF2B5EF4-FFF2-40B4-BE49-F238E27FC236}">
                <a16:creationId xmlns:a16="http://schemas.microsoft.com/office/drawing/2014/main" id="{A295408E-E63D-48AD-B1AE-D8ABB7D57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513" y="4089910"/>
            <a:ext cx="3143250" cy="2286000"/>
          </a:xfrm>
          <a:prstGeom prst="rect">
            <a:avLst/>
          </a:prstGeom>
        </p:spPr>
      </p:pic>
      <p:sp>
        <p:nvSpPr>
          <p:cNvPr id="16" name="TextBox 15">
            <a:extLst>
              <a:ext uri="{FF2B5EF4-FFF2-40B4-BE49-F238E27FC236}">
                <a16:creationId xmlns:a16="http://schemas.microsoft.com/office/drawing/2014/main" id="{BE15E3E7-C636-4BC2-8E42-5BF0640723F4}"/>
              </a:ext>
            </a:extLst>
          </p:cNvPr>
          <p:cNvSpPr txBox="1"/>
          <p:nvPr/>
        </p:nvSpPr>
        <p:spPr>
          <a:xfrm>
            <a:off x="7486513" y="6375910"/>
            <a:ext cx="3095897" cy="369332"/>
          </a:xfrm>
          <a:prstGeom prst="rect">
            <a:avLst/>
          </a:prstGeom>
          <a:noFill/>
        </p:spPr>
        <p:txBody>
          <a:bodyPr wrap="square" rtlCol="0">
            <a:spAutoFit/>
          </a:bodyPr>
          <a:lstStyle/>
          <a:p>
            <a:r>
              <a:rPr lang="en-US"/>
              <a:t>Staff PC2</a:t>
            </a:r>
            <a:endParaRPr lang="en-US" dirty="0"/>
          </a:p>
        </p:txBody>
      </p:sp>
    </p:spTree>
    <p:extLst>
      <p:ext uri="{BB962C8B-B14F-4D97-AF65-F5344CB8AC3E}">
        <p14:creationId xmlns:p14="http://schemas.microsoft.com/office/powerpoint/2010/main" val="2262590339"/>
      </p:ext>
    </p:extLst>
  </p:cSld>
  <p:clrMapOvr>
    <a:masterClrMapping/>
  </p:clrMapOvr>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220</Words>
  <Application>Microsoft Office PowerPoint</Application>
  <PresentationFormat>Widescreen</PresentationFormat>
  <Paragraphs>39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1_Office Theme</vt:lpstr>
      <vt:lpstr>5/5/2021</vt:lpstr>
      <vt:lpstr>Missing Variable Patterns</vt:lpstr>
      <vt:lpstr>School Climate</vt:lpstr>
      <vt:lpstr>Teacher and Staff Quality </vt:lpstr>
      <vt:lpstr>Support for Students</vt:lpstr>
      <vt:lpstr>Student Motivation</vt:lpstr>
      <vt:lpstr>What to do with missing values</vt:lpstr>
      <vt:lpstr>PCA Composite Scores</vt:lpstr>
      <vt:lpstr>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Survey Factor Analysis</dc:title>
  <dc:creator>Che Sun</dc:creator>
  <cp:lastModifiedBy>Sun Che</cp:lastModifiedBy>
  <cp:revision>25</cp:revision>
  <dcterms:created xsi:type="dcterms:W3CDTF">2021-04-13T05:21:41Z</dcterms:created>
  <dcterms:modified xsi:type="dcterms:W3CDTF">2021-05-05T20:57:23Z</dcterms:modified>
</cp:coreProperties>
</file>