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542" r:id="rId4"/>
    <p:sldId id="547" r:id="rId5"/>
    <p:sldId id="548" r:id="rId6"/>
    <p:sldId id="551" r:id="rId7"/>
    <p:sldId id="550" r:id="rId8"/>
    <p:sldId id="543" r:id="rId9"/>
    <p:sldId id="544" r:id="rId10"/>
    <p:sldId id="545" r:id="rId11"/>
    <p:sldId id="546" r:id="rId12"/>
    <p:sldId id="552"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C04ED-EE68-4FE3-81CE-5EEAA363A309}"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AB846-0C56-42C4-8293-C1EAB07214CF}" type="slidenum">
              <a:rPr lang="en-US" smtClean="0"/>
              <a:t>‹#›</a:t>
            </a:fld>
            <a:endParaRPr lang="en-US"/>
          </a:p>
        </p:txBody>
      </p:sp>
    </p:spTree>
    <p:extLst>
      <p:ext uri="{BB962C8B-B14F-4D97-AF65-F5344CB8AC3E}">
        <p14:creationId xmlns:p14="http://schemas.microsoft.com/office/powerpoint/2010/main" val="3427253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A90B27-3B5B-443C-A326-6050820812E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743164-120C-744D-80E9-F21388A20B8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8E60-0794-4374-9E6A-1F54C8600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755F6-5402-4A77-883D-1CF8621B2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6B01AF-183F-44AA-A07F-F81A3287CECA}"/>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34A3BCFC-3064-4FF9-BCB5-CB9CBA9C6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8C877-3171-47B0-AD21-1E5F1C783566}"/>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112953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53AC-4AA4-4F31-94CC-1085A50C7A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14EC4-0AF1-47EF-8D6B-2290511D1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2967-5869-4AD8-B5B1-BF897D7039BB}"/>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87C78E2C-D026-4398-A9D8-A1717F42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EF1F4-B8DA-4CED-99BD-6A8F2F0BDD76}"/>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411029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49723-457C-4C28-BF40-4588441007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2C795E-201B-4A28-8E0F-88DC227A1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787BD-74E8-4ABC-B348-BC76B309501A}"/>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8EC529DE-CD9E-4007-B61F-A9A39B783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A72FE-7F05-4F5D-91A9-2C843896FFDA}"/>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270209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5562600"/>
            <a:ext cx="12192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381001"/>
            <a:ext cx="103632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59200" y="5638800"/>
            <a:ext cx="47752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144000" y="6400801"/>
            <a:ext cx="2844800" cy="365125"/>
          </a:xfrm>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504138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76200"/>
            <a:ext cx="109728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1"/>
            <a:ext cx="28448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23675" y="1295400"/>
            <a:ext cx="1225296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55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3784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42069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849182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409494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339835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47154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DC71-3ED2-44C7-B143-F3D2E180B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37D70-43E0-4F80-AE59-3217F1C5A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36116-B11D-4D7A-80DD-590376DF33FA}"/>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E9BEBD3F-6170-404E-9A6D-129F79E0D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F1C47-BDBF-4FDA-A0DD-F837EC094AE3}"/>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3970802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42131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418697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02348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0B40-FDAA-44F0-82FB-EEAD9A83D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A8D7E8-9A71-4271-B172-09C6F25FA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95C19-4DDB-4F1B-AD7C-74B33BADBC98}"/>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B09C4F3E-0DA0-4204-A240-44FD9A04F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5F7C0-8D6F-4DC0-94FC-FDE36020D215}"/>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35689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670F-1535-49EC-986E-2B40C0999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54D85-A21E-4A8A-A8A1-563F0B468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B0F7F-9336-4676-8DD7-15AAE71E8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A20DD-7218-4B14-A3D9-D0F6757E6A32}"/>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6" name="Footer Placeholder 5">
            <a:extLst>
              <a:ext uri="{FF2B5EF4-FFF2-40B4-BE49-F238E27FC236}">
                <a16:creationId xmlns:a16="http://schemas.microsoft.com/office/drawing/2014/main" id="{5D93C3DE-9C3F-4249-9443-4200D1D4F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9C8E3-6393-46FB-BC85-77D9F1D43D98}"/>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31740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76CC-9258-420B-945F-0E54BC627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81136-26BB-478E-B4E2-F9CFC153E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4E92B-BB98-4ED0-9E25-375D6B458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726AF-1797-4B7D-886E-B5216A9CE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473A8-4A64-4549-9A27-C28D8C1B4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C173C6-1616-4B82-8E35-054F62CA34AC}"/>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8" name="Footer Placeholder 7">
            <a:extLst>
              <a:ext uri="{FF2B5EF4-FFF2-40B4-BE49-F238E27FC236}">
                <a16:creationId xmlns:a16="http://schemas.microsoft.com/office/drawing/2014/main" id="{03A68C59-56C7-4AC5-B729-5E89D289E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E70B1-778A-4CA4-847D-1703E5AC9DE5}"/>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2039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2BE9-C8B9-4B78-8FB9-CD8B39B23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D7230-5865-4674-B296-B0763787BD91}"/>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4" name="Footer Placeholder 3">
            <a:extLst>
              <a:ext uri="{FF2B5EF4-FFF2-40B4-BE49-F238E27FC236}">
                <a16:creationId xmlns:a16="http://schemas.microsoft.com/office/drawing/2014/main" id="{7A36E223-73E5-45CF-9BAB-AF20AE421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A183A0-AD18-45AA-95EF-A8814548CF92}"/>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9224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3E710-A59D-421A-88A4-3B07A8FE091A}"/>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3" name="Footer Placeholder 2">
            <a:extLst>
              <a:ext uri="{FF2B5EF4-FFF2-40B4-BE49-F238E27FC236}">
                <a16:creationId xmlns:a16="http://schemas.microsoft.com/office/drawing/2014/main" id="{4B38FE4E-DCC7-45C3-8851-D356FFB34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4F928-A150-49E4-8E95-154B26B4425D}"/>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3236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8E2A-6F64-4004-8FC3-090F8163F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6BC53A-3A81-4712-8212-8BF5A14A6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D2C43-87DB-472C-8920-4884EA5E0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C642D-4BB1-4846-8986-7CE485DC8285}"/>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6" name="Footer Placeholder 5">
            <a:extLst>
              <a:ext uri="{FF2B5EF4-FFF2-40B4-BE49-F238E27FC236}">
                <a16:creationId xmlns:a16="http://schemas.microsoft.com/office/drawing/2014/main" id="{02BB2998-B943-4471-8919-FE9D3782B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898C4-DF5F-41F9-878E-C25C275466E0}"/>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385183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47FF-B231-4E57-921E-DF9733DA1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BA152-2BA3-4BB8-A09B-2ADEE7129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99E211-69BE-4DD5-A1C8-502A89BC7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9472A-88B8-41AD-82BF-74678AE1856B}"/>
              </a:ext>
            </a:extLst>
          </p:cNvPr>
          <p:cNvSpPr>
            <a:spLocks noGrp="1"/>
          </p:cNvSpPr>
          <p:nvPr>
            <p:ph type="dt" sz="half" idx="10"/>
          </p:nvPr>
        </p:nvSpPr>
        <p:spPr/>
        <p:txBody>
          <a:bodyPr/>
          <a:lstStyle/>
          <a:p>
            <a:fld id="{3E8A94E8-6429-49D8-8F18-98087DA94F95}" type="datetimeFigureOut">
              <a:rPr lang="en-US" smtClean="0"/>
              <a:t>12/7/2020</a:t>
            </a:fld>
            <a:endParaRPr lang="en-US"/>
          </a:p>
        </p:txBody>
      </p:sp>
      <p:sp>
        <p:nvSpPr>
          <p:cNvPr id="6" name="Footer Placeholder 5">
            <a:extLst>
              <a:ext uri="{FF2B5EF4-FFF2-40B4-BE49-F238E27FC236}">
                <a16:creationId xmlns:a16="http://schemas.microsoft.com/office/drawing/2014/main" id="{A2C6F173-2494-4CF0-B8FF-6B54560CB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9AB1B-A01F-4B9A-9A5F-14D3B87AC1B0}"/>
              </a:ext>
            </a:extLst>
          </p:cNvPr>
          <p:cNvSpPr>
            <a:spLocks noGrp="1"/>
          </p:cNvSpPr>
          <p:nvPr>
            <p:ph type="sldNum" sz="quarter" idx="12"/>
          </p:nvPr>
        </p:nvSpPr>
        <p:spPr/>
        <p:txBody>
          <a:bodyPr/>
          <a:lstStyle/>
          <a:p>
            <a:fld id="{0D994F59-42C3-4655-8E7F-45DC836B8A6B}" type="slidenum">
              <a:rPr lang="en-US" smtClean="0"/>
              <a:t>‹#›</a:t>
            </a:fld>
            <a:endParaRPr lang="en-US"/>
          </a:p>
        </p:txBody>
      </p:sp>
    </p:spTree>
    <p:extLst>
      <p:ext uri="{BB962C8B-B14F-4D97-AF65-F5344CB8AC3E}">
        <p14:creationId xmlns:p14="http://schemas.microsoft.com/office/powerpoint/2010/main" val="62677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223F4-A2D8-4DB2-8914-1C10828F0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BCCBE-B80F-4A21-957B-C49CD20A4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0A924-1792-49DD-B7E2-578138EDF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A94E8-6429-49D8-8F18-98087DA94F95}" type="datetimeFigureOut">
              <a:rPr lang="en-US" smtClean="0"/>
              <a:t>12/7/2020</a:t>
            </a:fld>
            <a:endParaRPr lang="en-US"/>
          </a:p>
        </p:txBody>
      </p:sp>
      <p:sp>
        <p:nvSpPr>
          <p:cNvPr id="5" name="Footer Placeholder 4">
            <a:extLst>
              <a:ext uri="{FF2B5EF4-FFF2-40B4-BE49-F238E27FC236}">
                <a16:creationId xmlns:a16="http://schemas.microsoft.com/office/drawing/2014/main" id="{E14EA893-E3B2-4AF6-A6BF-F245C803A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E2F55-BA26-4165-A6F2-C67B202B4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94F59-42C3-4655-8E7F-45DC836B8A6B}" type="slidenum">
              <a:rPr lang="en-US" smtClean="0"/>
              <a:t>‹#›</a:t>
            </a:fld>
            <a:endParaRPr lang="en-US"/>
          </a:p>
        </p:txBody>
      </p:sp>
    </p:spTree>
    <p:extLst>
      <p:ext uri="{BB962C8B-B14F-4D97-AF65-F5344CB8AC3E}">
        <p14:creationId xmlns:p14="http://schemas.microsoft.com/office/powerpoint/2010/main" val="353860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extLst>
      <p:ext uri="{BB962C8B-B14F-4D97-AF65-F5344CB8AC3E}">
        <p14:creationId xmlns:p14="http://schemas.microsoft.com/office/powerpoint/2010/main" val="2098939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05000" y="609600"/>
            <a:ext cx="8305800" cy="2914650"/>
          </a:xfrm>
        </p:spPr>
        <p:txBody>
          <a:bodyPr>
            <a:normAutofit/>
          </a:bodyPr>
          <a:lstStyle/>
          <a:p>
            <a:r>
              <a:rPr lang="en-US" dirty="0"/>
              <a:t>California School Climate, Health, and Learning Surveys (</a:t>
            </a:r>
            <a:r>
              <a:rPr lang="en-US" dirty="0" err="1"/>
              <a:t>CalSCHLS</a:t>
            </a:r>
            <a:r>
              <a:rPr lang="en-US" dirty="0"/>
              <a:t>): Progress Update</a:t>
            </a:r>
          </a:p>
        </p:txBody>
      </p:sp>
      <p:sp>
        <p:nvSpPr>
          <p:cNvPr id="5" name="Subtitle 2"/>
          <p:cNvSpPr txBox="1">
            <a:spLocks/>
          </p:cNvSpPr>
          <p:nvPr/>
        </p:nvSpPr>
        <p:spPr>
          <a:xfrm>
            <a:off x="4191000" y="5599386"/>
            <a:ext cx="4191000" cy="457200"/>
          </a:xfrm>
          <a:prstGeom prst="rect">
            <a:avLst/>
          </a:prstGeom>
        </p:spPr>
        <p:txBody>
          <a:bodyPr vert="horz" lIns="91440" tIns="45720" rIns="91440" bIns="45720" rtlCol="0">
            <a:noAutofit/>
          </a:bodyPr>
          <a:lstStyle/>
          <a:p>
            <a:pPr>
              <a:spcBef>
                <a:spcPct val="20000"/>
              </a:spcBef>
              <a:defRPr/>
            </a:pPr>
            <a:endParaRPr lang="en-US" sz="2400" dirty="0">
              <a:solidFill>
                <a:prstClr val="black"/>
              </a:solidFill>
              <a:latin typeface="Georgia"/>
            </a:endParaRPr>
          </a:p>
        </p:txBody>
      </p:sp>
      <p:sp>
        <p:nvSpPr>
          <p:cNvPr id="6" name="Subtitle 2"/>
          <p:cNvSpPr txBox="1">
            <a:spLocks/>
          </p:cNvSpPr>
          <p:nvPr/>
        </p:nvSpPr>
        <p:spPr>
          <a:xfrm>
            <a:off x="2971800" y="6947338"/>
            <a:ext cx="6629400" cy="457200"/>
          </a:xfrm>
          <a:prstGeom prst="rect">
            <a:avLst/>
          </a:prstGeom>
        </p:spPr>
        <p:txBody>
          <a:bodyPr vert="horz" lIns="91440" tIns="45720" rIns="91440" bIns="45720" rtlCol="0">
            <a:noAutofit/>
          </a:bodyPr>
          <a:lstStyle/>
          <a:p>
            <a:pPr algn="ctr">
              <a:spcBef>
                <a:spcPct val="20000"/>
              </a:spcBef>
              <a:defRPr/>
            </a:pPr>
            <a:endParaRPr lang="en-US" sz="2400" dirty="0">
              <a:solidFill>
                <a:prstClr val="black"/>
              </a:solidFill>
              <a:latin typeface="Georgia"/>
            </a:endParaRPr>
          </a:p>
        </p:txBody>
      </p:sp>
      <p:sp>
        <p:nvSpPr>
          <p:cNvPr id="2" name="Slide Number Placeholder 1"/>
          <p:cNvSpPr>
            <a:spLocks noGrp="1"/>
          </p:cNvSpPr>
          <p:nvPr>
            <p:ph type="sldNum" sz="quarter" idx="12"/>
          </p:nvPr>
        </p:nvSpPr>
        <p:spPr>
          <a:xfrm>
            <a:off x="13716000" y="3124201"/>
            <a:ext cx="2133600" cy="365125"/>
          </a:xfrm>
        </p:spPr>
        <p:txBody>
          <a:bodyPr/>
          <a:lstStyle/>
          <a:p>
            <a:fld id="{02147839-81A2-46CC-A3B2-864012D7A0C6}" type="slidenum">
              <a:rPr lang="en-US">
                <a:solidFill>
                  <a:prstClr val="black">
                    <a:tint val="75000"/>
                  </a:prstClr>
                </a:solidFill>
                <a:latin typeface="Georgia"/>
              </a:rPr>
              <a:pPr/>
              <a:t>1</a:t>
            </a:fld>
            <a:endParaRPr lang="en-US" dirty="0">
              <a:solidFill>
                <a:prstClr val="black">
                  <a:tint val="75000"/>
                </a:prstClr>
              </a:solidFill>
              <a:latin typeface="Georgia"/>
            </a:endParaRPr>
          </a:p>
        </p:txBody>
      </p:sp>
      <p:sp>
        <p:nvSpPr>
          <p:cNvPr id="8" name="Subtitle 2"/>
          <p:cNvSpPr txBox="1">
            <a:spLocks/>
          </p:cNvSpPr>
          <p:nvPr/>
        </p:nvSpPr>
        <p:spPr>
          <a:xfrm>
            <a:off x="3086100" y="3429001"/>
            <a:ext cx="5943600" cy="5390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prstClr val="white"/>
                </a:solidFill>
                <a:latin typeface="Georgia"/>
              </a:rPr>
              <a:t>December 8, 2020</a:t>
            </a:r>
            <a:endParaRPr lang="en-US" dirty="0">
              <a:solidFill>
                <a:prstClr val="white"/>
              </a:solidFill>
              <a:latin typeface="Georgia"/>
            </a:endParaRPr>
          </a:p>
        </p:txBody>
      </p:sp>
      <p:sp>
        <p:nvSpPr>
          <p:cNvPr id="11" name="Rectangle 10">
            <a:extLst>
              <a:ext uri="{FF2B5EF4-FFF2-40B4-BE49-F238E27FC236}">
                <a16:creationId xmlns:a16="http://schemas.microsoft.com/office/drawing/2014/main" id="{0024ADCA-AA7C-EC42-9701-9511B43CCFDA}"/>
              </a:ext>
            </a:extLst>
          </p:cNvPr>
          <p:cNvSpPr/>
          <p:nvPr/>
        </p:nvSpPr>
        <p:spPr>
          <a:xfrm>
            <a:off x="1828800" y="4306686"/>
            <a:ext cx="8458200" cy="954107"/>
          </a:xfrm>
          <a:prstGeom prst="rect">
            <a:avLst/>
          </a:prstGeom>
        </p:spPr>
        <p:txBody>
          <a:bodyPr wrap="square">
            <a:spAutoFit/>
          </a:bodyPr>
          <a:lstStyle/>
          <a:p>
            <a:pPr algn="just"/>
            <a:r>
              <a:rPr lang="en-US" sz="1400" b="1" dirty="0">
                <a:solidFill>
                  <a:prstClr val="white"/>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prstClr val="white"/>
                </a:solidFill>
                <a:latin typeface="Calibri" panose="020F0502020204030204" pitchFamily="34" charset="0"/>
                <a:cs typeface="Calibri" panose="020F0502020204030204" pitchFamily="34" charset="0"/>
              </a:rPr>
              <a:t>R305E150006</a:t>
            </a:r>
            <a:r>
              <a:rPr lang="en-US" sz="1400" dirty="0">
                <a:solidFill>
                  <a:prstClr val="white"/>
                </a:solidFill>
                <a:latin typeface="Calibri" panose="020F0502020204030204" pitchFamily="34" charset="0"/>
                <a:cs typeface="Calibri" panose="020F0502020204030204" pitchFamily="34" charset="0"/>
              </a:rPr>
              <a:t> </a:t>
            </a:r>
            <a:r>
              <a:rPr lang="en-US" sz="1400" b="1" dirty="0">
                <a:solidFill>
                  <a:prstClr val="white"/>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5067300"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1B3F-8C60-46A7-9FA3-11E2AA7C238A}"/>
              </a:ext>
            </a:extLst>
          </p:cNvPr>
          <p:cNvSpPr>
            <a:spLocks noGrp="1"/>
          </p:cNvSpPr>
          <p:nvPr>
            <p:ph type="title"/>
          </p:nvPr>
        </p:nvSpPr>
        <p:spPr/>
        <p:txBody>
          <a:bodyPr/>
          <a:lstStyle/>
          <a:p>
            <a:r>
              <a:rPr lang="en-US" dirty="0"/>
              <a:t>Discrepancy between Survey and Enrollment</a:t>
            </a:r>
          </a:p>
        </p:txBody>
      </p:sp>
      <p:sp>
        <p:nvSpPr>
          <p:cNvPr id="3" name="Content Placeholder 2">
            <a:extLst>
              <a:ext uri="{FF2B5EF4-FFF2-40B4-BE49-F238E27FC236}">
                <a16:creationId xmlns:a16="http://schemas.microsoft.com/office/drawing/2014/main" id="{BD541479-7069-4D1F-83D9-85A11C15D994}"/>
              </a:ext>
            </a:extLst>
          </p:cNvPr>
          <p:cNvSpPr>
            <a:spLocks noGrp="1"/>
          </p:cNvSpPr>
          <p:nvPr>
            <p:ph idx="1"/>
          </p:nvPr>
        </p:nvSpPr>
        <p:spPr/>
        <p:txBody>
          <a:bodyPr/>
          <a:lstStyle/>
          <a:p>
            <a:r>
              <a:rPr lang="en-US" dirty="0"/>
              <a:t>White: most severe problem</a:t>
            </a:r>
          </a:p>
          <a:p>
            <a:r>
              <a:rPr lang="en-US" dirty="0"/>
              <a:t>Bin width = 50</a:t>
            </a:r>
          </a:p>
        </p:txBody>
      </p:sp>
      <p:sp>
        <p:nvSpPr>
          <p:cNvPr id="4" name="Slide Number Placeholder 3">
            <a:extLst>
              <a:ext uri="{FF2B5EF4-FFF2-40B4-BE49-F238E27FC236}">
                <a16:creationId xmlns:a16="http://schemas.microsoft.com/office/drawing/2014/main" id="{7E89079E-540C-4A10-8F92-CE06E6FAE00B}"/>
              </a:ext>
            </a:extLst>
          </p:cNvPr>
          <p:cNvSpPr>
            <a:spLocks noGrp="1"/>
          </p:cNvSpPr>
          <p:nvPr>
            <p:ph type="sldNum" sz="quarter" idx="12"/>
          </p:nvPr>
        </p:nvSpPr>
        <p:spPr/>
        <p:txBody>
          <a:bodyPr/>
          <a:lstStyle/>
          <a:p>
            <a:fld id="{80DD8C35-F8B3-4049-95AF-A34E38FBBA50}" type="slidenum">
              <a:rPr lang="en-US" smtClean="0"/>
              <a:pPr/>
              <a:t>10</a:t>
            </a:fld>
            <a:endParaRPr lang="en-US" dirty="0"/>
          </a:p>
        </p:txBody>
      </p:sp>
      <p:pic>
        <p:nvPicPr>
          <p:cNvPr id="6" name="Picture 5" descr="Chart, histogram&#10;&#10;Description automatically generated">
            <a:extLst>
              <a:ext uri="{FF2B5EF4-FFF2-40B4-BE49-F238E27FC236}">
                <a16:creationId xmlns:a16="http://schemas.microsoft.com/office/drawing/2014/main" id="{7B4466BE-E0DA-425C-A99D-085270B27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97" y="2240124"/>
            <a:ext cx="5553075" cy="4038600"/>
          </a:xfrm>
          <a:prstGeom prst="rect">
            <a:avLst/>
          </a:prstGeom>
        </p:spPr>
      </p:pic>
    </p:spTree>
    <p:extLst>
      <p:ext uri="{BB962C8B-B14F-4D97-AF65-F5344CB8AC3E}">
        <p14:creationId xmlns:p14="http://schemas.microsoft.com/office/powerpoint/2010/main" val="273508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773D-05AC-4DBF-8745-618CB04479F4}"/>
              </a:ext>
            </a:extLst>
          </p:cNvPr>
          <p:cNvSpPr>
            <a:spLocks noGrp="1"/>
          </p:cNvSpPr>
          <p:nvPr>
            <p:ph type="title"/>
          </p:nvPr>
        </p:nvSpPr>
        <p:spPr/>
        <p:txBody>
          <a:bodyPr/>
          <a:lstStyle/>
          <a:p>
            <a:r>
              <a:rPr lang="en-US" dirty="0"/>
              <a:t>Parent Data has lower discrepancy, but higher frequency</a:t>
            </a:r>
          </a:p>
        </p:txBody>
      </p:sp>
      <p:sp>
        <p:nvSpPr>
          <p:cNvPr id="4" name="Slide Number Placeholder 3">
            <a:extLst>
              <a:ext uri="{FF2B5EF4-FFF2-40B4-BE49-F238E27FC236}">
                <a16:creationId xmlns:a16="http://schemas.microsoft.com/office/drawing/2014/main" id="{3EFDBE5F-EF57-4253-BF28-DAD8CA46B060}"/>
              </a:ext>
            </a:extLst>
          </p:cNvPr>
          <p:cNvSpPr>
            <a:spLocks noGrp="1"/>
          </p:cNvSpPr>
          <p:nvPr>
            <p:ph type="sldNum" sz="quarter" idx="12"/>
          </p:nvPr>
        </p:nvSpPr>
        <p:spPr/>
        <p:txBody>
          <a:bodyPr/>
          <a:lstStyle/>
          <a:p>
            <a:fld id="{80DD8C35-F8B3-4049-95AF-A34E38FBBA50}" type="slidenum">
              <a:rPr lang="en-US" smtClean="0"/>
              <a:pPr/>
              <a:t>11</a:t>
            </a:fld>
            <a:endParaRPr lang="en-US" dirty="0"/>
          </a:p>
        </p:txBody>
      </p:sp>
      <p:pic>
        <p:nvPicPr>
          <p:cNvPr id="16" name="Picture 15" descr="Chart, bar chart, histogram&#10;&#10;Description automatically generated">
            <a:extLst>
              <a:ext uri="{FF2B5EF4-FFF2-40B4-BE49-F238E27FC236}">
                <a16:creationId xmlns:a16="http://schemas.microsoft.com/office/drawing/2014/main" id="{F050EB6D-0384-4AFF-B88E-280C9FB6A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283" y="1969536"/>
            <a:ext cx="5553075" cy="4038600"/>
          </a:xfrm>
          <a:prstGeom prst="rect">
            <a:avLst/>
          </a:prstGeom>
        </p:spPr>
      </p:pic>
      <p:pic>
        <p:nvPicPr>
          <p:cNvPr id="18" name="Picture 17" descr="Chart, histogram&#10;&#10;Description automatically generated">
            <a:extLst>
              <a:ext uri="{FF2B5EF4-FFF2-40B4-BE49-F238E27FC236}">
                <a16:creationId xmlns:a16="http://schemas.microsoft.com/office/drawing/2014/main" id="{30744803-11EB-4445-81AC-468C5A834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42" y="1969536"/>
            <a:ext cx="5553075" cy="4038600"/>
          </a:xfrm>
          <a:prstGeom prst="rect">
            <a:avLst/>
          </a:prstGeom>
        </p:spPr>
      </p:pic>
    </p:spTree>
    <p:extLst>
      <p:ext uri="{BB962C8B-B14F-4D97-AF65-F5344CB8AC3E}">
        <p14:creationId xmlns:p14="http://schemas.microsoft.com/office/powerpoint/2010/main" val="39726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6800" y="341176"/>
            <a:ext cx="2228850" cy="514350"/>
          </a:xfrm>
          <a:noFill/>
        </p:spPr>
        <p:txBody>
          <a:bodyPr>
            <a:normAutofit fontScale="90000"/>
          </a:bodyPr>
          <a:lstStyle/>
          <a:p>
            <a:pPr algn="ctr"/>
            <a:r>
              <a:rPr lang="en-US" dirty="0"/>
              <a:t>Thank you! </a:t>
            </a:r>
          </a:p>
        </p:txBody>
      </p:sp>
      <p:sp>
        <p:nvSpPr>
          <p:cNvPr id="12" name="TextBox 11"/>
          <p:cNvSpPr txBox="1"/>
          <p:nvPr/>
        </p:nvSpPr>
        <p:spPr>
          <a:xfrm>
            <a:off x="2133601" y="5943601"/>
            <a:ext cx="7962899" cy="646331"/>
          </a:xfrm>
          <a:prstGeom prst="rect">
            <a:avLst/>
          </a:prstGeom>
          <a:noFill/>
        </p:spPr>
        <p:txBody>
          <a:bodyPr wrap="square" rtlCol="0">
            <a:spAutoFit/>
          </a:bodyPr>
          <a:lstStyle/>
          <a:p>
            <a:pPr algn="just"/>
            <a:r>
              <a:rPr lang="en-US" sz="1200" b="1" dirty="0">
                <a:solidFill>
                  <a:prstClr val="black"/>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solidFill>
                  <a:prstClr val="black"/>
                </a:solidFill>
                <a:latin typeface="Calibri" panose="020F0502020204030204" pitchFamily="34" charset="0"/>
                <a:cs typeface="Calibri" panose="020F0502020204030204" pitchFamily="34" charset="0"/>
              </a:rPr>
              <a:t> R305H150073 </a:t>
            </a:r>
            <a:r>
              <a:rPr lang="en-US" sz="1200" b="1" dirty="0">
                <a:solidFill>
                  <a:prstClr val="black"/>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2438400" y="1752600"/>
            <a:ext cx="7658100" cy="3970318"/>
          </a:xfrm>
          <a:prstGeom prst="rect">
            <a:avLst/>
          </a:prstGeom>
        </p:spPr>
        <p:txBody>
          <a:bodyPr wrap="square">
            <a:spAutoFit/>
          </a:bodyPr>
          <a:lstStyle/>
          <a:p>
            <a:pPr marL="257175" indent="-257175">
              <a:buFont typeface="Wingdings" charset="2"/>
              <a:buChar char="§"/>
              <a:defRPr/>
            </a:pPr>
            <a:r>
              <a:rPr lang="en-US" sz="2100" dirty="0">
                <a:solidFill>
                  <a:prstClr val="black"/>
                </a:solidFill>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Jonathan Isler</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Ryan Fuller</a:t>
            </a:r>
          </a:p>
          <a:p>
            <a:pPr lvl="1">
              <a:defRPr/>
            </a:pPr>
            <a:endParaRPr lang="en-US" sz="1200" dirty="0">
              <a:solidFill>
                <a:prstClr val="black"/>
              </a:solidFill>
              <a:latin typeface="Calibri Light" charset="0"/>
              <a:ea typeface="Calibri Light" charset="0"/>
              <a:cs typeface="Calibri Light" charset="0"/>
            </a:endParaRPr>
          </a:p>
          <a:p>
            <a:pPr marL="257175" indent="-257175">
              <a:buFont typeface="Wingdings" charset="2"/>
              <a:buChar char="§"/>
              <a:defRPr/>
            </a:pPr>
            <a:r>
              <a:rPr lang="en-US" sz="2100" dirty="0">
                <a:solidFill>
                  <a:prstClr val="black"/>
                </a:solidFill>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Gary Adams</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Todd </a:t>
            </a:r>
            <a:r>
              <a:rPr lang="en-US" dirty="0" err="1">
                <a:solidFill>
                  <a:prstClr val="black"/>
                </a:solidFill>
                <a:latin typeface="Calibri Light" charset="0"/>
                <a:ea typeface="Calibri Light" charset="0"/>
                <a:cs typeface="Calibri Light" charset="0"/>
              </a:rPr>
              <a:t>Hoig</a:t>
            </a:r>
            <a:endParaRPr lang="en-US" dirty="0">
              <a:solidFill>
                <a:prstClr val="black"/>
              </a:solidFill>
              <a:latin typeface="Calibri Light" charset="0"/>
              <a:ea typeface="Calibri Light" charset="0"/>
              <a:cs typeface="Calibri Light" charset="0"/>
            </a:endParaRPr>
          </a:p>
          <a:p>
            <a:pPr marL="342900" lvl="1">
              <a:defRPr/>
            </a:pPr>
            <a:endParaRPr lang="en-US" dirty="0">
              <a:solidFill>
                <a:prstClr val="black"/>
              </a:solidFill>
              <a:latin typeface="Calibri Light" charset="0"/>
              <a:ea typeface="Calibri Light" charset="0"/>
              <a:cs typeface="Calibri Light" charset="0"/>
            </a:endParaRPr>
          </a:p>
          <a:p>
            <a:pPr marL="142875" indent="-257175">
              <a:buFont typeface="Wingdings" charset="2"/>
              <a:buChar char="§"/>
              <a:defRPr/>
            </a:pPr>
            <a:r>
              <a:rPr lang="en-US" dirty="0">
                <a:solidFill>
                  <a:prstClr val="black"/>
                </a:solidFill>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Ed Sullivan</a:t>
            </a:r>
          </a:p>
          <a:p>
            <a:pPr marL="600075" lvl="1" indent="-257175">
              <a:buFont typeface="Wingdings" charset="2"/>
              <a:buChar char="§"/>
              <a:defRPr/>
            </a:pPr>
            <a:r>
              <a:rPr lang="en-US" dirty="0">
                <a:solidFill>
                  <a:prstClr val="black"/>
                </a:solidFill>
                <a:latin typeface="Calibri Light" charset="0"/>
                <a:ea typeface="Calibri Light" charset="0"/>
                <a:cs typeface="Calibri Light" charset="0"/>
              </a:rPr>
              <a:t>Matthew Case</a:t>
            </a:r>
          </a:p>
          <a:p>
            <a:pPr marL="600075" lvl="1" indent="-257175">
              <a:buFont typeface="Wingdings" charset="2"/>
              <a:buChar char="§"/>
              <a:defRPr/>
            </a:pPr>
            <a:endParaRPr lang="en-US" dirty="0">
              <a:solidFill>
                <a:prstClr val="black"/>
              </a:solidFill>
              <a:latin typeface="Calibri Light" charset="0"/>
              <a:ea typeface="Calibri Light" charset="0"/>
              <a:cs typeface="Calibri Light" charset="0"/>
            </a:endParaRPr>
          </a:p>
          <a:p>
            <a:pPr marL="142875" indent="-257175">
              <a:buFont typeface="Wingdings" charset="2"/>
              <a:buChar char="§"/>
              <a:defRPr/>
            </a:pPr>
            <a:endParaRPr lang="en-US" dirty="0">
              <a:solidFill>
                <a:prstClr val="black"/>
              </a:solidFill>
              <a:latin typeface="Calibri Light" charset="0"/>
              <a:ea typeface="Calibri Light" charset="0"/>
              <a:cs typeface="Calibri Light" charset="0"/>
            </a:endParaRPr>
          </a:p>
          <a:p>
            <a:pPr marL="142875" indent="-257175">
              <a:buFont typeface="Wingdings" charset="2"/>
              <a:buChar char="§"/>
              <a:defRPr/>
            </a:pPr>
            <a:endParaRPr lang="en-US" dirty="0">
              <a:solidFill>
                <a:prstClr val="black"/>
              </a:solidFill>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fld id="{E977C9FB-1514-7A49-9A51-0E844952849F}" type="slidenum">
              <a:rPr lang="en-US">
                <a:solidFill>
                  <a:prstClr val="white"/>
                </a:solidFill>
                <a:latin typeface="Georgia"/>
              </a:rPr>
              <a:pPr/>
              <a:t>12</a:t>
            </a:fld>
            <a:endParaRPr lang="en-US" dirty="0">
              <a:solidFill>
                <a:prstClr val="white"/>
              </a:solidFill>
              <a:latin typeface="Georgia"/>
            </a:endParaRPr>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Questions and Problems -Secondary</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a:solidFill>
                  <a:prstClr val="white"/>
                </a:solidFill>
                <a:latin typeface="Georgia"/>
              </a:rPr>
              <a:pPr/>
              <a:t>2</a:t>
            </a:fld>
            <a:endParaRPr lang="en-US" dirty="0">
              <a:solidFill>
                <a:prstClr val="white"/>
              </a:solidFill>
              <a:latin typeface="Georgia"/>
            </a:endParaRPr>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normAutofit fontScale="85000" lnSpcReduction="20000"/>
          </a:bodyPr>
          <a:lstStyle/>
          <a:p>
            <a:r>
              <a:rPr lang="en-US" dirty="0"/>
              <a:t>Exclude schools where response rate is low - if a certain year response rate is low, do we exclude only that year? Or do we want an average response rate across years and exclude from all years?</a:t>
            </a:r>
          </a:p>
          <a:p>
            <a:r>
              <a:rPr lang="en-US" dirty="0"/>
              <a:t>Enrollment data is whacky - people can choose not to report race/ethnicity. </a:t>
            </a:r>
          </a:p>
          <a:p>
            <a:pPr lvl="1"/>
            <a:r>
              <a:rPr lang="en-US" dirty="0"/>
              <a:t>Consistently around 6% in the enrollment data do not report ethnicity</a:t>
            </a:r>
          </a:p>
          <a:p>
            <a:r>
              <a:rPr lang="en-US" dirty="0"/>
              <a:t>race/ethnicity data has problems</a:t>
            </a:r>
          </a:p>
          <a:p>
            <a:pPr lvl="1"/>
            <a:r>
              <a:rPr lang="en-US" dirty="0"/>
              <a:t>105 schools with total </a:t>
            </a:r>
            <a:r>
              <a:rPr lang="en-US" dirty="0" err="1"/>
              <a:t>hispanic</a:t>
            </a:r>
            <a:r>
              <a:rPr lang="en-US" dirty="0"/>
              <a:t> survey responses &gt; total </a:t>
            </a:r>
            <a:r>
              <a:rPr lang="en-US" dirty="0" err="1"/>
              <a:t>hispanic</a:t>
            </a:r>
            <a:r>
              <a:rPr lang="en-US" dirty="0"/>
              <a:t> enrollment</a:t>
            </a:r>
          </a:p>
          <a:p>
            <a:pPr lvl="1"/>
            <a:r>
              <a:rPr lang="en-US" dirty="0"/>
              <a:t>92 schools with total </a:t>
            </a:r>
            <a:r>
              <a:rPr lang="en-US" dirty="0" err="1"/>
              <a:t>asian</a:t>
            </a:r>
            <a:r>
              <a:rPr lang="en-US" dirty="0"/>
              <a:t> survey responses &gt; total </a:t>
            </a:r>
            <a:r>
              <a:rPr lang="en-US" dirty="0" err="1"/>
              <a:t>asian</a:t>
            </a:r>
            <a:r>
              <a:rPr lang="en-US" dirty="0"/>
              <a:t> enrollment</a:t>
            </a:r>
          </a:p>
          <a:p>
            <a:pPr lvl="1"/>
            <a:r>
              <a:rPr lang="en-US" dirty="0"/>
              <a:t>Same problem with blacks for 299 schools</a:t>
            </a:r>
          </a:p>
          <a:p>
            <a:pPr lvl="1"/>
            <a:r>
              <a:rPr lang="en-US" dirty="0"/>
              <a:t>Same problem with whites for 316 schools</a:t>
            </a:r>
          </a:p>
          <a:p>
            <a:endParaRPr lang="en-US" dirty="0"/>
          </a:p>
          <a:p>
            <a:endParaRPr lang="en-US" dirty="0"/>
          </a:p>
        </p:txBody>
      </p:sp>
    </p:spTree>
    <p:extLst>
      <p:ext uri="{BB962C8B-B14F-4D97-AF65-F5344CB8AC3E}">
        <p14:creationId xmlns:p14="http://schemas.microsoft.com/office/powerpoint/2010/main" val="77705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F1A5-4B7C-4867-91B1-3E0D0B666AF7}"/>
              </a:ext>
            </a:extLst>
          </p:cNvPr>
          <p:cNvSpPr>
            <a:spLocks noGrp="1"/>
          </p:cNvSpPr>
          <p:nvPr>
            <p:ph type="title"/>
          </p:nvPr>
        </p:nvSpPr>
        <p:spPr/>
        <p:txBody>
          <a:bodyPr/>
          <a:lstStyle/>
          <a:p>
            <a:r>
              <a:rPr lang="en-US" dirty="0"/>
              <a:t>Discrepancy for Pooled Grade 9: bin width = 10</a:t>
            </a:r>
          </a:p>
        </p:txBody>
      </p:sp>
      <p:pic>
        <p:nvPicPr>
          <p:cNvPr id="6" name="Content Placeholder 5" descr="Chart, histogram&#10;&#10;Description automatically generated">
            <a:extLst>
              <a:ext uri="{FF2B5EF4-FFF2-40B4-BE49-F238E27FC236}">
                <a16:creationId xmlns:a16="http://schemas.microsoft.com/office/drawing/2014/main" id="{9135121E-F0D3-4F55-B1BD-C924B5850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62" y="1843881"/>
            <a:ext cx="5553075" cy="4038600"/>
          </a:xfrm>
        </p:spPr>
      </p:pic>
      <p:sp>
        <p:nvSpPr>
          <p:cNvPr id="4" name="Slide Number Placeholder 3">
            <a:extLst>
              <a:ext uri="{FF2B5EF4-FFF2-40B4-BE49-F238E27FC236}">
                <a16:creationId xmlns:a16="http://schemas.microsoft.com/office/drawing/2014/main" id="{BE7DF8E2-BF0C-4DDD-A40A-3066F4F750F3}"/>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248845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E6CB-B227-4307-8EE2-85F156594A6C}"/>
              </a:ext>
            </a:extLst>
          </p:cNvPr>
          <p:cNvSpPr>
            <a:spLocks noGrp="1"/>
          </p:cNvSpPr>
          <p:nvPr>
            <p:ph type="title"/>
          </p:nvPr>
        </p:nvSpPr>
        <p:spPr/>
        <p:txBody>
          <a:bodyPr/>
          <a:lstStyle/>
          <a:p>
            <a:r>
              <a:rPr lang="en-US" dirty="0"/>
              <a:t>Discrepancy for Pooled Grade 11: bin width = 1</a:t>
            </a:r>
          </a:p>
        </p:txBody>
      </p:sp>
      <p:pic>
        <p:nvPicPr>
          <p:cNvPr id="6" name="Content Placeholder 5" descr="Chart, histogram&#10;&#10;Description automatically generated">
            <a:extLst>
              <a:ext uri="{FF2B5EF4-FFF2-40B4-BE49-F238E27FC236}">
                <a16:creationId xmlns:a16="http://schemas.microsoft.com/office/drawing/2014/main" id="{91EEA99F-9178-4EBD-AF4A-D1E52F3DD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62" y="1843881"/>
            <a:ext cx="5553075" cy="4038600"/>
          </a:xfrm>
        </p:spPr>
      </p:pic>
      <p:sp>
        <p:nvSpPr>
          <p:cNvPr id="4" name="Slide Number Placeholder 3">
            <a:extLst>
              <a:ext uri="{FF2B5EF4-FFF2-40B4-BE49-F238E27FC236}">
                <a16:creationId xmlns:a16="http://schemas.microsoft.com/office/drawing/2014/main" id="{8935E7AC-A0B7-40E5-A726-05279E45FAED}"/>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299091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4186-B3E4-4DC9-AC48-307B6EF2734D}"/>
              </a:ext>
            </a:extLst>
          </p:cNvPr>
          <p:cNvSpPr>
            <a:spLocks noGrp="1"/>
          </p:cNvSpPr>
          <p:nvPr>
            <p:ph type="title"/>
          </p:nvPr>
        </p:nvSpPr>
        <p:spPr/>
        <p:txBody>
          <a:bodyPr/>
          <a:lstStyle/>
          <a:p>
            <a:r>
              <a:rPr lang="en-US" sz="3200" dirty="0"/>
              <a:t>Discrepancy for Pooled Female: bin width = 1</a:t>
            </a:r>
            <a:endParaRPr lang="en-US" dirty="0"/>
          </a:p>
        </p:txBody>
      </p:sp>
      <p:sp>
        <p:nvSpPr>
          <p:cNvPr id="3" name="Content Placeholder 2">
            <a:extLst>
              <a:ext uri="{FF2B5EF4-FFF2-40B4-BE49-F238E27FC236}">
                <a16:creationId xmlns:a16="http://schemas.microsoft.com/office/drawing/2014/main" id="{F3C69167-C004-4152-BFFA-F6D63CD38AE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2112ADF-37F8-4919-97B0-D4C885591B20}"/>
              </a:ext>
            </a:extLst>
          </p:cNvPr>
          <p:cNvSpPr>
            <a:spLocks noGrp="1"/>
          </p:cNvSpPr>
          <p:nvPr>
            <p:ph type="sldNum" sz="quarter" idx="12"/>
          </p:nvPr>
        </p:nvSpPr>
        <p:spPr/>
        <p:txBody>
          <a:bodyPr/>
          <a:lstStyle/>
          <a:p>
            <a:fld id="{80DD8C35-F8B3-4049-95AF-A34E38FBBA50}" type="slidenum">
              <a:rPr lang="en-US" smtClean="0"/>
              <a:pPr/>
              <a:t>5</a:t>
            </a:fld>
            <a:endParaRPr lang="en-US" dirty="0"/>
          </a:p>
        </p:txBody>
      </p:sp>
      <p:pic>
        <p:nvPicPr>
          <p:cNvPr id="5" name="Content Placeholder 5" descr="Chart, histogram&#10;&#10;Description automatically generated">
            <a:extLst>
              <a:ext uri="{FF2B5EF4-FFF2-40B4-BE49-F238E27FC236}">
                <a16:creationId xmlns:a16="http://schemas.microsoft.com/office/drawing/2014/main" id="{87DF172B-F184-40A4-87D2-A234267AB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861" y="1904461"/>
            <a:ext cx="5384800" cy="3917441"/>
          </a:xfrm>
          <a:prstGeom prst="rect">
            <a:avLst/>
          </a:prstGeom>
          <a:noFill/>
        </p:spPr>
      </p:pic>
    </p:spTree>
    <p:extLst>
      <p:ext uri="{BB962C8B-B14F-4D97-AF65-F5344CB8AC3E}">
        <p14:creationId xmlns:p14="http://schemas.microsoft.com/office/powerpoint/2010/main" val="243812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0648-C3FE-41AF-B10A-08997ECD03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D82859-4928-4AC9-AB38-BB9F1437BE44}"/>
              </a:ext>
            </a:extLst>
          </p:cNvPr>
          <p:cNvSpPr>
            <a:spLocks noGrp="1"/>
          </p:cNvSpPr>
          <p:nvPr>
            <p:ph idx="1"/>
          </p:nvPr>
        </p:nvSpPr>
        <p:spPr/>
        <p:txBody>
          <a:bodyPr/>
          <a:lstStyle/>
          <a:p>
            <a:r>
              <a:rPr lang="en-US" dirty="0"/>
              <a:t>As we can see, the discrepancy for overall pooled data by grade/gender is not severe</a:t>
            </a:r>
          </a:p>
          <a:p>
            <a:r>
              <a:rPr lang="en-US" dirty="0"/>
              <a:t>Pooled ethnicity data is where the main discrepancy is</a:t>
            </a:r>
          </a:p>
        </p:txBody>
      </p:sp>
      <p:sp>
        <p:nvSpPr>
          <p:cNvPr id="4" name="Slide Number Placeholder 3">
            <a:extLst>
              <a:ext uri="{FF2B5EF4-FFF2-40B4-BE49-F238E27FC236}">
                <a16:creationId xmlns:a16="http://schemas.microsoft.com/office/drawing/2014/main" id="{44E4097C-74E5-4E26-8590-3C71CEC72E91}"/>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283848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A9D0-0DB2-470B-8B2E-D1E4E942E37E}"/>
              </a:ext>
            </a:extLst>
          </p:cNvPr>
          <p:cNvSpPr>
            <a:spLocks noGrp="1"/>
          </p:cNvSpPr>
          <p:nvPr>
            <p:ph type="title"/>
          </p:nvPr>
        </p:nvSpPr>
        <p:spPr/>
        <p:txBody>
          <a:bodyPr/>
          <a:lstStyle/>
          <a:p>
            <a:r>
              <a:rPr lang="en-US" dirty="0"/>
              <a:t>Discrepancy between Survey and Enrollment</a:t>
            </a:r>
          </a:p>
        </p:txBody>
      </p:sp>
      <p:pic>
        <p:nvPicPr>
          <p:cNvPr id="6" name="Content Placeholder 5" descr="Chart, histogram&#10;&#10;Description automatically generated">
            <a:extLst>
              <a:ext uri="{FF2B5EF4-FFF2-40B4-BE49-F238E27FC236}">
                <a16:creationId xmlns:a16="http://schemas.microsoft.com/office/drawing/2014/main" id="{AAB45A70-0452-4AFF-8752-666D81704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62" y="1843881"/>
            <a:ext cx="5553075" cy="4038600"/>
          </a:xfrm>
        </p:spPr>
      </p:pic>
      <p:sp>
        <p:nvSpPr>
          <p:cNvPr id="4" name="Slide Number Placeholder 3">
            <a:extLst>
              <a:ext uri="{FF2B5EF4-FFF2-40B4-BE49-F238E27FC236}">
                <a16:creationId xmlns:a16="http://schemas.microsoft.com/office/drawing/2014/main" id="{1B2A7072-B90A-4A0D-842F-56A697477395}"/>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
        <p:nvSpPr>
          <p:cNvPr id="7" name="TextBox 6">
            <a:extLst>
              <a:ext uri="{FF2B5EF4-FFF2-40B4-BE49-F238E27FC236}">
                <a16:creationId xmlns:a16="http://schemas.microsoft.com/office/drawing/2014/main" id="{B6C08EB9-CDF3-4BA2-BEBE-96E410914DB9}"/>
              </a:ext>
            </a:extLst>
          </p:cNvPr>
          <p:cNvSpPr txBox="1"/>
          <p:nvPr/>
        </p:nvSpPr>
        <p:spPr>
          <a:xfrm>
            <a:off x="1791478" y="1474549"/>
            <a:ext cx="8052318" cy="369332"/>
          </a:xfrm>
          <a:prstGeom prst="rect">
            <a:avLst/>
          </a:prstGeom>
          <a:noFill/>
        </p:spPr>
        <p:txBody>
          <a:bodyPr wrap="square" rtlCol="0">
            <a:spAutoFit/>
          </a:bodyPr>
          <a:lstStyle/>
          <a:p>
            <a:r>
              <a:rPr lang="en-US" dirty="0"/>
              <a:t>Hispanic: Bin width = 10</a:t>
            </a:r>
          </a:p>
        </p:txBody>
      </p:sp>
    </p:spTree>
    <p:extLst>
      <p:ext uri="{BB962C8B-B14F-4D97-AF65-F5344CB8AC3E}">
        <p14:creationId xmlns:p14="http://schemas.microsoft.com/office/powerpoint/2010/main" val="380327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3750-374A-4151-9E56-CF0D1DFFE367}"/>
              </a:ext>
            </a:extLst>
          </p:cNvPr>
          <p:cNvSpPr>
            <a:spLocks noGrp="1"/>
          </p:cNvSpPr>
          <p:nvPr>
            <p:ph type="title"/>
          </p:nvPr>
        </p:nvSpPr>
        <p:spPr/>
        <p:txBody>
          <a:bodyPr/>
          <a:lstStyle/>
          <a:p>
            <a:r>
              <a:rPr lang="en-US" dirty="0"/>
              <a:t>Discrepancy between Survey and Enrollment</a:t>
            </a:r>
          </a:p>
        </p:txBody>
      </p:sp>
      <p:sp>
        <p:nvSpPr>
          <p:cNvPr id="3" name="Content Placeholder 2">
            <a:extLst>
              <a:ext uri="{FF2B5EF4-FFF2-40B4-BE49-F238E27FC236}">
                <a16:creationId xmlns:a16="http://schemas.microsoft.com/office/drawing/2014/main" id="{7C07849F-5A48-4DA3-A45F-E6CA9BABF414}"/>
              </a:ext>
            </a:extLst>
          </p:cNvPr>
          <p:cNvSpPr>
            <a:spLocks noGrp="1"/>
          </p:cNvSpPr>
          <p:nvPr>
            <p:ph idx="1"/>
          </p:nvPr>
        </p:nvSpPr>
        <p:spPr/>
        <p:txBody>
          <a:bodyPr/>
          <a:lstStyle/>
          <a:p>
            <a:r>
              <a:rPr lang="en-US" dirty="0"/>
              <a:t>Asian: bin width = 5</a:t>
            </a:r>
          </a:p>
        </p:txBody>
      </p:sp>
      <p:sp>
        <p:nvSpPr>
          <p:cNvPr id="4" name="Slide Number Placeholder 3">
            <a:extLst>
              <a:ext uri="{FF2B5EF4-FFF2-40B4-BE49-F238E27FC236}">
                <a16:creationId xmlns:a16="http://schemas.microsoft.com/office/drawing/2014/main" id="{0AEC9FFB-A1D7-464E-87CE-E287D2D93FB0}"/>
              </a:ext>
            </a:extLst>
          </p:cNvPr>
          <p:cNvSpPr>
            <a:spLocks noGrp="1"/>
          </p:cNvSpPr>
          <p:nvPr>
            <p:ph type="sldNum" sz="quarter" idx="12"/>
          </p:nvPr>
        </p:nvSpPr>
        <p:spPr/>
        <p:txBody>
          <a:bodyPr/>
          <a:lstStyle/>
          <a:p>
            <a:fld id="{80DD8C35-F8B3-4049-95AF-A34E38FBBA50}" type="slidenum">
              <a:rPr lang="en-US" smtClean="0"/>
              <a:pPr/>
              <a:t>8</a:t>
            </a:fld>
            <a:endParaRPr lang="en-US" dirty="0"/>
          </a:p>
        </p:txBody>
      </p:sp>
      <p:pic>
        <p:nvPicPr>
          <p:cNvPr id="6" name="Picture 5" descr="Chart, histogram&#10;&#10;Description automatically generated">
            <a:extLst>
              <a:ext uri="{FF2B5EF4-FFF2-40B4-BE49-F238E27FC236}">
                <a16:creationId xmlns:a16="http://schemas.microsoft.com/office/drawing/2014/main" id="{EA2148B6-754B-4AA9-8175-071FAFBFA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62" y="2258786"/>
            <a:ext cx="5553075" cy="4038600"/>
          </a:xfrm>
          <a:prstGeom prst="rect">
            <a:avLst/>
          </a:prstGeom>
        </p:spPr>
      </p:pic>
    </p:spTree>
    <p:extLst>
      <p:ext uri="{BB962C8B-B14F-4D97-AF65-F5344CB8AC3E}">
        <p14:creationId xmlns:p14="http://schemas.microsoft.com/office/powerpoint/2010/main" val="30707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87A4-0CE3-4A6C-9424-ADA311CE7B0B}"/>
              </a:ext>
            </a:extLst>
          </p:cNvPr>
          <p:cNvSpPr>
            <a:spLocks noGrp="1"/>
          </p:cNvSpPr>
          <p:nvPr>
            <p:ph type="title"/>
          </p:nvPr>
        </p:nvSpPr>
        <p:spPr/>
        <p:txBody>
          <a:bodyPr/>
          <a:lstStyle/>
          <a:p>
            <a:r>
              <a:rPr lang="en-US" dirty="0"/>
              <a:t>Discrepancy between Survey and Enrollment</a:t>
            </a:r>
          </a:p>
        </p:txBody>
      </p:sp>
      <p:sp>
        <p:nvSpPr>
          <p:cNvPr id="3" name="Content Placeholder 2">
            <a:extLst>
              <a:ext uri="{FF2B5EF4-FFF2-40B4-BE49-F238E27FC236}">
                <a16:creationId xmlns:a16="http://schemas.microsoft.com/office/drawing/2014/main" id="{5271FF00-3ABC-44BF-B6AA-FF09CCC6C155}"/>
              </a:ext>
            </a:extLst>
          </p:cNvPr>
          <p:cNvSpPr>
            <a:spLocks noGrp="1"/>
          </p:cNvSpPr>
          <p:nvPr>
            <p:ph idx="1"/>
          </p:nvPr>
        </p:nvSpPr>
        <p:spPr/>
        <p:txBody>
          <a:bodyPr/>
          <a:lstStyle/>
          <a:p>
            <a:r>
              <a:rPr lang="en-US" dirty="0"/>
              <a:t>Black: bin width = 5</a:t>
            </a:r>
          </a:p>
        </p:txBody>
      </p:sp>
      <p:sp>
        <p:nvSpPr>
          <p:cNvPr id="4" name="Slide Number Placeholder 3">
            <a:extLst>
              <a:ext uri="{FF2B5EF4-FFF2-40B4-BE49-F238E27FC236}">
                <a16:creationId xmlns:a16="http://schemas.microsoft.com/office/drawing/2014/main" id="{FFDD2F97-1BDD-4F94-B782-10CF8533BD87}"/>
              </a:ext>
            </a:extLst>
          </p:cNvPr>
          <p:cNvSpPr>
            <a:spLocks noGrp="1"/>
          </p:cNvSpPr>
          <p:nvPr>
            <p:ph type="sldNum" sz="quarter" idx="12"/>
          </p:nvPr>
        </p:nvSpPr>
        <p:spPr/>
        <p:txBody>
          <a:bodyPr/>
          <a:lstStyle/>
          <a:p>
            <a:fld id="{80DD8C35-F8B3-4049-95AF-A34E38FBBA50}" type="slidenum">
              <a:rPr lang="en-US" smtClean="0"/>
              <a:pPr/>
              <a:t>9</a:t>
            </a:fld>
            <a:endParaRPr lang="en-US" dirty="0"/>
          </a:p>
        </p:txBody>
      </p:sp>
      <p:pic>
        <p:nvPicPr>
          <p:cNvPr id="6" name="Picture 5" descr="Chart, histogram&#10;&#10;Description automatically generated">
            <a:extLst>
              <a:ext uri="{FF2B5EF4-FFF2-40B4-BE49-F238E27FC236}">
                <a16:creationId xmlns:a16="http://schemas.microsoft.com/office/drawing/2014/main" id="{624754AA-33F8-4CDE-84F3-0D89DEE8D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62" y="2240124"/>
            <a:ext cx="5553075" cy="4038600"/>
          </a:xfrm>
          <a:prstGeom prst="rect">
            <a:avLst/>
          </a:prstGeom>
        </p:spPr>
      </p:pic>
    </p:spTree>
    <p:extLst>
      <p:ext uri="{BB962C8B-B14F-4D97-AF65-F5344CB8AC3E}">
        <p14:creationId xmlns:p14="http://schemas.microsoft.com/office/powerpoint/2010/main" val="417459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424</Words>
  <Application>Microsoft Office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Georgia</vt:lpstr>
      <vt:lpstr>Wingdings</vt:lpstr>
      <vt:lpstr>Office Theme</vt:lpstr>
      <vt:lpstr>1_Office Theme</vt:lpstr>
      <vt:lpstr>California School Climate, Health, and Learning Surveys (CalSCHLS): Progress Update</vt:lpstr>
      <vt:lpstr>Questions and Problems -Secondary</vt:lpstr>
      <vt:lpstr>Discrepancy for Pooled Grade 9: bin width = 10</vt:lpstr>
      <vt:lpstr>Discrepancy for Pooled Grade 11: bin width = 1</vt:lpstr>
      <vt:lpstr>Discrepancy for Pooled Female: bin width = 1</vt:lpstr>
      <vt:lpstr>PowerPoint Presentation</vt:lpstr>
      <vt:lpstr>Discrepancy between Survey and Enrollment</vt:lpstr>
      <vt:lpstr>Discrepancy between Survey and Enrollment</vt:lpstr>
      <vt:lpstr>Discrepancy between Survey and Enrollment</vt:lpstr>
      <vt:lpstr>Discrepancy between Survey and Enrollment</vt:lpstr>
      <vt:lpstr>Parent Data has lower discrepancy, but higher frequency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School Climate, Health, and Learning Surveys (CalSCHLS): Progress Update</dc:title>
  <dc:creator>Che Sun</dc:creator>
  <cp:lastModifiedBy>Che Sun</cp:lastModifiedBy>
  <cp:revision>4</cp:revision>
  <dcterms:created xsi:type="dcterms:W3CDTF">2020-12-07T22:45:23Z</dcterms:created>
  <dcterms:modified xsi:type="dcterms:W3CDTF">2020-12-07T23:19:22Z</dcterms:modified>
</cp:coreProperties>
</file>