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80" r:id="rId8"/>
    <p:sldId id="263" r:id="rId9"/>
    <p:sldId id="264" r:id="rId10"/>
    <p:sldId id="270" r:id="rId11"/>
    <p:sldId id="294" r:id="rId12"/>
    <p:sldId id="295" r:id="rId13"/>
    <p:sldId id="296" r:id="rId14"/>
    <p:sldId id="283" r:id="rId15"/>
    <p:sldId id="282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73" r:id="rId27"/>
    <p:sldId id="274" r:id="rId28"/>
    <p:sldId id="275" r:id="rId29"/>
    <p:sldId id="276" r:id="rId30"/>
    <p:sldId id="277" r:id="rId31"/>
    <p:sldId id="278" r:id="rId32"/>
    <p:sldId id="265" r:id="rId33"/>
    <p:sldId id="266" r:id="rId34"/>
    <p:sldId id="267" r:id="rId35"/>
    <p:sldId id="268" r:id="rId36"/>
    <p:sldId id="269" r:id="rId37"/>
    <p:sldId id="27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err="1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err="1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Chức</a:t>
          </a:r>
          <a:r>
            <a:rPr lang="en-US" sz="2000" kern="1200" cap="all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Năng</a:t>
          </a:r>
          <a:r>
            <a:rPr lang="en-US" sz="2000" kern="1200" cap="all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chính</a:t>
          </a:r>
          <a:endParaRPr lang="en-US" sz="2000" kern="1200" cap="all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Cấu</a:t>
          </a:r>
          <a:r>
            <a:rPr lang="en-US" sz="2000" kern="1200" cap="all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hình</a:t>
          </a:r>
          <a:endParaRPr lang="en-US" sz="2000" kern="1200" cap="all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7477C9BD-A8BD-4163-95E8-6CA7EE1AD2E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kern="1200" cap="all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Demo</a:t>
          </a:r>
        </a:p>
      </dgm:t>
    </dgm:pt>
    <dgm:pt modelId="{2CDE54C5-D71C-40D4-B090-B1EADBE90B56}" type="sibTrans" cxnId="{55135B67-A368-40A7-9342-5B7408766E81}">
      <dgm:prSet/>
      <dgm:spPr/>
      <dgm:t>
        <a:bodyPr/>
        <a:lstStyle/>
        <a:p>
          <a:endParaRPr lang="en-US"/>
        </a:p>
      </dgm:t>
    </dgm:pt>
    <dgm:pt modelId="{672E37B3-F26A-495C-8668-EEC2940E6E67}" type="parTrans" cxnId="{55135B67-A368-40A7-9342-5B7408766E81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 altLang="ja-JP"/>
        </a:p>
      </dgm:t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4"/>
      <dgm:spPr/>
    </dgm:pt>
    <dgm:pt modelId="{7C175B98-93F4-4D7C-BB95-1514AB879CD5}" type="pres">
      <dgm:prSet presAssocID="{40FC4FFE-8987-4A26-B7F4-8A516F18ADAE}" presName="iconRect" presStyleLbl="node1" presStyleIdx="0" presStyleCnt="4"/>
      <dgm:spPr>
        <a:blipFill>
          <a:blip xmlns:r="http://schemas.openxmlformats.org/officeDocument/2006/relationships" r:embed="rId1">
            <a:duotone>
              <a:schemeClr val="bg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bg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 altLang="ja-JP"/>
        </a:p>
      </dgm:t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4"/>
      <dgm:spPr/>
    </dgm:pt>
    <dgm:pt modelId="{DB4CA7C4-FCA1-4127-B20A-2A5C031A3CF4}" type="pres">
      <dgm:prSet presAssocID="{49225C73-1633-42F1-AB3B-7CB183E5F8B8}" presName="iconRect" presStyleLbl="node1" presStyleIdx="1" presStyleCnt="4"/>
      <dgm:spPr>
        <a:blipFill>
          <a:blip xmlns:r="http://schemas.openxmlformats.org/officeDocument/2006/relationships" r:embed="rId2">
            <a:duotone>
              <a:schemeClr val="bg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bg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USB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 altLang="ja-JP"/>
        </a:p>
      </dgm:t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4"/>
      <dgm:spPr/>
    </dgm:pt>
    <dgm:pt modelId="{39509775-983E-4110-B989-EE2CD6514BE0}" type="pres">
      <dgm:prSet presAssocID="{1C383F32-22E8-4F62-A3E0-BDC3D5F48992}" presName="iconRect" presStyleLbl="node1" presStyleIdx="2" presStyleCnt="4"/>
      <dgm:spPr>
        <a:blipFill>
          <a:blip xmlns:r="http://schemas.openxmlformats.org/officeDocument/2006/relationships" r:embed="rId4">
            <a:duotone>
              <a:schemeClr val="bg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bg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 altLang="ja-JP"/>
        </a:p>
      </dgm:t>
    </dgm:pt>
    <dgm:pt modelId="{582C3303-7922-4F21-BF30-885FDF26434D}" type="pres">
      <dgm:prSet presAssocID="{8500F72A-2C6D-4FDF-9C1D-CA691380EB0B}" presName="sibTrans" presStyleCnt="0"/>
      <dgm:spPr/>
    </dgm:pt>
    <dgm:pt modelId="{E82048AE-121F-454A-B3A2-15C8B58558A6}" type="pres">
      <dgm:prSet presAssocID="{7477C9BD-A8BD-4163-95E8-6CA7EE1AD2EF}" presName="compNode" presStyleCnt="0"/>
      <dgm:spPr/>
    </dgm:pt>
    <dgm:pt modelId="{CF23C84E-B89B-4E3B-80C7-6DBEA8EFAD46}" type="pres">
      <dgm:prSet presAssocID="{7477C9BD-A8BD-4163-95E8-6CA7EE1AD2EF}" presName="iconBgRect" presStyleLbl="bgShp" presStyleIdx="3" presStyleCnt="4"/>
      <dgm:spPr/>
    </dgm:pt>
    <dgm:pt modelId="{3D552380-62E3-4284-93A5-4D0A2083DF80}" type="pres">
      <dgm:prSet presAssocID="{7477C9BD-A8BD-4163-95E8-6CA7EE1AD2EF}" presName="iconRect" presStyleLbl="node1" presStyleIdx="3" presStyleCnt="4"/>
      <dgm:spPr>
        <a:blipFill>
          <a:blip xmlns:r="http://schemas.openxmlformats.org/officeDocument/2006/relationships" r:embed="rId5">
            <a:duotone>
              <a:schemeClr val="bg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bg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68BD57C-710B-4AA1-8463-E602B50183E8}" type="pres">
      <dgm:prSet presAssocID="{7477C9BD-A8BD-4163-95E8-6CA7EE1AD2EF}" presName="spaceRect" presStyleCnt="0"/>
      <dgm:spPr/>
    </dgm:pt>
    <dgm:pt modelId="{3858E6ED-3E71-427E-9F8A-2767D316125E}" type="pres">
      <dgm:prSet presAssocID="{7477C9BD-A8BD-4163-95E8-6CA7EE1AD2EF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 altLang="ja-JP"/>
        </a:p>
      </dgm:t>
    </dgm:pt>
  </dgm:ptLst>
  <dgm:cxnLst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55135B67-A368-40A7-9342-5B7408766E81}" srcId="{01A66772-F185-4D58-B8BB-E9370D7A7A2B}" destId="{7477C9BD-A8BD-4163-95E8-6CA7EE1AD2EF}" srcOrd="3" destOrd="0" parTransId="{672E37B3-F26A-495C-8668-EEC2940E6E67}" sibTransId="{2CDE54C5-D71C-40D4-B090-B1EADBE90B56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89CE1503-550D-418C-922A-2CFBFEF20FCC}" type="presOf" srcId="{7477C9BD-A8BD-4163-95E8-6CA7EE1AD2EF}" destId="{3858E6ED-3E71-427E-9F8A-2767D316125E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  <dgm:cxn modelId="{E63805CB-6EBF-496A-B27F-2A51B19173D8}" type="presParOf" srcId="{50B3CE7C-E10B-4E23-BD93-03664997C932}" destId="{582C3303-7922-4F21-BF30-885FDF26434D}" srcOrd="5" destOrd="0" presId="urn:microsoft.com/office/officeart/2018/5/layout/IconCircleLabelList"/>
    <dgm:cxn modelId="{281AC854-79B6-48F8-814A-6FF32196A99B}" type="presParOf" srcId="{50B3CE7C-E10B-4E23-BD93-03664997C932}" destId="{E82048AE-121F-454A-B3A2-15C8B58558A6}" srcOrd="6" destOrd="0" presId="urn:microsoft.com/office/officeart/2018/5/layout/IconCircleLabelList"/>
    <dgm:cxn modelId="{1982A4EB-7D36-4213-B4C2-6A72DAC5D251}" type="presParOf" srcId="{E82048AE-121F-454A-B3A2-15C8B58558A6}" destId="{CF23C84E-B89B-4E3B-80C7-6DBEA8EFAD46}" srcOrd="0" destOrd="0" presId="urn:microsoft.com/office/officeart/2018/5/layout/IconCircleLabelList"/>
    <dgm:cxn modelId="{6E684B25-3AA2-4E73-9D77-F0CCC541A5F4}" type="presParOf" srcId="{E82048AE-121F-454A-B3A2-15C8B58558A6}" destId="{3D552380-62E3-4284-93A5-4D0A2083DF80}" srcOrd="1" destOrd="0" presId="urn:microsoft.com/office/officeart/2018/5/layout/IconCircleLabelList"/>
    <dgm:cxn modelId="{F66CDF4B-93DD-48D2-8006-349675364B5C}" type="presParOf" srcId="{E82048AE-121F-454A-B3A2-15C8B58558A6}" destId="{268BD57C-710B-4AA1-8463-E602B50183E8}" srcOrd="2" destOrd="0" presId="urn:microsoft.com/office/officeart/2018/5/layout/IconCircleLabelList"/>
    <dgm:cxn modelId="{21390553-51F6-4A22-B440-50C95A2816C7}" type="presParOf" srcId="{E82048AE-121F-454A-B3A2-15C8B58558A6}" destId="{3858E6ED-3E71-427E-9F8A-2767D316125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774129" y="679575"/>
          <a:ext cx="1255425" cy="12554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41679" y="947125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bg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bg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72805" y="2326036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2805" y="2326036"/>
        <a:ext cx="2058075" cy="720000"/>
      </dsp:txXfrm>
    </dsp:sp>
    <dsp:sp modelId="{BCD8CDD9-0C56-4401-ADB1-8B48DAB2C96F}">
      <dsp:nvSpPr>
        <dsp:cNvPr id="0" name=""/>
        <dsp:cNvSpPr/>
      </dsp:nvSpPr>
      <dsp:spPr>
        <a:xfrm>
          <a:off x="3192368" y="679575"/>
          <a:ext cx="1255425" cy="12554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3459917" y="947125"/>
          <a:ext cx="720326" cy="720326"/>
        </a:xfrm>
        <a:prstGeom prst="rect">
          <a:avLst/>
        </a:prstGeom>
        <a:blipFill>
          <a:blip xmlns:r="http://schemas.openxmlformats.org/officeDocument/2006/relationships" r:embed="rId2">
            <a:duotone>
              <a:schemeClr val="bg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bg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2791043" y="2326036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Chức</a:t>
          </a:r>
          <a:r>
            <a:rPr lang="en-US" sz="2000" kern="1200" cap="all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Năng</a:t>
          </a:r>
          <a:r>
            <a:rPr lang="en-US" sz="2000" kern="1200" cap="all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chính</a:t>
          </a:r>
          <a:endParaRPr lang="en-US" sz="2000" kern="1200" cap="all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2791043" y="2326036"/>
        <a:ext cx="2058075" cy="720000"/>
      </dsp:txXfrm>
    </dsp:sp>
    <dsp:sp modelId="{FF93E135-77D6-48A0-8871-9BC93D705D06}">
      <dsp:nvSpPr>
        <dsp:cNvPr id="0" name=""/>
        <dsp:cNvSpPr/>
      </dsp:nvSpPr>
      <dsp:spPr>
        <a:xfrm>
          <a:off x="5610606" y="679575"/>
          <a:ext cx="1255425" cy="12554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5878155" y="947125"/>
          <a:ext cx="720326" cy="720326"/>
        </a:xfrm>
        <a:prstGeom prst="rect">
          <a:avLst/>
        </a:prstGeom>
        <a:blipFill>
          <a:blip xmlns:r="http://schemas.openxmlformats.org/officeDocument/2006/relationships" r:embed="rId4">
            <a:duotone>
              <a:schemeClr val="bg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bg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5209281" y="2326036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Cấu</a:t>
          </a:r>
          <a:r>
            <a:rPr lang="en-US" sz="2000" kern="1200" cap="all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hình</a:t>
          </a:r>
          <a:endParaRPr lang="en-US" sz="2000" kern="1200" cap="all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5209281" y="2326036"/>
        <a:ext cx="2058075" cy="720000"/>
      </dsp:txXfrm>
    </dsp:sp>
    <dsp:sp modelId="{CF23C84E-B89B-4E3B-80C7-6DBEA8EFAD46}">
      <dsp:nvSpPr>
        <dsp:cNvPr id="0" name=""/>
        <dsp:cNvSpPr/>
      </dsp:nvSpPr>
      <dsp:spPr>
        <a:xfrm>
          <a:off x="8028844" y="679575"/>
          <a:ext cx="1255425" cy="12554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D552380-62E3-4284-93A5-4D0A2083DF80}">
      <dsp:nvSpPr>
        <dsp:cNvPr id="0" name=""/>
        <dsp:cNvSpPr/>
      </dsp:nvSpPr>
      <dsp:spPr>
        <a:xfrm>
          <a:off x="8296394" y="947125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duotone>
              <a:schemeClr val="bg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bg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858E6ED-3E71-427E-9F8A-2767D316125E}">
      <dsp:nvSpPr>
        <dsp:cNvPr id="0" name=""/>
        <dsp:cNvSpPr/>
      </dsp:nvSpPr>
      <dsp:spPr>
        <a:xfrm>
          <a:off x="7627519" y="2326036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cap="all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Demo</a:t>
          </a:r>
        </a:p>
      </dsp:txBody>
      <dsp:txXfrm>
        <a:off x="7627519" y="2326036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8/24/2021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8/24/2021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www.youtube.com/watch?v=A7HfLSTlSn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7HfLSTlSn0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5.xml"/><Relationship Id="rId4" Type="http://schemas.openxmlformats.org/officeDocument/2006/relationships/slide" Target="slide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Restart Computer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Hackathon 2021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(web-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QUEUE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67022"/>
            <a:ext cx="10058400" cy="4804116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Page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sạc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pin, user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154" y="2162666"/>
            <a:ext cx="7805714" cy="4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0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(web-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CONTROL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Page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ontrol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quay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Page Queue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2. User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 di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button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3. User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 ở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[Camera Stream]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4.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Page Control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phút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phút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logout user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5. User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rời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Page Control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sớm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click button [Out Room]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click [Logout]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User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Pin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 ở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Wifi_Battery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Pin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7.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sạc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pin, user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02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333" y="367454"/>
            <a:ext cx="10058400" cy="1371600"/>
          </a:xfrm>
        </p:spPr>
        <p:txBody>
          <a:bodyPr/>
          <a:lstStyle/>
          <a:p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(web-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166" y="1535854"/>
            <a:ext cx="10354733" cy="3849624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 di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button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9" y="1969592"/>
            <a:ext cx="9448801" cy="44661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29467" y="3539067"/>
            <a:ext cx="3098800" cy="26500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1397000" y="4047067"/>
            <a:ext cx="1253067" cy="533400"/>
          </a:xfrm>
          <a:prstGeom prst="wedgeRoundRectCallout">
            <a:avLst>
              <a:gd name="adj1" fmla="val 70383"/>
              <a:gd name="adj2" fmla="val 323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</a:t>
            </a:r>
          </a:p>
        </p:txBody>
      </p:sp>
    </p:spTree>
    <p:extLst>
      <p:ext uri="{BB962C8B-B14F-4D97-AF65-F5344CB8AC3E}">
        <p14:creationId xmlns:p14="http://schemas.microsoft.com/office/powerpoint/2010/main" val="36223081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333" y="367454"/>
            <a:ext cx="10058400" cy="1371600"/>
          </a:xfrm>
        </p:spPr>
        <p:txBody>
          <a:bodyPr/>
          <a:lstStyle/>
          <a:p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(web-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166" y="1535854"/>
            <a:ext cx="10354733" cy="3849624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 ở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[Camera Stream]</a:t>
            </a:r>
          </a:p>
          <a:p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31" y="2003459"/>
            <a:ext cx="9448801" cy="44661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64867" y="3531502"/>
            <a:ext cx="3598332" cy="26500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5009237" y="3703158"/>
            <a:ext cx="1455064" cy="533400"/>
          </a:xfrm>
          <a:prstGeom prst="wedgeRoundRectCallout">
            <a:avLst>
              <a:gd name="adj1" fmla="val 70383"/>
              <a:gd name="adj2" fmla="val 323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</a:t>
            </a:r>
          </a:p>
        </p:txBody>
      </p:sp>
    </p:spTree>
    <p:extLst>
      <p:ext uri="{BB962C8B-B14F-4D97-AF65-F5344CB8AC3E}">
        <p14:creationId xmlns:p14="http://schemas.microsoft.com/office/powerpoint/2010/main" val="25918640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333" y="367454"/>
            <a:ext cx="10058400" cy="1371600"/>
          </a:xfrm>
        </p:spPr>
        <p:txBody>
          <a:bodyPr/>
          <a:lstStyle/>
          <a:p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(web-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166" y="1535854"/>
            <a:ext cx="10545234" cy="3849624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 Control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phút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phút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logout user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31" y="2003459"/>
            <a:ext cx="9448801" cy="44661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04067" y="3005667"/>
            <a:ext cx="3598332" cy="4318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5232399" y="2267536"/>
            <a:ext cx="1989668" cy="474055"/>
          </a:xfrm>
          <a:prstGeom prst="wedgeRoundRectCallout">
            <a:avLst>
              <a:gd name="adj1" fmla="val -12825"/>
              <a:gd name="adj2" fmla="val 1198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Page Control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3080049" y="2279807"/>
            <a:ext cx="1966084" cy="627647"/>
          </a:xfrm>
          <a:prstGeom prst="wedgeRoundRectCallout">
            <a:avLst>
              <a:gd name="adj1" fmla="val -13686"/>
              <a:gd name="adj2" fmla="val 632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account user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điểu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</a:t>
            </a:r>
          </a:p>
        </p:txBody>
      </p:sp>
    </p:spTree>
    <p:extLst>
      <p:ext uri="{BB962C8B-B14F-4D97-AF65-F5344CB8AC3E}">
        <p14:creationId xmlns:p14="http://schemas.microsoft.com/office/powerpoint/2010/main" val="11155948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333" y="367454"/>
            <a:ext cx="10058400" cy="1371600"/>
          </a:xfrm>
        </p:spPr>
        <p:txBody>
          <a:bodyPr/>
          <a:lstStyle/>
          <a:p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(web-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166" y="1535854"/>
            <a:ext cx="10545234" cy="3849624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rời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 Control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sớm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click button [Out Room]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click [Logout]</a:t>
            </a:r>
          </a:p>
          <a:p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798" y="1994992"/>
            <a:ext cx="9448801" cy="4466199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4402665" y="2132487"/>
            <a:ext cx="1989668" cy="474055"/>
          </a:xfrm>
          <a:prstGeom prst="wedgeRoundRectCallout">
            <a:avLst>
              <a:gd name="adj1" fmla="val 71005"/>
              <a:gd name="adj2" fmla="val 484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button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Page Control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7577" y="2038401"/>
            <a:ext cx="1846021" cy="195706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76965" y="2526017"/>
            <a:ext cx="812800" cy="4318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Rectangle 9"/>
          <p:cNvSpPr/>
          <p:nvPr/>
        </p:nvSpPr>
        <p:spPr>
          <a:xfrm>
            <a:off x="9186033" y="3534615"/>
            <a:ext cx="812800" cy="4318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Rounded Rectangular Callout 10"/>
          <p:cNvSpPr/>
          <p:nvPr/>
        </p:nvSpPr>
        <p:spPr>
          <a:xfrm>
            <a:off x="6787265" y="3542863"/>
            <a:ext cx="1966084" cy="627647"/>
          </a:xfrm>
          <a:prstGeom prst="wedgeRoundRectCallout">
            <a:avLst>
              <a:gd name="adj1" fmla="val 69857"/>
              <a:gd name="adj2" fmla="val -163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Logout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Page Control</a:t>
            </a:r>
          </a:p>
        </p:txBody>
      </p:sp>
    </p:spTree>
    <p:extLst>
      <p:ext uri="{BB962C8B-B14F-4D97-AF65-F5344CB8AC3E}">
        <p14:creationId xmlns:p14="http://schemas.microsoft.com/office/powerpoint/2010/main" val="13631903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333" y="367454"/>
            <a:ext cx="10058400" cy="1371600"/>
          </a:xfrm>
        </p:spPr>
        <p:txBody>
          <a:bodyPr/>
          <a:lstStyle/>
          <a:p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(web-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333" y="1388533"/>
            <a:ext cx="12623799" cy="3996945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</a:t>
            </a:r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 ở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Wifi_Battery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,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272" y="2127304"/>
            <a:ext cx="8871638" cy="4156320"/>
          </a:xfrm>
          <a:prstGeom prst="rect">
            <a:avLst/>
          </a:prstGeom>
        </p:spPr>
      </p:pic>
      <p:sp>
        <p:nvSpPr>
          <p:cNvPr id="22" name="Rounded Rectangular Callout 21"/>
          <p:cNvSpPr/>
          <p:nvPr/>
        </p:nvSpPr>
        <p:spPr>
          <a:xfrm>
            <a:off x="4445797" y="2675546"/>
            <a:ext cx="1989668" cy="474055"/>
          </a:xfrm>
          <a:prstGeom prst="wedgeRoundRectCallout">
            <a:avLst>
              <a:gd name="adj1" fmla="val 71005"/>
              <a:gd name="adj2" fmla="val 484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pin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820096" y="3069076"/>
            <a:ext cx="3488469" cy="4318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Rounded Rectangular Callout 24"/>
          <p:cNvSpPr/>
          <p:nvPr/>
        </p:nvSpPr>
        <p:spPr>
          <a:xfrm>
            <a:off x="4445797" y="3373841"/>
            <a:ext cx="1989668" cy="474055"/>
          </a:xfrm>
          <a:prstGeom prst="wedgeRoundRectCallout">
            <a:avLst>
              <a:gd name="adj1" fmla="val 66669"/>
              <a:gd name="adj2" fmla="val -625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back ground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xanh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lá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pin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 80%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272" y="2127304"/>
            <a:ext cx="9204205" cy="4349839"/>
          </a:xfrm>
          <a:prstGeom prst="rect">
            <a:avLst/>
          </a:prstGeom>
        </p:spPr>
      </p:pic>
      <p:sp>
        <p:nvSpPr>
          <p:cNvPr id="27" name="Rounded Rectangular Callout 26"/>
          <p:cNvSpPr/>
          <p:nvPr/>
        </p:nvSpPr>
        <p:spPr>
          <a:xfrm>
            <a:off x="4712905" y="3300823"/>
            <a:ext cx="2007071" cy="547073"/>
          </a:xfrm>
          <a:prstGeom prst="wedgeRoundRectCallout">
            <a:avLst>
              <a:gd name="adj1" fmla="val 66669"/>
              <a:gd name="adj2" fmla="val -625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background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xanh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pin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 – 79%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272" y="2113668"/>
            <a:ext cx="9204205" cy="4363475"/>
          </a:xfrm>
          <a:prstGeom prst="rect">
            <a:avLst/>
          </a:prstGeom>
        </p:spPr>
      </p:pic>
      <p:sp>
        <p:nvSpPr>
          <p:cNvPr id="29" name="Rounded Rectangular Callout 28"/>
          <p:cNvSpPr/>
          <p:nvPr/>
        </p:nvSpPr>
        <p:spPr>
          <a:xfrm>
            <a:off x="4739486" y="3196480"/>
            <a:ext cx="1989668" cy="474055"/>
          </a:xfrm>
          <a:prstGeom prst="wedgeRoundRectCallout">
            <a:avLst>
              <a:gd name="adj1" fmla="val 65802"/>
              <a:gd name="adj2" fmla="val -298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background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vàng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pin 20-39%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6272" y="2166426"/>
            <a:ext cx="9339696" cy="4279253"/>
          </a:xfrm>
          <a:prstGeom prst="rect">
            <a:avLst/>
          </a:prstGeom>
        </p:spPr>
      </p:pic>
      <p:sp>
        <p:nvSpPr>
          <p:cNvPr id="31" name="Rounded Rectangular Callout 30"/>
          <p:cNvSpPr/>
          <p:nvPr/>
        </p:nvSpPr>
        <p:spPr>
          <a:xfrm>
            <a:off x="4776018" y="3180121"/>
            <a:ext cx="1989668" cy="474055"/>
          </a:xfrm>
          <a:prstGeom prst="wedgeRoundRectCallout">
            <a:avLst>
              <a:gd name="adj1" fmla="val 67970"/>
              <a:gd name="adj2" fmla="val -7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background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đỏ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pin 0 -&gt; 19%</a:t>
            </a:r>
          </a:p>
        </p:txBody>
      </p:sp>
    </p:spTree>
    <p:extLst>
      <p:ext uri="{BB962C8B-B14F-4D97-AF65-F5344CB8AC3E}">
        <p14:creationId xmlns:p14="http://schemas.microsoft.com/office/powerpoint/2010/main" val="6748955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333" y="367454"/>
            <a:ext cx="10058400" cy="1371600"/>
          </a:xfrm>
        </p:spPr>
        <p:txBody>
          <a:bodyPr/>
          <a:lstStyle/>
          <a:p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(web-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371600"/>
            <a:ext cx="12623799" cy="3996945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</a:t>
            </a:r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sạc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pin, user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588" y="1874061"/>
            <a:ext cx="9472253" cy="443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9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(web-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ADMIN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admin: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Theo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room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tab [Waiting Room]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room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tab [Control Room]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room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sạc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pin,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sữa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,…)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tab [Settings]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3674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(web-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756" y="1740810"/>
            <a:ext cx="10058400" cy="3849624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admin: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502" y="2161320"/>
            <a:ext cx="8644117" cy="4033074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4218541" y="2221705"/>
            <a:ext cx="1989668" cy="474055"/>
          </a:xfrm>
          <a:prstGeom prst="wedgeRoundRectCallout">
            <a:avLst>
              <a:gd name="adj1" fmla="val -65133"/>
              <a:gd name="adj2" fmla="val 647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select room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endParaRPr kumimoji="1" lang="en-US" altLang="ja-JP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56011" y="2680610"/>
            <a:ext cx="812800" cy="4318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5759794" y="3112410"/>
            <a:ext cx="1989668" cy="474055"/>
          </a:xfrm>
          <a:prstGeom prst="wedgeRoundRectCallout">
            <a:avLst>
              <a:gd name="adj1" fmla="val -65133"/>
              <a:gd name="adj2" fmla="val 647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MH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room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endParaRPr kumimoji="1" lang="en-US" altLang="ja-JP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60189" y="3510950"/>
            <a:ext cx="508198" cy="37057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73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lục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997115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(web-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756" y="1740810"/>
            <a:ext cx="10058400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admin: 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room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 [Waiting Room]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73727"/>
            <a:ext cx="8965142" cy="4248756"/>
          </a:xfrm>
          <a:prstGeom prst="rect">
            <a:avLst/>
          </a:prstGeom>
        </p:spPr>
      </p:pic>
      <p:sp>
        <p:nvSpPr>
          <p:cNvPr id="10" name="Rounded Rectangular Callout 9"/>
          <p:cNvSpPr/>
          <p:nvPr/>
        </p:nvSpPr>
        <p:spPr>
          <a:xfrm>
            <a:off x="9037108" y="3727488"/>
            <a:ext cx="1989668" cy="474055"/>
          </a:xfrm>
          <a:prstGeom prst="wedgeRoundRectCallout">
            <a:avLst>
              <a:gd name="adj1" fmla="val -65133"/>
              <a:gd name="adj2" fmla="val 647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user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room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endParaRPr kumimoji="1" lang="en-US" altLang="ja-JP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27410" y="4365477"/>
            <a:ext cx="6697589" cy="73145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2963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(web-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756" y="1740810"/>
            <a:ext cx="10058400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admin: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room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 [Control Room]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265" y="2115804"/>
            <a:ext cx="8880475" cy="4252716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4565673" y="2624859"/>
            <a:ext cx="2300793" cy="474055"/>
          </a:xfrm>
          <a:prstGeom prst="wedgeRoundRectCallout">
            <a:avLst>
              <a:gd name="adj1" fmla="val -47470"/>
              <a:gd name="adj2" fmla="val 1130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User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  ở Page Control</a:t>
            </a:r>
          </a:p>
        </p:txBody>
      </p:sp>
      <p:sp>
        <p:nvSpPr>
          <p:cNvPr id="7" name="Rectangle 6"/>
          <p:cNvSpPr/>
          <p:nvPr/>
        </p:nvSpPr>
        <p:spPr>
          <a:xfrm>
            <a:off x="3360811" y="3434143"/>
            <a:ext cx="3056922" cy="4318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549936" y="3865943"/>
            <a:ext cx="2300793" cy="474055"/>
          </a:xfrm>
          <a:prstGeom prst="wedgeRoundRectCallout">
            <a:avLst>
              <a:gd name="adj1" fmla="val 65871"/>
              <a:gd name="adj2" fmla="val 1398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59211" y="4114800"/>
            <a:ext cx="3158522" cy="21590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Rounded Rectangular Callout 10"/>
          <p:cNvSpPr/>
          <p:nvPr/>
        </p:nvSpPr>
        <p:spPr>
          <a:xfrm>
            <a:off x="549936" y="4720245"/>
            <a:ext cx="2300793" cy="717969"/>
          </a:xfrm>
          <a:prstGeom prst="wedgeRoundRectCallout">
            <a:avLst>
              <a:gd name="adj1" fmla="val 65871"/>
              <a:gd name="adj2" fmla="val 186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robot, admin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 ở tab [Settings]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70481" y="4026262"/>
            <a:ext cx="3372586" cy="224753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Rounded Rectangular Callout 12"/>
          <p:cNvSpPr/>
          <p:nvPr/>
        </p:nvSpPr>
        <p:spPr>
          <a:xfrm>
            <a:off x="9684852" y="4327660"/>
            <a:ext cx="2300793" cy="474055"/>
          </a:xfrm>
          <a:prstGeom prst="wedgeRoundRectCallout">
            <a:avLst>
              <a:gd name="adj1" fmla="val -57773"/>
              <a:gd name="adj2" fmla="val 1433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690943" y="3512804"/>
            <a:ext cx="3372586" cy="36793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Rounded Rectangular Callout 14"/>
          <p:cNvSpPr/>
          <p:nvPr/>
        </p:nvSpPr>
        <p:spPr>
          <a:xfrm>
            <a:off x="7031310" y="2571843"/>
            <a:ext cx="2300793" cy="594393"/>
          </a:xfrm>
          <a:prstGeom prst="wedgeRoundRectCallout">
            <a:avLst>
              <a:gd name="adj1" fmla="val -3679"/>
              <a:gd name="adj2" fmla="val 1049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pin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background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Page Control</a:t>
            </a:r>
          </a:p>
        </p:txBody>
      </p:sp>
    </p:spTree>
    <p:extLst>
      <p:ext uri="{BB962C8B-B14F-4D97-AF65-F5344CB8AC3E}">
        <p14:creationId xmlns:p14="http://schemas.microsoft.com/office/powerpoint/2010/main" val="19455095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(web-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756" y="1740810"/>
            <a:ext cx="10058400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admin: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room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(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sạc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pin,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sữa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chữa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,…)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 [Settings]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33" y="2284792"/>
            <a:ext cx="8056033" cy="3759879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2383139" y="2702585"/>
            <a:ext cx="2300793" cy="474055"/>
          </a:xfrm>
          <a:prstGeom prst="wedgeRoundRectCallout">
            <a:avLst>
              <a:gd name="adj1" fmla="val -47470"/>
              <a:gd name="adj2" fmla="val 1130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button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</a:t>
            </a:r>
          </a:p>
        </p:txBody>
      </p:sp>
      <p:sp>
        <p:nvSpPr>
          <p:cNvPr id="8" name="Rectangle 7"/>
          <p:cNvSpPr/>
          <p:nvPr/>
        </p:nvSpPr>
        <p:spPr>
          <a:xfrm>
            <a:off x="2023078" y="3495202"/>
            <a:ext cx="720122" cy="34019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2383138" y="4142354"/>
            <a:ext cx="2300793" cy="474055"/>
          </a:xfrm>
          <a:prstGeom prst="wedgeRoundRectCallout">
            <a:avLst>
              <a:gd name="adj1" fmla="val -42929"/>
              <a:gd name="adj2" fmla="val -1051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Turn Off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endParaRPr kumimoji="1" lang="en-US" altLang="ja-JP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566" y="2284792"/>
            <a:ext cx="6233423" cy="291748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332675" y="2396148"/>
            <a:ext cx="2130725" cy="5434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 Control</a:t>
            </a:r>
            <a:endParaRPr kumimoji="1" lang="ja-JP" alt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4022398" y="3432334"/>
            <a:ext cx="1520669" cy="5115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1642" y="2285841"/>
            <a:ext cx="8288867" cy="3837439"/>
          </a:xfrm>
          <a:prstGeom prst="rect">
            <a:avLst/>
          </a:prstGeom>
        </p:spPr>
      </p:pic>
      <p:sp>
        <p:nvSpPr>
          <p:cNvPr id="15" name="Rounded Rectangular Callout 14"/>
          <p:cNvSpPr/>
          <p:nvPr/>
        </p:nvSpPr>
        <p:spPr>
          <a:xfrm>
            <a:off x="4118882" y="3906375"/>
            <a:ext cx="2455560" cy="582555"/>
          </a:xfrm>
          <a:prstGeom prst="wedgeRoundRectCallout">
            <a:avLst>
              <a:gd name="adj1" fmla="val -46320"/>
              <a:gd name="adj2" fmla="val -786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Turn On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connect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User ở Page Control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7272946" y="4126828"/>
            <a:ext cx="2300793" cy="474055"/>
          </a:xfrm>
          <a:prstGeom prst="wedgeRoundRectCallout">
            <a:avLst>
              <a:gd name="adj1" fmla="val -7359"/>
              <a:gd name="adj2" fmla="val -1048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button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endParaRPr kumimoji="1" lang="en-US" altLang="ja-JP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551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(BATCH)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Page:</a:t>
            </a:r>
          </a:p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Khi robot đang được điều khiển ( page control được mở) thì cần có 1 xử lý ngầm để theo dõi mức pin.</a:t>
            </a:r>
          </a:p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- Phần batch có nhiệm vụ check mức pin và gửi cho admin.</a:t>
            </a:r>
          </a:p>
          <a:p>
            <a:pPr lvl="1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pin &lt; 5%: sẽ bật cờ stop-mode lên khi đó ở các màn hình dành cho user trên hệ thống sẽ không thể hoạt động dc nữa, đồng thời gửi 1 sms lên số điện thoại của admin.</a:t>
            </a:r>
          </a:p>
          <a:p>
            <a:pPr lvl="1"/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pin &gt;5% và &lt;20%: không bật cờ stop-mode nhưng vẫn send sms tới admin</a:t>
            </a:r>
          </a:p>
          <a:p>
            <a:pPr lvl="1"/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đang sạc pin và pin chuẩn bị &gt;40% thì gửi sms lên các user trong hàng đợi</a:t>
            </a:r>
          </a:p>
        </p:txBody>
      </p:sp>
    </p:spTree>
    <p:extLst>
      <p:ext uri="{BB962C8B-B14F-4D97-AF65-F5344CB8AC3E}">
        <p14:creationId xmlns:p14="http://schemas.microsoft.com/office/powerpoint/2010/main" val="258816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(API)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Để có thể giao tiếp giữa robot và web-server thì cần có 1 api giao tiếp.</a:t>
            </a:r>
          </a:p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Mỗi robot sẽ có 1 khóa bí mật riêng, chỉ đúng khóa đó với có thể gọi dc API này</a:t>
            </a:r>
          </a:p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Ở web khi gọi vào API cũng cần có 1 token riêng, update mới sau mỗi lần điều khiển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6E61EC-0549-4F5F-A629-D625A9BFF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296" y="3721648"/>
            <a:ext cx="6982799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6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(ROBOT)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Camera: ghi lại video và truyền lên socket-server</a:t>
            </a:r>
          </a:p>
          <a:p>
            <a:endParaRPr 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BCCA3-E311-4AE6-97FF-986483488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97" y="2759484"/>
            <a:ext cx="2172003" cy="28864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6EEC24-620D-4F77-B3D9-117C18CC8980}"/>
              </a:ext>
            </a:extLst>
          </p:cNvPr>
          <p:cNvSpPr/>
          <p:nvPr/>
        </p:nvSpPr>
        <p:spPr>
          <a:xfrm>
            <a:off x="4366694" y="4033911"/>
            <a:ext cx="901148" cy="1142999"/>
          </a:xfrm>
          <a:prstGeom prst="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F94C9470-2BF1-4466-B07F-D227F069374A}"/>
              </a:ext>
            </a:extLst>
          </p:cNvPr>
          <p:cNvSpPr/>
          <p:nvPr/>
        </p:nvSpPr>
        <p:spPr>
          <a:xfrm>
            <a:off x="5416061" y="3429000"/>
            <a:ext cx="4515729" cy="487611"/>
          </a:xfrm>
          <a:prstGeom prst="wedgeRectCallout">
            <a:avLst>
              <a:gd name="adj1" fmla="val -51190"/>
              <a:gd name="adj2" fmla="val 844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Camera module</a:t>
            </a:r>
          </a:p>
        </p:txBody>
      </p:sp>
    </p:spTree>
    <p:extLst>
      <p:ext uri="{BB962C8B-B14F-4D97-AF65-F5344CB8AC3E}">
        <p14:creationId xmlns:p14="http://schemas.microsoft.com/office/powerpoint/2010/main" val="154310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Cánh tay: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dung để ấn vào nút restart, nó có thể nâng lên hạ xuống cho phù hợp với vị trí của button restart, được điều khiển ở page control</a:t>
            </a:r>
          </a:p>
          <a:p>
            <a:endParaRPr 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C95A17-EED5-4F21-8C01-DB257B998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80" y="2955576"/>
            <a:ext cx="4696420" cy="2745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(ROBOT)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6EEC24-620D-4F77-B3D9-117C18CC8980}"/>
              </a:ext>
            </a:extLst>
          </p:cNvPr>
          <p:cNvSpPr/>
          <p:nvPr/>
        </p:nvSpPr>
        <p:spPr>
          <a:xfrm rot="21076024">
            <a:off x="4100924" y="3549614"/>
            <a:ext cx="593586" cy="2178915"/>
          </a:xfrm>
          <a:prstGeom prst="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F94C9470-2BF1-4466-B07F-D227F069374A}"/>
              </a:ext>
            </a:extLst>
          </p:cNvPr>
          <p:cNvSpPr/>
          <p:nvPr/>
        </p:nvSpPr>
        <p:spPr>
          <a:xfrm>
            <a:off x="3747790" y="2754849"/>
            <a:ext cx="3052689" cy="495846"/>
          </a:xfrm>
          <a:prstGeom prst="wedgeRectCallout">
            <a:avLst>
              <a:gd name="adj1" fmla="val -31835"/>
              <a:gd name="adj2" fmla="val 1014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Cánh tay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4961BD-CEA7-4FD3-B485-CE14EA9E0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251" y="2862138"/>
            <a:ext cx="4782217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9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Bánh xe điều hướng: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có thể tiến lùi, đi trái, phải 1 cách linh hoạt, được ddieu khiển ở page control</a:t>
            </a:r>
          </a:p>
          <a:p>
            <a:endParaRPr 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C95A17-EED5-4F21-8C01-DB257B998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80" y="2955576"/>
            <a:ext cx="4696420" cy="2745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(ROBOT)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6EEC24-620D-4F77-B3D9-117C18CC8980}"/>
              </a:ext>
            </a:extLst>
          </p:cNvPr>
          <p:cNvSpPr/>
          <p:nvPr/>
        </p:nvSpPr>
        <p:spPr>
          <a:xfrm rot="152741">
            <a:off x="1753750" y="3992308"/>
            <a:ext cx="741422" cy="1049663"/>
          </a:xfrm>
          <a:prstGeom prst="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AC1F50-0E7C-448F-9CB2-0EC7B61B1BF6}"/>
              </a:ext>
            </a:extLst>
          </p:cNvPr>
          <p:cNvSpPr/>
          <p:nvPr/>
        </p:nvSpPr>
        <p:spPr>
          <a:xfrm rot="152741">
            <a:off x="5399113" y="4125690"/>
            <a:ext cx="642406" cy="838782"/>
          </a:xfrm>
          <a:prstGeom prst="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8C793D-A2DD-410C-8214-652BDD1AC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224" y="2561005"/>
            <a:ext cx="4544059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6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Module sạc pin: chỉ cần điều khiển robot về vị trí module, sạc sẽ tự kết nối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24782F-8D6E-4168-96DD-427288EA3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39" y="2799470"/>
            <a:ext cx="2446779" cy="3242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2E684F-8943-4EE8-B6E9-71CFB0F4B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518" y="3559479"/>
            <a:ext cx="2295845" cy="19433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(ROBOT)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AC1F50-0E7C-448F-9CB2-0EC7B61B1BF6}"/>
              </a:ext>
            </a:extLst>
          </p:cNvPr>
          <p:cNvSpPr/>
          <p:nvPr/>
        </p:nvSpPr>
        <p:spPr>
          <a:xfrm rot="21412980">
            <a:off x="7657774" y="3591491"/>
            <a:ext cx="1234912" cy="2112926"/>
          </a:xfrm>
          <a:prstGeom prst="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7082DC44-23E9-4F3B-98D9-CB99FD4957D1}"/>
              </a:ext>
            </a:extLst>
          </p:cNvPr>
          <p:cNvSpPr/>
          <p:nvPr/>
        </p:nvSpPr>
        <p:spPr>
          <a:xfrm>
            <a:off x="8949218" y="2433022"/>
            <a:ext cx="2695951" cy="1037885"/>
          </a:xfrm>
          <a:prstGeom prst="wedgeRectCallout">
            <a:avLst>
              <a:gd name="adj1" fmla="val -51190"/>
              <a:gd name="adj2" fmla="val 844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Điều khiển robot về đúng vị trí, sạc sẽ tự kết nối</a:t>
            </a:r>
          </a:p>
        </p:txBody>
      </p:sp>
    </p:spTree>
    <p:extLst>
      <p:ext uri="{BB962C8B-B14F-4D97-AF65-F5344CB8AC3E}">
        <p14:creationId xmlns:p14="http://schemas.microsoft.com/office/powerpoint/2010/main" val="123615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sz="4000" kern="1200" cap="all" err="1">
                <a:latin typeface="Consolas" panose="020B0609020204030204" pitchFamily="49" charset="0"/>
                <a:cs typeface="Times New Roman" panose="02020603050405020304" pitchFamily="18" charset="0"/>
              </a:rPr>
              <a:t>Cấu</a:t>
            </a:r>
            <a:r>
              <a:rPr lang="en-US" sz="4000" kern="1200" cap="all">
                <a:latin typeface="Consolas" panose="020B0609020204030204" pitchFamily="49" charset="0"/>
                <a:cs typeface="Times New Roman" panose="02020603050405020304" pitchFamily="18" charset="0"/>
              </a:rPr>
              <a:t> hình (</a:t>
            </a:r>
            <a:r>
              <a:rPr lang="en-US" sz="4000">
                <a:latin typeface="Consolas" panose="020B0609020204030204" pitchFamily="49" charset="0"/>
                <a:cs typeface="Times New Roman" panose="02020603050405020304" pitchFamily="18" charset="0"/>
              </a:rPr>
              <a:t>Robot)</a:t>
            </a:r>
            <a:endParaRPr lang="en-US" sz="4000" kern="1200" cap="all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>
                <a:latin typeface="Consolas" panose="020B0609020204030204" pitchFamily="49" charset="0"/>
                <a:cs typeface="Times New Roman" panose="02020603050405020304" pitchFamily="18" charset="0"/>
              </a:rPr>
              <a:t>Robot</a:t>
            </a:r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b="1">
                <a:latin typeface="Consolas" panose="020B0609020204030204" pitchFamily="49" charset="0"/>
                <a:cs typeface="Times New Roman" panose="02020603050405020304" pitchFamily="18" charset="0"/>
              </a:rPr>
              <a:t>Cấu hình kết nối wifi</a:t>
            </a:r>
          </a:p>
          <a:p>
            <a:pPr lvl="2"/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Wifi dc setting ở 2 file bên dưới.</a:t>
            </a:r>
          </a:p>
          <a:p>
            <a:pPr lvl="2"/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/restart/src/main/robot/navigation/navigation.ino</a:t>
            </a:r>
          </a:p>
          <a:p>
            <a:pPr lvl="3"/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Line 64: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WiFiMulti.addAP("Baongoc", "baongoc@2018");</a:t>
            </a:r>
          </a:p>
          <a:p>
            <a:pPr lvl="2"/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/restart/src/main/robot/esp32camwebsocket/esp32camwebsocket.ino</a:t>
            </a:r>
          </a:p>
          <a:p>
            <a:pPr lvl="3"/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Line 32: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const char* ssid = "Baongoc";</a:t>
            </a:r>
          </a:p>
          <a:p>
            <a:pPr lvl="3"/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Line 33: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const char* password = "baongoc@2018";</a:t>
            </a:r>
          </a:p>
          <a:p>
            <a:pPr marL="548640" lvl="2" indent="0">
              <a:buNone/>
            </a:pPr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Sau khi chỉnh sửa SSID và Password như trên, thì tiếp hành upload code vào chip</a:t>
            </a:r>
            <a:endParaRPr lang="en-US" sz="150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en-US" sz="1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14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10424-6D83-4A32-A5E5-0F710231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727E4-E8BF-4AE7-A31E-653E332C1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dich COVID-19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tap.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Nẵng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lockdown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lockdown,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FPT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chắc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chắn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WFH 100%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WFH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issue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UPS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[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ý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con robot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ấn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button restart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website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Cường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(robot +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(login +queue)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Quỳnh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control + admin)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Hùng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(batch)</a:t>
            </a:r>
          </a:p>
        </p:txBody>
      </p:sp>
    </p:spTree>
    <p:extLst>
      <p:ext uri="{BB962C8B-B14F-4D97-AF65-F5344CB8AC3E}">
        <p14:creationId xmlns:p14="http://schemas.microsoft.com/office/powerpoint/2010/main" val="414869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sz="4000" kern="1200" cap="all" err="1">
                <a:latin typeface="Consolas" panose="020B0609020204030204" pitchFamily="49" charset="0"/>
                <a:cs typeface="Times New Roman" panose="02020603050405020304" pitchFamily="18" charset="0"/>
              </a:rPr>
              <a:t>Cấu</a:t>
            </a:r>
            <a:r>
              <a:rPr lang="en-US" sz="4000" kern="1200" cap="all">
                <a:latin typeface="Consolas" panose="020B0609020204030204" pitchFamily="49" charset="0"/>
                <a:cs typeface="Times New Roman" panose="02020603050405020304" pitchFamily="18" charset="0"/>
              </a:rPr>
              <a:t> hình (robot)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>
                <a:latin typeface="Consolas" panose="020B0609020204030204" pitchFamily="49" charset="0"/>
                <a:cs typeface="Times New Roman" panose="02020603050405020304" pitchFamily="18" charset="0"/>
              </a:rPr>
              <a:t>Robot</a:t>
            </a:r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</a:p>
          <a:p>
            <a:pPr marL="548640" lvl="2" indent="0">
              <a:buNone/>
            </a:pPr>
            <a:r>
              <a:rPr lang="en-US" sz="1800" b="1">
                <a:latin typeface="Consolas" panose="020B0609020204030204" pitchFamily="49" charset="0"/>
                <a:cs typeface="Times New Roman" panose="02020603050405020304" pitchFamily="18" charset="0"/>
              </a:rPr>
              <a:t>Khởi động:</a:t>
            </a:r>
          </a:p>
          <a:p>
            <a:pPr lvl="2"/>
            <a:endParaRPr lang="en-US" sz="15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Không có mô tả.">
            <a:extLst>
              <a:ext uri="{FF2B5EF4-FFF2-40B4-BE49-F238E27FC236}">
                <a16:creationId xmlns:a16="http://schemas.microsoft.com/office/drawing/2014/main" id="{04E6985D-B813-4DED-B01C-57F4E321E5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68" b="32934"/>
          <a:stretch/>
        </p:blipFill>
        <p:spPr bwMode="auto">
          <a:xfrm>
            <a:off x="4403518" y="2782957"/>
            <a:ext cx="3144837" cy="301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3DF6C6-863B-4C7A-838D-7121B429BC75}"/>
              </a:ext>
            </a:extLst>
          </p:cNvPr>
          <p:cNvSpPr/>
          <p:nvPr/>
        </p:nvSpPr>
        <p:spPr>
          <a:xfrm>
            <a:off x="5421771" y="4994031"/>
            <a:ext cx="901148" cy="426108"/>
          </a:xfrm>
          <a:prstGeom prst="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C0F0E1ED-3038-4D54-A786-71C4A5DF188A}"/>
              </a:ext>
            </a:extLst>
          </p:cNvPr>
          <p:cNvSpPr/>
          <p:nvPr/>
        </p:nvSpPr>
        <p:spPr>
          <a:xfrm>
            <a:off x="6471138" y="4389119"/>
            <a:ext cx="4515729" cy="487611"/>
          </a:xfrm>
          <a:prstGeom prst="wedgeRectCallout">
            <a:avLst>
              <a:gd name="adj1" fmla="val -51190"/>
              <a:gd name="adj2" fmla="val 844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Bật công tắc này là có thể khởi dộng</a:t>
            </a:r>
          </a:p>
        </p:txBody>
      </p:sp>
    </p:spTree>
    <p:extLst>
      <p:ext uri="{BB962C8B-B14F-4D97-AF65-F5344CB8AC3E}">
        <p14:creationId xmlns:p14="http://schemas.microsoft.com/office/powerpoint/2010/main" val="131753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sz="4000" kern="1200" cap="all" err="1">
                <a:latin typeface="Consolas" panose="020B0609020204030204" pitchFamily="49" charset="0"/>
                <a:cs typeface="Times New Roman" panose="02020603050405020304" pitchFamily="18" charset="0"/>
              </a:rPr>
              <a:t>Cấu</a:t>
            </a:r>
            <a:r>
              <a:rPr lang="en-US" sz="4000" kern="1200" cap="all">
                <a:latin typeface="Consolas" panose="020B0609020204030204" pitchFamily="49" charset="0"/>
                <a:cs typeface="Times New Roman" panose="02020603050405020304" pitchFamily="18" charset="0"/>
              </a:rPr>
              <a:t> hình (Web-server)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>
                <a:latin typeface="Consolas" panose="020B0609020204030204" pitchFamily="49" charset="0"/>
                <a:cs typeface="Times New Roman" panose="02020603050405020304" pitchFamily="18" charset="0"/>
              </a:rPr>
              <a:t>Web-server</a:t>
            </a:r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</a:p>
          <a:p>
            <a:pPr marL="548640" lvl="2" indent="0">
              <a:buNone/>
            </a:pPr>
            <a:r>
              <a:rPr lang="en-US" sz="1800" b="1">
                <a:latin typeface="Consolas" panose="020B0609020204030204" pitchFamily="49" charset="0"/>
                <a:cs typeface="Times New Roman" panose="02020603050405020304" pitchFamily="18" charset="0"/>
              </a:rPr>
              <a:t>Khởi động:</a:t>
            </a:r>
          </a:p>
          <a:p>
            <a:pPr marL="822960" lvl="3" indent="0">
              <a:buNone/>
            </a:pPr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Dùng maven, export dc file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restart.jar</a:t>
            </a:r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</a:p>
          <a:p>
            <a:pPr marL="822960" lvl="3" indent="0">
              <a:buNone/>
            </a:pPr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Command: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java –jar restart.jar</a:t>
            </a:r>
          </a:p>
          <a:p>
            <a:pPr lvl="2"/>
            <a:endParaRPr lang="en-US" sz="150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Consolas" panose="020B0609020204030204" pitchFamily="49" charset="0"/>
                <a:cs typeface="Times New Roman" panose="02020603050405020304" pitchFamily="18" charset="0"/>
              </a:rPr>
              <a:t>Socket server (server dùng để stream camera)</a:t>
            </a:r>
          </a:p>
          <a:p>
            <a:pPr lvl="1"/>
            <a:r>
              <a:rPr lang="en-US" sz="1800" b="1">
                <a:latin typeface="Consolas" panose="020B0609020204030204" pitchFamily="49" charset="0"/>
                <a:cs typeface="Times New Roman" panose="02020603050405020304" pitchFamily="18" charset="0"/>
              </a:rPr>
              <a:t>Khởi động:</a:t>
            </a:r>
          </a:p>
          <a:p>
            <a:pPr lvl="2"/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Truy cập: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cd /restart/src/main/robot/nodejs_server</a:t>
            </a:r>
          </a:p>
          <a:p>
            <a:pPr lvl="2"/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Install: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install i –s</a:t>
            </a:r>
          </a:p>
          <a:p>
            <a:pPr lvl="2"/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Start: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node app.js</a:t>
            </a:r>
          </a:p>
          <a:p>
            <a:endParaRPr lang="en-US" sz="1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6620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sz="4000" kern="1200" cap="all" err="1">
                <a:latin typeface="Consolas" panose="020B0609020204030204" pitchFamily="49" charset="0"/>
                <a:cs typeface="Times New Roman" panose="02020603050405020304" pitchFamily="18" charset="0"/>
              </a:rPr>
              <a:t>Cấu</a:t>
            </a:r>
            <a:r>
              <a:rPr lang="en-US" sz="4000" kern="1200" cap="all">
                <a:latin typeface="Consolas" panose="020B0609020204030204" pitchFamily="49" charset="0"/>
                <a:cs typeface="Times New Roman" panose="02020603050405020304" pitchFamily="18" charset="0"/>
              </a:rPr>
              <a:t> hình (nat port modem)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kern="1200" cap="all">
                <a:latin typeface="Consolas" panose="020B0609020204030204" pitchFamily="49" charset="0"/>
                <a:cs typeface="Times New Roman" panose="02020603050405020304" pitchFamily="18" charset="0"/>
              </a:rPr>
              <a:t>nat port modem </a:t>
            </a:r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</a:p>
          <a:p>
            <a:pPr marL="548640" lvl="2" indent="0">
              <a:buNone/>
            </a:pPr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Qua bước cấu hình server xong thì có thể chay ở local, để có thể dk ở mọi nơi thì cần tiến hành NAT PORT</a:t>
            </a:r>
          </a:p>
          <a:p>
            <a:pPr marL="548640" lvl="2" indent="0">
              <a:buNone/>
            </a:pPr>
            <a:r>
              <a:rPr lang="en-US" sz="1400" i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Modem wifi:  Advanced Features</a:t>
            </a:r>
            <a:r>
              <a:rPr lang="en-US" sz="1400" i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1400">
                <a:solidFill>
                  <a:srgbClr val="202124"/>
                </a:solidFill>
                <a:latin typeface="Consolas" panose="020B0609020204030204" pitchFamily="49" charset="0"/>
              </a:rPr>
              <a:t>&gt; NAT &gt; Virtual Servers</a:t>
            </a:r>
          </a:p>
          <a:p>
            <a:pPr marL="548640" lvl="2" indent="0">
              <a:buNone/>
            </a:pPr>
            <a:r>
              <a:rPr lang="en-US" sz="1400">
                <a:solidFill>
                  <a:srgbClr val="202124"/>
                </a:solidFill>
                <a:latin typeface="Consolas" panose="020B0609020204030204" pitchFamily="49" charset="0"/>
              </a:rPr>
              <a:t>Tiến hành open port 1111,3000 ra internet</a:t>
            </a:r>
          </a:p>
          <a:p>
            <a:pPr marL="548640" lvl="2" indent="0">
              <a:buNone/>
            </a:pPr>
            <a:endParaRPr lang="en-US" sz="1400">
              <a:solidFill>
                <a:srgbClr val="202124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endParaRPr lang="en-US" sz="1400">
              <a:solidFill>
                <a:srgbClr val="202124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endParaRPr lang="en-US" sz="1400">
              <a:solidFill>
                <a:srgbClr val="202124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endParaRPr lang="en-US" sz="1400">
              <a:solidFill>
                <a:srgbClr val="202124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endParaRPr lang="en-US" sz="1400">
              <a:solidFill>
                <a:srgbClr val="202124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sz="1400" b="1" kern="1200" cap="all">
                <a:latin typeface="Consolas" panose="020B0609020204030204" pitchFamily="49" charset="0"/>
                <a:cs typeface="Times New Roman" panose="02020603050405020304" pitchFamily="18" charset="0"/>
              </a:rPr>
              <a:t>Set tên miền</a:t>
            </a:r>
            <a:r>
              <a:rPr lang="en-US" sz="1050" b="1"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</a:p>
          <a:p>
            <a:pPr marL="548640" lvl="2" indent="0">
              <a:buNone/>
            </a:pPr>
            <a:r>
              <a:rPr lang="en-US" sz="1400">
                <a:solidFill>
                  <a:srgbClr val="202124"/>
                </a:solidFill>
                <a:latin typeface="Consolas" panose="020B0609020204030204" pitchFamily="49" charset="0"/>
              </a:rPr>
              <a:t>Vì IP thương xuyên thay đổi nên dung [Duck DNS] để truy cập qua tên miền</a:t>
            </a:r>
          </a:p>
          <a:p>
            <a:pPr marL="548640" lvl="2" indent="0">
              <a:buNone/>
            </a:pPr>
            <a:r>
              <a:rPr lang="en-US" sz="1400">
                <a:solidFill>
                  <a:srgbClr val="202124"/>
                </a:solidFill>
                <a:latin typeface="Consolas" panose="020B0609020204030204" pitchFamily="49" charset="0"/>
              </a:rPr>
              <a:t>Sau khi cấu hình xong thì có thể truy cập qua: http://baongochome.duckdns.org:11111/hackathon/</a:t>
            </a:r>
          </a:p>
          <a:p>
            <a:pPr marL="548640" lvl="2" indent="0">
              <a:buNone/>
            </a:pPr>
            <a:endParaRPr lang="en-US" sz="1400">
              <a:solidFill>
                <a:srgbClr val="202124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endParaRPr lang="en-US" sz="1400">
              <a:solidFill>
                <a:srgbClr val="202124"/>
              </a:solidFill>
              <a:latin typeface="consolas" panose="020B0609020204030204" pitchFamily="49" charset="0"/>
            </a:endParaRPr>
          </a:p>
          <a:p>
            <a:endParaRPr lang="en-US" sz="1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FA15D2-48B4-4E37-BD24-A4A6AF30C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732510"/>
            <a:ext cx="10058400" cy="98121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71DAA8E-7F73-4AF2-98CA-23E521F13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506" y="5078657"/>
            <a:ext cx="1284043" cy="33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6842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sz="4000" kern="1200" cap="all">
                <a:latin typeface="Consolas" panose="020B0609020204030204" pitchFamily="49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Watch video: </a:t>
            </a:r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  <a:hlinkClick r:id="rId2"/>
              </a:rPr>
              <a:t>https://www.youtube.com/watch?v=A7HfLSTlSn0</a:t>
            </a:r>
            <a:endParaRPr lang="en-US" sz="1600" b="1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Từ 00:00 tới 3:00 demo về click button restart</a:t>
            </a:r>
          </a:p>
          <a:p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Từ 3:01 tới 4:22 demo về việc kết nối với module sạc</a:t>
            </a:r>
          </a:p>
          <a:p>
            <a:pPr marL="0" indent="0">
              <a:buNone/>
            </a:pPr>
            <a:endParaRPr lang="en-US" sz="1600" b="1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Note: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 - Không có PC nên đang giả lập button</a:t>
            </a:r>
          </a:p>
          <a:p>
            <a:pPr marL="0" indent="0">
              <a:buNone/>
            </a:pPr>
            <a:r>
              <a:rPr lang="en-US" sz="1200">
                <a:latin typeface="Consolas" panose="020B0609020204030204" pitchFamily="49" charset="0"/>
                <a:cs typeface="Times New Roman" panose="02020603050405020304" pitchFamily="18" charset="0"/>
              </a:rPr>
              <a:t> - đà nẵng cấm shipper nên ko order dc sạc -&gt;</a:t>
            </a:r>
          </a:p>
          <a:p>
            <a:pPr marL="0" indent="0">
              <a:buNone/>
            </a:pPr>
            <a:r>
              <a:rPr lang="en-US" sz="1200">
                <a:latin typeface="Consolas" panose="020B0609020204030204" pitchFamily="49" charset="0"/>
                <a:cs typeface="Times New Roman" panose="02020603050405020304" pitchFamily="18" charset="0"/>
              </a:rPr>
              <a:t>		-&gt; đang giả lap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BABD5F-BCD9-4E05-A798-8E518272B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747" y="3309213"/>
            <a:ext cx="1855565" cy="27324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5751CE-61DA-423E-8288-107690138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5772" y="3309213"/>
            <a:ext cx="2072607" cy="273245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50386FF-FDBC-462F-8201-6694C2C3446D}"/>
              </a:ext>
            </a:extLst>
          </p:cNvPr>
          <p:cNvSpPr/>
          <p:nvPr/>
        </p:nvSpPr>
        <p:spPr>
          <a:xfrm>
            <a:off x="9741501" y="4516520"/>
            <a:ext cx="901148" cy="426108"/>
          </a:xfrm>
          <a:prstGeom prst="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29C1FEF-DF07-415F-8FA9-73D926E32A8B}"/>
              </a:ext>
            </a:extLst>
          </p:cNvPr>
          <p:cNvSpPr/>
          <p:nvPr/>
        </p:nvSpPr>
        <p:spPr>
          <a:xfrm>
            <a:off x="7483636" y="2739387"/>
            <a:ext cx="4515729" cy="487611"/>
          </a:xfrm>
          <a:prstGeom prst="wedgeRectCallout">
            <a:avLst>
              <a:gd name="adj1" fmla="val 16894"/>
              <a:gd name="adj2" fmla="val 2855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Đèn sáng là click thành công</a:t>
            </a:r>
          </a:p>
        </p:txBody>
      </p:sp>
    </p:spTree>
    <p:extLst>
      <p:ext uri="{BB962C8B-B14F-4D97-AF65-F5344CB8AC3E}">
        <p14:creationId xmlns:p14="http://schemas.microsoft.com/office/powerpoint/2010/main" val="31563489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C458CFA-6458-4275-B922-FF1CF2195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7553" y="3689915"/>
            <a:ext cx="2238147" cy="2505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sz="4000" kern="1200" cap="all">
                <a:latin typeface="Consolas" panose="020B0609020204030204" pitchFamily="49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050">
                <a:latin typeface="Consolas" panose="020B0609020204030204" pitchFamily="49" charset="0"/>
                <a:cs typeface="Times New Roman" panose="02020603050405020304" pitchFamily="18" charset="0"/>
              </a:rPr>
              <a:t>Watch video: </a:t>
            </a:r>
            <a:r>
              <a:rPr lang="en-US" sz="1050">
                <a:latin typeface="Consolas" panose="020B0609020204030204" pitchFamily="49" charset="0"/>
                <a:cs typeface="Times New Roman" panose="02020603050405020304" pitchFamily="18" charset="0"/>
                <a:hlinkClick r:id="rId3"/>
              </a:rPr>
              <a:t>https://www.youtube.com/watch?v=A7HfLSTlSn0</a:t>
            </a:r>
            <a:endParaRPr lang="en-US" sz="105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1050">
                <a:latin typeface="Consolas" panose="020B0609020204030204" pitchFamily="49" charset="0"/>
                <a:cs typeface="Times New Roman" panose="02020603050405020304" pitchFamily="18" charset="0"/>
              </a:rPr>
              <a:t>Từ 00:00 tới 3:00 demo về click button restart</a:t>
            </a:r>
          </a:p>
          <a:p>
            <a:r>
              <a:rPr lang="en-US" sz="1050">
                <a:latin typeface="Consolas" panose="020B0609020204030204" pitchFamily="49" charset="0"/>
                <a:cs typeface="Times New Roman" panose="02020603050405020304" pitchFamily="18" charset="0"/>
              </a:rPr>
              <a:t>Từ 3:01 tới 4:22 demo về việc kết nối với module sạc</a:t>
            </a:r>
          </a:p>
          <a:p>
            <a:pPr marL="0" indent="0">
              <a:buNone/>
            </a:pPr>
            <a:endParaRPr lang="en-US" sz="105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050">
                <a:latin typeface="Consolas" panose="020B0609020204030204" pitchFamily="49" charset="0"/>
                <a:cs typeface="Times New Roman" panose="02020603050405020304" pitchFamily="18" charset="0"/>
              </a:rPr>
              <a:t>Note:</a:t>
            </a:r>
          </a:p>
          <a:p>
            <a:pPr marL="0" indent="0">
              <a:buNone/>
            </a:pPr>
            <a:r>
              <a:rPr lang="en-US" sz="1050">
                <a:latin typeface="Consolas" panose="020B0609020204030204" pitchFamily="49" charset="0"/>
                <a:cs typeface="Times New Roman" panose="02020603050405020304" pitchFamily="18" charset="0"/>
              </a:rPr>
              <a:t> - Không có PC nên đang giả lập button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 - đà nẵng cấm shipper nên ko order dc sạc -&gt;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		-&gt; đang giả lập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0386FF-FDBC-462F-8201-6694C2C3446D}"/>
              </a:ext>
            </a:extLst>
          </p:cNvPr>
          <p:cNvSpPr/>
          <p:nvPr/>
        </p:nvSpPr>
        <p:spPr>
          <a:xfrm>
            <a:off x="9766852" y="4163763"/>
            <a:ext cx="678250" cy="426108"/>
          </a:xfrm>
          <a:prstGeom prst="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29C1FEF-DF07-415F-8FA9-73D926E32A8B}"/>
              </a:ext>
            </a:extLst>
          </p:cNvPr>
          <p:cNvSpPr/>
          <p:nvPr/>
        </p:nvSpPr>
        <p:spPr>
          <a:xfrm>
            <a:off x="7483636" y="2739387"/>
            <a:ext cx="4515729" cy="487611"/>
          </a:xfrm>
          <a:prstGeom prst="wedgeRectCallout">
            <a:avLst>
              <a:gd name="adj1" fmla="val 16894"/>
              <a:gd name="adj2" fmla="val 2855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Đèn sáng là kết nói sạc ok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5D28D1-6EAE-42A9-808B-5186520E0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847" y="3689915"/>
            <a:ext cx="2276793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26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10424-6D83-4A32-A5E5-0F710231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727E4-E8BF-4AE7-A31E-653E332C1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đêu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Cường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(robot +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(login +queue)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Quỳnh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control + admin)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Hùng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(batch)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pPr marL="274320" lvl="1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DCC9C6-FBF4-4774-88C4-50D5BC658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705476"/>
              </p:ext>
            </p:extLst>
          </p:nvPr>
        </p:nvGraphicFramePr>
        <p:xfrm>
          <a:off x="1543879" y="4027932"/>
          <a:ext cx="8514524" cy="2365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7506">
                  <a:extLst>
                    <a:ext uri="{9D8B030D-6E8A-4147-A177-3AD203B41FA5}">
                      <a16:colId xmlns:a16="http://schemas.microsoft.com/office/drawing/2014/main" val="2428337334"/>
                    </a:ext>
                  </a:extLst>
                </a:gridCol>
                <a:gridCol w="1115282">
                  <a:extLst>
                    <a:ext uri="{9D8B030D-6E8A-4147-A177-3AD203B41FA5}">
                      <a16:colId xmlns:a16="http://schemas.microsoft.com/office/drawing/2014/main" val="2206436470"/>
                    </a:ext>
                  </a:extLst>
                </a:gridCol>
                <a:gridCol w="654779">
                  <a:extLst>
                    <a:ext uri="{9D8B030D-6E8A-4147-A177-3AD203B41FA5}">
                      <a16:colId xmlns:a16="http://schemas.microsoft.com/office/drawing/2014/main" val="1327553889"/>
                    </a:ext>
                  </a:extLst>
                </a:gridCol>
                <a:gridCol w="1132072">
                  <a:extLst>
                    <a:ext uri="{9D8B030D-6E8A-4147-A177-3AD203B41FA5}">
                      <a16:colId xmlns:a16="http://schemas.microsoft.com/office/drawing/2014/main" val="2986807270"/>
                    </a:ext>
                  </a:extLst>
                </a:gridCol>
                <a:gridCol w="479691">
                  <a:extLst>
                    <a:ext uri="{9D8B030D-6E8A-4147-A177-3AD203B41FA5}">
                      <a16:colId xmlns:a16="http://schemas.microsoft.com/office/drawing/2014/main" val="623431800"/>
                    </a:ext>
                  </a:extLst>
                </a:gridCol>
                <a:gridCol w="364566">
                  <a:extLst>
                    <a:ext uri="{9D8B030D-6E8A-4147-A177-3AD203B41FA5}">
                      <a16:colId xmlns:a16="http://schemas.microsoft.com/office/drawing/2014/main" val="1519100711"/>
                    </a:ext>
                  </a:extLst>
                </a:gridCol>
                <a:gridCol w="364566">
                  <a:extLst>
                    <a:ext uri="{9D8B030D-6E8A-4147-A177-3AD203B41FA5}">
                      <a16:colId xmlns:a16="http://schemas.microsoft.com/office/drawing/2014/main" val="67201943"/>
                    </a:ext>
                  </a:extLst>
                </a:gridCol>
                <a:gridCol w="364566">
                  <a:extLst>
                    <a:ext uri="{9D8B030D-6E8A-4147-A177-3AD203B41FA5}">
                      <a16:colId xmlns:a16="http://schemas.microsoft.com/office/drawing/2014/main" val="1442687765"/>
                    </a:ext>
                  </a:extLst>
                </a:gridCol>
                <a:gridCol w="364566">
                  <a:extLst>
                    <a:ext uri="{9D8B030D-6E8A-4147-A177-3AD203B41FA5}">
                      <a16:colId xmlns:a16="http://schemas.microsoft.com/office/drawing/2014/main" val="1464880521"/>
                    </a:ext>
                  </a:extLst>
                </a:gridCol>
                <a:gridCol w="364566">
                  <a:extLst>
                    <a:ext uri="{9D8B030D-6E8A-4147-A177-3AD203B41FA5}">
                      <a16:colId xmlns:a16="http://schemas.microsoft.com/office/drawing/2014/main" val="3026765432"/>
                    </a:ext>
                  </a:extLst>
                </a:gridCol>
                <a:gridCol w="537254">
                  <a:extLst>
                    <a:ext uri="{9D8B030D-6E8A-4147-A177-3AD203B41FA5}">
                      <a16:colId xmlns:a16="http://schemas.microsoft.com/office/drawing/2014/main" val="4149108953"/>
                    </a:ext>
                  </a:extLst>
                </a:gridCol>
                <a:gridCol w="364566">
                  <a:extLst>
                    <a:ext uri="{9D8B030D-6E8A-4147-A177-3AD203B41FA5}">
                      <a16:colId xmlns:a16="http://schemas.microsoft.com/office/drawing/2014/main" val="819679028"/>
                    </a:ext>
                  </a:extLst>
                </a:gridCol>
                <a:gridCol w="537254">
                  <a:extLst>
                    <a:ext uri="{9D8B030D-6E8A-4147-A177-3AD203B41FA5}">
                      <a16:colId xmlns:a16="http://schemas.microsoft.com/office/drawing/2014/main" val="1092029986"/>
                    </a:ext>
                  </a:extLst>
                </a:gridCol>
                <a:gridCol w="220658">
                  <a:extLst>
                    <a:ext uri="{9D8B030D-6E8A-4147-A177-3AD203B41FA5}">
                      <a16:colId xmlns:a16="http://schemas.microsoft.com/office/drawing/2014/main" val="2315699342"/>
                    </a:ext>
                  </a:extLst>
                </a:gridCol>
                <a:gridCol w="220658">
                  <a:extLst>
                    <a:ext uri="{9D8B030D-6E8A-4147-A177-3AD203B41FA5}">
                      <a16:colId xmlns:a16="http://schemas.microsoft.com/office/drawing/2014/main" val="4091151678"/>
                    </a:ext>
                  </a:extLst>
                </a:gridCol>
                <a:gridCol w="220658">
                  <a:extLst>
                    <a:ext uri="{9D8B030D-6E8A-4147-A177-3AD203B41FA5}">
                      <a16:colId xmlns:a16="http://schemas.microsoft.com/office/drawing/2014/main" val="2576016078"/>
                    </a:ext>
                  </a:extLst>
                </a:gridCol>
                <a:gridCol w="220658">
                  <a:extLst>
                    <a:ext uri="{9D8B030D-6E8A-4147-A177-3AD203B41FA5}">
                      <a16:colId xmlns:a16="http://schemas.microsoft.com/office/drawing/2014/main" val="1872533393"/>
                    </a:ext>
                  </a:extLst>
                </a:gridCol>
                <a:gridCol w="220658">
                  <a:extLst>
                    <a:ext uri="{9D8B030D-6E8A-4147-A177-3AD203B41FA5}">
                      <a16:colId xmlns:a16="http://schemas.microsoft.com/office/drawing/2014/main" val="3473763154"/>
                    </a:ext>
                  </a:extLst>
                </a:gridCol>
              </a:tblGrid>
              <a:tr h="13620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before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extLst>
                  <a:ext uri="{0D108BD9-81ED-4DB2-BD59-A6C34878D82A}">
                    <a16:rowId xmlns:a16="http://schemas.microsoft.com/office/drawing/2014/main" val="754341696"/>
                  </a:ext>
                </a:extLst>
              </a:tr>
              <a:tr h="13620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extLst>
                  <a:ext uri="{0D108BD9-81ED-4DB2-BD59-A6C34878D82A}">
                    <a16:rowId xmlns:a16="http://schemas.microsoft.com/office/drawing/2014/main" val="2682221580"/>
                  </a:ext>
                </a:extLst>
              </a:tr>
              <a:tr h="52323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CuonNV20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create Requirement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Kickoff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800" u="none" strike="noStrike">
                          <a:effectLst/>
                        </a:rPr>
                        <a:t>Build môi trường(1h)</a:t>
                      </a:r>
                      <a:endParaRPr lang="vi-V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Test(1)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Fixbug(1H)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Test(1)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Fixbug(1H)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 tích hợp(8h)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 tích hợp(8h)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 bug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405" marR="77405" marT="38702" marB="38702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extLst>
                  <a:ext uri="{0D108BD9-81ED-4DB2-BD59-A6C34878D82A}">
                    <a16:rowId xmlns:a16="http://schemas.microsoft.com/office/drawing/2014/main" val="397149388"/>
                  </a:ext>
                </a:extLst>
              </a:tr>
              <a:tr h="52323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PhungLDT1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Kickoff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800" u="none" strike="noStrike">
                          <a:effectLst/>
                        </a:rPr>
                        <a:t>Build môi trường(1h)</a:t>
                      </a:r>
                      <a:endParaRPr lang="vi-V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Test(1)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Fixbug(1H)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Test(1)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Fixbug(1H)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 tích hợp(8h)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 tích hợp(8h)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 bug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405" marR="77405" marT="38702" marB="38702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extLst>
                  <a:ext uri="{0D108BD9-81ED-4DB2-BD59-A6C34878D82A}">
                    <a16:rowId xmlns:a16="http://schemas.microsoft.com/office/drawing/2014/main" val="3460528414"/>
                  </a:ext>
                </a:extLst>
              </a:tr>
              <a:tr h="52323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LinhPTQ1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Kickoff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800" u="none" strike="noStrike">
                          <a:effectLst/>
                        </a:rPr>
                        <a:t>Build môi trường(1h)</a:t>
                      </a:r>
                      <a:endParaRPr lang="vi-V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Test(1)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Fixbug(1H)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Test(1)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Fixbug(1H)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 tích hợp(8h)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 tích hợp(8h)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 bug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405" marR="77405" marT="38702" marB="38702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extLst>
                  <a:ext uri="{0D108BD9-81ED-4DB2-BD59-A6C34878D82A}">
                    <a16:rowId xmlns:a16="http://schemas.microsoft.com/office/drawing/2014/main" val="4057722800"/>
                  </a:ext>
                </a:extLst>
              </a:tr>
              <a:tr h="52323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HungNM36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Kickoff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800" u="none" strike="noStrike">
                          <a:effectLst/>
                        </a:rPr>
                        <a:t>Build môi trường(1h)</a:t>
                      </a:r>
                      <a:endParaRPr lang="vi-V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Test(1)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Fixbug(1H)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Test(1)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Fixbug(1H)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 tích hợp(8h)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 tích hợp(8h)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 bug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405" marR="77405" marT="38702" marB="38702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extLst>
                  <a:ext uri="{0D108BD9-81ED-4DB2-BD59-A6C34878D82A}">
                    <a16:rowId xmlns:a16="http://schemas.microsoft.com/office/drawing/2014/main" val="2001909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03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Login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Batch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Api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Robot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48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(web-login)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Login Page:</a:t>
            </a:r>
          </a:p>
          <a:p>
            <a:pPr lvl="1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đang define 2 role chính là</a:t>
            </a:r>
          </a:p>
          <a:p>
            <a:pPr lvl="2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Admin: là người có thể quản lý/ stop việc control robot</a:t>
            </a:r>
          </a:p>
          <a:p>
            <a:pPr lvl="2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User:     là người dung chỉ có thể control robot khi được phép.</a:t>
            </a:r>
          </a:p>
          <a:p>
            <a:pPr lvl="2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8640" lvl="2" indent="0"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Sau khi login:</a:t>
            </a:r>
          </a:p>
          <a:p>
            <a:pPr lvl="3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nếu là Admin thì sẽ đươc chuyển thẳng tới 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admin.</a:t>
            </a:r>
          </a:p>
          <a:p>
            <a:pPr lvl="3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nếu là user bình thường thì sẽ chuyển qua 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control,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đang có user khác đang thực hiện control thì sẽ chuyển qua 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queue.</a:t>
            </a:r>
          </a:p>
        </p:txBody>
      </p:sp>
    </p:spTree>
    <p:extLst>
      <p:ext uri="{BB962C8B-B14F-4D97-AF65-F5344CB8AC3E}">
        <p14:creationId xmlns:p14="http://schemas.microsoft.com/office/powerpoint/2010/main" val="6727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(web-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QUEUE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67022"/>
            <a:ext cx="10058400" cy="4804116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Page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list user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715" y="2162666"/>
            <a:ext cx="7805714" cy="4160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63705" y="4783015"/>
            <a:ext cx="5795889" cy="67525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(web-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QUEUE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67022"/>
            <a:ext cx="10058400" cy="4804116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Page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715" y="2162666"/>
            <a:ext cx="7805714" cy="4160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98053" y="3091754"/>
            <a:ext cx="2218007" cy="26728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98054" y="3433277"/>
            <a:ext cx="2218007" cy="26728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5627076" y="2588455"/>
            <a:ext cx="1645921" cy="506437"/>
          </a:xfrm>
          <a:prstGeom prst="wedgeRectCallout">
            <a:avLst>
              <a:gd name="adj1" fmla="val -77065"/>
              <a:gd name="adj2" fmla="val 5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 smtClean="0"/>
              <a:t>Thông</a:t>
            </a:r>
            <a:r>
              <a:rPr lang="en-US" sz="1100" dirty="0" smtClean="0"/>
              <a:t> tin </a:t>
            </a:r>
            <a:r>
              <a:rPr lang="en-US" sz="1100" dirty="0" err="1" smtClean="0"/>
              <a:t>của</a:t>
            </a:r>
            <a:r>
              <a:rPr lang="en-US" sz="1100" dirty="0" smtClean="0"/>
              <a:t> user Login</a:t>
            </a:r>
            <a:endParaRPr lang="en-US" sz="1100" dirty="0"/>
          </a:p>
        </p:txBody>
      </p:sp>
      <p:sp>
        <p:nvSpPr>
          <p:cNvPr id="8" name="Rectangular Callout 7"/>
          <p:cNvSpPr/>
          <p:nvPr/>
        </p:nvSpPr>
        <p:spPr>
          <a:xfrm>
            <a:off x="5627075" y="3275891"/>
            <a:ext cx="2280035" cy="506437"/>
          </a:xfrm>
          <a:prstGeom prst="wedgeRectCallout">
            <a:avLst>
              <a:gd name="adj1" fmla="val -62869"/>
              <a:gd name="adj2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 smtClean="0"/>
              <a:t>Thời</a:t>
            </a:r>
            <a:r>
              <a:rPr lang="en-US" sz="1100" dirty="0" smtClean="0"/>
              <a:t> </a:t>
            </a:r>
            <a:r>
              <a:rPr lang="en-US" sz="1100" dirty="0" err="1" smtClean="0"/>
              <a:t>gian</a:t>
            </a:r>
            <a:r>
              <a:rPr lang="en-US" sz="1100" dirty="0" smtClean="0"/>
              <a:t> </a:t>
            </a:r>
            <a:r>
              <a:rPr lang="en-US" sz="1100" dirty="0" err="1" smtClean="0"/>
              <a:t>đợi</a:t>
            </a:r>
            <a:r>
              <a:rPr lang="en-US" sz="1100" dirty="0" smtClean="0"/>
              <a:t> </a:t>
            </a:r>
            <a:r>
              <a:rPr lang="en-US" sz="1100" dirty="0" err="1" smtClean="0"/>
              <a:t>của</a:t>
            </a:r>
            <a:r>
              <a:rPr lang="en-US" sz="1100" dirty="0" smtClean="0"/>
              <a:t> user </a:t>
            </a:r>
            <a:r>
              <a:rPr lang="en-US" sz="1100" dirty="0" err="1" smtClean="0"/>
              <a:t>để</a:t>
            </a:r>
            <a:r>
              <a:rPr lang="en-US" sz="1100" dirty="0" smtClean="0"/>
              <a:t> </a:t>
            </a:r>
            <a:r>
              <a:rPr lang="en-US" sz="1100" dirty="0" err="1" smtClean="0"/>
              <a:t>chuyển</a:t>
            </a:r>
            <a:r>
              <a:rPr lang="en-US" sz="1100" dirty="0" smtClean="0"/>
              <a:t> qua </a:t>
            </a:r>
            <a:r>
              <a:rPr lang="en-US" sz="1100" dirty="0" err="1" smtClean="0"/>
              <a:t>mà</a:t>
            </a:r>
            <a:r>
              <a:rPr lang="en-US" sz="1100" dirty="0" smtClean="0"/>
              <a:t> </a:t>
            </a:r>
            <a:r>
              <a:rPr lang="en-US" sz="1100" dirty="0" err="1" smtClean="0"/>
              <a:t>hình</a:t>
            </a:r>
            <a:r>
              <a:rPr lang="en-US" sz="1100" dirty="0" smtClean="0"/>
              <a:t> control </a:t>
            </a:r>
            <a:r>
              <a:rPr lang="en-US" sz="1100" dirty="0" err="1" smtClean="0"/>
              <a:t>điều</a:t>
            </a:r>
            <a:r>
              <a:rPr lang="en-US" sz="1100" dirty="0" smtClean="0"/>
              <a:t> </a:t>
            </a:r>
            <a:r>
              <a:rPr lang="en-US" sz="1100" dirty="0" err="1" smtClean="0"/>
              <a:t>khiển</a:t>
            </a:r>
            <a:r>
              <a:rPr lang="en-US" sz="1100" dirty="0" smtClean="0"/>
              <a:t> </a:t>
            </a:r>
            <a:endParaRPr lang="en-US" sz="11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564" y="2901848"/>
            <a:ext cx="1020000" cy="1062857"/>
          </a:xfrm>
          <a:prstGeom prst="rect">
            <a:avLst/>
          </a:prstGeom>
        </p:spPr>
      </p:pic>
      <p:sp>
        <p:nvSpPr>
          <p:cNvPr id="10" name="Rounded Rectangular Callout 9"/>
          <p:cNvSpPr/>
          <p:nvPr/>
        </p:nvSpPr>
        <p:spPr>
          <a:xfrm>
            <a:off x="6109751" y="4018343"/>
            <a:ext cx="1966084" cy="441116"/>
          </a:xfrm>
          <a:prstGeom prst="wedgeRoundRectCallout">
            <a:avLst>
              <a:gd name="adj1" fmla="val 58408"/>
              <a:gd name="adj2" fmla="val -982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Logout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Page 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kumimoji="1" lang="en-US" altLang="ja-JP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66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(web-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QUEUE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67022"/>
            <a:ext cx="10058400" cy="4804116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Page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715" y="2162666"/>
            <a:ext cx="7805714" cy="4160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677575" y="3038622"/>
            <a:ext cx="564899" cy="39465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5631146" y="3038622"/>
            <a:ext cx="2799472" cy="633046"/>
          </a:xfrm>
          <a:prstGeom prst="wedgeRectCallout">
            <a:avLst>
              <a:gd name="adj1" fmla="val 59515"/>
              <a:gd name="adj2" fmla="val -6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 smtClean="0"/>
              <a:t>Khi</a:t>
            </a:r>
            <a:r>
              <a:rPr lang="en-US" sz="1100" dirty="0" smtClean="0"/>
              <a:t>  user </a:t>
            </a:r>
            <a:r>
              <a:rPr lang="en-US" sz="1100" dirty="0" err="1" smtClean="0"/>
              <a:t>thoát</a:t>
            </a:r>
            <a:r>
              <a:rPr lang="en-US" sz="1100" dirty="0" smtClean="0"/>
              <a:t> </a:t>
            </a:r>
            <a:r>
              <a:rPr lang="en-US" sz="1100" dirty="0" err="1" smtClean="0"/>
              <a:t>khỏi</a:t>
            </a:r>
            <a:r>
              <a:rPr lang="en-US" sz="1100" dirty="0" smtClean="0"/>
              <a:t> </a:t>
            </a:r>
            <a:r>
              <a:rPr lang="en-US" sz="1100" dirty="0" err="1" smtClean="0"/>
              <a:t>danh</a:t>
            </a:r>
            <a:r>
              <a:rPr lang="en-US" sz="1100" dirty="0" smtClean="0"/>
              <a:t> </a:t>
            </a:r>
            <a:r>
              <a:rPr lang="en-US" sz="1100" dirty="0" err="1" smtClean="0"/>
              <a:t>sách</a:t>
            </a:r>
            <a:r>
              <a:rPr lang="en-US" sz="1100" dirty="0" smtClean="0"/>
              <a:t> </a:t>
            </a:r>
            <a:r>
              <a:rPr lang="en-US" sz="1100" dirty="0" err="1" smtClean="0"/>
              <a:t>đợi</a:t>
            </a:r>
            <a:r>
              <a:rPr lang="en-US" sz="1100" dirty="0" smtClean="0"/>
              <a:t>, </a:t>
            </a:r>
            <a:r>
              <a:rPr lang="en-US" sz="1100" dirty="0" err="1" smtClean="0"/>
              <a:t>thì</a:t>
            </a:r>
            <a:r>
              <a:rPr lang="en-US" sz="1100" dirty="0" smtClean="0"/>
              <a:t> </a:t>
            </a:r>
            <a:r>
              <a:rPr lang="en-US" sz="1100" dirty="0"/>
              <a:t> </a:t>
            </a:r>
            <a:r>
              <a:rPr lang="en-US" sz="1100" dirty="0" smtClean="0"/>
              <a:t>user </a:t>
            </a:r>
            <a:r>
              <a:rPr lang="en-US" sz="1100" dirty="0" err="1" smtClean="0"/>
              <a:t>đó</a:t>
            </a:r>
            <a:r>
              <a:rPr lang="en-US" sz="1100" dirty="0" smtClean="0"/>
              <a:t> </a:t>
            </a:r>
            <a:r>
              <a:rPr lang="en-US" sz="1100" dirty="0" err="1" smtClean="0"/>
              <a:t>sẽ</a:t>
            </a:r>
            <a:r>
              <a:rPr lang="en-US" sz="1100" dirty="0" smtClean="0"/>
              <a:t> </a:t>
            </a:r>
            <a:r>
              <a:rPr lang="en-US" sz="1100" dirty="0" err="1" smtClean="0"/>
              <a:t>bị</a:t>
            </a:r>
            <a:r>
              <a:rPr lang="en-US" sz="1100" dirty="0" smtClean="0"/>
              <a:t> </a:t>
            </a:r>
            <a:r>
              <a:rPr lang="en-US" sz="1100" dirty="0" err="1" smtClean="0"/>
              <a:t>xóa</a:t>
            </a:r>
            <a:r>
              <a:rPr lang="en-US" sz="1100" dirty="0" smtClean="0"/>
              <a:t> </a:t>
            </a:r>
            <a:r>
              <a:rPr lang="en-US" sz="1100" dirty="0" err="1" smtClean="0"/>
              <a:t>khỏi</a:t>
            </a:r>
            <a:r>
              <a:rPr lang="en-US" sz="1100" dirty="0" smtClean="0"/>
              <a:t> </a:t>
            </a:r>
            <a:r>
              <a:rPr lang="en-US" sz="1100" dirty="0" err="1" smtClean="0"/>
              <a:t>danh</a:t>
            </a:r>
            <a:r>
              <a:rPr lang="en-US" sz="1100" dirty="0" smtClean="0"/>
              <a:t> </a:t>
            </a:r>
            <a:r>
              <a:rPr lang="en-US" sz="1100" dirty="0" err="1" smtClean="0"/>
              <a:t>sách</a:t>
            </a:r>
            <a:r>
              <a:rPr lang="en-US" sz="1100" dirty="0" smtClean="0"/>
              <a:t> </a:t>
            </a:r>
            <a:r>
              <a:rPr lang="en-US" sz="1100" dirty="0" err="1" smtClean="0"/>
              <a:t>đợi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4491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{D712CDEC-9FC1-4815-8EC1-E818802CA196}tf78438558_win32</Template>
  <TotalTime>412</TotalTime>
  <Words>1821</Words>
  <Application>Microsoft Office PowerPoint</Application>
  <PresentationFormat>Widescreen</PresentationFormat>
  <Paragraphs>297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メイリオ</vt:lpstr>
      <vt:lpstr>Arial</vt:lpstr>
      <vt:lpstr>Calibri</vt:lpstr>
      <vt:lpstr>Century Gothic</vt:lpstr>
      <vt:lpstr>Consolas</vt:lpstr>
      <vt:lpstr>Consolas</vt:lpstr>
      <vt:lpstr>Garamond</vt:lpstr>
      <vt:lpstr>Times New Roman</vt:lpstr>
      <vt:lpstr>SavonVTI</vt:lpstr>
      <vt:lpstr>Restart Computer</vt:lpstr>
      <vt:lpstr>Mục lục</vt:lpstr>
      <vt:lpstr>Giới thiệu về đề tài</vt:lpstr>
      <vt:lpstr>Giới thiệu về đề tài</vt:lpstr>
      <vt:lpstr>Chức Năng chính</vt:lpstr>
      <vt:lpstr>Chức Năng chính (web-login)</vt:lpstr>
      <vt:lpstr>Chức Năng chính (web- QUEUE)</vt:lpstr>
      <vt:lpstr>Chức Năng chính (web- QUEUE)</vt:lpstr>
      <vt:lpstr>Chức Năng chính (web- QUEUE)</vt:lpstr>
      <vt:lpstr>Chức Năng chính (web- QUEUE)</vt:lpstr>
      <vt:lpstr>Chức Năng chính (web- CONTROL)</vt:lpstr>
      <vt:lpstr>Chức Năng chính (web- CONTROL)</vt:lpstr>
      <vt:lpstr>Chức Năng chính (web- CONTROL)</vt:lpstr>
      <vt:lpstr>Chức Năng chính (web- CONTROL)</vt:lpstr>
      <vt:lpstr>Chức Năng chính (web- CONTROL)</vt:lpstr>
      <vt:lpstr>Chức Năng chính (web- CONTROL)</vt:lpstr>
      <vt:lpstr>Chức Năng chính (web- CONTROL)</vt:lpstr>
      <vt:lpstr>Chức Năng chính (web- ADMIN)</vt:lpstr>
      <vt:lpstr>Chức Năng chính (web- ADMIN)</vt:lpstr>
      <vt:lpstr>Chức Năng chính (web- ADMIN)</vt:lpstr>
      <vt:lpstr>Chức Năng chính (web- ADMIN)</vt:lpstr>
      <vt:lpstr>Chức Năng chính (web- ADMIN)</vt:lpstr>
      <vt:lpstr>Chức Năng chính (BATCH)</vt:lpstr>
      <vt:lpstr>Chức Năng chính (API)</vt:lpstr>
      <vt:lpstr>Chức Năng chính (ROBOT)</vt:lpstr>
      <vt:lpstr>Chức Năng chính (ROBOT)</vt:lpstr>
      <vt:lpstr>Chức Năng chính (ROBOT)</vt:lpstr>
      <vt:lpstr>Chức Năng chính (ROBOT)</vt:lpstr>
      <vt:lpstr>Cấu hình (Robot)</vt:lpstr>
      <vt:lpstr>Cấu hình (robot)</vt:lpstr>
      <vt:lpstr>Cấu hình (Web-server)</vt:lpstr>
      <vt:lpstr>Cấu hình (nat port modem)</vt:lpstr>
      <vt:lpstr>DEMO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Restart Computer</dc:title>
  <dc:creator>Nguyễn Văn Cường</dc:creator>
  <cp:lastModifiedBy>Admin</cp:lastModifiedBy>
  <cp:revision>17</cp:revision>
  <dcterms:created xsi:type="dcterms:W3CDTF">2021-08-21T15:32:04Z</dcterms:created>
  <dcterms:modified xsi:type="dcterms:W3CDTF">2021-08-24T12:37:46Z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