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f1cf8d00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f1cf8d00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272435b5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f272435b5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272435b5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f272435b5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f272435b5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f272435b5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f272435b5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f272435b5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272435b5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f272435b5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f272435b5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f272435b5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272435b5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f272435b5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f272435b5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f272435b5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f1cf8d00f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f1cf8d00f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f272435b5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f272435b5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f272435b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f272435b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f272435b5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f272435b5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f272435b5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f272435b5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f272435b5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f272435b5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f272435b5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f272435b5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f272435b5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f272435b5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Infrastructure for a Web 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 Robust and Scalable Web Application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60175" y="4084350"/>
            <a:ext cx="418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Presented by: Chetan Agrawal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Date: 29/07/24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3. </a:t>
            </a:r>
            <a:r>
              <a:rPr b="1" lang="en-GB" sz="1300">
                <a:solidFill>
                  <a:schemeClr val="dk1"/>
                </a:solidFill>
              </a:rPr>
              <a:t>Deploy Stage: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Pull the Docker image from AWS ECR and update the deployment in the Kubernetes cluster using Helm charts.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Actions: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Pull the Docker image from AWS ECR.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Use Helm charts to update the Kubernetes deployment.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Ensure the new version of the application is running correctly in the Kubernetes cluster.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1. Horizontal Scalability (Scaling Out):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Definition:</a:t>
            </a:r>
            <a:r>
              <a:rPr lang="en-GB" sz="1300">
                <a:solidFill>
                  <a:schemeClr val="dk1"/>
                </a:solidFill>
              </a:rPr>
              <a:t> Adding more instances of a service or application to distribute the load.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Approach: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Load Balancers:</a:t>
            </a:r>
            <a:r>
              <a:rPr lang="en-GB" sz="1300">
                <a:solidFill>
                  <a:schemeClr val="dk1"/>
                </a:solidFill>
              </a:rPr>
              <a:t> Distribute incoming traffic across multiple instances.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Kubernetes Auto-scaling:</a:t>
            </a:r>
            <a:r>
              <a:rPr lang="en-GB" sz="1300">
                <a:solidFill>
                  <a:schemeClr val="dk1"/>
                </a:solidFill>
              </a:rPr>
              <a:t> Automatically adjusts the number of pods based on traffic or resource usage.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-GB" sz="1300">
                <a:solidFill>
                  <a:schemeClr val="dk1"/>
                </a:solidFill>
              </a:rPr>
              <a:t>Horizontal Pod Autoscaler (HPA):</a:t>
            </a:r>
            <a:r>
              <a:rPr lang="en-GB" sz="1300">
                <a:solidFill>
                  <a:schemeClr val="dk1"/>
                </a:solidFill>
              </a:rPr>
              <a:t> Scales the number of pods based on CPU/memory usage or custom metrics.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-GB" sz="1300">
                <a:solidFill>
                  <a:schemeClr val="dk1"/>
                </a:solidFill>
              </a:rPr>
              <a:t>Cluster Autoscaler:</a:t>
            </a:r>
            <a:r>
              <a:rPr lang="en-GB" sz="1300">
                <a:solidFill>
                  <a:schemeClr val="dk1"/>
                </a:solidFill>
              </a:rPr>
              <a:t> Adjusts the number of nodes in the Kubernetes cluster based on resource requests and usage.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Benefits: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Improved fault tolerance.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Enhanced performance under increased load.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Flexibility to scale resources up or down based on demand.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2. Vertical Scalability (Scaling Up):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Definition:</a:t>
            </a:r>
            <a:r>
              <a:rPr lang="en-GB" sz="1300">
                <a:solidFill>
                  <a:schemeClr val="dk1"/>
                </a:solidFill>
              </a:rPr>
              <a:t> Increasing the resources (CPU, memory) allocated to an existing instance.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Approach: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Resource Requests and Limits in Kubernetes:</a:t>
            </a:r>
            <a:r>
              <a:rPr lang="en-GB" sz="1300">
                <a:solidFill>
                  <a:schemeClr val="dk1"/>
                </a:solidFill>
              </a:rPr>
              <a:t> Define the minimum and maximum resources a pod can use.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Upgrading Instance Types:</a:t>
            </a:r>
            <a:r>
              <a:rPr lang="en-GB" sz="1300">
                <a:solidFill>
                  <a:schemeClr val="dk1"/>
                </a:solidFill>
              </a:rPr>
              <a:t> Using more powerful virtual machine types in cloud environments (e.g., AWS EC2 instance types).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Benefits: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Enhanced performance for resource-intensive applications.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Simplified management compared to managing multiple instances.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3. Database Scalability: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Horizontal Scaling: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Sharding:</a:t>
            </a:r>
            <a:r>
              <a:rPr lang="en-GB" sz="1300">
                <a:solidFill>
                  <a:schemeClr val="dk1"/>
                </a:solidFill>
              </a:rPr>
              <a:t> Splitting a database into smaller, more manageable pieces called shards.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Read Replicas:</a:t>
            </a:r>
            <a:r>
              <a:rPr lang="en-GB" sz="1300">
                <a:solidFill>
                  <a:schemeClr val="dk1"/>
                </a:solidFill>
              </a:rPr>
              <a:t> Creating read-only copies of the database to distribute read operations.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Vertical Scaling: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Upgrading Database Instances:</a:t>
            </a:r>
            <a:r>
              <a:rPr lang="en-GB" sz="1300">
                <a:solidFill>
                  <a:schemeClr val="dk1"/>
                </a:solidFill>
              </a:rPr>
              <a:t> Increasing the resources allocated to the database server.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Cloud Services: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Amazon RDS:</a:t>
            </a:r>
            <a:r>
              <a:rPr lang="en-GB" sz="1300">
                <a:solidFill>
                  <a:schemeClr val="dk1"/>
                </a:solidFill>
              </a:rPr>
              <a:t> Supports automatic scaling with features like Aurora Auto Scaling and read replicas.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4. Caching: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Reduce load on databases and improve response times by storing frequently accessed data in-memory.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Approach: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In-Memory Caching:</a:t>
            </a:r>
            <a:r>
              <a:rPr lang="en-GB" sz="1300">
                <a:solidFill>
                  <a:schemeClr val="dk1"/>
                </a:solidFill>
              </a:rPr>
              <a:t> Using solutions like Redis to cache database query results, session data, etc.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Benefits: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Faster data retrieval.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Reduced load on backend services and databases.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5. Microservices Architecture: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Definition:</a:t>
            </a:r>
            <a:r>
              <a:rPr lang="en-GB" sz="1300">
                <a:solidFill>
                  <a:schemeClr val="dk1"/>
                </a:solidFill>
              </a:rPr>
              <a:t> Breaking down a monolithic application into smaller, independent services.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Approach: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Service Isolation:</a:t>
            </a:r>
            <a:r>
              <a:rPr lang="en-GB" sz="1300">
                <a:solidFill>
                  <a:schemeClr val="dk1"/>
                </a:solidFill>
              </a:rPr>
              <a:t> Each microservice can be scaled independently.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API Gateway:</a:t>
            </a:r>
            <a:r>
              <a:rPr lang="en-GB" sz="1300">
                <a:solidFill>
                  <a:schemeClr val="dk1"/>
                </a:solidFill>
              </a:rPr>
              <a:t> Manages and routes traffic to the appropriate microservices.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Benefits: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Improved fault isolation.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Independent deployment and scaling of services.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Enhanced flexibility and maintainability.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6. Container Orchestration with Kubernetes: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Automate deployment, scaling, and management of containerized applications.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Auto-scaling:</a:t>
            </a:r>
            <a:r>
              <a:rPr lang="en-GB" sz="1300">
                <a:solidFill>
                  <a:schemeClr val="dk1"/>
                </a:solidFill>
              </a:rPr>
              <a:t> Automatically adjusts the number of running containers based on demand.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Self-healing:</a:t>
            </a:r>
            <a:r>
              <a:rPr lang="en-GB" sz="1300">
                <a:solidFill>
                  <a:schemeClr val="dk1"/>
                </a:solidFill>
              </a:rPr>
              <a:t> Restarts failed containers, replaces and reschedules containers when nodes die, and kills containers that don’t respond to user-defined health checks.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Rolling Updates:</a:t>
            </a:r>
            <a:r>
              <a:rPr lang="en-GB" sz="1300">
                <a:solidFill>
                  <a:schemeClr val="dk1"/>
                </a:solidFill>
              </a:rPr>
              <a:t> Deploy application updates without downtime.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Benefits: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Efficient resource utilization.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High availability and resilience.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Simplified management of complex applications.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Measures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1. Network Security: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Application Load Balancer (AWS ALB):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Distributes traffic securely across services.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SSL termination to ensure encrypted traffic from clients.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Ingress Controller: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Manages external access securely.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TLS/SSL termination, secure routing, and access control policies.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2. Data Security: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AWS RDS (Relational Database Service):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Encryption:</a:t>
            </a:r>
            <a:r>
              <a:rPr lang="en-GB" sz="1300">
                <a:solidFill>
                  <a:schemeClr val="dk1"/>
                </a:solidFill>
              </a:rPr>
              <a:t> Data is encrypted at rest and in transit using AWS KMS (Key Management Service).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Backup:</a:t>
            </a:r>
            <a:r>
              <a:rPr lang="en-GB" sz="1300">
                <a:solidFill>
                  <a:schemeClr val="dk1"/>
                </a:solidFill>
              </a:rPr>
              <a:t> Automated backups and snapshots ensure data integrity and availability.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AWS S3 (Simple Storage Service):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Encryption:</a:t>
            </a:r>
            <a:r>
              <a:rPr lang="en-GB" sz="1300">
                <a:solidFill>
                  <a:schemeClr val="dk1"/>
                </a:solidFill>
              </a:rPr>
              <a:t> Data is encrypted at rest using server-side encryption (SSE-S3, SSE-KMS).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Access Control:</a:t>
            </a:r>
            <a:r>
              <a:rPr lang="en-GB" sz="1300">
                <a:solidFill>
                  <a:schemeClr val="dk1"/>
                </a:solidFill>
              </a:rPr>
              <a:t> Fine-grained access control using IAM policies, bucket policies, and access control lists (ACLs).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3.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3. Identity and Access Management (IAM):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Kubernetes RBAC (Role-Based Access Control):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Restricts access to Kubernetes resources based on roles.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Defines roles and role bindings to control who can perform actions on specific resources.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AWS IAM: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Manages access to AWS resources.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Policies and roles to grant least-privilege access to users, applications, and services.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4. Secrets Management: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Kubernetes Secrets: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Stores sensitive information like passwords, tokens, and keys securely.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Encrypted at rest within the cluster and mounted as environment variables or files in pods.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5. Logging and Monitoring: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Loki: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Centralized logging solution for aggregating logs from different services.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Securely stores and manages log data, supports query and analysis of logs.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Prometheus: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Monitoring system for collecting and querying metrics.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Securely collects metrics, supports alerting based on defined thresholds.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Grafana: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Visualization tool for metrics and logs.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Provides secure dashboards and supports access control for viewing data.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6. Container Security: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Docker Image Scanning: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Tool:</a:t>
            </a:r>
            <a:r>
              <a:rPr lang="en-GB" sz="1300">
                <a:solidFill>
                  <a:schemeClr val="dk1"/>
                </a:solidFill>
              </a:rPr>
              <a:t> Trivy.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Scans Docker images for vulnerabilities.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Detects vulnerabilities in OS packages and application dependencies, integrated into the CI/CD pipeline.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7. Secure CI/CD Pipeline: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GitLab CI/CD: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Ensures secure code integration and deployment.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endParaRPr b="1"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-GB" sz="1300">
                <a:solidFill>
                  <a:schemeClr val="dk1"/>
                </a:solidFill>
              </a:rPr>
              <a:t>Code Quality Checks:</a:t>
            </a:r>
            <a:r>
              <a:rPr lang="en-GB" sz="1300">
                <a:solidFill>
                  <a:schemeClr val="dk1"/>
                </a:solidFill>
              </a:rPr>
              <a:t> SonarQube stage to ensure code quality and identify vulnerabilities.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-GB" sz="1300">
                <a:solidFill>
                  <a:schemeClr val="dk1"/>
                </a:solidFill>
              </a:rPr>
              <a:t>Image Scanning:</a:t>
            </a:r>
            <a:r>
              <a:rPr lang="en-GB" sz="1300">
                <a:solidFill>
                  <a:schemeClr val="dk1"/>
                </a:solidFill>
              </a:rPr>
              <a:t> Trivy scan during the build stage to detect vulnerabilities in Docker images.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-GB" sz="1300">
                <a:solidFill>
                  <a:schemeClr val="dk1"/>
                </a:solidFill>
              </a:rPr>
              <a:t>Deployment Security:</a:t>
            </a:r>
            <a:r>
              <a:rPr lang="en-GB" sz="1300">
                <a:solidFill>
                  <a:schemeClr val="dk1"/>
                </a:solidFill>
              </a:rPr>
              <a:t> Uses Helm charts for secure and consistent deployments.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Infrastructure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Security Measures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55225" y="212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25" y="108875"/>
            <a:ext cx="67032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Infrastructure components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GB" sz="1300">
                <a:solidFill>
                  <a:schemeClr val="dk1"/>
                </a:solidFill>
              </a:rPr>
              <a:t>1. Application Load Balancer: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Distributes incoming traffic across multiple services within the Kubernetes cluster to ensure high availability and reliability.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Example:</a:t>
            </a:r>
            <a:r>
              <a:rPr lang="en-GB" sz="1300">
                <a:solidFill>
                  <a:schemeClr val="dk1"/>
                </a:solidFill>
              </a:rPr>
              <a:t> AWS Application Load Balancer.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HTTP/HTTPS traffic management, SSL termination, advanced routing.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GB" sz="1300">
                <a:solidFill>
                  <a:schemeClr val="dk1"/>
                </a:solidFill>
              </a:rPr>
              <a:t>2. Ingress Controller: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Manages external access to services within the Kubernetes cluster.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Examples:</a:t>
            </a:r>
            <a:r>
              <a:rPr lang="en-GB" sz="1300">
                <a:solidFill>
                  <a:schemeClr val="dk1"/>
                </a:solidFill>
              </a:rPr>
              <a:t> NGINX, Traefik.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Load balancing, SSL termination, name-based virtual hosting.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GB" sz="1300">
                <a:solidFill>
                  <a:schemeClr val="dk1"/>
                </a:solidFill>
              </a:rPr>
              <a:t>3. Amazon EKS (Elastic Kubernetes Service):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Managed Kubernetes service that simplifies running Kubernetes on AWS without needing to install and operate your own Kubernetes control plane or nodes.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Scalability, high availability, security integration with AWS services.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4. Front-End Components: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Ingress:</a:t>
            </a:r>
            <a:r>
              <a:rPr lang="en-GB" sz="1300">
                <a:solidFill>
                  <a:schemeClr val="dk1"/>
                </a:solidFill>
              </a:rPr>
              <a:t> Entry point for front-end services.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Service (svc):</a:t>
            </a:r>
            <a:r>
              <a:rPr lang="en-GB" sz="1300">
                <a:solidFill>
                  <a:schemeClr val="dk1"/>
                </a:solidFill>
              </a:rPr>
              <a:t> Kubernetes service to expose front-end pods.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Pod:</a:t>
            </a:r>
            <a:r>
              <a:rPr lang="en-GB" sz="1300">
                <a:solidFill>
                  <a:schemeClr val="dk1"/>
                </a:solidFill>
              </a:rPr>
              <a:t> Containerized application instances running the front-end code.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ConfigMap:</a:t>
            </a:r>
            <a:r>
              <a:rPr lang="en-GB" sz="1300">
                <a:solidFill>
                  <a:schemeClr val="dk1"/>
                </a:solidFill>
              </a:rPr>
              <a:t> Stores configuration data for front-end services.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5. Back-End Components: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Ingress:</a:t>
            </a:r>
            <a:r>
              <a:rPr lang="en-GB" sz="1300">
                <a:solidFill>
                  <a:schemeClr val="dk1"/>
                </a:solidFill>
              </a:rPr>
              <a:t> Entry point for back-end services.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Service (svc):</a:t>
            </a:r>
            <a:r>
              <a:rPr lang="en-GB" sz="1300">
                <a:solidFill>
                  <a:schemeClr val="dk1"/>
                </a:solidFill>
              </a:rPr>
              <a:t> Kubernetes service to expose back-end pods.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Pod:</a:t>
            </a:r>
            <a:r>
              <a:rPr lang="en-GB" sz="1300">
                <a:solidFill>
                  <a:schemeClr val="dk1"/>
                </a:solidFill>
              </a:rPr>
              <a:t> Containerized application instances running the back-end code.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ConfigMap:</a:t>
            </a:r>
            <a:r>
              <a:rPr lang="en-GB" sz="1300">
                <a:solidFill>
                  <a:schemeClr val="dk1"/>
                </a:solidFill>
              </a:rPr>
              <a:t> Stores configuration data for back-end services.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Secrets:</a:t>
            </a:r>
            <a:r>
              <a:rPr lang="en-GB" sz="1300">
                <a:solidFill>
                  <a:schemeClr val="dk1"/>
                </a:solidFill>
              </a:rPr>
              <a:t> Stores sensitive information like passwords and API keys.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PVC (Persistent Volume Claim):</a:t>
            </a:r>
            <a:r>
              <a:rPr lang="en-GB" sz="1300">
                <a:solidFill>
                  <a:schemeClr val="dk1"/>
                </a:solidFill>
              </a:rPr>
              <a:t> Storage resource requests for back-end pods.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6. Monitoring and Logging Components: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Grafana: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Ingress:</a:t>
            </a:r>
            <a:r>
              <a:rPr lang="en-GB" sz="1300">
                <a:solidFill>
                  <a:schemeClr val="dk1"/>
                </a:solidFill>
              </a:rPr>
              <a:t> Entry point for Grafana service.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Service (svc):</a:t>
            </a:r>
            <a:r>
              <a:rPr lang="en-GB" sz="1300">
                <a:solidFill>
                  <a:schemeClr val="dk1"/>
                </a:solidFill>
              </a:rPr>
              <a:t> Exposes Grafana pods.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Pod:</a:t>
            </a:r>
            <a:r>
              <a:rPr lang="en-GB" sz="1300">
                <a:solidFill>
                  <a:schemeClr val="dk1"/>
                </a:solidFill>
              </a:rPr>
              <a:t> Runs the Grafana application.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ConfigMap:</a:t>
            </a:r>
            <a:r>
              <a:rPr lang="en-GB" sz="1300">
                <a:solidFill>
                  <a:schemeClr val="dk1"/>
                </a:solidFill>
              </a:rPr>
              <a:t> Stores configuration data for Grafana.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PVC (Persistent Volume Claim) and PV (Persistent Volume):</a:t>
            </a:r>
            <a:r>
              <a:rPr lang="en-GB" sz="1300">
                <a:solidFill>
                  <a:schemeClr val="dk1"/>
                </a:solidFill>
              </a:rPr>
              <a:t> Storage for Grafana data.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Loki: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Ingress: </a:t>
            </a:r>
            <a:r>
              <a:rPr lang="en-GB" sz="1300">
                <a:solidFill>
                  <a:schemeClr val="dk1"/>
                </a:solidFill>
              </a:rPr>
              <a:t>Entry point for Loki service.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Service (svc):</a:t>
            </a:r>
            <a:r>
              <a:rPr lang="en-GB" sz="1300">
                <a:solidFill>
                  <a:schemeClr val="dk1"/>
                </a:solidFill>
              </a:rPr>
              <a:t> Exposes Loki pods.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Pod:</a:t>
            </a:r>
            <a:r>
              <a:rPr lang="en-GB" sz="1300">
                <a:solidFill>
                  <a:schemeClr val="dk1"/>
                </a:solidFill>
              </a:rPr>
              <a:t> Runs the Loki application, which is used for log aggregation.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ConfigMap:</a:t>
            </a:r>
            <a:r>
              <a:rPr lang="en-GB" sz="1300">
                <a:solidFill>
                  <a:schemeClr val="dk1"/>
                </a:solidFill>
              </a:rPr>
              <a:t> Stores configuration data for Loki.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Secret:</a:t>
            </a:r>
            <a:r>
              <a:rPr lang="en-GB" sz="1300">
                <a:solidFill>
                  <a:schemeClr val="dk1"/>
                </a:solidFill>
              </a:rPr>
              <a:t> Stores sensitive information needed by Loki.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PVC (Persistent Volume Claim) and PV (Persistent Volume):</a:t>
            </a:r>
            <a:r>
              <a:rPr lang="en-GB" sz="1300">
                <a:solidFill>
                  <a:schemeClr val="dk1"/>
                </a:solidFill>
              </a:rPr>
              <a:t> Storage for Loki logs.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Prometheus: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Ingress:</a:t>
            </a:r>
            <a:r>
              <a:rPr lang="en-GB" sz="1300">
                <a:solidFill>
                  <a:schemeClr val="dk1"/>
                </a:solidFill>
              </a:rPr>
              <a:t> Entry point for Prometheus service.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Service (svc):</a:t>
            </a:r>
            <a:r>
              <a:rPr lang="en-GB" sz="1300">
                <a:solidFill>
                  <a:schemeClr val="dk1"/>
                </a:solidFill>
              </a:rPr>
              <a:t> Exposes Prometheus pods.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Pod:</a:t>
            </a:r>
            <a:r>
              <a:rPr lang="en-GB" sz="1300">
                <a:solidFill>
                  <a:schemeClr val="dk1"/>
                </a:solidFill>
              </a:rPr>
              <a:t> Runs the Prometheus application for metrics collection.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ConfigMap:</a:t>
            </a:r>
            <a:r>
              <a:rPr lang="en-GB" sz="1300">
                <a:solidFill>
                  <a:schemeClr val="dk1"/>
                </a:solidFill>
              </a:rPr>
              <a:t> Stores configuration data for Prometheus.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Secret:</a:t>
            </a:r>
            <a:r>
              <a:rPr lang="en-GB" sz="1300">
                <a:solidFill>
                  <a:schemeClr val="dk1"/>
                </a:solidFill>
              </a:rPr>
              <a:t> Stores sensitive information needed by Prometheus.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PVC (Persistent Volume Claim) and PV (Persistent Volume):</a:t>
            </a:r>
            <a:r>
              <a:rPr lang="en-GB" sz="1300">
                <a:solidFill>
                  <a:schemeClr val="dk1"/>
                </a:solidFill>
              </a:rPr>
              <a:t> Storage for Prometheus data.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7. Database: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AWS RDS (Relational Database Service):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Managed relational database service for storing structured data.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Automated backups, software patching, automatic scaling, and high availability.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8. Object Storage: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AWS S3 (Simple Storage Service):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Scalable object storage for storing and retrieving any amount of data at any time.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High durability, scalability, and security for backup and archival storage.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9. CI/CD Pipeline: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Git SCM (Source Code Management):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Version control for source code.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Example:</a:t>
            </a:r>
            <a:r>
              <a:rPr lang="en-GB" sz="1300">
                <a:solidFill>
                  <a:schemeClr val="dk1"/>
                </a:solidFill>
              </a:rPr>
              <a:t> GitHub.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Code repository hosting, version control, collaboration tools.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GitLab CI/CD: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Continuous integration and continuous deployment pipeline.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Features:</a:t>
            </a:r>
            <a:r>
              <a:rPr lang="en-GB" sz="1300">
                <a:solidFill>
                  <a:schemeClr val="dk1"/>
                </a:solidFill>
              </a:rPr>
              <a:t> Automated build, test, and deployment processes to streamline code releases.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10. Caching: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Prometheus: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Service (svc):</a:t>
            </a:r>
            <a:r>
              <a:rPr lang="en-GB" sz="1300">
                <a:solidFill>
                  <a:schemeClr val="dk1"/>
                </a:solidFill>
              </a:rPr>
              <a:t> Exposes redis pods.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Pod:</a:t>
            </a:r>
            <a:r>
              <a:rPr lang="en-GB" sz="1300">
                <a:solidFill>
                  <a:schemeClr val="dk1"/>
                </a:solidFill>
              </a:rPr>
              <a:t> Runs the Redis Application.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0" y="0"/>
            <a:ext cx="9111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Steps of CI/CD Pipeline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1. SonarQube Stage: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Check the code quality of the source code.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Actions: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Analyze code for bugs, vulnerabilities, and code smells.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Generate a report on code quality.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2. Build Stage: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Purpose:</a:t>
            </a:r>
            <a:r>
              <a:rPr lang="en-GB" sz="1300">
                <a:solidFill>
                  <a:schemeClr val="dk1"/>
                </a:solidFill>
              </a:rPr>
              <a:t> Build the Docker image of the source code with its dependencies and push the image to AWS ECR (Elastic Container Registry).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Actions: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Compile and build the source code.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Create a Docker image.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Push the Docker image to AWS ECR.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Perform a Trivy scan to check the Docker image for vulnerabilities.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