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chetan orugant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96FAFE-966E-429B-B536-985FCF865F7C}">
  <a:tblStyle styleId="{5296FAFE-966E-429B-B536-985FCF865F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regular.fntdata"/><Relationship Id="rId47" Type="http://schemas.openxmlformats.org/officeDocument/2006/relationships/slide" Target="slides/slide40.xml"/><Relationship Id="rId49" Type="http://schemas.openxmlformats.org/officeDocument/2006/relationships/font" Target="fonts/Roboto-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12T10:45:14.660">
    <p:pos x="6000" y="0"/>
    <p:text>overview</p:text>
  </p:cm>
  <p:cm authorId="0" idx="2" dt="2022-03-12T10:36:23.217">
    <p:pos x="0" y="0"/>
    <p:text>project code, mentor name</p:text>
  </p:cm>
  <p:cm authorId="0" idx="3" dt="2022-03-12T10:45:44.986">
    <p:pos x="6000" y="100"/>
    <p:text>introduction 1-2 slides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3-12T11:04:12.525">
    <p:pos x="6000" y="0"/>
    <p:text>march date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7d9f95d1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7d9f95d1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7d9f95d1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7d9f95d1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99d343a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99d343a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99d343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99d343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99d343a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99d343a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99d343a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99d343a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99d343a4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99d343a4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99d343a4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99d343a4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9afe85a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9afe85a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9afe85a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9afe85a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99d343a4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99d343a4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99d343a4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99d343a4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99d343a4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99d343a4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9afe85a1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9afe85a1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9afe85a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9afe85a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9afe85a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9afe85a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9afe85a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9afe85a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9afe85a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9afe85a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9afe85a1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9afe85a1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9afe85a1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9afe85a1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99d343a4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99d343a4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99d343a4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99d343a4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9d343a4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99d343a4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99d343a4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99d343a4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99d343a4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99d343a4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99d343a4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99d343a4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7d9f95d1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7d9f95d1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d9f95d1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d9f95d1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7d9f95d1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7d9f95d1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99d343a4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99d343a4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7d9f95d1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7d9f95d1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7d9f95d1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7d9f95d1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7d9f95d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7d9f95d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99d343a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99d343a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99d343a4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99d343a4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99d343a4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99d343a4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comments" Target="../comments/commen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cpcb.nic.in/AQI_Bulletin.php" TargetMode="External"/><Relationship Id="rId4" Type="http://schemas.openxmlformats.org/officeDocument/2006/relationships/hyperlink" Target="https://cpcb.nic.in/upload/Downloads/AQI_Bulletin_20200329.pdf" TargetMode="External"/><Relationship Id="rId5" Type="http://schemas.openxmlformats.org/officeDocument/2006/relationships/hyperlink" Target="https://app.cpcbccr.com/ccr_docs/FINAL-REPORT_AQI_.pdf" TargetMode="External"/><Relationship Id="rId6" Type="http://schemas.openxmlformats.org/officeDocument/2006/relationships/hyperlink" Target="https://cpcb.nic.in/upload/NAAQS_2019.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68" name="Google Shape;68;p13"/>
          <p:cNvSpPr txBox="1"/>
          <p:nvPr>
            <p:ph type="title"/>
          </p:nvPr>
        </p:nvSpPr>
        <p:spPr>
          <a:xfrm>
            <a:off x="490250" y="488250"/>
            <a:ext cx="8416800" cy="40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 Study and Analysis of Air Quality Index In LockDown</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Indian Air Quality Index (IND-AQI)  </a:t>
            </a:r>
            <a:endParaRPr/>
          </a:p>
        </p:txBody>
      </p:sp>
      <p:sp>
        <p:nvSpPr>
          <p:cNvPr id="134" name="Google Shape;134;p22"/>
          <p:cNvSpPr txBox="1"/>
          <p:nvPr>
            <p:ph idx="1" type="body"/>
          </p:nvPr>
        </p:nvSpPr>
        <p:spPr>
          <a:xfrm>
            <a:off x="460950" y="1769000"/>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Indian National Air Quality Standards (INAQS) for 12 parameters carbon monoxide (CO) nitrogen dioxide (NO2), sulphur dioxide (SO2), particulate matter (PM) of less than 2.5 microns size (PM2.5), PM of less than 10 microns size (PM10), Ozone (O3), Lead (Pb), Ammonia (NH3), Benzo(a)Pyrene (BaP), Benzene (C6H6), Arsenic (As), and Nickel (Ni). The first eight parameters have short-term (1/8/24 hrs) and annual standards (except for CO and O3) and rest four parameters have only annual standards.  </a:t>
            </a:r>
            <a:endParaRPr sz="1600">
              <a:solidFill>
                <a:srgbClr val="000000"/>
              </a:solidFill>
            </a:endParaRPr>
          </a:p>
          <a:p>
            <a:pPr indent="0" lvl="0" marL="0" rtl="0" algn="l">
              <a:spcBef>
                <a:spcPts val="1600"/>
              </a:spcBef>
              <a:spcAft>
                <a:spcPts val="1600"/>
              </a:spcAft>
              <a:buNone/>
            </a:pPr>
            <a:r>
              <a:t/>
            </a:r>
            <a:endParaRPr/>
          </a:p>
        </p:txBody>
      </p:sp>
      <p:pic>
        <p:nvPicPr>
          <p:cNvPr id="135" name="Google Shape;135;p22"/>
          <p:cNvPicPr preferRelativeResize="0"/>
          <p:nvPr/>
        </p:nvPicPr>
        <p:blipFill>
          <a:blip r:embed="rId3">
            <a:alphaModFix/>
          </a:blip>
          <a:stretch>
            <a:fillRect/>
          </a:stretch>
        </p:blipFill>
        <p:spPr>
          <a:xfrm>
            <a:off x="1158025" y="3709500"/>
            <a:ext cx="6827950" cy="133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IND-AQI Category and Range </a:t>
            </a:r>
            <a:endParaRPr/>
          </a:p>
        </p:txBody>
      </p:sp>
      <p:pic>
        <p:nvPicPr>
          <p:cNvPr id="141" name="Google Shape;141;p23"/>
          <p:cNvPicPr preferRelativeResize="0"/>
          <p:nvPr/>
        </p:nvPicPr>
        <p:blipFill>
          <a:blip r:embed="rId3">
            <a:alphaModFix/>
          </a:blip>
          <a:stretch>
            <a:fillRect/>
          </a:stretch>
        </p:blipFill>
        <p:spPr>
          <a:xfrm>
            <a:off x="0" y="1770100"/>
            <a:ext cx="2971800" cy="1406105"/>
          </a:xfrm>
          <a:prstGeom prst="rect">
            <a:avLst/>
          </a:prstGeom>
          <a:noFill/>
          <a:ln>
            <a:noFill/>
          </a:ln>
        </p:spPr>
      </p:pic>
      <p:pic>
        <p:nvPicPr>
          <p:cNvPr id="142" name="Google Shape;142;p23"/>
          <p:cNvPicPr preferRelativeResize="0"/>
          <p:nvPr/>
        </p:nvPicPr>
        <p:blipFill>
          <a:blip r:embed="rId4">
            <a:alphaModFix/>
          </a:blip>
          <a:stretch>
            <a:fillRect/>
          </a:stretch>
        </p:blipFill>
        <p:spPr>
          <a:xfrm>
            <a:off x="2971800" y="3067050"/>
            <a:ext cx="6172200" cy="207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Sources for NH₃</a:t>
            </a:r>
            <a:endParaRPr/>
          </a:p>
        </p:txBody>
      </p:sp>
      <p:sp>
        <p:nvSpPr>
          <p:cNvPr id="148" name="Google Shape;148;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67% of ammonia sources is from </a:t>
            </a:r>
            <a:r>
              <a:rPr lang="en"/>
              <a:t>Volcanic </a:t>
            </a:r>
            <a:r>
              <a:rPr lang="en"/>
              <a:t>eruptions.</a:t>
            </a:r>
            <a:endParaRPr/>
          </a:p>
          <a:p>
            <a:pPr indent="-342900" lvl="0" marL="457200" rtl="0" algn="l">
              <a:spcBef>
                <a:spcPts val="0"/>
              </a:spcBef>
              <a:spcAft>
                <a:spcPts val="0"/>
              </a:spcAft>
              <a:buSzPts val="1800"/>
              <a:buChar char="●"/>
            </a:pPr>
            <a:r>
              <a:rPr lang="en"/>
              <a:t>Other sources include combustion of fossil fuel (coal, heavy fuel oil in thermal power plants, office, factories).</a:t>
            </a:r>
            <a:endParaRPr/>
          </a:p>
          <a:p>
            <a:pPr indent="-342900" lvl="0" marL="457200" rtl="0" algn="l">
              <a:spcBef>
                <a:spcPts val="0"/>
              </a:spcBef>
              <a:spcAft>
                <a:spcPts val="0"/>
              </a:spcAft>
              <a:buSzPts val="1800"/>
              <a:buChar char="●"/>
            </a:pPr>
            <a:r>
              <a:rPr lang="en"/>
              <a:t>Smelting of metals (sulfide ores to produce copper, lead and zinc).</a:t>
            </a:r>
            <a:endParaRPr/>
          </a:p>
          <a:p>
            <a:pPr indent="-342900" lvl="0" marL="457200" rtl="0" algn="l">
              <a:spcBef>
                <a:spcPts val="0"/>
              </a:spcBef>
              <a:spcAft>
                <a:spcPts val="0"/>
              </a:spcAft>
              <a:buSzPts val="1800"/>
              <a:buChar char="●"/>
            </a:pPr>
            <a:r>
              <a:rPr lang="en"/>
              <a:t>Petroleum refining.</a:t>
            </a:r>
            <a:endParaRPr/>
          </a:p>
          <a:p>
            <a:pPr indent="-342900" lvl="0" marL="457200" rtl="0" algn="l">
              <a:spcBef>
                <a:spcPts val="0"/>
              </a:spcBef>
              <a:spcAft>
                <a:spcPts val="0"/>
              </a:spcAft>
              <a:buSzPts val="1800"/>
              <a:buChar char="●"/>
            </a:pPr>
            <a:r>
              <a:rPr lang="en"/>
              <a:t>Combustion process in diesel, petrol, natural gas driven vehicles.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Effects of NH₃(Ammonia)</a:t>
            </a:r>
            <a:endParaRPr/>
          </a:p>
        </p:txBody>
      </p:sp>
      <p:sp>
        <p:nvSpPr>
          <p:cNvPr id="154" name="Google Shape;154;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Inhalation of high levels of NH3 causes irritation to the nose, throat and respiratory tract.</a:t>
            </a:r>
            <a:endParaRPr/>
          </a:p>
          <a:p>
            <a:pPr indent="-342900" lvl="0" marL="457200" rtl="0" algn="just">
              <a:spcBef>
                <a:spcPts val="0"/>
              </a:spcBef>
              <a:spcAft>
                <a:spcPts val="0"/>
              </a:spcAft>
              <a:buSzPts val="1800"/>
              <a:buChar char="●"/>
            </a:pPr>
            <a:r>
              <a:rPr lang="en"/>
              <a:t>Increased inhalation may result in cough and an increased respiratory rate as well as respiratory distress.</a:t>
            </a:r>
            <a:endParaRPr/>
          </a:p>
          <a:p>
            <a:pPr indent="-342900" lvl="0" marL="457200" rtl="0" algn="just">
              <a:spcBef>
                <a:spcPts val="0"/>
              </a:spcBef>
              <a:spcAft>
                <a:spcPts val="0"/>
              </a:spcAft>
              <a:buSzPts val="1800"/>
              <a:buChar char="●"/>
            </a:pPr>
            <a:r>
              <a:rPr lang="en"/>
              <a:t>An association has been reported between exposure to ammonia and cough, phlegm, wheezing, and asthma at high concentration.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Breakpoint</a:t>
            </a:r>
            <a:r>
              <a:rPr lang="en"/>
              <a:t> for NH₃</a:t>
            </a:r>
            <a:endParaRPr/>
          </a:p>
        </p:txBody>
      </p:sp>
      <p:sp>
        <p:nvSpPr>
          <p:cNvPr id="160" name="Google Shape;160;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study [</a:t>
            </a:r>
            <a:r>
              <a:rPr lang="en" u="sng"/>
              <a:t>link</a:t>
            </a:r>
            <a:r>
              <a:rPr lang="en"/>
              <a:t>] </a:t>
            </a:r>
            <a:r>
              <a:rPr lang="en"/>
              <a:t>has reported that for NH3 levels at 18 mg/m3 , reduction in FEV1 and FVC% were significant in symptomatic than asymptomatic individuals.</a:t>
            </a:r>
            <a:endParaRPr/>
          </a:p>
          <a:p>
            <a:pPr indent="-342900" lvl="0" marL="457200" rtl="0" algn="l">
              <a:spcBef>
                <a:spcPts val="0"/>
              </a:spcBef>
              <a:spcAft>
                <a:spcPts val="0"/>
              </a:spcAft>
              <a:buSzPts val="1800"/>
              <a:buChar char="●"/>
            </a:pPr>
            <a:r>
              <a:rPr lang="en"/>
              <a:t>For a factor of safety as 10, concentration of 1800 µg/m3 should be considered to be severe in ambient air.</a:t>
            </a:r>
            <a:endParaRPr/>
          </a:p>
          <a:p>
            <a:pPr indent="-342900" lvl="0" marL="457200" rtl="0" algn="l">
              <a:spcBef>
                <a:spcPts val="0"/>
              </a:spcBef>
              <a:spcAft>
                <a:spcPts val="0"/>
              </a:spcAft>
              <a:buSzPts val="1800"/>
              <a:buChar char="●"/>
            </a:pPr>
            <a:r>
              <a:rPr lang="en"/>
              <a:t>The other breakpoints for ammonia have been evolved on a linear scale from the level of 1800 µg/m3 to the standard concentration of 400 µg/m3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Effects of Pb(Lead)</a:t>
            </a:r>
            <a:endParaRPr/>
          </a:p>
        </p:txBody>
      </p:sp>
      <p:sp>
        <p:nvSpPr>
          <p:cNvPr id="166" name="Google Shape;166;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Pb is a toxic metal and its exposure through all routes results in increased blood lead level. At lower concentrations, the blood lead level is proportional to air concentration.</a:t>
            </a:r>
            <a:endParaRPr/>
          </a:p>
          <a:p>
            <a:pPr indent="-342900" lvl="0" marL="457200" rtl="0" algn="l">
              <a:spcBef>
                <a:spcPts val="0"/>
              </a:spcBef>
              <a:spcAft>
                <a:spcPts val="0"/>
              </a:spcAft>
              <a:buSzPts val="1800"/>
              <a:buChar char="●"/>
            </a:pPr>
            <a:r>
              <a:rPr lang="en"/>
              <a:t>The effect of blood level above 10µg/dL is seen in hematological changes in sensitive population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Breakpoint for Pb	</a:t>
            </a:r>
            <a:endParaRPr/>
          </a:p>
        </p:txBody>
      </p:sp>
      <p:sp>
        <p:nvSpPr>
          <p:cNvPr id="172" name="Google Shape;172;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example, 1μg/m3 of annual lead level will result in 5µg/dL (on an average) of blood lead level (WHO 2000).</a:t>
            </a:r>
            <a:endParaRPr/>
          </a:p>
          <a:p>
            <a:pPr indent="-342900" lvl="0" marL="457200" rtl="0" algn="l">
              <a:spcBef>
                <a:spcPts val="0"/>
              </a:spcBef>
              <a:spcAft>
                <a:spcPts val="0"/>
              </a:spcAft>
              <a:buSzPts val="1800"/>
              <a:buChar char="●"/>
            </a:pPr>
            <a:r>
              <a:rPr lang="en"/>
              <a:t>At moderate pollution level the break point is at 2µg/m3.</a:t>
            </a:r>
            <a:endParaRPr/>
          </a:p>
          <a:p>
            <a:pPr indent="-342900" lvl="0" marL="457200" rtl="0" algn="l">
              <a:spcBef>
                <a:spcPts val="0"/>
              </a:spcBef>
              <a:spcAft>
                <a:spcPts val="0"/>
              </a:spcAft>
              <a:buSzPts val="1800"/>
              <a:buChar char="●"/>
            </a:pPr>
            <a:r>
              <a:rPr lang="en"/>
              <a:t>At 20µg/dL blood lead level the effects become more prominent and this corresponds to break point of 4 µg/m3 but to account for factor of safety, next break point is kept at 3.0 µg/m3.</a:t>
            </a:r>
            <a:endParaRPr/>
          </a:p>
          <a:p>
            <a:pPr indent="-342900" lvl="0" marL="457200" rtl="0" algn="l">
              <a:spcBef>
                <a:spcPts val="0"/>
              </a:spcBef>
              <a:spcAft>
                <a:spcPts val="0"/>
              </a:spcAft>
              <a:buSzPts val="1800"/>
              <a:buChar char="●"/>
            </a:pPr>
            <a:r>
              <a:rPr lang="en"/>
              <a:t> If the lead concentration in air is more than 3.5 µg/m3 the AQI category will be severe..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1950975" y="395650"/>
            <a:ext cx="500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8" name="Google Shape;17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
            </a:r>
            <a:r>
              <a:rPr lang="en"/>
              <a:t>reakpoints for NH₃ and Pb</a:t>
            </a:r>
            <a:endParaRPr/>
          </a:p>
        </p:txBody>
      </p:sp>
      <p:pic>
        <p:nvPicPr>
          <p:cNvPr id="179" name="Google Shape;179;p29"/>
          <p:cNvPicPr preferRelativeResize="0"/>
          <p:nvPr/>
        </p:nvPicPr>
        <p:blipFill rotWithShape="1">
          <a:blip r:embed="rId3">
            <a:alphaModFix/>
          </a:blip>
          <a:srcRect b="1574" l="1029" r="0" t="0"/>
          <a:stretch/>
        </p:blipFill>
        <p:spPr>
          <a:xfrm>
            <a:off x="450250" y="1733475"/>
            <a:ext cx="8385625" cy="3410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sources of Particulate matter(PM10 and PM2.5)			</a:t>
            </a:r>
            <a:endParaRPr/>
          </a:p>
        </p:txBody>
      </p:sp>
      <p:sp>
        <p:nvSpPr>
          <p:cNvPr id="185" name="Google Shape;185;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PM- extremely small solid particles and liquid droplets suspended in air.</a:t>
            </a:r>
            <a:endParaRPr/>
          </a:p>
          <a:p>
            <a:pPr indent="-342900" lvl="0" marL="457200" rtl="0" algn="l">
              <a:spcBef>
                <a:spcPts val="0"/>
              </a:spcBef>
              <a:spcAft>
                <a:spcPts val="0"/>
              </a:spcAft>
              <a:buSzPts val="1800"/>
              <a:buChar char="●"/>
            </a:pPr>
            <a:r>
              <a:rPr lang="en"/>
              <a:t>Made up of variety </a:t>
            </a:r>
            <a:r>
              <a:rPr lang="en"/>
              <a:t>components</a:t>
            </a:r>
            <a:r>
              <a:rPr lang="en"/>
              <a:t> including nitrates,sulphates,organic,chemical metals, soil or dust particles.</a:t>
            </a:r>
            <a:endParaRPr/>
          </a:p>
          <a:p>
            <a:pPr indent="-342900" lvl="0" marL="457200" rtl="0" algn="l">
              <a:spcBef>
                <a:spcPts val="0"/>
              </a:spcBef>
              <a:spcAft>
                <a:spcPts val="0"/>
              </a:spcAft>
              <a:buSzPts val="1800"/>
              <a:buChar char="●"/>
            </a:pPr>
            <a:r>
              <a:rPr lang="en"/>
              <a:t>Motor vehicles, wood burning heaters and industry.</a:t>
            </a:r>
            <a:endParaRPr/>
          </a:p>
          <a:p>
            <a:pPr indent="-342900" lvl="0" marL="457200" rtl="0" algn="l">
              <a:spcBef>
                <a:spcPts val="0"/>
              </a:spcBef>
              <a:spcAft>
                <a:spcPts val="0"/>
              </a:spcAft>
              <a:buSzPts val="1800"/>
              <a:buChar char="●"/>
            </a:pPr>
            <a:r>
              <a:rPr lang="en"/>
              <a:t>During bush fires or  dust storms, particle pollution can reach extremely high concentrations.</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71900" y="308875"/>
            <a:ext cx="8222100" cy="9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Effects of Particulate Matter</a:t>
            </a:r>
            <a:endParaRPr/>
          </a:p>
        </p:txBody>
      </p:sp>
      <p:sp>
        <p:nvSpPr>
          <p:cNvPr id="191" name="Google Shape;191;p31"/>
          <p:cNvSpPr txBox="1"/>
          <p:nvPr>
            <p:ph idx="1" type="body"/>
          </p:nvPr>
        </p:nvSpPr>
        <p:spPr>
          <a:xfrm>
            <a:off x="471900" y="1745825"/>
            <a:ext cx="8222100" cy="32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term exposure can lead to:</a:t>
            </a:r>
            <a:endParaRPr/>
          </a:p>
          <a:p>
            <a:pPr indent="-342900" lvl="0" marL="457200" rtl="0" algn="l">
              <a:spcBef>
                <a:spcPts val="1600"/>
              </a:spcBef>
              <a:spcAft>
                <a:spcPts val="0"/>
              </a:spcAft>
              <a:buSzPts val="1800"/>
              <a:buChar char="●"/>
            </a:pPr>
            <a:r>
              <a:rPr lang="en"/>
              <a:t>Irritated eyes,nose and throat</a:t>
            </a:r>
            <a:endParaRPr/>
          </a:p>
          <a:p>
            <a:pPr indent="-342900" lvl="0" marL="457200" rtl="0" algn="l">
              <a:spcBef>
                <a:spcPts val="0"/>
              </a:spcBef>
              <a:spcAft>
                <a:spcPts val="0"/>
              </a:spcAft>
              <a:buSzPts val="1800"/>
              <a:buChar char="●"/>
            </a:pPr>
            <a:r>
              <a:rPr lang="en"/>
              <a:t>Worsening asthma and lung </a:t>
            </a:r>
            <a:r>
              <a:rPr lang="en"/>
              <a:t>disease</a:t>
            </a:r>
            <a:r>
              <a:rPr lang="en"/>
              <a:t> such as chronic bronchitis.</a:t>
            </a:r>
            <a:endParaRPr/>
          </a:p>
          <a:p>
            <a:pPr indent="-342900" lvl="0" marL="457200" rtl="0" algn="l">
              <a:spcBef>
                <a:spcPts val="0"/>
              </a:spcBef>
              <a:spcAft>
                <a:spcPts val="0"/>
              </a:spcAft>
              <a:buSzPts val="1800"/>
              <a:buChar char="●"/>
            </a:pPr>
            <a:r>
              <a:rPr lang="en"/>
              <a:t>Heart attacks and </a:t>
            </a:r>
            <a:r>
              <a:rPr lang="en"/>
              <a:t>arrhythmias</a:t>
            </a:r>
            <a:endParaRPr/>
          </a:p>
          <a:p>
            <a:pPr indent="0" lvl="0" marL="0" rtl="0" algn="l">
              <a:spcBef>
                <a:spcPts val="1600"/>
              </a:spcBef>
              <a:spcAft>
                <a:spcPts val="0"/>
              </a:spcAft>
              <a:buNone/>
            </a:pPr>
            <a:r>
              <a:rPr lang="en"/>
              <a:t>Long term exposure can lead to:</a:t>
            </a:r>
            <a:endParaRPr/>
          </a:p>
          <a:p>
            <a:pPr indent="-342900" lvl="0" marL="457200" rtl="0" algn="l">
              <a:spcBef>
                <a:spcPts val="1600"/>
              </a:spcBef>
              <a:spcAft>
                <a:spcPts val="0"/>
              </a:spcAft>
              <a:buSzPts val="1800"/>
              <a:buChar char="●"/>
            </a:pPr>
            <a:r>
              <a:rPr lang="en"/>
              <a:t>Reduced lung function</a:t>
            </a:r>
            <a:endParaRPr/>
          </a:p>
          <a:p>
            <a:pPr indent="-342900" lvl="0" marL="457200" rtl="0" algn="l">
              <a:spcBef>
                <a:spcPts val="0"/>
              </a:spcBef>
              <a:spcAft>
                <a:spcPts val="0"/>
              </a:spcAft>
              <a:buSzPts val="1800"/>
              <a:buChar char="●"/>
            </a:pPr>
            <a:r>
              <a:rPr lang="en"/>
              <a:t>Development</a:t>
            </a:r>
            <a:r>
              <a:rPr lang="en"/>
              <a:t> of cardiovascular and respiratory diseases</a:t>
            </a:r>
            <a:endParaRPr/>
          </a:p>
          <a:p>
            <a:pPr indent="-342900" lvl="0" marL="457200" rtl="0" algn="l">
              <a:spcBef>
                <a:spcPts val="0"/>
              </a:spcBef>
              <a:spcAft>
                <a:spcPts val="0"/>
              </a:spcAft>
              <a:buSzPts val="1800"/>
              <a:buChar char="●"/>
            </a:pPr>
            <a:r>
              <a:rPr lang="en"/>
              <a:t>Reduction of life </a:t>
            </a:r>
            <a:r>
              <a:rPr lang="en"/>
              <a:t>expectancy.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4294967295" type="title"/>
          </p:nvPr>
        </p:nvSpPr>
        <p:spPr>
          <a:xfrm>
            <a:off x="231725" y="736200"/>
            <a:ext cx="85206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a:t>
            </a:r>
            <a:endParaRPr/>
          </a:p>
          <a:p>
            <a:pPr indent="0" lvl="0" marL="0" rtl="0" algn="ctr">
              <a:spcBef>
                <a:spcPts val="400"/>
              </a:spcBef>
              <a:spcAft>
                <a:spcPts val="400"/>
              </a:spcAft>
              <a:buNone/>
            </a:pPr>
            <a:r>
              <a:t/>
            </a:r>
            <a:endParaRPr i="1" sz="1600"/>
          </a:p>
        </p:txBody>
      </p:sp>
      <p:sp>
        <p:nvSpPr>
          <p:cNvPr id="75" name="Google Shape;75;p14"/>
          <p:cNvSpPr txBox="1"/>
          <p:nvPr>
            <p:ph idx="4294967295" type="title"/>
          </p:nvPr>
        </p:nvSpPr>
        <p:spPr>
          <a:xfrm>
            <a:off x="1342930" y="2993219"/>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chemeClr val="dk1"/>
                </a:solidFill>
              </a:rPr>
              <a:t>Chetan</a:t>
            </a:r>
            <a:endParaRPr sz="2100">
              <a:solidFill>
                <a:schemeClr val="dk1"/>
              </a:solidFill>
            </a:endParaRPr>
          </a:p>
        </p:txBody>
      </p:sp>
      <p:sp>
        <p:nvSpPr>
          <p:cNvPr id="76" name="Google Shape;76;p14"/>
          <p:cNvSpPr txBox="1"/>
          <p:nvPr>
            <p:ph idx="4294967295" type="title"/>
          </p:nvPr>
        </p:nvSpPr>
        <p:spPr>
          <a:xfrm>
            <a:off x="3820441" y="2993219"/>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chemeClr val="dk1"/>
                </a:solidFill>
              </a:rPr>
              <a:t>Abhijnya</a:t>
            </a:r>
            <a:endParaRPr sz="2100">
              <a:solidFill>
                <a:schemeClr val="dk1"/>
              </a:solidFill>
            </a:endParaRPr>
          </a:p>
        </p:txBody>
      </p:sp>
      <p:sp>
        <p:nvSpPr>
          <p:cNvPr id="77" name="Google Shape;77;p14"/>
          <p:cNvSpPr txBox="1"/>
          <p:nvPr>
            <p:ph idx="4294967295" type="body"/>
          </p:nvPr>
        </p:nvSpPr>
        <p:spPr>
          <a:xfrm>
            <a:off x="1083275" y="3517925"/>
            <a:ext cx="25416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rPr>
              <a:t>S20190010129</a:t>
            </a:r>
            <a:endParaRPr sz="1500">
              <a:solidFill>
                <a:schemeClr val="dk2"/>
              </a:solidFill>
            </a:endParaRPr>
          </a:p>
          <a:p>
            <a:pPr indent="0" lvl="0" marL="0" rtl="0" algn="ctr">
              <a:spcBef>
                <a:spcPts val="0"/>
              </a:spcBef>
              <a:spcAft>
                <a:spcPts val="0"/>
              </a:spcAft>
              <a:buNone/>
            </a:pPr>
            <a:r>
              <a:rPr lang="en" sz="1500">
                <a:solidFill>
                  <a:schemeClr val="dk2"/>
                </a:solidFill>
              </a:rPr>
              <a:t>chetanreddy.o19@iiits.in</a:t>
            </a:r>
            <a:endParaRPr sz="1500">
              <a:solidFill>
                <a:schemeClr val="dk2"/>
              </a:solidFill>
            </a:endParaRPr>
          </a:p>
        </p:txBody>
      </p:sp>
      <p:sp>
        <p:nvSpPr>
          <p:cNvPr id="78" name="Google Shape;78;p14"/>
          <p:cNvSpPr txBox="1"/>
          <p:nvPr>
            <p:ph idx="4294967295" type="body"/>
          </p:nvPr>
        </p:nvSpPr>
        <p:spPr>
          <a:xfrm>
            <a:off x="3820441" y="3517838"/>
            <a:ext cx="20223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rPr>
              <a:t>S20190010172</a:t>
            </a:r>
            <a:endParaRPr sz="1500">
              <a:solidFill>
                <a:schemeClr val="dk2"/>
              </a:solidFill>
            </a:endParaRPr>
          </a:p>
          <a:p>
            <a:pPr indent="0" lvl="0" marL="0" rtl="0" algn="ctr">
              <a:spcBef>
                <a:spcPts val="0"/>
              </a:spcBef>
              <a:spcAft>
                <a:spcPts val="0"/>
              </a:spcAft>
              <a:buNone/>
            </a:pPr>
            <a:r>
              <a:rPr lang="en" sz="1500">
                <a:solidFill>
                  <a:schemeClr val="dk2"/>
                </a:solidFill>
              </a:rPr>
              <a:t>abhijnya.t19@iiits.in</a:t>
            </a:r>
            <a:endParaRPr sz="1500">
              <a:solidFill>
                <a:schemeClr val="dk2"/>
              </a:solidFill>
            </a:endParaRPr>
          </a:p>
        </p:txBody>
      </p:sp>
      <p:sp>
        <p:nvSpPr>
          <p:cNvPr id="79" name="Google Shape;79;p14"/>
          <p:cNvSpPr txBox="1"/>
          <p:nvPr>
            <p:ph idx="4294967295" type="title"/>
          </p:nvPr>
        </p:nvSpPr>
        <p:spPr>
          <a:xfrm>
            <a:off x="6038402" y="2993219"/>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chemeClr val="dk1"/>
                </a:solidFill>
              </a:rPr>
              <a:t>Snehith</a:t>
            </a:r>
            <a:endParaRPr sz="2100">
              <a:solidFill>
                <a:schemeClr val="dk1"/>
              </a:solidFill>
            </a:endParaRPr>
          </a:p>
        </p:txBody>
      </p:sp>
      <p:sp>
        <p:nvSpPr>
          <p:cNvPr id="80" name="Google Shape;80;p14"/>
          <p:cNvSpPr txBox="1"/>
          <p:nvPr>
            <p:ph idx="4294967295" type="body"/>
          </p:nvPr>
        </p:nvSpPr>
        <p:spPr>
          <a:xfrm>
            <a:off x="6038402" y="3517838"/>
            <a:ext cx="20223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rPr>
              <a:t>S20190010085</a:t>
            </a:r>
            <a:endParaRPr sz="1500">
              <a:solidFill>
                <a:schemeClr val="dk2"/>
              </a:solidFill>
            </a:endParaRPr>
          </a:p>
          <a:p>
            <a:pPr indent="0" lvl="0" marL="0" rtl="0" algn="ctr">
              <a:spcBef>
                <a:spcPts val="0"/>
              </a:spcBef>
              <a:spcAft>
                <a:spcPts val="0"/>
              </a:spcAft>
              <a:buNone/>
            </a:pPr>
            <a:r>
              <a:rPr lang="en" sz="1500">
                <a:solidFill>
                  <a:schemeClr val="dk2"/>
                </a:solidFill>
              </a:rPr>
              <a:t>snehith.k19@iiits.in</a:t>
            </a:r>
            <a:endParaRPr sz="15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567150" y="5346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Breakpoints for PM₁₀ (μg/m3 )</a:t>
            </a:r>
            <a:endParaRPr/>
          </a:p>
        </p:txBody>
      </p:sp>
      <p:pic>
        <p:nvPicPr>
          <p:cNvPr id="197" name="Google Shape;197;p32"/>
          <p:cNvPicPr preferRelativeResize="0"/>
          <p:nvPr/>
        </p:nvPicPr>
        <p:blipFill>
          <a:blip r:embed="rId3">
            <a:alphaModFix/>
          </a:blip>
          <a:stretch>
            <a:fillRect/>
          </a:stretch>
        </p:blipFill>
        <p:spPr>
          <a:xfrm>
            <a:off x="942325" y="1811225"/>
            <a:ext cx="7259359" cy="33322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71900" y="5210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Breakpoints for PM₂.₅ (μg/m3 )</a:t>
            </a:r>
            <a:endParaRPr/>
          </a:p>
        </p:txBody>
      </p:sp>
      <p:pic>
        <p:nvPicPr>
          <p:cNvPr id="203" name="Google Shape;203;p33"/>
          <p:cNvPicPr preferRelativeResize="0"/>
          <p:nvPr/>
        </p:nvPicPr>
        <p:blipFill>
          <a:blip r:embed="rId3">
            <a:alphaModFix/>
          </a:blip>
          <a:stretch>
            <a:fillRect/>
          </a:stretch>
        </p:blipFill>
        <p:spPr>
          <a:xfrm>
            <a:off x="1336588" y="1796150"/>
            <a:ext cx="6470824" cy="3222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sources of O3</a:t>
            </a:r>
            <a:endParaRPr/>
          </a:p>
        </p:txBody>
      </p:sp>
      <p:sp>
        <p:nvSpPr>
          <p:cNvPr id="209" name="Google Shape;209;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Product of interaction between sunlight and emissions from sources such as motor vehicles and industry.</a:t>
            </a:r>
            <a:endParaRPr/>
          </a:p>
          <a:p>
            <a:pPr indent="-342900" lvl="0" marL="457200" rtl="0" algn="l">
              <a:spcBef>
                <a:spcPts val="0"/>
              </a:spcBef>
              <a:spcAft>
                <a:spcPts val="0"/>
              </a:spcAft>
              <a:buSzPts val="1800"/>
              <a:buChar char="●"/>
            </a:pPr>
            <a:r>
              <a:rPr lang="en"/>
              <a:t>Formed during summer months and reaches its highest concentrations in the afternoons or early evening.</a:t>
            </a:r>
            <a:endParaRPr/>
          </a:p>
          <a:p>
            <a:pPr indent="-342900" lvl="0" marL="457200" rtl="0" algn="l">
              <a:spcBef>
                <a:spcPts val="0"/>
              </a:spcBef>
              <a:spcAft>
                <a:spcPts val="0"/>
              </a:spcAft>
              <a:buSzPts val="1800"/>
              <a:buChar char="●"/>
            </a:pPr>
            <a:r>
              <a:rPr lang="en"/>
              <a:t>Majority of </a:t>
            </a:r>
            <a:r>
              <a:rPr lang="en"/>
              <a:t>ground</a:t>
            </a:r>
            <a:r>
              <a:rPr lang="en"/>
              <a:t> level ozone is the result of man made VOC and NOx.</a:t>
            </a:r>
            <a:endParaRPr/>
          </a:p>
          <a:p>
            <a:pPr indent="-342900" lvl="0" marL="457200" rtl="0" algn="l">
              <a:spcBef>
                <a:spcPts val="0"/>
              </a:spcBef>
              <a:spcAft>
                <a:spcPts val="0"/>
              </a:spcAft>
              <a:buSzPts val="1800"/>
              <a:buChar char="●"/>
            </a:pPr>
            <a:r>
              <a:rPr lang="en"/>
              <a:t>Chemical plants,gasoline pumps, oil-based plants, autobody shops and print shops.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Effects of O3</a:t>
            </a:r>
            <a:endParaRPr/>
          </a:p>
        </p:txBody>
      </p:sp>
      <p:sp>
        <p:nvSpPr>
          <p:cNvPr id="215" name="Google Shape;215;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Irritation and </a:t>
            </a:r>
            <a:r>
              <a:rPr lang="en"/>
              <a:t>inflammation</a:t>
            </a:r>
            <a:r>
              <a:rPr lang="en"/>
              <a:t> of eyes ,throat, nose and lower airways.</a:t>
            </a:r>
            <a:endParaRPr/>
          </a:p>
          <a:p>
            <a:pPr indent="-342900" lvl="0" marL="457200" rtl="0" algn="l">
              <a:spcBef>
                <a:spcPts val="0"/>
              </a:spcBef>
              <a:spcAft>
                <a:spcPts val="0"/>
              </a:spcAft>
              <a:buSzPts val="1800"/>
              <a:buChar char="●"/>
            </a:pPr>
            <a:r>
              <a:rPr lang="en"/>
              <a:t>Reduced lung function</a:t>
            </a:r>
            <a:endParaRPr/>
          </a:p>
          <a:p>
            <a:pPr indent="-342900" lvl="0" marL="457200" rtl="0" algn="l">
              <a:spcBef>
                <a:spcPts val="0"/>
              </a:spcBef>
              <a:spcAft>
                <a:spcPts val="0"/>
              </a:spcAft>
              <a:buSzPts val="1800"/>
              <a:buChar char="●"/>
            </a:pPr>
            <a:r>
              <a:rPr lang="en"/>
              <a:t>COPD</a:t>
            </a:r>
            <a:endParaRPr/>
          </a:p>
          <a:p>
            <a:pPr indent="-342900" lvl="0" marL="457200" rtl="0" algn="l">
              <a:spcBef>
                <a:spcPts val="0"/>
              </a:spcBef>
              <a:spcAft>
                <a:spcPts val="0"/>
              </a:spcAft>
              <a:buSzPts val="1800"/>
              <a:buChar char="●"/>
            </a:pPr>
            <a:r>
              <a:rPr lang="en"/>
              <a:t>Increased susceptibility to respiratory infections</a:t>
            </a:r>
            <a:endParaRPr/>
          </a:p>
          <a:p>
            <a:pPr indent="-342900" lvl="0" marL="457200" rtl="0" algn="l">
              <a:spcBef>
                <a:spcPts val="0"/>
              </a:spcBef>
              <a:spcAft>
                <a:spcPts val="0"/>
              </a:spcAft>
              <a:buSzPts val="1800"/>
              <a:buChar char="●"/>
            </a:pPr>
            <a:r>
              <a:rPr lang="en"/>
              <a:t>Can continue to damage lungs when symptoms have disappeared</a:t>
            </a:r>
            <a:endParaRPr/>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Breakpoint</a:t>
            </a:r>
            <a:endParaRPr/>
          </a:p>
        </p:txBody>
      </p:sp>
      <p:pic>
        <p:nvPicPr>
          <p:cNvPr id="221" name="Google Shape;221;p36"/>
          <p:cNvPicPr preferRelativeResize="0"/>
          <p:nvPr/>
        </p:nvPicPr>
        <p:blipFill>
          <a:blip r:embed="rId3">
            <a:alphaModFix/>
          </a:blip>
          <a:stretch>
            <a:fillRect/>
          </a:stretch>
        </p:blipFill>
        <p:spPr>
          <a:xfrm>
            <a:off x="587200" y="1971800"/>
            <a:ext cx="7991475" cy="2838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Sources of NO2</a:t>
            </a:r>
            <a:endParaRPr/>
          </a:p>
        </p:txBody>
      </p:sp>
      <p:sp>
        <p:nvSpPr>
          <p:cNvPr id="227" name="Google Shape;227;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Highly reactive gas</a:t>
            </a:r>
            <a:endParaRPr/>
          </a:p>
          <a:p>
            <a:pPr indent="-342900" lvl="0" marL="457200" rtl="0" algn="l">
              <a:spcBef>
                <a:spcPts val="0"/>
              </a:spcBef>
              <a:spcAft>
                <a:spcPts val="0"/>
              </a:spcAft>
              <a:buSzPts val="1800"/>
              <a:buChar char="●"/>
            </a:pPr>
            <a:r>
              <a:rPr lang="en"/>
              <a:t>Emissions from motor vehicles, industry, unflued gas-heaters and gas stoves</a:t>
            </a:r>
            <a:endParaRPr/>
          </a:p>
          <a:p>
            <a:pPr indent="-342900" lvl="0" marL="457200" rtl="0" algn="l">
              <a:spcBef>
                <a:spcPts val="0"/>
              </a:spcBef>
              <a:spcAft>
                <a:spcPts val="0"/>
              </a:spcAft>
              <a:buSzPts val="1800"/>
              <a:buChar char="●"/>
            </a:pPr>
            <a:r>
              <a:rPr lang="en"/>
              <a:t>Found near busy roads and indoors where  unflued gas-heaters are in use</a:t>
            </a:r>
            <a:endParaRPr/>
          </a:p>
          <a:p>
            <a:pPr indent="-342900" lvl="0" marL="457200" rtl="0" algn="l">
              <a:spcBef>
                <a:spcPts val="0"/>
              </a:spcBef>
              <a:spcAft>
                <a:spcPts val="0"/>
              </a:spcAft>
              <a:buSzPts val="1800"/>
              <a:buChar char="●"/>
            </a:pPr>
            <a:r>
              <a:rPr lang="en"/>
              <a:t>Indoor sources - cigarette smoke or cooking with gas</a:t>
            </a:r>
            <a:endParaRPr/>
          </a:p>
          <a:p>
            <a:pPr indent="-342900" lvl="0" marL="457200" rtl="0" algn="l">
              <a:spcBef>
                <a:spcPts val="0"/>
              </a:spcBef>
              <a:spcAft>
                <a:spcPts val="0"/>
              </a:spcAft>
              <a:buSzPts val="1800"/>
              <a:buChar char="●"/>
            </a:pPr>
            <a:r>
              <a:rPr lang="en"/>
              <a:t>Outdoors, NO2 </a:t>
            </a:r>
            <a:r>
              <a:rPr lang="en"/>
              <a:t>contributes</a:t>
            </a:r>
            <a:r>
              <a:rPr lang="en"/>
              <a:t> to the formation of ground level O3 as well as PM.</a:t>
            </a:r>
            <a:endParaRPr/>
          </a:p>
          <a:p>
            <a:pPr indent="0" lvl="0" marL="45720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Effects of NO2</a:t>
            </a:r>
            <a:endParaRPr/>
          </a:p>
        </p:txBody>
      </p:sp>
      <p:sp>
        <p:nvSpPr>
          <p:cNvPr id="233" name="Google Shape;233;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Nitrogen dioxide is </a:t>
            </a:r>
            <a:r>
              <a:rPr lang="en"/>
              <a:t>respiratory</a:t>
            </a:r>
            <a:r>
              <a:rPr lang="en"/>
              <a:t> </a:t>
            </a:r>
            <a:r>
              <a:rPr lang="en"/>
              <a:t>irritant</a:t>
            </a:r>
            <a:r>
              <a:rPr lang="en"/>
              <a:t> and has variety of adverse health effects on the respiratory system</a:t>
            </a:r>
            <a:endParaRPr/>
          </a:p>
          <a:p>
            <a:pPr indent="-342900" lvl="0" marL="457200" rtl="0" algn="l">
              <a:spcBef>
                <a:spcPts val="0"/>
              </a:spcBef>
              <a:spcAft>
                <a:spcPts val="0"/>
              </a:spcAft>
              <a:buSzPts val="1800"/>
              <a:buChar char="●"/>
            </a:pPr>
            <a:r>
              <a:rPr lang="en"/>
              <a:t>Increased susceptibility to lung infections in people with asthma</a:t>
            </a:r>
            <a:endParaRPr/>
          </a:p>
          <a:p>
            <a:pPr indent="-342900" lvl="0" marL="457200" rtl="0" algn="l">
              <a:spcBef>
                <a:spcPts val="0"/>
              </a:spcBef>
              <a:spcAft>
                <a:spcPts val="0"/>
              </a:spcAft>
              <a:buSzPts val="1800"/>
              <a:buChar char="●"/>
            </a:pPr>
            <a:r>
              <a:rPr lang="en"/>
              <a:t>Increased susceptibility to asthma </a:t>
            </a:r>
            <a:r>
              <a:rPr lang="en"/>
              <a:t>triggers</a:t>
            </a:r>
            <a:r>
              <a:rPr lang="en"/>
              <a:t> like pollen and exercise</a:t>
            </a:r>
            <a:endParaRPr/>
          </a:p>
          <a:p>
            <a:pPr indent="-342900" lvl="0" marL="457200" rtl="0" algn="l">
              <a:spcBef>
                <a:spcPts val="0"/>
              </a:spcBef>
              <a:spcAft>
                <a:spcPts val="0"/>
              </a:spcAft>
              <a:buSzPts val="1800"/>
              <a:buChar char="●"/>
            </a:pPr>
            <a:r>
              <a:rPr lang="en"/>
              <a:t>Worsened symptoms of asthma- more frequent asthma attacks</a:t>
            </a:r>
            <a:endParaRPr/>
          </a:p>
          <a:p>
            <a:pPr indent="-342900" lvl="0" marL="457200" rtl="0" algn="l">
              <a:spcBef>
                <a:spcPts val="0"/>
              </a:spcBef>
              <a:spcAft>
                <a:spcPts val="0"/>
              </a:spcAft>
              <a:buSzPts val="1800"/>
              <a:buChar char="●"/>
            </a:pPr>
            <a:r>
              <a:rPr lang="en"/>
              <a:t>Airway </a:t>
            </a:r>
            <a:r>
              <a:rPr lang="en"/>
              <a:t>inflammation</a:t>
            </a:r>
            <a:r>
              <a:rPr lang="en"/>
              <a:t> i</a:t>
            </a:r>
            <a:r>
              <a:rPr lang="en"/>
              <a:t>n healthy</a:t>
            </a:r>
            <a:r>
              <a:rPr lang="en"/>
              <a:t> people</a:t>
            </a:r>
            <a:endParaRPr/>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Breakpoint</a:t>
            </a:r>
            <a:endParaRPr/>
          </a:p>
        </p:txBody>
      </p:sp>
      <p:pic>
        <p:nvPicPr>
          <p:cNvPr id="239" name="Google Shape;239;p39"/>
          <p:cNvPicPr preferRelativeResize="0"/>
          <p:nvPr/>
        </p:nvPicPr>
        <p:blipFill>
          <a:blip r:embed="rId3">
            <a:alphaModFix/>
          </a:blip>
          <a:stretch>
            <a:fillRect/>
          </a:stretch>
        </p:blipFill>
        <p:spPr>
          <a:xfrm>
            <a:off x="163350" y="1802975"/>
            <a:ext cx="8839199" cy="321807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sources of Carbon Monoxide(CO)</a:t>
            </a:r>
            <a:endParaRPr/>
          </a:p>
        </p:txBody>
      </p:sp>
      <p:sp>
        <p:nvSpPr>
          <p:cNvPr id="245" name="Google Shape;245;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 forms when the carbon in the fuels doesn’t completely burn</a:t>
            </a:r>
            <a:endParaRPr/>
          </a:p>
          <a:p>
            <a:pPr indent="-342900" lvl="0" marL="457200" rtl="0" algn="l">
              <a:spcBef>
                <a:spcPts val="0"/>
              </a:spcBef>
              <a:spcAft>
                <a:spcPts val="0"/>
              </a:spcAft>
              <a:buSzPts val="1800"/>
              <a:buChar char="●"/>
            </a:pPr>
            <a:r>
              <a:rPr lang="en"/>
              <a:t>Motor vehicles , industry and bushfires</a:t>
            </a:r>
            <a:endParaRPr/>
          </a:p>
          <a:p>
            <a:pPr indent="-342900" lvl="0" marL="457200" rtl="0" algn="l">
              <a:spcBef>
                <a:spcPts val="0"/>
              </a:spcBef>
              <a:spcAft>
                <a:spcPts val="0"/>
              </a:spcAft>
              <a:buSzPts val="1800"/>
              <a:buChar char="●"/>
            </a:pPr>
            <a:r>
              <a:rPr lang="en"/>
              <a:t>Indoors:Unflued gas heaters, wood burning heaters,  and contained in </a:t>
            </a:r>
            <a:r>
              <a:rPr lang="en"/>
              <a:t>cigarette</a:t>
            </a:r>
            <a:r>
              <a:rPr lang="en"/>
              <a:t> smoke.</a:t>
            </a:r>
            <a:endParaRPr/>
          </a:p>
          <a:p>
            <a:pPr indent="-342900" lvl="0" marL="457200" rtl="0" algn="l">
              <a:spcBef>
                <a:spcPts val="0"/>
              </a:spcBef>
              <a:spcAft>
                <a:spcPts val="0"/>
              </a:spcAft>
              <a:buSzPts val="1800"/>
              <a:buChar char="●"/>
            </a:pPr>
            <a:r>
              <a:rPr lang="en"/>
              <a:t>Levels are high during coldest weather, because cold temepartures make combustion less complete and traps pollutatants close to the ground.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539950" y="6843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Effects of CO</a:t>
            </a:r>
            <a:endParaRPr/>
          </a:p>
        </p:txBody>
      </p:sp>
      <p:pic>
        <p:nvPicPr>
          <p:cNvPr id="251" name="Google Shape;251;p41"/>
          <p:cNvPicPr preferRelativeResize="0"/>
          <p:nvPr/>
        </p:nvPicPr>
        <p:blipFill>
          <a:blip r:embed="rId3">
            <a:alphaModFix/>
          </a:blip>
          <a:stretch>
            <a:fillRect/>
          </a:stretch>
        </p:blipFill>
        <p:spPr>
          <a:xfrm>
            <a:off x="483088" y="1702350"/>
            <a:ext cx="8177831" cy="333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86" name="Google Shape;86;p15"/>
          <p:cNvSpPr txBox="1"/>
          <p:nvPr>
            <p:ph idx="1" type="body"/>
          </p:nvPr>
        </p:nvSpPr>
        <p:spPr>
          <a:xfrm>
            <a:off x="368375" y="1872000"/>
            <a:ext cx="5071500" cy="294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nationwide Janta Curfew on March 22, 2020 and lockdown since March 24, 2020, have resulted in significant improvement in air quality in the country, as revealed by data analysis and comparison of data for time before enforcement of restrictions. An analysis of data generated from continuous ambient air quality monitoring network and findings are summarized in this project.</a:t>
            </a:r>
            <a:endParaRPr sz="1800"/>
          </a:p>
        </p:txBody>
      </p:sp>
      <p:graphicFrame>
        <p:nvGraphicFramePr>
          <p:cNvPr id="87" name="Google Shape;87;p15"/>
          <p:cNvGraphicFramePr/>
          <p:nvPr/>
        </p:nvGraphicFramePr>
        <p:xfrm>
          <a:off x="5644506" y="4505156"/>
          <a:ext cx="3000000" cy="3000000"/>
        </p:xfrm>
        <a:graphic>
          <a:graphicData uri="http://schemas.openxmlformats.org/drawingml/2006/table">
            <a:tbl>
              <a:tblPr>
                <a:noFill/>
                <a:tableStyleId>{5296FAFE-966E-429B-B536-985FCF865F7C}</a:tableStyleId>
              </a:tblPr>
              <a:tblGrid>
                <a:gridCol w="821450"/>
                <a:gridCol w="821450"/>
                <a:gridCol w="821450"/>
                <a:gridCol w="821450"/>
              </a:tblGrid>
              <a:tr h="241650">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88" name="Google Shape;88;p15"/>
          <p:cNvSpPr/>
          <p:nvPr/>
        </p:nvSpPr>
        <p:spPr>
          <a:xfrm>
            <a:off x="5727850" y="3488973"/>
            <a:ext cx="722400" cy="99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548608" y="3022091"/>
            <a:ext cx="722400" cy="1457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369366" y="1872000"/>
            <a:ext cx="722400" cy="260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8190125" y="2116826"/>
            <a:ext cx="722400" cy="2363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Pollutants</a:t>
            </a:r>
            <a:endParaRPr/>
          </a:p>
        </p:txBody>
      </p:sp>
      <p:sp>
        <p:nvSpPr>
          <p:cNvPr id="257" name="Google Shape;257;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Benzene (C6H6) Benzene is a colorless, sweet smelling liquid. Usual sources are from combustion of fuel, coke oven, glues, paints, furniture wax, and detergents.</a:t>
            </a:r>
            <a:endParaRPr/>
          </a:p>
          <a:p>
            <a:pPr indent="-342900" lvl="0" marL="457200" rtl="0" algn="l">
              <a:spcBef>
                <a:spcPts val="0"/>
              </a:spcBef>
              <a:spcAft>
                <a:spcPts val="0"/>
              </a:spcAft>
              <a:buSzPts val="1800"/>
              <a:buChar char="●"/>
            </a:pPr>
            <a:r>
              <a:rPr lang="en"/>
              <a:t>Benzene</a:t>
            </a:r>
            <a:r>
              <a:rPr lang="en"/>
              <a:t> is Hematotoxic, neurotoxic, leukemogenic and even has carcinogenic effects.</a:t>
            </a:r>
            <a:endParaRPr/>
          </a:p>
          <a:p>
            <a:pPr indent="-342900" lvl="0" marL="457200" rtl="0" algn="l">
              <a:spcBef>
                <a:spcPts val="0"/>
              </a:spcBef>
              <a:spcAft>
                <a:spcPts val="0"/>
              </a:spcAft>
              <a:buSzPts val="1800"/>
              <a:buChar char="●"/>
            </a:pPr>
            <a:r>
              <a:rPr lang="en"/>
              <a:t>Chronic exposure to benzene may cause chromosomal damage, immune suppression.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Pollutants</a:t>
            </a:r>
            <a:endParaRPr/>
          </a:p>
        </p:txBody>
      </p:sp>
      <p:sp>
        <p:nvSpPr>
          <p:cNvPr id="263" name="Google Shape;263;p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Polyaromatic hydrocarbons (BaP) (particulate phase only) is a five-ring polycyclic aromatic hydrocarbon whose metabolites are mutagenic and highly carcinogenic.</a:t>
            </a:r>
            <a:endParaRPr/>
          </a:p>
          <a:p>
            <a:pPr indent="-342900" lvl="0" marL="457200" rtl="0" algn="l">
              <a:spcBef>
                <a:spcPts val="0"/>
              </a:spcBef>
              <a:spcAft>
                <a:spcPts val="0"/>
              </a:spcAft>
              <a:buSzPts val="1800"/>
              <a:buChar char="●"/>
            </a:pPr>
            <a:r>
              <a:rPr lang="en"/>
              <a:t>Common sources are combustion of natural gas, Road transport, automobile exhaust fumes.</a:t>
            </a:r>
            <a:endParaRPr/>
          </a:p>
          <a:p>
            <a:pPr indent="-342900" lvl="0" marL="457200" rtl="0" algn="l">
              <a:spcBef>
                <a:spcPts val="0"/>
              </a:spcBef>
              <a:spcAft>
                <a:spcPts val="0"/>
              </a:spcAft>
              <a:buSzPts val="1800"/>
              <a:buChar char="●"/>
            </a:pPr>
            <a:r>
              <a:rPr lang="en"/>
              <a:t>Mutagenic and highly carcinogenic.</a:t>
            </a:r>
            <a:endParaRPr/>
          </a:p>
          <a:p>
            <a:pPr indent="-342900" lvl="0" marL="457200" rtl="0" algn="l">
              <a:spcBef>
                <a:spcPts val="0"/>
              </a:spcBef>
              <a:spcAft>
                <a:spcPts val="0"/>
              </a:spcAft>
              <a:buSzPts val="1800"/>
              <a:buChar char="●"/>
            </a:pPr>
            <a:r>
              <a:rPr lang="en"/>
              <a:t>May cause skin, lung, and bladder cancer.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Pollutants</a:t>
            </a:r>
            <a:endParaRPr/>
          </a:p>
        </p:txBody>
      </p:sp>
      <p:sp>
        <p:nvSpPr>
          <p:cNvPr id="269" name="Google Shape;269;p4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Arsenic (As) is a solid layered, a ruffled analogue of graphite, metallic gray in color and is a semiconductor.</a:t>
            </a:r>
            <a:endParaRPr/>
          </a:p>
          <a:p>
            <a:pPr indent="-342900" lvl="0" marL="457200" rtl="0" algn="l">
              <a:spcBef>
                <a:spcPts val="0"/>
              </a:spcBef>
              <a:spcAft>
                <a:spcPts val="0"/>
              </a:spcAft>
              <a:buSzPts val="1800"/>
              <a:buChar char="●"/>
            </a:pPr>
            <a:r>
              <a:rPr lang="en"/>
              <a:t>Common sources </a:t>
            </a:r>
            <a:r>
              <a:rPr lang="en"/>
              <a:t>include</a:t>
            </a:r>
            <a:r>
              <a:rPr lang="en"/>
              <a:t> volcanic ash, weathering of the arsenic containing mineral and ores as well as groundwater.</a:t>
            </a:r>
            <a:endParaRPr/>
          </a:p>
          <a:p>
            <a:pPr indent="-342900" lvl="0" marL="457200" rtl="0" algn="l">
              <a:spcBef>
                <a:spcPts val="0"/>
              </a:spcBef>
              <a:spcAft>
                <a:spcPts val="0"/>
              </a:spcAft>
              <a:buSzPts val="1800"/>
              <a:buChar char="●"/>
            </a:pPr>
            <a:r>
              <a:rPr lang="en"/>
              <a:t>Causes epigenetic changes, multi-system organ failure.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Pollutants</a:t>
            </a:r>
            <a:endParaRPr/>
          </a:p>
        </p:txBody>
      </p:sp>
      <p:sp>
        <p:nvSpPr>
          <p:cNvPr id="275" name="Google Shape;275;p4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Nickil (Ni) a silvery-white lustrous corrosion resistant metal with a slight golden tinge.</a:t>
            </a:r>
            <a:endParaRPr/>
          </a:p>
          <a:p>
            <a:pPr indent="-342900" lvl="0" marL="457200" rtl="0" algn="l">
              <a:spcBef>
                <a:spcPts val="0"/>
              </a:spcBef>
              <a:spcAft>
                <a:spcPts val="0"/>
              </a:spcAft>
              <a:buSzPts val="1800"/>
              <a:buChar char="●"/>
            </a:pPr>
            <a:r>
              <a:rPr lang="en"/>
              <a:t>Combustion of fossil fuels, Nickel plating, Metallurgical processes.</a:t>
            </a:r>
            <a:endParaRPr/>
          </a:p>
          <a:p>
            <a:pPr indent="-342900" lvl="0" marL="457200" rtl="0" algn="l">
              <a:spcBef>
                <a:spcPts val="0"/>
              </a:spcBef>
              <a:spcAft>
                <a:spcPts val="0"/>
              </a:spcAft>
              <a:buSzPts val="1800"/>
              <a:buChar char="●"/>
            </a:pPr>
            <a:r>
              <a:rPr lang="en"/>
              <a:t>Nickel sulfide fume and dust is believed to be carcinogenic.</a:t>
            </a:r>
            <a:endParaRPr/>
          </a:p>
          <a:p>
            <a:pPr indent="-342900" lvl="0" marL="457200" rtl="0" algn="l">
              <a:spcBef>
                <a:spcPts val="0"/>
              </a:spcBef>
              <a:spcAft>
                <a:spcPts val="0"/>
              </a:spcAft>
              <a:buSzPts val="1800"/>
              <a:buChar char="●"/>
            </a:pPr>
            <a:r>
              <a:rPr lang="en"/>
              <a:t>Causes allergy, dermatitis. Sensitivity to nickel may also be present in patients with pompholyx.</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6"/>
          <p:cNvPicPr preferRelativeResize="0"/>
          <p:nvPr/>
        </p:nvPicPr>
        <p:blipFill>
          <a:blip r:embed="rId3">
            <a:alphaModFix/>
          </a:blip>
          <a:stretch>
            <a:fillRect/>
          </a:stretch>
        </p:blipFill>
        <p:spPr>
          <a:xfrm>
            <a:off x="1617563" y="152400"/>
            <a:ext cx="5908870" cy="48386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7"/>
          <p:cNvPicPr preferRelativeResize="0"/>
          <p:nvPr/>
        </p:nvPicPr>
        <p:blipFill rotWithShape="1">
          <a:blip r:embed="rId3">
            <a:alphaModFix/>
          </a:blip>
          <a:srcRect b="0" l="0" r="0" t="1642"/>
          <a:stretch/>
        </p:blipFill>
        <p:spPr>
          <a:xfrm>
            <a:off x="152400" y="344913"/>
            <a:ext cx="8839199" cy="4453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48"/>
          <p:cNvSpPr txBox="1"/>
          <p:nvPr/>
        </p:nvSpPr>
        <p:spPr>
          <a:xfrm>
            <a:off x="406425" y="695800"/>
            <a:ext cx="403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latin typeface="Georgia"/>
                <a:ea typeface="Georgia"/>
                <a:cs typeface="Georgia"/>
                <a:sym typeface="Georgia"/>
              </a:rPr>
              <a:t>Data Collection </a:t>
            </a:r>
            <a:endParaRPr sz="4000">
              <a:latin typeface="Georgia"/>
              <a:ea typeface="Georgia"/>
              <a:cs typeface="Georgia"/>
              <a:sym typeface="Georgia"/>
            </a:endParaRPr>
          </a:p>
        </p:txBody>
      </p:sp>
      <p:sp>
        <p:nvSpPr>
          <p:cNvPr id="291" name="Google Shape;291;p48"/>
          <p:cNvSpPr txBox="1"/>
          <p:nvPr/>
        </p:nvSpPr>
        <p:spPr>
          <a:xfrm>
            <a:off x="406419" y="1987350"/>
            <a:ext cx="32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92" name="Google Shape;292;p48"/>
          <p:cNvSpPr txBox="1"/>
          <p:nvPr/>
        </p:nvSpPr>
        <p:spPr>
          <a:xfrm>
            <a:off x="406425" y="1787250"/>
            <a:ext cx="3659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For this project we are using data from Central Pollution Control Board’s (CPCB)</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AQI Bulletin data summary.</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348582"/>
            <a:ext cx="9143998" cy="44463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882488" y="152400"/>
            <a:ext cx="7379018" cy="4838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Data</a:t>
            </a:r>
            <a:endParaRPr/>
          </a:p>
        </p:txBody>
      </p:sp>
      <p:pic>
        <p:nvPicPr>
          <p:cNvPr id="308" name="Google Shape;308;p51"/>
          <p:cNvPicPr preferRelativeResize="0"/>
          <p:nvPr/>
        </p:nvPicPr>
        <p:blipFill>
          <a:blip r:embed="rId4">
            <a:alphaModFix/>
          </a:blip>
          <a:stretch>
            <a:fillRect/>
          </a:stretch>
        </p:blipFill>
        <p:spPr>
          <a:xfrm>
            <a:off x="0" y="1159500"/>
            <a:ext cx="9144000" cy="3506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6"/>
          <p:cNvSpPr txBox="1"/>
          <p:nvPr/>
        </p:nvSpPr>
        <p:spPr>
          <a:xfrm>
            <a:off x="2946150" y="163725"/>
            <a:ext cx="32517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latin typeface="Roboto"/>
                <a:ea typeface="Roboto"/>
                <a:cs typeface="Roboto"/>
                <a:sym typeface="Roboto"/>
              </a:rPr>
              <a:t>What is AQI ?</a:t>
            </a:r>
            <a:endParaRPr sz="41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460950" y="2065350"/>
            <a:ext cx="3687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314" name="Google Shape;314;p52"/>
          <p:cNvSpPr txBox="1"/>
          <p:nvPr/>
        </p:nvSpPr>
        <p:spPr>
          <a:xfrm>
            <a:off x="4563150" y="572850"/>
            <a:ext cx="4119900" cy="39978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Font typeface="Roboto"/>
              <a:buChar char="●"/>
            </a:pPr>
            <a:r>
              <a:rPr b="1" lang="en" sz="1600">
                <a:uFill>
                  <a:noFill/>
                </a:uFill>
                <a:latin typeface="Roboto"/>
                <a:ea typeface="Roboto"/>
                <a:cs typeface="Roboto"/>
                <a:sym typeface="Roboto"/>
                <a:hlinkClick r:id="rId3"/>
              </a:rPr>
              <a:t>https://cpcb.nic.in/AQI_Bulletin.php</a:t>
            </a:r>
            <a:endParaRPr b="1"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1" lang="en" sz="1600">
                <a:uFill>
                  <a:noFill/>
                </a:uFill>
                <a:latin typeface="Roboto"/>
                <a:ea typeface="Roboto"/>
                <a:cs typeface="Roboto"/>
                <a:sym typeface="Roboto"/>
                <a:hlinkClick r:id="rId4"/>
              </a:rPr>
              <a:t>https://cpcb.nic.in/upload/Downloads/AQI_Bulletin_20200329.pdf</a:t>
            </a:r>
            <a:endParaRPr b="1"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1" lang="en" sz="1600">
                <a:uFill>
                  <a:noFill/>
                </a:uFill>
                <a:latin typeface="Roboto"/>
                <a:ea typeface="Roboto"/>
                <a:cs typeface="Roboto"/>
                <a:sym typeface="Roboto"/>
                <a:hlinkClick r:id="rId5"/>
              </a:rPr>
              <a:t>https://app.cpcbccr.com/ccr_docs/FINAL-REPORT_AQI_.pdf</a:t>
            </a:r>
            <a:endParaRPr b="1"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1" lang="en" sz="1600">
                <a:uFill>
                  <a:noFill/>
                </a:uFill>
                <a:latin typeface="Roboto"/>
                <a:ea typeface="Roboto"/>
                <a:cs typeface="Roboto"/>
                <a:sym typeface="Roboto"/>
                <a:hlinkClick r:id="rId6"/>
              </a:rPr>
              <a:t>https://cpcb.nic.in/upload/NAAQS_2019.pdf</a:t>
            </a:r>
            <a:endParaRPr b="1"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b="1" lang="en" sz="1600">
                <a:latin typeface="Roboto"/>
                <a:ea typeface="Roboto"/>
                <a:cs typeface="Roboto"/>
                <a:sym typeface="Roboto"/>
              </a:rPr>
              <a:t>https://www.gov.uk/government/publications/ammonia-properties-incident-management-and-toxicology</a:t>
            </a:r>
            <a:endParaRPr b="1" sz="1600">
              <a:latin typeface="Roboto"/>
              <a:ea typeface="Roboto"/>
              <a:cs typeface="Roboto"/>
              <a:sym typeface="Roboto"/>
            </a:endParaRPr>
          </a:p>
          <a:p>
            <a:pPr indent="0" lvl="0" marL="457200" rtl="0" algn="l">
              <a:lnSpc>
                <a:spcPct val="150000"/>
              </a:lnSpc>
              <a:spcBef>
                <a:spcPts val="1000"/>
              </a:spcBef>
              <a:spcAft>
                <a:spcPts val="10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71900" y="327450"/>
            <a:ext cx="8222100" cy="117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measure air Pollution levels in a City or Country? </a:t>
            </a:r>
            <a:endParaRPr/>
          </a:p>
        </p:txBody>
      </p:sp>
      <p:sp>
        <p:nvSpPr>
          <p:cNvPr id="102" name="Google Shape;102;p17"/>
          <p:cNvSpPr txBox="1"/>
          <p:nvPr>
            <p:ph idx="1" type="body"/>
          </p:nvPr>
        </p:nvSpPr>
        <p:spPr>
          <a:xfrm>
            <a:off x="460950" y="2571750"/>
            <a:ext cx="8222100" cy="149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Air quality monitors measure PM2.5 and PM10 concentrations in g/m3 • Local, regional, and national governments decide how to disseminate monitor measurements to the public. Preferred way to communicate is via a color-coded Air Quality Index (AQI) that is easy for the public to understand.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Air Quality Index (AQI)? 	</a:t>
            </a:r>
            <a:endParaRPr/>
          </a:p>
        </p:txBody>
      </p:sp>
      <p:sp>
        <p:nvSpPr>
          <p:cNvPr id="108" name="Google Shape;108;p18"/>
          <p:cNvSpPr txBox="1"/>
          <p:nvPr>
            <p:ph idx="1" type="body"/>
          </p:nvPr>
        </p:nvSpPr>
        <p:spPr>
          <a:xfrm>
            <a:off x="460950" y="2571750"/>
            <a:ext cx="8222100" cy="154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Index for reporting air quality. </a:t>
            </a:r>
            <a:endParaRPr/>
          </a:p>
          <a:p>
            <a:pPr indent="-342900" lvl="0" marL="457200" rtl="0" algn="l">
              <a:spcBef>
                <a:spcPts val="0"/>
              </a:spcBef>
              <a:spcAft>
                <a:spcPts val="0"/>
              </a:spcAft>
              <a:buSzPts val="1800"/>
              <a:buChar char="●"/>
            </a:pPr>
            <a:r>
              <a:rPr lang="en"/>
              <a:t>Color is key for communication.</a:t>
            </a:r>
            <a:endParaRPr/>
          </a:p>
          <a:p>
            <a:pPr indent="-342900" lvl="0" marL="457200" rtl="0" algn="l">
              <a:spcBef>
                <a:spcPts val="0"/>
              </a:spcBef>
              <a:spcAft>
                <a:spcPts val="0"/>
              </a:spcAft>
              <a:buSzPts val="1800"/>
              <a:buChar char="●"/>
            </a:pPr>
            <a:r>
              <a:rPr lang="en"/>
              <a:t> Ranges from 0 to 500(Usually). </a:t>
            </a:r>
            <a:endParaRPr/>
          </a:p>
          <a:p>
            <a:pPr indent="-342900" lvl="0" marL="457200" rtl="0" algn="l">
              <a:spcBef>
                <a:spcPts val="0"/>
              </a:spcBef>
              <a:spcAft>
                <a:spcPts val="0"/>
              </a:spcAft>
              <a:buSzPts val="1800"/>
              <a:buChar char="●"/>
            </a:pPr>
            <a:r>
              <a:rPr lang="en"/>
              <a:t> Provides indicator of the quality of the air and its health effects.</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Fenstock Air Quality Index (AQI)</a:t>
            </a:r>
            <a:endParaRPr/>
          </a:p>
        </p:txBody>
      </p:sp>
      <p:pic>
        <p:nvPicPr>
          <p:cNvPr id="114" name="Google Shape;114;p19"/>
          <p:cNvPicPr preferRelativeResize="0"/>
          <p:nvPr/>
        </p:nvPicPr>
        <p:blipFill rotWithShape="1">
          <a:blip r:embed="rId3">
            <a:alphaModFix/>
          </a:blip>
          <a:srcRect b="2047" l="950" r="2008" t="0"/>
          <a:stretch/>
        </p:blipFill>
        <p:spPr>
          <a:xfrm>
            <a:off x="303925" y="1756675"/>
            <a:ext cx="8558050" cy="326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Ontario Air Pollution Index</a:t>
            </a:r>
            <a:endParaRPr/>
          </a:p>
        </p:txBody>
      </p:sp>
      <p:pic>
        <p:nvPicPr>
          <p:cNvPr id="120" name="Google Shape;120;p20"/>
          <p:cNvPicPr preferRelativeResize="0"/>
          <p:nvPr/>
        </p:nvPicPr>
        <p:blipFill rotWithShape="1">
          <a:blip r:embed="rId3">
            <a:alphaModFix/>
          </a:blip>
          <a:srcRect b="0" l="1206" r="-118" t="0"/>
          <a:stretch/>
        </p:blipFill>
        <p:spPr>
          <a:xfrm>
            <a:off x="259225" y="1754325"/>
            <a:ext cx="8743326" cy="1362850"/>
          </a:xfrm>
          <a:prstGeom prst="rect">
            <a:avLst/>
          </a:prstGeom>
          <a:noFill/>
          <a:ln>
            <a:noFill/>
          </a:ln>
        </p:spPr>
      </p:pic>
      <p:sp>
        <p:nvSpPr>
          <p:cNvPr id="121" name="Google Shape;121;p20"/>
          <p:cNvSpPr txBox="1"/>
          <p:nvPr/>
        </p:nvSpPr>
        <p:spPr>
          <a:xfrm>
            <a:off x="1214250" y="3424450"/>
            <a:ext cx="6739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Descriptor categories for Ontario API</a:t>
            </a:r>
            <a:endParaRPr b="1">
              <a:latin typeface="Roboto"/>
              <a:ea typeface="Roboto"/>
              <a:cs typeface="Roboto"/>
              <a:sym typeface="Roboto"/>
            </a:endParaRPr>
          </a:p>
        </p:txBody>
      </p:sp>
      <p:pic>
        <p:nvPicPr>
          <p:cNvPr id="122" name="Google Shape;122;p20"/>
          <p:cNvPicPr preferRelativeResize="0"/>
          <p:nvPr/>
        </p:nvPicPr>
        <p:blipFill>
          <a:blip r:embed="rId4">
            <a:alphaModFix/>
          </a:blip>
          <a:stretch>
            <a:fillRect/>
          </a:stretch>
        </p:blipFill>
        <p:spPr>
          <a:xfrm>
            <a:off x="2170582" y="3770024"/>
            <a:ext cx="4802843" cy="137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Greater Vancouver Air Quality Index (GVAQI) </a:t>
            </a:r>
            <a:endParaRPr/>
          </a:p>
        </p:txBody>
      </p:sp>
      <p:pic>
        <p:nvPicPr>
          <p:cNvPr id="128" name="Google Shape;128;p21"/>
          <p:cNvPicPr preferRelativeResize="0"/>
          <p:nvPr/>
        </p:nvPicPr>
        <p:blipFill>
          <a:blip r:embed="rId3">
            <a:alphaModFix/>
          </a:blip>
          <a:stretch>
            <a:fillRect/>
          </a:stretch>
        </p:blipFill>
        <p:spPr>
          <a:xfrm>
            <a:off x="635750" y="1811225"/>
            <a:ext cx="7894400" cy="333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