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73" r:id="rId3"/>
    <p:sldId id="257" r:id="rId4"/>
    <p:sldId id="256" r:id="rId5"/>
    <p:sldId id="258" r:id="rId6"/>
    <p:sldId id="265" r:id="rId7"/>
    <p:sldId id="268" r:id="rId8"/>
    <p:sldId id="260" r:id="rId9"/>
    <p:sldId id="267" r:id="rId10"/>
    <p:sldId id="261" r:id="rId11"/>
    <p:sldId id="259" r:id="rId12"/>
    <p:sldId id="262" r:id="rId13"/>
    <p:sldId id="263" r:id="rId14"/>
    <p:sldId id="264" r:id="rId15"/>
    <p:sldId id="272"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7EFEE-78BB-50F0-193F-6F4C6C0B47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AFE37A3-E184-BF1D-E1DF-BA82340DD6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5ADE86E-C021-4FD0-EAD2-BE1ADAAF953F}"/>
              </a:ext>
            </a:extLst>
          </p:cNvPr>
          <p:cNvSpPr>
            <a:spLocks noGrp="1"/>
          </p:cNvSpPr>
          <p:nvPr>
            <p:ph type="dt" sz="half" idx="10"/>
          </p:nvPr>
        </p:nvSpPr>
        <p:spPr/>
        <p:txBody>
          <a:bodyPr/>
          <a:lstStyle/>
          <a:p>
            <a:fld id="{8E5AE57C-199F-49EC-93BB-98198A8E95F7}" type="datetimeFigureOut">
              <a:rPr lang="en-IN" smtClean="0"/>
              <a:t>15-05-2025</a:t>
            </a:fld>
            <a:endParaRPr lang="en-IN"/>
          </a:p>
        </p:txBody>
      </p:sp>
      <p:sp>
        <p:nvSpPr>
          <p:cNvPr id="5" name="Footer Placeholder 4">
            <a:extLst>
              <a:ext uri="{FF2B5EF4-FFF2-40B4-BE49-F238E27FC236}">
                <a16:creationId xmlns:a16="http://schemas.microsoft.com/office/drawing/2014/main" id="{F8FB13DB-5AE7-3D83-2F5B-453F62CDDB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5CBAC7-52DD-FA3A-7260-03307661A23A}"/>
              </a:ext>
            </a:extLst>
          </p:cNvPr>
          <p:cNvSpPr>
            <a:spLocks noGrp="1"/>
          </p:cNvSpPr>
          <p:nvPr>
            <p:ph type="sldNum" sz="quarter" idx="12"/>
          </p:nvPr>
        </p:nvSpPr>
        <p:spPr/>
        <p:txBody>
          <a:bodyPr/>
          <a:lstStyle/>
          <a:p>
            <a:fld id="{A2A0AC5D-1B47-478F-8CCE-C2335CFF344B}" type="slidenum">
              <a:rPr lang="en-IN" smtClean="0"/>
              <a:t>‹#›</a:t>
            </a:fld>
            <a:endParaRPr lang="en-IN"/>
          </a:p>
        </p:txBody>
      </p:sp>
    </p:spTree>
    <p:extLst>
      <p:ext uri="{BB962C8B-B14F-4D97-AF65-F5344CB8AC3E}">
        <p14:creationId xmlns:p14="http://schemas.microsoft.com/office/powerpoint/2010/main" val="3057054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4D613-309E-733D-2D68-729DA2A1AD7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C06C80-56F5-12BE-24AC-B387D9D284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0F591A-770B-927E-9148-C4346FFD3FB0}"/>
              </a:ext>
            </a:extLst>
          </p:cNvPr>
          <p:cNvSpPr>
            <a:spLocks noGrp="1"/>
          </p:cNvSpPr>
          <p:nvPr>
            <p:ph type="dt" sz="half" idx="10"/>
          </p:nvPr>
        </p:nvSpPr>
        <p:spPr/>
        <p:txBody>
          <a:bodyPr/>
          <a:lstStyle/>
          <a:p>
            <a:fld id="{8E5AE57C-199F-49EC-93BB-98198A8E95F7}" type="datetimeFigureOut">
              <a:rPr lang="en-IN" smtClean="0"/>
              <a:t>15-05-2025</a:t>
            </a:fld>
            <a:endParaRPr lang="en-IN"/>
          </a:p>
        </p:txBody>
      </p:sp>
      <p:sp>
        <p:nvSpPr>
          <p:cNvPr id="5" name="Footer Placeholder 4">
            <a:extLst>
              <a:ext uri="{FF2B5EF4-FFF2-40B4-BE49-F238E27FC236}">
                <a16:creationId xmlns:a16="http://schemas.microsoft.com/office/drawing/2014/main" id="{EA662964-8C9F-5195-E196-1EC035EA8E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8CF2D4-20E0-B225-B83E-6235E93BEE91}"/>
              </a:ext>
            </a:extLst>
          </p:cNvPr>
          <p:cNvSpPr>
            <a:spLocks noGrp="1"/>
          </p:cNvSpPr>
          <p:nvPr>
            <p:ph type="sldNum" sz="quarter" idx="12"/>
          </p:nvPr>
        </p:nvSpPr>
        <p:spPr/>
        <p:txBody>
          <a:bodyPr/>
          <a:lstStyle/>
          <a:p>
            <a:fld id="{A2A0AC5D-1B47-478F-8CCE-C2335CFF344B}" type="slidenum">
              <a:rPr lang="en-IN" smtClean="0"/>
              <a:t>‹#›</a:t>
            </a:fld>
            <a:endParaRPr lang="en-IN"/>
          </a:p>
        </p:txBody>
      </p:sp>
    </p:spTree>
    <p:extLst>
      <p:ext uri="{BB962C8B-B14F-4D97-AF65-F5344CB8AC3E}">
        <p14:creationId xmlns:p14="http://schemas.microsoft.com/office/powerpoint/2010/main" val="4145876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1A9BB1-D3C8-4D9D-5187-E046D7AF87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06D7C5-07AE-81EA-DD1E-FFF268F7D9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AB8E0F-E551-2250-6290-04CE169D32C5}"/>
              </a:ext>
            </a:extLst>
          </p:cNvPr>
          <p:cNvSpPr>
            <a:spLocks noGrp="1"/>
          </p:cNvSpPr>
          <p:nvPr>
            <p:ph type="dt" sz="half" idx="10"/>
          </p:nvPr>
        </p:nvSpPr>
        <p:spPr/>
        <p:txBody>
          <a:bodyPr/>
          <a:lstStyle/>
          <a:p>
            <a:fld id="{8E5AE57C-199F-49EC-93BB-98198A8E95F7}" type="datetimeFigureOut">
              <a:rPr lang="en-IN" smtClean="0"/>
              <a:t>15-05-2025</a:t>
            </a:fld>
            <a:endParaRPr lang="en-IN"/>
          </a:p>
        </p:txBody>
      </p:sp>
      <p:sp>
        <p:nvSpPr>
          <p:cNvPr id="5" name="Footer Placeholder 4">
            <a:extLst>
              <a:ext uri="{FF2B5EF4-FFF2-40B4-BE49-F238E27FC236}">
                <a16:creationId xmlns:a16="http://schemas.microsoft.com/office/drawing/2014/main" id="{215100AC-7DB5-8C3B-DFC0-94F32698D4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93BBEC-F364-2E01-F9A7-E3A38E35C8C5}"/>
              </a:ext>
            </a:extLst>
          </p:cNvPr>
          <p:cNvSpPr>
            <a:spLocks noGrp="1"/>
          </p:cNvSpPr>
          <p:nvPr>
            <p:ph type="sldNum" sz="quarter" idx="12"/>
          </p:nvPr>
        </p:nvSpPr>
        <p:spPr/>
        <p:txBody>
          <a:bodyPr/>
          <a:lstStyle/>
          <a:p>
            <a:fld id="{A2A0AC5D-1B47-478F-8CCE-C2335CFF344B}" type="slidenum">
              <a:rPr lang="en-IN" smtClean="0"/>
              <a:t>‹#›</a:t>
            </a:fld>
            <a:endParaRPr lang="en-IN"/>
          </a:p>
        </p:txBody>
      </p:sp>
    </p:spTree>
    <p:extLst>
      <p:ext uri="{BB962C8B-B14F-4D97-AF65-F5344CB8AC3E}">
        <p14:creationId xmlns:p14="http://schemas.microsoft.com/office/powerpoint/2010/main" val="291344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CB700-C1A6-858A-188A-AEA09A0CC3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32BA39-C87B-C701-3888-156577CD12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1952A4-0D0D-506D-8BDE-38F9CE679404}"/>
              </a:ext>
            </a:extLst>
          </p:cNvPr>
          <p:cNvSpPr>
            <a:spLocks noGrp="1"/>
          </p:cNvSpPr>
          <p:nvPr>
            <p:ph type="dt" sz="half" idx="10"/>
          </p:nvPr>
        </p:nvSpPr>
        <p:spPr/>
        <p:txBody>
          <a:bodyPr/>
          <a:lstStyle/>
          <a:p>
            <a:fld id="{8E5AE57C-199F-49EC-93BB-98198A8E95F7}" type="datetimeFigureOut">
              <a:rPr lang="en-IN" smtClean="0"/>
              <a:t>15-05-2025</a:t>
            </a:fld>
            <a:endParaRPr lang="en-IN"/>
          </a:p>
        </p:txBody>
      </p:sp>
      <p:sp>
        <p:nvSpPr>
          <p:cNvPr id="5" name="Footer Placeholder 4">
            <a:extLst>
              <a:ext uri="{FF2B5EF4-FFF2-40B4-BE49-F238E27FC236}">
                <a16:creationId xmlns:a16="http://schemas.microsoft.com/office/drawing/2014/main" id="{00728219-96F6-8F94-3E08-A1E2923877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D7F06E-34FE-E02D-91A3-010FE18B1FF0}"/>
              </a:ext>
            </a:extLst>
          </p:cNvPr>
          <p:cNvSpPr>
            <a:spLocks noGrp="1"/>
          </p:cNvSpPr>
          <p:nvPr>
            <p:ph type="sldNum" sz="quarter" idx="12"/>
          </p:nvPr>
        </p:nvSpPr>
        <p:spPr/>
        <p:txBody>
          <a:bodyPr/>
          <a:lstStyle/>
          <a:p>
            <a:fld id="{A2A0AC5D-1B47-478F-8CCE-C2335CFF344B}" type="slidenum">
              <a:rPr lang="en-IN" smtClean="0"/>
              <a:t>‹#›</a:t>
            </a:fld>
            <a:endParaRPr lang="en-IN"/>
          </a:p>
        </p:txBody>
      </p:sp>
    </p:spTree>
    <p:extLst>
      <p:ext uri="{BB962C8B-B14F-4D97-AF65-F5344CB8AC3E}">
        <p14:creationId xmlns:p14="http://schemas.microsoft.com/office/powerpoint/2010/main" val="1726833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A490F-0D4F-2CA9-6D5B-4236FEE25A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0136C78-01F0-D28F-4AE5-A90FF3FC82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190AA1-62C5-5D2C-799A-6849E1C139E6}"/>
              </a:ext>
            </a:extLst>
          </p:cNvPr>
          <p:cNvSpPr>
            <a:spLocks noGrp="1"/>
          </p:cNvSpPr>
          <p:nvPr>
            <p:ph type="dt" sz="half" idx="10"/>
          </p:nvPr>
        </p:nvSpPr>
        <p:spPr/>
        <p:txBody>
          <a:bodyPr/>
          <a:lstStyle/>
          <a:p>
            <a:fld id="{8E5AE57C-199F-49EC-93BB-98198A8E95F7}" type="datetimeFigureOut">
              <a:rPr lang="en-IN" smtClean="0"/>
              <a:t>15-05-2025</a:t>
            </a:fld>
            <a:endParaRPr lang="en-IN"/>
          </a:p>
        </p:txBody>
      </p:sp>
      <p:sp>
        <p:nvSpPr>
          <p:cNvPr id="5" name="Footer Placeholder 4">
            <a:extLst>
              <a:ext uri="{FF2B5EF4-FFF2-40B4-BE49-F238E27FC236}">
                <a16:creationId xmlns:a16="http://schemas.microsoft.com/office/drawing/2014/main" id="{B9DD99A0-EC9C-A47B-FD5A-28ABB466C7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D8BA40-7DD4-6240-2FC6-55EA6409F585}"/>
              </a:ext>
            </a:extLst>
          </p:cNvPr>
          <p:cNvSpPr>
            <a:spLocks noGrp="1"/>
          </p:cNvSpPr>
          <p:nvPr>
            <p:ph type="sldNum" sz="quarter" idx="12"/>
          </p:nvPr>
        </p:nvSpPr>
        <p:spPr/>
        <p:txBody>
          <a:bodyPr/>
          <a:lstStyle/>
          <a:p>
            <a:fld id="{A2A0AC5D-1B47-478F-8CCE-C2335CFF344B}" type="slidenum">
              <a:rPr lang="en-IN" smtClean="0"/>
              <a:t>‹#›</a:t>
            </a:fld>
            <a:endParaRPr lang="en-IN"/>
          </a:p>
        </p:txBody>
      </p:sp>
    </p:spTree>
    <p:extLst>
      <p:ext uri="{BB962C8B-B14F-4D97-AF65-F5344CB8AC3E}">
        <p14:creationId xmlns:p14="http://schemas.microsoft.com/office/powerpoint/2010/main" val="1382707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D5795-F142-0926-580A-7434C25B30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A73E6B-4CAF-51F3-0883-B1F0F32E7C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5B6F185-6F9F-BD99-54E2-7A24F03DC9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5A61CB4-8154-79C8-6381-7A8568342C2C}"/>
              </a:ext>
            </a:extLst>
          </p:cNvPr>
          <p:cNvSpPr>
            <a:spLocks noGrp="1"/>
          </p:cNvSpPr>
          <p:nvPr>
            <p:ph type="dt" sz="half" idx="10"/>
          </p:nvPr>
        </p:nvSpPr>
        <p:spPr/>
        <p:txBody>
          <a:bodyPr/>
          <a:lstStyle/>
          <a:p>
            <a:fld id="{8E5AE57C-199F-49EC-93BB-98198A8E95F7}" type="datetimeFigureOut">
              <a:rPr lang="en-IN" smtClean="0"/>
              <a:t>15-05-2025</a:t>
            </a:fld>
            <a:endParaRPr lang="en-IN"/>
          </a:p>
        </p:txBody>
      </p:sp>
      <p:sp>
        <p:nvSpPr>
          <p:cNvPr id="6" name="Footer Placeholder 5">
            <a:extLst>
              <a:ext uri="{FF2B5EF4-FFF2-40B4-BE49-F238E27FC236}">
                <a16:creationId xmlns:a16="http://schemas.microsoft.com/office/drawing/2014/main" id="{385CB059-8871-3589-52BD-457E335749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936943-CFCC-7407-87BF-0DD29290467E}"/>
              </a:ext>
            </a:extLst>
          </p:cNvPr>
          <p:cNvSpPr>
            <a:spLocks noGrp="1"/>
          </p:cNvSpPr>
          <p:nvPr>
            <p:ph type="sldNum" sz="quarter" idx="12"/>
          </p:nvPr>
        </p:nvSpPr>
        <p:spPr/>
        <p:txBody>
          <a:bodyPr/>
          <a:lstStyle/>
          <a:p>
            <a:fld id="{A2A0AC5D-1B47-478F-8CCE-C2335CFF344B}" type="slidenum">
              <a:rPr lang="en-IN" smtClean="0"/>
              <a:t>‹#›</a:t>
            </a:fld>
            <a:endParaRPr lang="en-IN"/>
          </a:p>
        </p:txBody>
      </p:sp>
    </p:spTree>
    <p:extLst>
      <p:ext uri="{BB962C8B-B14F-4D97-AF65-F5344CB8AC3E}">
        <p14:creationId xmlns:p14="http://schemas.microsoft.com/office/powerpoint/2010/main" val="237988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C5201-2CAD-18A4-D396-7F2DBB06EEA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9CA3D8-725C-C10E-9C40-0438CA35CA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6E875B-C6D1-92E9-85E6-C65469DA2F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7A16E65-96C0-DF3F-F9A2-11058D2AF0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053CF3-EFE7-B908-3C4A-E8DFD7D971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5F036B-E66D-165B-71D1-09BB2784E9E3}"/>
              </a:ext>
            </a:extLst>
          </p:cNvPr>
          <p:cNvSpPr>
            <a:spLocks noGrp="1"/>
          </p:cNvSpPr>
          <p:nvPr>
            <p:ph type="dt" sz="half" idx="10"/>
          </p:nvPr>
        </p:nvSpPr>
        <p:spPr/>
        <p:txBody>
          <a:bodyPr/>
          <a:lstStyle/>
          <a:p>
            <a:fld id="{8E5AE57C-199F-49EC-93BB-98198A8E95F7}" type="datetimeFigureOut">
              <a:rPr lang="en-IN" smtClean="0"/>
              <a:t>15-05-2025</a:t>
            </a:fld>
            <a:endParaRPr lang="en-IN"/>
          </a:p>
        </p:txBody>
      </p:sp>
      <p:sp>
        <p:nvSpPr>
          <p:cNvPr id="8" name="Footer Placeholder 7">
            <a:extLst>
              <a:ext uri="{FF2B5EF4-FFF2-40B4-BE49-F238E27FC236}">
                <a16:creationId xmlns:a16="http://schemas.microsoft.com/office/drawing/2014/main" id="{751F5CB0-5589-66C6-3FBA-B44D66F00A1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DD1CC76-2F5D-FDA2-053B-8230D08ED7D4}"/>
              </a:ext>
            </a:extLst>
          </p:cNvPr>
          <p:cNvSpPr>
            <a:spLocks noGrp="1"/>
          </p:cNvSpPr>
          <p:nvPr>
            <p:ph type="sldNum" sz="quarter" idx="12"/>
          </p:nvPr>
        </p:nvSpPr>
        <p:spPr/>
        <p:txBody>
          <a:bodyPr/>
          <a:lstStyle/>
          <a:p>
            <a:fld id="{A2A0AC5D-1B47-478F-8CCE-C2335CFF344B}" type="slidenum">
              <a:rPr lang="en-IN" smtClean="0"/>
              <a:t>‹#›</a:t>
            </a:fld>
            <a:endParaRPr lang="en-IN"/>
          </a:p>
        </p:txBody>
      </p:sp>
    </p:spTree>
    <p:extLst>
      <p:ext uri="{BB962C8B-B14F-4D97-AF65-F5344CB8AC3E}">
        <p14:creationId xmlns:p14="http://schemas.microsoft.com/office/powerpoint/2010/main" val="3063189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6B887-FD03-B6A6-28AD-6521644EC42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354C900-D199-3064-FC59-53CFFC502876}"/>
              </a:ext>
            </a:extLst>
          </p:cNvPr>
          <p:cNvSpPr>
            <a:spLocks noGrp="1"/>
          </p:cNvSpPr>
          <p:nvPr>
            <p:ph type="dt" sz="half" idx="10"/>
          </p:nvPr>
        </p:nvSpPr>
        <p:spPr/>
        <p:txBody>
          <a:bodyPr/>
          <a:lstStyle/>
          <a:p>
            <a:fld id="{8E5AE57C-199F-49EC-93BB-98198A8E95F7}" type="datetimeFigureOut">
              <a:rPr lang="en-IN" smtClean="0"/>
              <a:t>15-05-2025</a:t>
            </a:fld>
            <a:endParaRPr lang="en-IN"/>
          </a:p>
        </p:txBody>
      </p:sp>
      <p:sp>
        <p:nvSpPr>
          <p:cNvPr id="4" name="Footer Placeholder 3">
            <a:extLst>
              <a:ext uri="{FF2B5EF4-FFF2-40B4-BE49-F238E27FC236}">
                <a16:creationId xmlns:a16="http://schemas.microsoft.com/office/drawing/2014/main" id="{B31AEA11-D7F1-27A6-2ADD-CEC04ABC280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B7C2C68-208A-74C0-BE1D-28FD2CB3A9C1}"/>
              </a:ext>
            </a:extLst>
          </p:cNvPr>
          <p:cNvSpPr>
            <a:spLocks noGrp="1"/>
          </p:cNvSpPr>
          <p:nvPr>
            <p:ph type="sldNum" sz="quarter" idx="12"/>
          </p:nvPr>
        </p:nvSpPr>
        <p:spPr/>
        <p:txBody>
          <a:bodyPr/>
          <a:lstStyle/>
          <a:p>
            <a:fld id="{A2A0AC5D-1B47-478F-8CCE-C2335CFF344B}" type="slidenum">
              <a:rPr lang="en-IN" smtClean="0"/>
              <a:t>‹#›</a:t>
            </a:fld>
            <a:endParaRPr lang="en-IN"/>
          </a:p>
        </p:txBody>
      </p:sp>
    </p:spTree>
    <p:extLst>
      <p:ext uri="{BB962C8B-B14F-4D97-AF65-F5344CB8AC3E}">
        <p14:creationId xmlns:p14="http://schemas.microsoft.com/office/powerpoint/2010/main" val="440105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AC98CD-7E02-9AA3-A3BF-85B9D4FCF5A3}"/>
              </a:ext>
            </a:extLst>
          </p:cNvPr>
          <p:cNvSpPr>
            <a:spLocks noGrp="1"/>
          </p:cNvSpPr>
          <p:nvPr>
            <p:ph type="dt" sz="half" idx="10"/>
          </p:nvPr>
        </p:nvSpPr>
        <p:spPr/>
        <p:txBody>
          <a:bodyPr/>
          <a:lstStyle/>
          <a:p>
            <a:fld id="{8E5AE57C-199F-49EC-93BB-98198A8E95F7}" type="datetimeFigureOut">
              <a:rPr lang="en-IN" smtClean="0"/>
              <a:t>15-05-2025</a:t>
            </a:fld>
            <a:endParaRPr lang="en-IN"/>
          </a:p>
        </p:txBody>
      </p:sp>
      <p:sp>
        <p:nvSpPr>
          <p:cNvPr id="3" name="Footer Placeholder 2">
            <a:extLst>
              <a:ext uri="{FF2B5EF4-FFF2-40B4-BE49-F238E27FC236}">
                <a16:creationId xmlns:a16="http://schemas.microsoft.com/office/drawing/2014/main" id="{D1F42876-516F-A289-4F28-0B011412F43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D7D0564-40F1-33AF-4ABD-4D6760598A71}"/>
              </a:ext>
            </a:extLst>
          </p:cNvPr>
          <p:cNvSpPr>
            <a:spLocks noGrp="1"/>
          </p:cNvSpPr>
          <p:nvPr>
            <p:ph type="sldNum" sz="quarter" idx="12"/>
          </p:nvPr>
        </p:nvSpPr>
        <p:spPr/>
        <p:txBody>
          <a:bodyPr/>
          <a:lstStyle/>
          <a:p>
            <a:fld id="{A2A0AC5D-1B47-478F-8CCE-C2335CFF344B}" type="slidenum">
              <a:rPr lang="en-IN" smtClean="0"/>
              <a:t>‹#›</a:t>
            </a:fld>
            <a:endParaRPr lang="en-IN"/>
          </a:p>
        </p:txBody>
      </p:sp>
    </p:spTree>
    <p:extLst>
      <p:ext uri="{BB962C8B-B14F-4D97-AF65-F5344CB8AC3E}">
        <p14:creationId xmlns:p14="http://schemas.microsoft.com/office/powerpoint/2010/main" val="2147464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D2756-BEA4-C12E-87D8-2668962B1A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DB2F804-2106-8D33-AC25-67F796E37D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36A374E-8762-687A-CA72-E9FFE5CE38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4AA9F7-B4BB-C516-A84F-5759DAF3C889}"/>
              </a:ext>
            </a:extLst>
          </p:cNvPr>
          <p:cNvSpPr>
            <a:spLocks noGrp="1"/>
          </p:cNvSpPr>
          <p:nvPr>
            <p:ph type="dt" sz="half" idx="10"/>
          </p:nvPr>
        </p:nvSpPr>
        <p:spPr/>
        <p:txBody>
          <a:bodyPr/>
          <a:lstStyle/>
          <a:p>
            <a:fld id="{8E5AE57C-199F-49EC-93BB-98198A8E95F7}" type="datetimeFigureOut">
              <a:rPr lang="en-IN" smtClean="0"/>
              <a:t>15-05-2025</a:t>
            </a:fld>
            <a:endParaRPr lang="en-IN"/>
          </a:p>
        </p:txBody>
      </p:sp>
      <p:sp>
        <p:nvSpPr>
          <p:cNvPr id="6" name="Footer Placeholder 5">
            <a:extLst>
              <a:ext uri="{FF2B5EF4-FFF2-40B4-BE49-F238E27FC236}">
                <a16:creationId xmlns:a16="http://schemas.microsoft.com/office/drawing/2014/main" id="{61CA1D62-5189-DB7F-855F-D9F38D1272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C0C1D3-0806-8760-E39B-49C2EFEC6138}"/>
              </a:ext>
            </a:extLst>
          </p:cNvPr>
          <p:cNvSpPr>
            <a:spLocks noGrp="1"/>
          </p:cNvSpPr>
          <p:nvPr>
            <p:ph type="sldNum" sz="quarter" idx="12"/>
          </p:nvPr>
        </p:nvSpPr>
        <p:spPr/>
        <p:txBody>
          <a:bodyPr/>
          <a:lstStyle/>
          <a:p>
            <a:fld id="{A2A0AC5D-1B47-478F-8CCE-C2335CFF344B}" type="slidenum">
              <a:rPr lang="en-IN" smtClean="0"/>
              <a:t>‹#›</a:t>
            </a:fld>
            <a:endParaRPr lang="en-IN"/>
          </a:p>
        </p:txBody>
      </p:sp>
    </p:spTree>
    <p:extLst>
      <p:ext uri="{BB962C8B-B14F-4D97-AF65-F5344CB8AC3E}">
        <p14:creationId xmlns:p14="http://schemas.microsoft.com/office/powerpoint/2010/main" val="14129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E3D4A-F9F8-B902-FF91-B5A9940E92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422BFC-2168-69FC-1429-C91620B7A4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1D0A29E-3105-28EF-843A-A74B4A97F0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9DA636-7290-3AC4-A1E5-6A8D3A5B9613}"/>
              </a:ext>
            </a:extLst>
          </p:cNvPr>
          <p:cNvSpPr>
            <a:spLocks noGrp="1"/>
          </p:cNvSpPr>
          <p:nvPr>
            <p:ph type="dt" sz="half" idx="10"/>
          </p:nvPr>
        </p:nvSpPr>
        <p:spPr/>
        <p:txBody>
          <a:bodyPr/>
          <a:lstStyle/>
          <a:p>
            <a:fld id="{8E5AE57C-199F-49EC-93BB-98198A8E95F7}" type="datetimeFigureOut">
              <a:rPr lang="en-IN" smtClean="0"/>
              <a:t>15-05-2025</a:t>
            </a:fld>
            <a:endParaRPr lang="en-IN"/>
          </a:p>
        </p:txBody>
      </p:sp>
      <p:sp>
        <p:nvSpPr>
          <p:cNvPr id="6" name="Footer Placeholder 5">
            <a:extLst>
              <a:ext uri="{FF2B5EF4-FFF2-40B4-BE49-F238E27FC236}">
                <a16:creationId xmlns:a16="http://schemas.microsoft.com/office/drawing/2014/main" id="{79A2AC45-7A28-421A-C9BE-59C3C8B15E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A93D23-8A7A-967C-3411-15A3C9338D7D}"/>
              </a:ext>
            </a:extLst>
          </p:cNvPr>
          <p:cNvSpPr>
            <a:spLocks noGrp="1"/>
          </p:cNvSpPr>
          <p:nvPr>
            <p:ph type="sldNum" sz="quarter" idx="12"/>
          </p:nvPr>
        </p:nvSpPr>
        <p:spPr/>
        <p:txBody>
          <a:bodyPr/>
          <a:lstStyle/>
          <a:p>
            <a:fld id="{A2A0AC5D-1B47-478F-8CCE-C2335CFF344B}" type="slidenum">
              <a:rPr lang="en-IN" smtClean="0"/>
              <a:t>‹#›</a:t>
            </a:fld>
            <a:endParaRPr lang="en-IN"/>
          </a:p>
        </p:txBody>
      </p:sp>
    </p:spTree>
    <p:extLst>
      <p:ext uri="{BB962C8B-B14F-4D97-AF65-F5344CB8AC3E}">
        <p14:creationId xmlns:p14="http://schemas.microsoft.com/office/powerpoint/2010/main" val="1809453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875D47-B233-C850-D355-368B6F0280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9FB16F-4050-7DEA-5881-61511BF179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5199AB-EAD9-B442-7177-685FF33E44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5AE57C-199F-49EC-93BB-98198A8E95F7}" type="datetimeFigureOut">
              <a:rPr lang="en-IN" smtClean="0"/>
              <a:t>15-05-2025</a:t>
            </a:fld>
            <a:endParaRPr lang="en-IN"/>
          </a:p>
        </p:txBody>
      </p:sp>
      <p:sp>
        <p:nvSpPr>
          <p:cNvPr id="5" name="Footer Placeholder 4">
            <a:extLst>
              <a:ext uri="{FF2B5EF4-FFF2-40B4-BE49-F238E27FC236}">
                <a16:creationId xmlns:a16="http://schemas.microsoft.com/office/drawing/2014/main" id="{F449C2D9-7530-7C60-2D2E-E3FD029D0E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EE212CE-B910-6D9F-ED87-BE98CB066B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A0AC5D-1B47-478F-8CCE-C2335CFF344B}" type="slidenum">
              <a:rPr lang="en-IN" smtClean="0"/>
              <a:t>‹#›</a:t>
            </a:fld>
            <a:endParaRPr lang="en-IN"/>
          </a:p>
        </p:txBody>
      </p:sp>
    </p:spTree>
    <p:extLst>
      <p:ext uri="{BB962C8B-B14F-4D97-AF65-F5344CB8AC3E}">
        <p14:creationId xmlns:p14="http://schemas.microsoft.com/office/powerpoint/2010/main" val="2763779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84306-CC59-FF7F-3395-951455E46644}"/>
              </a:ext>
            </a:extLst>
          </p:cNvPr>
          <p:cNvSpPr>
            <a:spLocks noGrp="1"/>
          </p:cNvSpPr>
          <p:nvPr>
            <p:ph type="title"/>
          </p:nvPr>
        </p:nvSpPr>
        <p:spPr>
          <a:xfrm>
            <a:off x="259080" y="2347800"/>
            <a:ext cx="11811219" cy="1325563"/>
          </a:xfrm>
        </p:spPr>
        <p:txBody>
          <a:bodyPr>
            <a:normAutofit fontScale="90000"/>
          </a:bodyPr>
          <a:lstStyle/>
          <a:p>
            <a:r>
              <a:rPr lang="en-US" b="1" i="0" u="none" strike="noStrike" dirty="0">
                <a:solidFill>
                  <a:srgbClr val="FF0000"/>
                </a:solidFill>
                <a:effectLst/>
                <a:latin typeface="DM Sans" pitchFamily="2" charset="0"/>
              </a:rPr>
              <a:t>Data Visualization: Empowering Business with Effective Insights</a:t>
            </a:r>
            <a:br>
              <a:rPr lang="en-US" b="1" i="0" u="none" strike="noStrike" dirty="0">
                <a:solidFill>
                  <a:srgbClr val="FF0000"/>
                </a:solidFill>
                <a:effectLst/>
                <a:latin typeface="DM Sans" pitchFamily="2" charset="0"/>
              </a:rPr>
            </a:br>
            <a:endParaRPr lang="en-IN" b="1" dirty="0">
              <a:solidFill>
                <a:srgbClr val="FF0000"/>
              </a:solidFill>
            </a:endParaRPr>
          </a:p>
        </p:txBody>
      </p:sp>
      <p:pic>
        <p:nvPicPr>
          <p:cNvPr id="1026" name="Picture 2">
            <a:extLst>
              <a:ext uri="{FF2B5EF4-FFF2-40B4-BE49-F238E27FC236}">
                <a16:creationId xmlns:a16="http://schemas.microsoft.com/office/drawing/2014/main" id="{8F1A82C0-55E9-1FD5-CD61-1842D4C61C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60489" y="171680"/>
            <a:ext cx="2564467" cy="162641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365A15AD-EE24-A9A7-8499-0AB192E67C7E}"/>
              </a:ext>
            </a:extLst>
          </p:cNvPr>
          <p:cNvSpPr txBox="1">
            <a:spLocks/>
          </p:cNvSpPr>
          <p:nvPr/>
        </p:nvSpPr>
        <p:spPr>
          <a:xfrm>
            <a:off x="259080" y="171680"/>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DM Sans" pitchFamily="2" charset="0"/>
              </a:rPr>
              <a:t>Forage Internship</a:t>
            </a:r>
            <a:endParaRPr lang="en-IN" b="1" dirty="0"/>
          </a:p>
        </p:txBody>
      </p:sp>
      <p:sp>
        <p:nvSpPr>
          <p:cNvPr id="3" name="Title 1">
            <a:extLst>
              <a:ext uri="{FF2B5EF4-FFF2-40B4-BE49-F238E27FC236}">
                <a16:creationId xmlns:a16="http://schemas.microsoft.com/office/drawing/2014/main" id="{E9BB791C-1DCA-2184-CBA6-061298663BEC}"/>
              </a:ext>
            </a:extLst>
          </p:cNvPr>
          <p:cNvSpPr txBox="1">
            <a:spLocks/>
          </p:cNvSpPr>
          <p:nvPr/>
        </p:nvSpPr>
        <p:spPr>
          <a:xfrm>
            <a:off x="1227407" y="5247773"/>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200" b="1" i="1" dirty="0">
                <a:latin typeface="Tahoma" panose="020B0604030504040204" pitchFamily="34" charset="0"/>
                <a:ea typeface="Tahoma" panose="020B0604030504040204" pitchFamily="34" charset="0"/>
                <a:cs typeface="Tahoma" panose="020B0604030504040204" pitchFamily="34" charset="0"/>
              </a:rPr>
              <a:t>Chetan Chowdhari </a:t>
            </a:r>
            <a:endParaRPr lang="en-IN" sz="3200" b="1" i="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91683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B69D5DF-F53E-8D7A-207B-179F6B4018A1}"/>
              </a:ext>
            </a:extLst>
          </p:cNvPr>
          <p:cNvPicPr>
            <a:picLocks noChangeAspect="1"/>
          </p:cNvPicPr>
          <p:nvPr/>
        </p:nvPicPr>
        <p:blipFill>
          <a:blip r:embed="rId2"/>
          <a:stretch>
            <a:fillRect/>
          </a:stretch>
        </p:blipFill>
        <p:spPr>
          <a:xfrm>
            <a:off x="323813" y="134009"/>
            <a:ext cx="11544374" cy="6376027"/>
          </a:xfrm>
          <a:prstGeom prst="rect">
            <a:avLst/>
          </a:prstGeom>
        </p:spPr>
      </p:pic>
    </p:spTree>
    <p:extLst>
      <p:ext uri="{BB962C8B-B14F-4D97-AF65-F5344CB8AC3E}">
        <p14:creationId xmlns:p14="http://schemas.microsoft.com/office/powerpoint/2010/main" val="3910134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0331-AE6F-0D5A-646F-E429FF90C086}"/>
              </a:ext>
            </a:extLst>
          </p:cNvPr>
          <p:cNvSpPr>
            <a:spLocks noGrp="1"/>
          </p:cNvSpPr>
          <p:nvPr>
            <p:ph type="title"/>
          </p:nvPr>
        </p:nvSpPr>
        <p:spPr>
          <a:xfrm>
            <a:off x="641252" y="548005"/>
            <a:ext cx="10515600" cy="1325563"/>
          </a:xfrm>
        </p:spPr>
        <p:txBody>
          <a:bodyPr>
            <a:noAutofit/>
          </a:bodyPr>
          <a:lstStyle/>
          <a:p>
            <a:r>
              <a:rPr lang="en-US" sz="2400" b="1" dirty="0">
                <a:solidFill>
                  <a:srgbClr val="FF0000"/>
                </a:solidFill>
              </a:rPr>
              <a:t>Question 1</a:t>
            </a:r>
            <a:br>
              <a:rPr lang="en-US" sz="2000" dirty="0"/>
            </a:br>
            <a:r>
              <a:rPr lang="en-US" sz="2000" dirty="0"/>
              <a:t>The CEO of the retail store is interested to view the time series of the revenue data for the year 2011 only. He would like to view granular data by looking into revenue for each month. The CEO is interested in viewing the seasonal trends and wants to dig deeper into why these trends occur. This analysis will be helpful for the CEO to forecast for the next year.</a:t>
            </a:r>
            <a:br>
              <a:rPr lang="en-US" sz="2000" dirty="0"/>
            </a:br>
            <a:br>
              <a:rPr lang="en-US" sz="2000" dirty="0"/>
            </a:br>
            <a:r>
              <a:rPr lang="en-US" sz="2000" dirty="0">
                <a:solidFill>
                  <a:schemeClr val="accent6">
                    <a:lumMod val="75000"/>
                  </a:schemeClr>
                </a:solidFill>
              </a:rPr>
              <a:t>Answer :- </a:t>
            </a:r>
            <a:br>
              <a:rPr lang="en-US" sz="2000" dirty="0"/>
            </a:br>
            <a:endParaRPr lang="en-IN" sz="2000" dirty="0"/>
          </a:p>
        </p:txBody>
      </p:sp>
      <p:pic>
        <p:nvPicPr>
          <p:cNvPr id="5" name="Picture 4">
            <a:extLst>
              <a:ext uri="{FF2B5EF4-FFF2-40B4-BE49-F238E27FC236}">
                <a16:creationId xmlns:a16="http://schemas.microsoft.com/office/drawing/2014/main" id="{D3E99B6A-2F31-D992-DB77-AEE25D6458C8}"/>
              </a:ext>
            </a:extLst>
          </p:cNvPr>
          <p:cNvPicPr>
            <a:picLocks noChangeAspect="1"/>
          </p:cNvPicPr>
          <p:nvPr/>
        </p:nvPicPr>
        <p:blipFill>
          <a:blip r:embed="rId2"/>
          <a:stretch>
            <a:fillRect/>
          </a:stretch>
        </p:blipFill>
        <p:spPr>
          <a:xfrm>
            <a:off x="838200" y="2114623"/>
            <a:ext cx="7616483" cy="4560836"/>
          </a:xfrm>
          <a:prstGeom prst="rect">
            <a:avLst/>
          </a:prstGeom>
        </p:spPr>
      </p:pic>
    </p:spTree>
    <p:extLst>
      <p:ext uri="{BB962C8B-B14F-4D97-AF65-F5344CB8AC3E}">
        <p14:creationId xmlns:p14="http://schemas.microsoft.com/office/powerpoint/2010/main" val="1008763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99A7EF-59E0-C586-37E9-902BDE3900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471E99-AF79-9D87-ACC5-105EFB77DC6A}"/>
              </a:ext>
            </a:extLst>
          </p:cNvPr>
          <p:cNvSpPr>
            <a:spLocks noGrp="1"/>
          </p:cNvSpPr>
          <p:nvPr>
            <p:ph type="title"/>
          </p:nvPr>
        </p:nvSpPr>
        <p:spPr/>
        <p:txBody>
          <a:bodyPr>
            <a:noAutofit/>
          </a:bodyPr>
          <a:lstStyle/>
          <a:p>
            <a:r>
              <a:rPr lang="en-US" sz="2400" b="1" dirty="0">
                <a:solidFill>
                  <a:srgbClr val="FF0000"/>
                </a:solidFill>
              </a:rPr>
              <a:t>Question 2</a:t>
            </a:r>
            <a:br>
              <a:rPr lang="en-US" sz="2000" b="1" dirty="0"/>
            </a:br>
            <a:r>
              <a:rPr lang="en-US" sz="2000" dirty="0"/>
              <a:t>The CMO is interested in viewing the top 10 countries which are generating the highest revenue. Additionally, the CMO is also interested in viewing the quantity sold along with the revenue generated. The CMO does not want to have the United Kingdom in this visual.</a:t>
            </a:r>
            <a:br>
              <a:rPr lang="en-US" sz="2000" dirty="0"/>
            </a:br>
            <a:r>
              <a:rPr lang="en-US" sz="2000" dirty="0">
                <a:solidFill>
                  <a:schemeClr val="accent6">
                    <a:lumMod val="75000"/>
                  </a:schemeClr>
                </a:solidFill>
              </a:rPr>
              <a:t>Answer :-</a:t>
            </a:r>
            <a:endParaRPr lang="en-IN" sz="2000" dirty="0"/>
          </a:p>
        </p:txBody>
      </p:sp>
      <p:pic>
        <p:nvPicPr>
          <p:cNvPr id="4" name="Picture 3">
            <a:extLst>
              <a:ext uri="{FF2B5EF4-FFF2-40B4-BE49-F238E27FC236}">
                <a16:creationId xmlns:a16="http://schemas.microsoft.com/office/drawing/2014/main" id="{9DE7A912-507A-F0A1-4212-FFCB9E1EB9E6}"/>
              </a:ext>
            </a:extLst>
          </p:cNvPr>
          <p:cNvPicPr>
            <a:picLocks noChangeAspect="1"/>
          </p:cNvPicPr>
          <p:nvPr/>
        </p:nvPicPr>
        <p:blipFill>
          <a:blip r:embed="rId2"/>
          <a:stretch>
            <a:fillRect/>
          </a:stretch>
        </p:blipFill>
        <p:spPr>
          <a:xfrm>
            <a:off x="1737945" y="1789162"/>
            <a:ext cx="8419182" cy="4906963"/>
          </a:xfrm>
          <a:prstGeom prst="rect">
            <a:avLst/>
          </a:prstGeom>
        </p:spPr>
      </p:pic>
    </p:spTree>
    <p:extLst>
      <p:ext uri="{BB962C8B-B14F-4D97-AF65-F5344CB8AC3E}">
        <p14:creationId xmlns:p14="http://schemas.microsoft.com/office/powerpoint/2010/main" val="4237948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942295-48A1-9BD0-27C2-EAB1FDF719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D8A937-F83C-8BB3-3512-6EDF856511D8}"/>
              </a:ext>
            </a:extLst>
          </p:cNvPr>
          <p:cNvSpPr>
            <a:spLocks noGrp="1"/>
          </p:cNvSpPr>
          <p:nvPr>
            <p:ph type="title"/>
          </p:nvPr>
        </p:nvSpPr>
        <p:spPr/>
        <p:txBody>
          <a:bodyPr>
            <a:noAutofit/>
          </a:bodyPr>
          <a:lstStyle/>
          <a:p>
            <a:r>
              <a:rPr lang="en-US" sz="2400" b="1" dirty="0">
                <a:solidFill>
                  <a:srgbClr val="FF0000"/>
                </a:solidFill>
              </a:rPr>
              <a:t>Question 3</a:t>
            </a:r>
            <a:br>
              <a:rPr lang="en-US" sz="2000" b="1" dirty="0"/>
            </a:br>
            <a:r>
              <a:rPr lang="en-US" sz="2000" dirty="0"/>
              <a:t>The CMO of the online retail store wants to view the information on the top 10 customers by revenue. He is interested in a visual that shows the greatest revenue generating customer at the start and gradually declines to the lower revenue generating customers. The CMO wants to target the higher revenue generating customers and ensure that they remain satisfied with their products.</a:t>
            </a:r>
            <a:br>
              <a:rPr lang="en-US" sz="2000" dirty="0"/>
            </a:br>
            <a:br>
              <a:rPr lang="en-US" sz="2000" dirty="0"/>
            </a:br>
            <a:r>
              <a:rPr lang="en-US" sz="2000" dirty="0">
                <a:solidFill>
                  <a:schemeClr val="accent6">
                    <a:lumMod val="75000"/>
                  </a:schemeClr>
                </a:solidFill>
              </a:rPr>
              <a:t>Answer :-</a:t>
            </a:r>
            <a:endParaRPr lang="en-IN" sz="2000" dirty="0"/>
          </a:p>
        </p:txBody>
      </p:sp>
      <p:pic>
        <p:nvPicPr>
          <p:cNvPr id="4" name="Picture 3">
            <a:extLst>
              <a:ext uri="{FF2B5EF4-FFF2-40B4-BE49-F238E27FC236}">
                <a16:creationId xmlns:a16="http://schemas.microsoft.com/office/drawing/2014/main" id="{069292C9-08D4-590F-82B3-FADA999B851D}"/>
              </a:ext>
            </a:extLst>
          </p:cNvPr>
          <p:cNvPicPr>
            <a:picLocks noChangeAspect="1"/>
          </p:cNvPicPr>
          <p:nvPr/>
        </p:nvPicPr>
        <p:blipFill>
          <a:blip r:embed="rId2"/>
          <a:stretch>
            <a:fillRect/>
          </a:stretch>
        </p:blipFill>
        <p:spPr>
          <a:xfrm>
            <a:off x="2532660" y="1690687"/>
            <a:ext cx="8821140" cy="4802187"/>
          </a:xfrm>
          <a:prstGeom prst="rect">
            <a:avLst/>
          </a:prstGeom>
        </p:spPr>
      </p:pic>
    </p:spTree>
    <p:extLst>
      <p:ext uri="{BB962C8B-B14F-4D97-AF65-F5344CB8AC3E}">
        <p14:creationId xmlns:p14="http://schemas.microsoft.com/office/powerpoint/2010/main" val="695768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89CF2-D59A-4FCE-77E1-0459C1FF44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9AF8A9-C036-BBD0-57BF-CD5386619AB2}"/>
              </a:ext>
            </a:extLst>
          </p:cNvPr>
          <p:cNvSpPr>
            <a:spLocks noGrp="1"/>
          </p:cNvSpPr>
          <p:nvPr>
            <p:ph type="title"/>
          </p:nvPr>
        </p:nvSpPr>
        <p:spPr>
          <a:xfrm>
            <a:off x="838200" y="365125"/>
            <a:ext cx="10515600" cy="1871638"/>
          </a:xfrm>
        </p:spPr>
        <p:txBody>
          <a:bodyPr>
            <a:noAutofit/>
          </a:bodyPr>
          <a:lstStyle/>
          <a:p>
            <a:r>
              <a:rPr lang="en-US" sz="2400" b="1" dirty="0">
                <a:solidFill>
                  <a:srgbClr val="FF0000"/>
                </a:solidFill>
              </a:rPr>
              <a:t>Question 4</a:t>
            </a:r>
            <a:br>
              <a:rPr lang="en-US" sz="2400" b="1" dirty="0">
                <a:solidFill>
                  <a:srgbClr val="FF0000"/>
                </a:solidFill>
              </a:rPr>
            </a:br>
            <a:r>
              <a:rPr lang="en-US" sz="2000" dirty="0"/>
              <a:t>The CEO is looking to gain insights on the demand for their products. He wants to look at all countries and see which regions have the greatest demand for their products. Once the CEO gets an idea of the regions that have high demand, he will initiate an expansion strategy which will allow the company to target these areas and generate more business from these regions. He wants to view the entire data on a single view without the need to scroll or hover over the data points to identify the demand. There is no need to show data for the United Kingdom as the CEO is more interested in viewing the countries that have expansion opportunities.</a:t>
            </a:r>
            <a:br>
              <a:rPr lang="en-US" sz="2000" dirty="0"/>
            </a:br>
            <a:r>
              <a:rPr lang="en-US" sz="2000" dirty="0">
                <a:solidFill>
                  <a:schemeClr val="accent6">
                    <a:lumMod val="75000"/>
                  </a:schemeClr>
                </a:solidFill>
              </a:rPr>
              <a:t>Answer :-</a:t>
            </a:r>
            <a:endParaRPr lang="en-IN" sz="2000" dirty="0"/>
          </a:p>
        </p:txBody>
      </p:sp>
      <p:pic>
        <p:nvPicPr>
          <p:cNvPr id="4" name="Picture 3">
            <a:extLst>
              <a:ext uri="{FF2B5EF4-FFF2-40B4-BE49-F238E27FC236}">
                <a16:creationId xmlns:a16="http://schemas.microsoft.com/office/drawing/2014/main" id="{207CC13A-C85B-FCCE-DA3B-9368F63F00A4}"/>
              </a:ext>
            </a:extLst>
          </p:cNvPr>
          <p:cNvPicPr>
            <a:picLocks noChangeAspect="1"/>
          </p:cNvPicPr>
          <p:nvPr/>
        </p:nvPicPr>
        <p:blipFill>
          <a:blip r:embed="rId2"/>
          <a:stretch>
            <a:fillRect/>
          </a:stretch>
        </p:blipFill>
        <p:spPr>
          <a:xfrm>
            <a:off x="311687" y="2918753"/>
            <a:ext cx="11336362" cy="3356426"/>
          </a:xfrm>
          <a:prstGeom prst="rect">
            <a:avLst/>
          </a:prstGeom>
        </p:spPr>
      </p:pic>
    </p:spTree>
    <p:extLst>
      <p:ext uri="{BB962C8B-B14F-4D97-AF65-F5344CB8AC3E}">
        <p14:creationId xmlns:p14="http://schemas.microsoft.com/office/powerpoint/2010/main" val="1773882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BEBBA-7AEF-BDF3-8946-DF2857D8C8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644F49-5CDF-99DE-79FB-7CA351A3C1E9}"/>
              </a:ext>
            </a:extLst>
          </p:cNvPr>
          <p:cNvSpPr>
            <a:spLocks noGrp="1"/>
          </p:cNvSpPr>
          <p:nvPr>
            <p:ph type="title"/>
          </p:nvPr>
        </p:nvSpPr>
        <p:spPr/>
        <p:txBody>
          <a:bodyPr/>
          <a:lstStyle/>
          <a:p>
            <a:r>
              <a:rPr lang="en-IN" b="1" i="0" dirty="0">
                <a:solidFill>
                  <a:srgbClr val="466AB0"/>
                </a:solidFill>
                <a:effectLst/>
                <a:latin typeface="DM Sans" pitchFamily="2" charset="0"/>
              </a:rPr>
              <a:t>Task Three</a:t>
            </a:r>
            <a:endParaRPr lang="en-IN" dirty="0"/>
          </a:p>
        </p:txBody>
      </p:sp>
      <p:sp>
        <p:nvSpPr>
          <p:cNvPr id="4" name="Rectangle 1">
            <a:extLst>
              <a:ext uri="{FF2B5EF4-FFF2-40B4-BE49-F238E27FC236}">
                <a16:creationId xmlns:a16="http://schemas.microsoft.com/office/drawing/2014/main" id="{C660CB44-B602-5AC7-F7E2-D4886C3A2C2D}"/>
              </a:ext>
            </a:extLst>
          </p:cNvPr>
          <p:cNvSpPr>
            <a:spLocks noGrp="1" noChangeArrowheads="1"/>
          </p:cNvSpPr>
          <p:nvPr>
            <p:ph idx="1"/>
          </p:nvPr>
        </p:nvSpPr>
        <p:spPr bwMode="auto">
          <a:xfrm>
            <a:off x="790060" y="3358996"/>
            <a:ext cx="10395475"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i="0" u="none" strike="noStrike" cap="none" normalizeH="0" baseline="0" dirty="0">
                <a:ln>
                  <a:noFill/>
                </a:ln>
                <a:solidFill>
                  <a:srgbClr val="FF0000"/>
                </a:solidFill>
                <a:effectLst/>
                <a:latin typeface="DM Sans" pitchFamily="2" charset="0"/>
              </a:rPr>
              <a:t>Task 4: Communicating Insights 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i="0" u="none" strike="noStrike" cap="none" normalizeH="0" baseline="0" dirty="0">
                <a:ln>
                  <a:noFill/>
                </a:ln>
                <a:solidFill>
                  <a:srgbClr val="FF0000"/>
                </a:solidFill>
                <a:effectLst/>
                <a:latin typeface="DM Sans" pitchFamily="2" charset="0"/>
              </a:rPr>
              <a:t>Analysis</a:t>
            </a:r>
          </a:p>
        </p:txBody>
      </p:sp>
      <p:sp>
        <p:nvSpPr>
          <p:cNvPr id="3" name="Rectangle 1">
            <a:extLst>
              <a:ext uri="{FF2B5EF4-FFF2-40B4-BE49-F238E27FC236}">
                <a16:creationId xmlns:a16="http://schemas.microsoft.com/office/drawing/2014/main" id="{D6495615-36BF-6319-C3EB-442351C4F3D2}"/>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5F5E5E"/>
                </a:solidFill>
                <a:effectLst/>
                <a:latin typeface="DM Sans" pitchFamily="2" charset="0"/>
              </a:rPr>
              <a:t>Task 3: Creating Effective Visuals</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2">
            <a:extLst>
              <a:ext uri="{FF2B5EF4-FFF2-40B4-BE49-F238E27FC236}">
                <a16:creationId xmlns:a16="http://schemas.microsoft.com/office/drawing/2014/main" id="{DC2E5E06-5541-4F7A-0F35-4A88EED56C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2985" y="64269"/>
            <a:ext cx="3038840" cy="1927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641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5069F-CBB8-419A-8728-00C71E7D67D2}"/>
              </a:ext>
            </a:extLst>
          </p:cNvPr>
          <p:cNvSpPr>
            <a:spLocks noGrp="1"/>
          </p:cNvSpPr>
          <p:nvPr>
            <p:ph type="title"/>
          </p:nvPr>
        </p:nvSpPr>
        <p:spPr/>
        <p:txBody>
          <a:bodyPr/>
          <a:lstStyle/>
          <a:p>
            <a:r>
              <a:rPr lang="en-US" dirty="0"/>
              <a:t>Key Business Recommendations for CEO &amp; CMO</a:t>
            </a:r>
            <a:endParaRPr lang="en-IN" dirty="0"/>
          </a:p>
        </p:txBody>
      </p:sp>
      <p:sp>
        <p:nvSpPr>
          <p:cNvPr id="3" name="Content Placeholder 2">
            <a:extLst>
              <a:ext uri="{FF2B5EF4-FFF2-40B4-BE49-F238E27FC236}">
                <a16:creationId xmlns:a16="http://schemas.microsoft.com/office/drawing/2014/main" id="{A5483AAC-F5F8-06CC-BE16-3BE517C55C78}"/>
              </a:ext>
            </a:extLst>
          </p:cNvPr>
          <p:cNvSpPr>
            <a:spLocks noGrp="1"/>
          </p:cNvSpPr>
          <p:nvPr>
            <p:ph idx="1"/>
          </p:nvPr>
        </p:nvSpPr>
        <p:spPr/>
        <p:txBody>
          <a:bodyPr>
            <a:normAutofit/>
          </a:bodyPr>
          <a:lstStyle/>
          <a:p>
            <a:pPr marL="0" indent="0">
              <a:buNone/>
            </a:pPr>
            <a:r>
              <a:rPr lang="en-US" b="1" dirty="0"/>
              <a:t>✅ Expand into high-demand regions—Target countries with strong product demand beyond the UK.</a:t>
            </a:r>
            <a:br>
              <a:rPr lang="en-US" b="1" dirty="0"/>
            </a:br>
            <a:r>
              <a:rPr lang="en-US" b="1" dirty="0"/>
              <a:t>✅ Strengthen top customer relationships—Ensure high-revenue customers remain satisfied.</a:t>
            </a:r>
            <a:br>
              <a:rPr lang="en-US" b="1" dirty="0"/>
            </a:br>
            <a:r>
              <a:rPr lang="en-US" b="1" dirty="0"/>
              <a:t>✅ Optimize inventory based on seasonal trends—Adjust supply chain to match peak demand periods.</a:t>
            </a:r>
            <a:br>
              <a:rPr lang="en-US" b="1" dirty="0"/>
            </a:br>
            <a:r>
              <a:rPr lang="en-US" b="1" dirty="0"/>
              <a:t>✅ Leverage insights for regional marketing strategies—Invest in localized campaigns for maximum impact.</a:t>
            </a:r>
            <a:br>
              <a:rPr lang="en-US" b="1" dirty="0"/>
            </a:br>
            <a:r>
              <a:rPr lang="en-US" b="1" dirty="0"/>
              <a:t>✅ Monitor revenue growth and adjust strategy—Use data-driven decision-making for expansion planning.</a:t>
            </a:r>
          </a:p>
          <a:p>
            <a:endParaRPr lang="en-IN" dirty="0"/>
          </a:p>
        </p:txBody>
      </p:sp>
    </p:spTree>
    <p:extLst>
      <p:ext uri="{BB962C8B-B14F-4D97-AF65-F5344CB8AC3E}">
        <p14:creationId xmlns:p14="http://schemas.microsoft.com/office/powerpoint/2010/main" val="1661971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E6767B-0F70-5C58-C790-643A4724F8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2">
            <a:extLst>
              <a:ext uri="{FF2B5EF4-FFF2-40B4-BE49-F238E27FC236}">
                <a16:creationId xmlns:a16="http://schemas.microsoft.com/office/drawing/2014/main" id="{5813A894-1A5D-5D6F-D33A-B0504ACEB91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199640" y="298290"/>
            <a:ext cx="2564467" cy="1626419"/>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4FD3581A-B0A0-28DC-A281-BA762523BF43}"/>
              </a:ext>
            </a:extLst>
          </p:cNvPr>
          <p:cNvSpPr>
            <a:spLocks noGrp="1"/>
          </p:cNvSpPr>
          <p:nvPr>
            <p:ph type="title"/>
          </p:nvPr>
        </p:nvSpPr>
        <p:spPr>
          <a:xfrm>
            <a:off x="0" y="2495993"/>
            <a:ext cx="11811219" cy="1325563"/>
          </a:xfrm>
        </p:spPr>
        <p:txBody>
          <a:bodyPr>
            <a:noAutofit/>
          </a:bodyPr>
          <a:lstStyle/>
          <a:p>
            <a:r>
              <a:rPr lang="en-US" b="1" i="0" u="none" strike="noStrike" dirty="0">
                <a:solidFill>
                  <a:srgbClr val="FF0000"/>
                </a:solidFill>
                <a:effectLst/>
                <a:latin typeface="DM Sans" pitchFamily="2" charset="0"/>
              </a:rPr>
              <a:t>Data Visualization: Empowering Business with Effective Insights</a:t>
            </a:r>
            <a:br>
              <a:rPr lang="en-US" b="1" i="0" u="none" strike="noStrike" dirty="0">
                <a:solidFill>
                  <a:srgbClr val="FF0000"/>
                </a:solidFill>
                <a:effectLst/>
                <a:latin typeface="DM Sans" pitchFamily="2" charset="0"/>
              </a:rPr>
            </a:br>
            <a:endParaRPr lang="en-IN" b="1" dirty="0">
              <a:solidFill>
                <a:srgbClr val="FF0000"/>
              </a:solidFill>
            </a:endParaRPr>
          </a:p>
        </p:txBody>
      </p:sp>
      <p:sp>
        <p:nvSpPr>
          <p:cNvPr id="8" name="Title 1">
            <a:extLst>
              <a:ext uri="{FF2B5EF4-FFF2-40B4-BE49-F238E27FC236}">
                <a16:creationId xmlns:a16="http://schemas.microsoft.com/office/drawing/2014/main" id="{48BB4944-F8FE-7246-45D2-EE462A00A581}"/>
              </a:ext>
            </a:extLst>
          </p:cNvPr>
          <p:cNvSpPr txBox="1">
            <a:spLocks/>
          </p:cNvSpPr>
          <p:nvPr/>
        </p:nvSpPr>
        <p:spPr>
          <a:xfrm>
            <a:off x="1227407" y="5247773"/>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200" b="1" i="1" dirty="0">
                <a:solidFill>
                  <a:schemeClr val="bg1"/>
                </a:solidFill>
                <a:latin typeface="Tahoma" panose="020B0604030504040204" pitchFamily="34" charset="0"/>
                <a:ea typeface="Tahoma" panose="020B0604030504040204" pitchFamily="34" charset="0"/>
                <a:cs typeface="Tahoma" panose="020B0604030504040204" pitchFamily="34" charset="0"/>
              </a:rPr>
              <a:t>Chetan Chowdhari </a:t>
            </a:r>
            <a:endParaRPr lang="en-IN" sz="3200" b="1" i="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Title 1">
            <a:extLst>
              <a:ext uri="{FF2B5EF4-FFF2-40B4-BE49-F238E27FC236}">
                <a16:creationId xmlns:a16="http://schemas.microsoft.com/office/drawing/2014/main" id="{C5049ACA-795F-6837-5AB6-6F3371C0FE67}"/>
              </a:ext>
            </a:extLst>
          </p:cNvPr>
          <p:cNvSpPr txBox="1">
            <a:spLocks/>
          </p:cNvSpPr>
          <p:nvPr/>
        </p:nvSpPr>
        <p:spPr>
          <a:xfrm>
            <a:off x="259080" y="171680"/>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latin typeface="DM Sans" pitchFamily="2" charset="0"/>
              </a:rPr>
              <a:t>Forage Internship</a:t>
            </a:r>
            <a:endParaRPr lang="en-IN" b="1" dirty="0">
              <a:solidFill>
                <a:schemeClr val="bg1"/>
              </a:solidFill>
            </a:endParaRPr>
          </a:p>
        </p:txBody>
      </p:sp>
    </p:spTree>
    <p:extLst>
      <p:ext uri="{BB962C8B-B14F-4D97-AF65-F5344CB8AC3E}">
        <p14:creationId xmlns:p14="http://schemas.microsoft.com/office/powerpoint/2010/main" val="1117780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837F4-72C2-D2D4-671C-2A40BF0080F2}"/>
              </a:ext>
            </a:extLst>
          </p:cNvPr>
          <p:cNvSpPr>
            <a:spLocks noGrp="1"/>
          </p:cNvSpPr>
          <p:nvPr>
            <p:ph type="title"/>
          </p:nvPr>
        </p:nvSpPr>
        <p:spPr/>
        <p:txBody>
          <a:bodyPr/>
          <a:lstStyle/>
          <a:p>
            <a:r>
              <a:rPr lang="en-IN" b="1" i="0" dirty="0">
                <a:solidFill>
                  <a:srgbClr val="466AB0"/>
                </a:solidFill>
                <a:effectLst/>
                <a:latin typeface="DM Sans" pitchFamily="2" charset="0"/>
              </a:rPr>
              <a:t>Task One</a:t>
            </a:r>
            <a:endParaRPr lang="en-IN" dirty="0"/>
          </a:p>
        </p:txBody>
      </p:sp>
      <p:sp>
        <p:nvSpPr>
          <p:cNvPr id="4" name="Rectangle 1">
            <a:extLst>
              <a:ext uri="{FF2B5EF4-FFF2-40B4-BE49-F238E27FC236}">
                <a16:creationId xmlns:a16="http://schemas.microsoft.com/office/drawing/2014/main" id="{E26A71B6-4E96-24D9-CADC-384A7A08E0B0}"/>
              </a:ext>
            </a:extLst>
          </p:cNvPr>
          <p:cNvSpPr>
            <a:spLocks noGrp="1" noChangeArrowheads="1"/>
          </p:cNvSpPr>
          <p:nvPr>
            <p:ph idx="1"/>
          </p:nvPr>
        </p:nvSpPr>
        <p:spPr bwMode="auto">
          <a:xfrm>
            <a:off x="790060" y="2666499"/>
            <a:ext cx="10611879"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i="0" u="none" strike="noStrike" cap="none" normalizeH="0" baseline="0" dirty="0">
                <a:ln>
                  <a:noFill/>
                </a:ln>
                <a:solidFill>
                  <a:srgbClr val="FF0000"/>
                </a:solidFill>
                <a:effectLst/>
                <a:latin typeface="DM Sans" pitchFamily="2" charset="0"/>
              </a:rPr>
              <a:t>Task 1: Framing the Business Scenario</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4800" dirty="0">
              <a:solidFill>
                <a:srgbClr val="FF0000"/>
              </a:solidFill>
              <a:latin typeface="DM Sans"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b="0" i="0" dirty="0">
                <a:solidFill>
                  <a:srgbClr val="000000"/>
                </a:solidFill>
                <a:effectLst/>
                <a:latin typeface="DM Sans" pitchFamily="2" charset="0"/>
              </a:rPr>
              <a:t>Create a set of four questions that you anticipate each business leader will ask and want</a:t>
            </a:r>
          </a:p>
          <a:p>
            <a:pPr marL="0" marR="0" lvl="0" indent="0" algn="l" defTabSz="914400" rtl="0" eaLnBrk="0" fontAlgn="base" latinLnBrk="0" hangingPunct="0">
              <a:lnSpc>
                <a:spcPct val="100000"/>
              </a:lnSpc>
              <a:spcBef>
                <a:spcPct val="0"/>
              </a:spcBef>
              <a:spcAft>
                <a:spcPct val="0"/>
              </a:spcAft>
              <a:buClrTx/>
              <a:buSzTx/>
              <a:buFontTx/>
              <a:buNone/>
              <a:tabLst/>
            </a:pPr>
            <a:r>
              <a:rPr lang="en-US" sz="1800" b="0" i="0" dirty="0">
                <a:solidFill>
                  <a:srgbClr val="000000"/>
                </a:solidFill>
                <a:effectLst/>
                <a:latin typeface="DM Sans" pitchFamily="2" charset="0"/>
              </a:rPr>
              <a:t> to know the answers to.</a:t>
            </a:r>
          </a:p>
          <a:p>
            <a:pPr marL="0" marR="0" lvl="0" indent="0" algn="l" defTabSz="914400" rtl="0" eaLnBrk="0" fontAlgn="base" latinLnBrk="0" hangingPunct="0">
              <a:lnSpc>
                <a:spcPct val="100000"/>
              </a:lnSpc>
              <a:spcBef>
                <a:spcPct val="0"/>
              </a:spcBef>
              <a:spcAft>
                <a:spcPct val="0"/>
              </a:spcAft>
              <a:buClrTx/>
              <a:buSzTx/>
              <a:buFontTx/>
              <a:buNone/>
              <a:tabLst/>
            </a:pPr>
            <a:r>
              <a:rPr lang="en-US" sz="1800" b="0" i="0" dirty="0">
                <a:solidFill>
                  <a:srgbClr val="000000"/>
                </a:solidFill>
                <a:effectLst/>
                <a:latin typeface="DM Sans" pitchFamily="2" charset="0"/>
              </a:rPr>
              <a:t> Make sure you differentiate your questions, as both the CEO and CMO view business </a:t>
            </a:r>
          </a:p>
          <a:p>
            <a:pPr marL="0" marR="0" lvl="0" indent="0" algn="l" defTabSz="914400" rtl="0" eaLnBrk="0" fontAlgn="base" latinLnBrk="0" hangingPunct="0">
              <a:lnSpc>
                <a:spcPct val="100000"/>
              </a:lnSpc>
              <a:spcBef>
                <a:spcPct val="0"/>
              </a:spcBef>
              <a:spcAft>
                <a:spcPct val="0"/>
              </a:spcAft>
              <a:buClrTx/>
              <a:buSzTx/>
              <a:buFontTx/>
              <a:buNone/>
              <a:tabLst/>
            </a:pPr>
            <a:r>
              <a:rPr lang="en-US" sz="1800" b="0" i="0" dirty="0">
                <a:solidFill>
                  <a:srgbClr val="000000"/>
                </a:solidFill>
                <a:effectLst/>
                <a:latin typeface="DM Sans" pitchFamily="2" charset="0"/>
              </a:rPr>
              <a:t>decisions through different lenses</a:t>
            </a:r>
            <a:r>
              <a:rPr lang="en-US" sz="900" b="0" i="0" dirty="0">
                <a:solidFill>
                  <a:srgbClr val="000000"/>
                </a:solidFill>
                <a:effectLst/>
                <a:latin typeface="DM Sans" pitchFamily="2" charset="0"/>
              </a:rPr>
              <a:t>.</a:t>
            </a:r>
            <a:endParaRPr kumimoji="0" lang="en-US" altLang="en-US" sz="90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A10DFDAA-E83C-6FB0-378A-2B2ADFDE38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3324" y="64269"/>
            <a:ext cx="3038840" cy="1927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087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D0088-8863-1A26-8ABD-63E52709EBDC}"/>
              </a:ext>
            </a:extLst>
          </p:cNvPr>
          <p:cNvSpPr>
            <a:spLocks noGrp="1"/>
          </p:cNvSpPr>
          <p:nvPr>
            <p:ph type="ctrTitle"/>
          </p:nvPr>
        </p:nvSpPr>
        <p:spPr>
          <a:xfrm>
            <a:off x="126609" y="112543"/>
            <a:ext cx="11704320" cy="6006904"/>
          </a:xfrm>
        </p:spPr>
        <p:txBody>
          <a:bodyPr>
            <a:normAutofit/>
          </a:bodyPr>
          <a:lstStyle/>
          <a:p>
            <a:pPr algn="l"/>
            <a:r>
              <a:rPr lang="en-US" sz="2400" b="1" dirty="0"/>
              <a:t>CEO</a:t>
            </a:r>
            <a:br>
              <a:rPr lang="en-US" sz="2400" b="1" dirty="0"/>
            </a:br>
            <a:br>
              <a:rPr lang="en-US" sz="1600" dirty="0"/>
            </a:br>
            <a:r>
              <a:rPr lang="en-US" sz="1600" dirty="0"/>
              <a:t>What is our total revenue (Quantity × </a:t>
            </a:r>
            <a:r>
              <a:rPr lang="en-US" sz="1600" dirty="0" err="1"/>
              <a:t>UnitPrice</a:t>
            </a:r>
            <a:r>
              <a:rPr lang="en-US" sz="1600" dirty="0"/>
              <a:t>) and invoice count by Country and by </a:t>
            </a:r>
            <a:r>
              <a:rPr lang="en-US" sz="1600" dirty="0" err="1"/>
              <a:t>StockCode</a:t>
            </a:r>
            <a:r>
              <a:rPr lang="en-US" sz="1600" dirty="0"/>
              <a:t> for the past two quarters?</a:t>
            </a:r>
            <a:br>
              <a:rPr lang="en-US" sz="1600" dirty="0"/>
            </a:br>
            <a:br>
              <a:rPr lang="en-US" sz="1600" dirty="0"/>
            </a:br>
            <a:r>
              <a:rPr lang="en-US" sz="1600" dirty="0"/>
              <a:t>On which </a:t>
            </a:r>
            <a:r>
              <a:rPr lang="en-US" sz="1600" dirty="0" err="1"/>
              <a:t>InvoiceDate</a:t>
            </a:r>
            <a:r>
              <a:rPr lang="en-US" sz="1600" dirty="0"/>
              <a:t>(s) did we experience the largest deviations in revenue or Quantity sold for our top 10 </a:t>
            </a:r>
            <a:r>
              <a:rPr lang="en-US" sz="1600" dirty="0" err="1"/>
              <a:t>StockCodes</a:t>
            </a:r>
            <a:r>
              <a:rPr lang="en-US" sz="1600" dirty="0"/>
              <a:t>, and can those be tied to specific </a:t>
            </a:r>
            <a:r>
              <a:rPr lang="en-US" sz="1600" dirty="0" err="1"/>
              <a:t>CustomerID</a:t>
            </a:r>
            <a:r>
              <a:rPr lang="en-US" sz="1600" dirty="0"/>
              <a:t> cohorts or promotional events?</a:t>
            </a:r>
            <a:br>
              <a:rPr lang="en-US" sz="1600" dirty="0"/>
            </a:br>
            <a:br>
              <a:rPr lang="en-US" sz="1600" dirty="0"/>
            </a:br>
            <a:r>
              <a:rPr lang="en-US" sz="1600" dirty="0"/>
              <a:t>Based on historical daily sales (</a:t>
            </a:r>
            <a:r>
              <a:rPr lang="en-US" sz="1600" dirty="0" err="1"/>
              <a:t>InvoiceDate</a:t>
            </a:r>
            <a:r>
              <a:rPr lang="en-US" sz="1600" dirty="0"/>
              <a:t> + Quantity) and seasonality trends, what revenue and volume do we forecast for our three highest-performing product categories over the next quarter?</a:t>
            </a:r>
            <a:br>
              <a:rPr lang="en-US" sz="1600" dirty="0"/>
            </a:br>
            <a:br>
              <a:rPr lang="en-US" sz="1600" dirty="0"/>
            </a:br>
            <a:r>
              <a:rPr lang="en-US" sz="1600" dirty="0"/>
              <a:t>Which Countries and </a:t>
            </a:r>
            <a:r>
              <a:rPr lang="en-US" sz="1600" dirty="0" err="1"/>
              <a:t>StockCodes</a:t>
            </a:r>
            <a:r>
              <a:rPr lang="en-US" sz="1600" dirty="0"/>
              <a:t> should we prioritize for additional warehouse capacity or supplier agreements—given forecasted demand, current inventory turnover rates, and per-unit profitability?</a:t>
            </a:r>
            <a:br>
              <a:rPr lang="en-US" sz="1600" dirty="0"/>
            </a:br>
            <a:br>
              <a:rPr lang="en-US" sz="1600" dirty="0"/>
            </a:br>
            <a:br>
              <a:rPr lang="en-US" sz="1600" b="1" dirty="0"/>
            </a:br>
            <a:r>
              <a:rPr lang="en-US" sz="2200" b="1" dirty="0"/>
              <a:t>CMO</a:t>
            </a:r>
            <a:br>
              <a:rPr lang="en-US" sz="1600" b="1" dirty="0"/>
            </a:br>
            <a:r>
              <a:rPr lang="en-US" sz="1600" dirty="0"/>
              <a:t>How many unique customers (</a:t>
            </a:r>
            <a:r>
              <a:rPr lang="en-US" sz="1600" dirty="0" err="1"/>
              <a:t>CustomerID</a:t>
            </a:r>
            <a:r>
              <a:rPr lang="en-US" sz="1600" dirty="0"/>
              <a:t>) did we acquire last quarter in each Country, and what was their average order value (Quantity × </a:t>
            </a:r>
            <a:r>
              <a:rPr lang="en-US" sz="1600" dirty="0" err="1"/>
              <a:t>UnitPrice</a:t>
            </a:r>
            <a:r>
              <a:rPr lang="en-US" sz="1600" dirty="0"/>
              <a:t>)?</a:t>
            </a:r>
            <a:br>
              <a:rPr lang="en-US" sz="1600" dirty="0"/>
            </a:br>
            <a:br>
              <a:rPr lang="en-US" sz="1600" dirty="0"/>
            </a:br>
            <a:r>
              <a:rPr lang="en-US" sz="1600" dirty="0"/>
              <a:t>Which customer cohorts (e.g., by acquisition month or region) have the highest and lowest repeat-purchase rates, and are those differences linked to product mix (</a:t>
            </a:r>
            <a:r>
              <a:rPr lang="en-US" sz="1600" dirty="0" err="1"/>
              <a:t>StockCode</a:t>
            </a:r>
            <a:r>
              <a:rPr lang="en-US" sz="1600" dirty="0"/>
              <a:t>) or price sensitivity?</a:t>
            </a:r>
            <a:br>
              <a:rPr lang="en-US" sz="1600" dirty="0"/>
            </a:br>
            <a:br>
              <a:rPr lang="en-US" sz="1600" dirty="0"/>
            </a:br>
            <a:r>
              <a:rPr lang="en-US" sz="1600" dirty="0"/>
              <a:t>Using past purchase frequency and average order value by </a:t>
            </a:r>
            <a:r>
              <a:rPr lang="en-US" sz="1600" dirty="0" err="1"/>
              <a:t>CustomerID</a:t>
            </a:r>
            <a:r>
              <a:rPr lang="en-US" sz="1600" dirty="0"/>
              <a:t> and Description (product), which customer segments are most likely to generate incremental revenue in the next two months?</a:t>
            </a:r>
            <a:br>
              <a:rPr lang="en-US" sz="1600" dirty="0"/>
            </a:br>
            <a:br>
              <a:rPr lang="en-US" sz="1600" dirty="0"/>
            </a:br>
            <a:r>
              <a:rPr lang="en-US" sz="1600" dirty="0"/>
              <a:t>Which high-value customer cohorts and </a:t>
            </a:r>
            <a:r>
              <a:rPr lang="en-US" sz="1600" dirty="0" err="1"/>
              <a:t>StockCodes</a:t>
            </a:r>
            <a:r>
              <a:rPr lang="en-US" sz="1600" dirty="0"/>
              <a:t> should we target with personalized promotions or bundled offers—based on their historical </a:t>
            </a:r>
            <a:r>
              <a:rPr lang="en-US" sz="1600" dirty="0" err="1"/>
              <a:t>UnitPrice</a:t>
            </a:r>
            <a:r>
              <a:rPr lang="en-US" sz="1600" dirty="0"/>
              <a:t> elasticity and forecasted demand—to maximize incremental ROI?</a:t>
            </a:r>
          </a:p>
        </p:txBody>
      </p:sp>
    </p:spTree>
    <p:extLst>
      <p:ext uri="{BB962C8B-B14F-4D97-AF65-F5344CB8AC3E}">
        <p14:creationId xmlns:p14="http://schemas.microsoft.com/office/powerpoint/2010/main" val="3922748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763B52-D0E5-1C6E-F9E7-37162517E0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513284-6DB0-86FE-73E2-58EAF296E00F}"/>
              </a:ext>
            </a:extLst>
          </p:cNvPr>
          <p:cNvSpPr>
            <a:spLocks noGrp="1"/>
          </p:cNvSpPr>
          <p:nvPr>
            <p:ph type="title"/>
          </p:nvPr>
        </p:nvSpPr>
        <p:spPr/>
        <p:txBody>
          <a:bodyPr/>
          <a:lstStyle/>
          <a:p>
            <a:r>
              <a:rPr lang="en-IN" b="1" i="0" dirty="0">
                <a:solidFill>
                  <a:srgbClr val="466AB0"/>
                </a:solidFill>
                <a:effectLst/>
                <a:latin typeface="DM Sans" pitchFamily="2" charset="0"/>
              </a:rPr>
              <a:t>Task Two</a:t>
            </a:r>
            <a:endParaRPr lang="en-IN" dirty="0"/>
          </a:p>
        </p:txBody>
      </p:sp>
      <p:sp>
        <p:nvSpPr>
          <p:cNvPr id="4" name="Rectangle 1">
            <a:extLst>
              <a:ext uri="{FF2B5EF4-FFF2-40B4-BE49-F238E27FC236}">
                <a16:creationId xmlns:a16="http://schemas.microsoft.com/office/drawing/2014/main" id="{E261B572-4CE2-203D-1C69-F10E2BAF7128}"/>
              </a:ext>
            </a:extLst>
          </p:cNvPr>
          <p:cNvSpPr>
            <a:spLocks noGrp="1" noChangeArrowheads="1"/>
          </p:cNvSpPr>
          <p:nvPr>
            <p:ph idx="1"/>
          </p:nvPr>
        </p:nvSpPr>
        <p:spPr bwMode="auto">
          <a:xfrm>
            <a:off x="790060" y="2389502"/>
            <a:ext cx="11398954"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i="0" u="none" strike="noStrike" cap="none" normalizeH="0" baseline="0" dirty="0">
                <a:ln>
                  <a:noFill/>
                </a:ln>
                <a:solidFill>
                  <a:srgbClr val="FF0000"/>
                </a:solidFill>
                <a:effectLst/>
                <a:latin typeface="DM Sans" pitchFamily="2" charset="0"/>
              </a:rPr>
              <a:t>Task 2: Choosing the Right Visuals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4800" dirty="0">
              <a:solidFill>
                <a:srgbClr val="FF0000"/>
              </a:solidFill>
              <a:latin typeface="DM Sans"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b="0" i="0" dirty="0">
                <a:solidFill>
                  <a:srgbClr val="000000"/>
                </a:solidFill>
                <a:effectLst/>
                <a:latin typeface="DM Sans" pitchFamily="2" charset="0"/>
              </a:rPr>
              <a:t>In this task, you will be required to read the questions carefully and understand that business requirement.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b="0" i="0" dirty="0">
                <a:solidFill>
                  <a:srgbClr val="000000"/>
                </a:solidFill>
                <a:effectLst/>
                <a:latin typeface="DM Sans" pitchFamily="2" charset="0"/>
              </a:rPr>
              <a:t>Once you have an idea of what is required from the perspective of the CEO and CMO, </a:t>
            </a:r>
          </a:p>
          <a:p>
            <a:pPr marL="0" marR="0" lvl="0" indent="0" algn="l" defTabSz="914400" rtl="0" eaLnBrk="0" fontAlgn="base" latinLnBrk="0" hangingPunct="0">
              <a:lnSpc>
                <a:spcPct val="100000"/>
              </a:lnSpc>
              <a:spcBef>
                <a:spcPct val="0"/>
              </a:spcBef>
              <a:spcAft>
                <a:spcPct val="0"/>
              </a:spcAft>
              <a:buClrTx/>
              <a:buSzTx/>
              <a:buFontTx/>
              <a:buNone/>
              <a:tabLst/>
            </a:pPr>
            <a:r>
              <a:rPr lang="en-US" sz="1800" b="0" i="0" dirty="0">
                <a:solidFill>
                  <a:srgbClr val="000000"/>
                </a:solidFill>
                <a:effectLst/>
                <a:latin typeface="DM Sans" pitchFamily="2" charset="0"/>
              </a:rPr>
              <a:t>you will need to come up with the perfect visual which will illustrate what the senior managers</a:t>
            </a:r>
          </a:p>
          <a:p>
            <a:pPr marL="0" marR="0" lvl="0" indent="0" algn="l" defTabSz="914400" rtl="0" eaLnBrk="0" fontAlgn="base" latinLnBrk="0" hangingPunct="0">
              <a:lnSpc>
                <a:spcPct val="100000"/>
              </a:lnSpc>
              <a:spcBef>
                <a:spcPct val="0"/>
              </a:spcBef>
              <a:spcAft>
                <a:spcPct val="0"/>
              </a:spcAft>
              <a:buClrTx/>
              <a:buSzTx/>
              <a:buFontTx/>
              <a:buNone/>
              <a:tabLst/>
            </a:pPr>
            <a:r>
              <a:rPr lang="en-US" sz="1800" b="0" i="0" dirty="0">
                <a:solidFill>
                  <a:srgbClr val="000000"/>
                </a:solidFill>
                <a:effectLst/>
                <a:latin typeface="DM Sans" pitchFamily="2" charset="0"/>
              </a:rPr>
              <a:t> are looking for in each scenario. Remember, data can be presented in multiple types of charts,</a:t>
            </a:r>
          </a:p>
          <a:p>
            <a:pPr marL="0" marR="0" lvl="0" indent="0" algn="l" defTabSz="914400" rtl="0" eaLnBrk="0" fontAlgn="base" latinLnBrk="0" hangingPunct="0">
              <a:lnSpc>
                <a:spcPct val="100000"/>
              </a:lnSpc>
              <a:spcBef>
                <a:spcPct val="0"/>
              </a:spcBef>
              <a:spcAft>
                <a:spcPct val="0"/>
              </a:spcAft>
              <a:buClrTx/>
              <a:buSzTx/>
              <a:buFontTx/>
              <a:buNone/>
              <a:tabLst/>
            </a:pPr>
            <a:r>
              <a:rPr lang="en-US" sz="1800" b="0" i="0" dirty="0">
                <a:solidFill>
                  <a:srgbClr val="000000"/>
                </a:solidFill>
                <a:effectLst/>
                <a:latin typeface="DM Sans" pitchFamily="2" charset="0"/>
              </a:rPr>
              <a:t> but you are required to select the visual that would best display the information which is being presented.</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b="0" i="0" dirty="0">
              <a:solidFill>
                <a:srgbClr val="000000"/>
              </a:solidFill>
              <a:effectLst/>
              <a:latin typeface="DM Sans"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D0977CA-E47C-8C56-4E8C-73E41D400949}"/>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5F5E5E"/>
                </a:solidFill>
                <a:effectLst/>
                <a:latin typeface="DM Sans" pitchFamily="2" charset="0"/>
              </a:rPr>
              <a:t>Task 2: Choosing the Right Visuals</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3F9FD337-5645-D009-A1C0-5185946ED2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1121" y="112822"/>
            <a:ext cx="3038840" cy="1927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25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7320B2-A15C-6BEB-E885-132D8F5EA52B}"/>
              </a:ext>
            </a:extLst>
          </p:cNvPr>
          <p:cNvPicPr>
            <a:picLocks noChangeAspect="1"/>
          </p:cNvPicPr>
          <p:nvPr/>
        </p:nvPicPr>
        <p:blipFill>
          <a:blip r:embed="rId2"/>
          <a:stretch>
            <a:fillRect/>
          </a:stretch>
        </p:blipFill>
        <p:spPr>
          <a:xfrm>
            <a:off x="112542" y="1637496"/>
            <a:ext cx="12192000" cy="4855379"/>
          </a:xfrm>
          <a:prstGeom prst="rect">
            <a:avLst/>
          </a:prstGeom>
        </p:spPr>
      </p:pic>
      <p:sp>
        <p:nvSpPr>
          <p:cNvPr id="2" name="Title 1">
            <a:extLst>
              <a:ext uri="{FF2B5EF4-FFF2-40B4-BE49-F238E27FC236}">
                <a16:creationId xmlns:a16="http://schemas.microsoft.com/office/drawing/2014/main" id="{17827C53-6A4A-3754-ED1A-BB85FBAD17D6}"/>
              </a:ext>
            </a:extLst>
          </p:cNvPr>
          <p:cNvSpPr>
            <a:spLocks noGrp="1"/>
          </p:cNvSpPr>
          <p:nvPr>
            <p:ph type="title"/>
          </p:nvPr>
        </p:nvSpPr>
        <p:spPr/>
        <p:txBody>
          <a:bodyPr/>
          <a:lstStyle/>
          <a:p>
            <a:r>
              <a:rPr lang="en-US" dirty="0"/>
              <a:t>Data Factory – EXCEL TO DELTA FILE</a:t>
            </a:r>
            <a:endParaRPr lang="en-IN" dirty="0"/>
          </a:p>
        </p:txBody>
      </p:sp>
    </p:spTree>
    <p:extLst>
      <p:ext uri="{BB962C8B-B14F-4D97-AF65-F5344CB8AC3E}">
        <p14:creationId xmlns:p14="http://schemas.microsoft.com/office/powerpoint/2010/main" val="1571925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7EB915-0E5A-D019-CFC8-ED62C6BA9D31}"/>
              </a:ext>
            </a:extLst>
          </p:cNvPr>
          <p:cNvSpPr>
            <a:spLocks noGrp="1"/>
          </p:cNvSpPr>
          <p:nvPr>
            <p:ph type="title"/>
          </p:nvPr>
        </p:nvSpPr>
        <p:spPr>
          <a:xfrm>
            <a:off x="4515729" y="26534"/>
            <a:ext cx="7047914" cy="662782"/>
          </a:xfrm>
        </p:spPr>
        <p:txBody>
          <a:bodyPr>
            <a:normAutofit/>
          </a:bodyPr>
          <a:lstStyle/>
          <a:p>
            <a:pPr marL="285750" indent="-285750">
              <a:buFont typeface="Arial" panose="020B0604020202020204" pitchFamily="34" charset="0"/>
              <a:buChar char="•"/>
            </a:pPr>
            <a:r>
              <a:rPr lang="en-US" sz="1800" dirty="0"/>
              <a:t>Create a check that the quantity should not be below 1 unit</a:t>
            </a:r>
          </a:p>
        </p:txBody>
      </p:sp>
      <p:sp>
        <p:nvSpPr>
          <p:cNvPr id="7" name="Title 3">
            <a:extLst>
              <a:ext uri="{FF2B5EF4-FFF2-40B4-BE49-F238E27FC236}">
                <a16:creationId xmlns:a16="http://schemas.microsoft.com/office/drawing/2014/main" id="{33CCB723-6D59-4CD5-BEA5-BB838BF02D87}"/>
              </a:ext>
            </a:extLst>
          </p:cNvPr>
          <p:cNvSpPr txBox="1">
            <a:spLocks/>
          </p:cNvSpPr>
          <p:nvPr/>
        </p:nvSpPr>
        <p:spPr>
          <a:xfrm>
            <a:off x="112541" y="308295"/>
            <a:ext cx="4403188" cy="565687"/>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Data Transformation</a:t>
            </a:r>
            <a:endParaRPr lang="en-IN" b="1" dirty="0"/>
          </a:p>
        </p:txBody>
      </p:sp>
      <p:sp>
        <p:nvSpPr>
          <p:cNvPr id="9" name="TextBox 8">
            <a:extLst>
              <a:ext uri="{FF2B5EF4-FFF2-40B4-BE49-F238E27FC236}">
                <a16:creationId xmlns:a16="http://schemas.microsoft.com/office/drawing/2014/main" id="{C6641A09-3590-1B14-5B36-D88F987A8548}"/>
              </a:ext>
            </a:extLst>
          </p:cNvPr>
          <p:cNvSpPr txBox="1"/>
          <p:nvPr/>
        </p:nvSpPr>
        <p:spPr>
          <a:xfrm>
            <a:off x="4515729" y="689316"/>
            <a:ext cx="6196818" cy="369332"/>
          </a:xfrm>
          <a:prstGeom prst="rect">
            <a:avLst/>
          </a:prstGeom>
          <a:noFill/>
        </p:spPr>
        <p:txBody>
          <a:bodyPr wrap="square">
            <a:spAutoFit/>
          </a:bodyPr>
          <a:lstStyle/>
          <a:p>
            <a:pPr marL="285750" indent="-285750">
              <a:buFont typeface="Arial" panose="020B0604020202020204" pitchFamily="34" charset="0"/>
              <a:buChar char="•"/>
            </a:pPr>
            <a:r>
              <a:rPr kumimoji="0" lang="en-US" sz="1800" b="0" i="0" u="none" strike="noStrike" kern="1200" cap="none" spc="0" normalizeH="0" baseline="0" noProof="0" dirty="0">
                <a:ln>
                  <a:noFill/>
                </a:ln>
                <a:solidFill>
                  <a:prstClr val="black"/>
                </a:solidFill>
                <a:effectLst/>
                <a:uLnTx/>
                <a:uFillTx/>
                <a:latin typeface="Calibri Light" panose="020F0302020204030204"/>
                <a:ea typeface="+mj-ea"/>
                <a:cs typeface="+mj-cs"/>
              </a:rPr>
              <a:t>Create a check that the Unit price should not be below $0</a:t>
            </a:r>
            <a:endParaRPr lang="en-IN" dirty="0"/>
          </a:p>
        </p:txBody>
      </p:sp>
      <p:pic>
        <p:nvPicPr>
          <p:cNvPr id="12" name="Picture 11">
            <a:extLst>
              <a:ext uri="{FF2B5EF4-FFF2-40B4-BE49-F238E27FC236}">
                <a16:creationId xmlns:a16="http://schemas.microsoft.com/office/drawing/2014/main" id="{1BBAACC9-E3CF-0610-89EC-E24EDD425CC7}"/>
              </a:ext>
            </a:extLst>
          </p:cNvPr>
          <p:cNvPicPr>
            <a:picLocks noChangeAspect="1"/>
          </p:cNvPicPr>
          <p:nvPr/>
        </p:nvPicPr>
        <p:blipFill>
          <a:blip r:embed="rId2"/>
          <a:stretch>
            <a:fillRect/>
          </a:stretch>
        </p:blipFill>
        <p:spPr>
          <a:xfrm>
            <a:off x="314738" y="1439669"/>
            <a:ext cx="11805215" cy="4729015"/>
          </a:xfrm>
          <a:prstGeom prst="rect">
            <a:avLst/>
          </a:prstGeom>
        </p:spPr>
      </p:pic>
    </p:spTree>
    <p:extLst>
      <p:ext uri="{BB962C8B-B14F-4D97-AF65-F5344CB8AC3E}">
        <p14:creationId xmlns:p14="http://schemas.microsoft.com/office/powerpoint/2010/main" val="3579884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ED4625-4480-BBCE-1F46-3670E4E6FB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3A1673-6009-DAA8-C86C-6987EA9D2DB8}"/>
              </a:ext>
            </a:extLst>
          </p:cNvPr>
          <p:cNvSpPr>
            <a:spLocks noGrp="1"/>
          </p:cNvSpPr>
          <p:nvPr>
            <p:ph type="title"/>
          </p:nvPr>
        </p:nvSpPr>
        <p:spPr/>
        <p:txBody>
          <a:bodyPr/>
          <a:lstStyle/>
          <a:p>
            <a:r>
              <a:rPr lang="en-IN" b="1" i="0" dirty="0">
                <a:solidFill>
                  <a:srgbClr val="466AB0"/>
                </a:solidFill>
                <a:effectLst/>
                <a:latin typeface="DM Sans" pitchFamily="2" charset="0"/>
              </a:rPr>
              <a:t>Task Three</a:t>
            </a:r>
            <a:endParaRPr lang="en-IN" dirty="0"/>
          </a:p>
        </p:txBody>
      </p:sp>
      <p:sp>
        <p:nvSpPr>
          <p:cNvPr id="4" name="Rectangle 1">
            <a:extLst>
              <a:ext uri="{FF2B5EF4-FFF2-40B4-BE49-F238E27FC236}">
                <a16:creationId xmlns:a16="http://schemas.microsoft.com/office/drawing/2014/main" id="{58AF2F8B-5F87-DD38-9707-FA4435F78E19}"/>
              </a:ext>
            </a:extLst>
          </p:cNvPr>
          <p:cNvSpPr>
            <a:spLocks noGrp="1" noChangeArrowheads="1"/>
          </p:cNvSpPr>
          <p:nvPr>
            <p:ph idx="1"/>
          </p:nvPr>
        </p:nvSpPr>
        <p:spPr bwMode="auto">
          <a:xfrm>
            <a:off x="790060" y="2666499"/>
            <a:ext cx="9440085"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i="0" u="none" strike="noStrike" cap="none" normalizeH="0" baseline="0" dirty="0">
                <a:ln>
                  <a:noFill/>
                </a:ln>
                <a:solidFill>
                  <a:srgbClr val="FF0000"/>
                </a:solidFill>
                <a:effectLst/>
                <a:latin typeface="DM Sans" pitchFamily="2" charset="0"/>
              </a:rPr>
              <a:t>Task 3: Creating Effective Visuals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4800" dirty="0">
              <a:solidFill>
                <a:srgbClr val="FF0000"/>
              </a:solidFill>
              <a:latin typeface="DM Sans"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b="0" i="0" dirty="0">
                <a:solidFill>
                  <a:srgbClr val="000000"/>
                </a:solidFill>
                <a:effectLst/>
                <a:latin typeface="DM Sans" pitchFamily="2" charset="0"/>
              </a:rPr>
              <a:t>Create a set of four questions that you anticipate each business leader will ask and want</a:t>
            </a:r>
          </a:p>
          <a:p>
            <a:pPr marL="0" marR="0" lvl="0" indent="0" algn="l" defTabSz="914400" rtl="0" eaLnBrk="0" fontAlgn="base" latinLnBrk="0" hangingPunct="0">
              <a:lnSpc>
                <a:spcPct val="100000"/>
              </a:lnSpc>
              <a:spcBef>
                <a:spcPct val="0"/>
              </a:spcBef>
              <a:spcAft>
                <a:spcPct val="0"/>
              </a:spcAft>
              <a:buClrTx/>
              <a:buSzTx/>
              <a:buFontTx/>
              <a:buNone/>
              <a:tabLst/>
            </a:pPr>
            <a:r>
              <a:rPr lang="en-US" sz="1800" b="0" i="0" dirty="0">
                <a:solidFill>
                  <a:srgbClr val="000000"/>
                </a:solidFill>
                <a:effectLst/>
                <a:latin typeface="DM Sans" pitchFamily="2" charset="0"/>
              </a:rPr>
              <a:t> to know the answers to.</a:t>
            </a:r>
          </a:p>
          <a:p>
            <a:pPr marL="0" marR="0" lvl="0" indent="0" algn="l" defTabSz="914400" rtl="0" eaLnBrk="0" fontAlgn="base" latinLnBrk="0" hangingPunct="0">
              <a:lnSpc>
                <a:spcPct val="100000"/>
              </a:lnSpc>
              <a:spcBef>
                <a:spcPct val="0"/>
              </a:spcBef>
              <a:spcAft>
                <a:spcPct val="0"/>
              </a:spcAft>
              <a:buClrTx/>
              <a:buSzTx/>
              <a:buFontTx/>
              <a:buNone/>
              <a:tabLst/>
            </a:pPr>
            <a:r>
              <a:rPr lang="en-US" sz="1800" b="0" i="0" dirty="0">
                <a:solidFill>
                  <a:srgbClr val="000000"/>
                </a:solidFill>
                <a:effectLst/>
                <a:latin typeface="DM Sans" pitchFamily="2" charset="0"/>
              </a:rPr>
              <a:t> Make sure you differentiate your questions, as both the CEO and CMO view business </a:t>
            </a:r>
          </a:p>
          <a:p>
            <a:pPr marL="0" marR="0" lvl="0" indent="0" algn="l" defTabSz="914400" rtl="0" eaLnBrk="0" fontAlgn="base" latinLnBrk="0" hangingPunct="0">
              <a:lnSpc>
                <a:spcPct val="100000"/>
              </a:lnSpc>
              <a:spcBef>
                <a:spcPct val="0"/>
              </a:spcBef>
              <a:spcAft>
                <a:spcPct val="0"/>
              </a:spcAft>
              <a:buClrTx/>
              <a:buSzTx/>
              <a:buFontTx/>
              <a:buNone/>
              <a:tabLst/>
            </a:pPr>
            <a:r>
              <a:rPr lang="en-US" sz="1800" b="0" i="0" dirty="0">
                <a:solidFill>
                  <a:srgbClr val="000000"/>
                </a:solidFill>
                <a:effectLst/>
                <a:latin typeface="DM Sans" pitchFamily="2" charset="0"/>
              </a:rPr>
              <a:t>decisions through different lenses</a:t>
            </a:r>
            <a:r>
              <a:rPr lang="en-US" sz="900" b="0" i="0" dirty="0">
                <a:solidFill>
                  <a:srgbClr val="000000"/>
                </a:solidFill>
                <a:effectLst/>
                <a:latin typeface="DM Sans" pitchFamily="2" charset="0"/>
              </a:rPr>
              <a:t>.</a:t>
            </a:r>
            <a:endParaRPr kumimoji="0" lang="en-US" altLang="en-US" sz="90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F6771146-4E07-111C-28E2-8AAD19253AA0}"/>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5F5E5E"/>
                </a:solidFill>
                <a:effectLst/>
                <a:latin typeface="DM Sans" pitchFamily="2" charset="0"/>
              </a:rPr>
              <a:t>Task 3: Creating Effective Visuals</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2">
            <a:extLst>
              <a:ext uri="{FF2B5EF4-FFF2-40B4-BE49-F238E27FC236}">
                <a16:creationId xmlns:a16="http://schemas.microsoft.com/office/drawing/2014/main" id="{90167833-9624-D53F-744F-0E23138B8C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2985" y="64269"/>
            <a:ext cx="3038840" cy="1927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98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BEEAD-D650-A9B5-62C5-F3D4F3A9621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E649AA3-3971-81B4-5533-24D5876E0F52}"/>
              </a:ext>
            </a:extLst>
          </p:cNvPr>
          <p:cNvPicPr>
            <a:picLocks noChangeAspect="1"/>
          </p:cNvPicPr>
          <p:nvPr/>
        </p:nvPicPr>
        <p:blipFill>
          <a:blip r:embed="rId2"/>
          <a:stretch>
            <a:fillRect/>
          </a:stretch>
        </p:blipFill>
        <p:spPr>
          <a:xfrm>
            <a:off x="254619" y="1089513"/>
            <a:ext cx="11323092" cy="5558105"/>
          </a:xfrm>
          <a:prstGeom prst="rect">
            <a:avLst/>
          </a:prstGeom>
        </p:spPr>
      </p:pic>
      <p:sp>
        <p:nvSpPr>
          <p:cNvPr id="2" name="Title 1">
            <a:extLst>
              <a:ext uri="{FF2B5EF4-FFF2-40B4-BE49-F238E27FC236}">
                <a16:creationId xmlns:a16="http://schemas.microsoft.com/office/drawing/2014/main" id="{21B22314-4A3B-4E9D-95F7-9E6C68F2A7C2}"/>
              </a:ext>
            </a:extLst>
          </p:cNvPr>
          <p:cNvSpPr>
            <a:spLocks noGrp="1"/>
          </p:cNvSpPr>
          <p:nvPr>
            <p:ph type="title"/>
          </p:nvPr>
        </p:nvSpPr>
        <p:spPr>
          <a:xfrm>
            <a:off x="838200" y="210381"/>
            <a:ext cx="10515600" cy="704020"/>
          </a:xfrm>
        </p:spPr>
        <p:txBody>
          <a:bodyPr/>
          <a:lstStyle/>
          <a:p>
            <a:r>
              <a:rPr lang="en-US" dirty="0"/>
              <a:t>Loading data from Warehouse to Power BI</a:t>
            </a:r>
            <a:endParaRPr lang="en-IN" dirty="0"/>
          </a:p>
        </p:txBody>
      </p:sp>
    </p:spTree>
    <p:extLst>
      <p:ext uri="{BB962C8B-B14F-4D97-AF65-F5344CB8AC3E}">
        <p14:creationId xmlns:p14="http://schemas.microsoft.com/office/powerpoint/2010/main" val="4202531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TotalTime>
  <Words>995</Words>
  <Application>Microsoft Office PowerPoint</Application>
  <PresentationFormat>Widescreen</PresentationFormat>
  <Paragraphs>46</Paragraphs>
  <Slides>16</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DM Sans</vt:lpstr>
      <vt:lpstr>Tahoma</vt:lpstr>
      <vt:lpstr>Office Theme</vt:lpstr>
      <vt:lpstr>Data Visualization: Empowering Business with Effective Insights </vt:lpstr>
      <vt:lpstr>Data Visualization: Empowering Business with Effective Insights </vt:lpstr>
      <vt:lpstr>Task One</vt:lpstr>
      <vt:lpstr>CEO  What is our total revenue (Quantity × UnitPrice) and invoice count by Country and by StockCode for the past two quarters?  On which InvoiceDate(s) did we experience the largest deviations in revenue or Quantity sold for our top 10 StockCodes, and can those be tied to specific CustomerID cohorts or promotional events?  Based on historical daily sales (InvoiceDate + Quantity) and seasonality trends, what revenue and volume do we forecast for our three highest-performing product categories over the next quarter?  Which Countries and StockCodes should we prioritize for additional warehouse capacity or supplier agreements—given forecasted demand, current inventory turnover rates, and per-unit profitability?   CMO How many unique customers (CustomerID) did we acquire last quarter in each Country, and what was their average order value (Quantity × UnitPrice)?  Which customer cohorts (e.g., by acquisition month or region) have the highest and lowest repeat-purchase rates, and are those differences linked to product mix (StockCode) or price sensitivity?  Using past purchase frequency and average order value by CustomerID and Description (product), which customer segments are most likely to generate incremental revenue in the next two months?  Which high-value customer cohorts and StockCodes should we target with personalized promotions or bundled offers—based on their historical UnitPrice elasticity and forecasted demand—to maximize incremental ROI?</vt:lpstr>
      <vt:lpstr>Task Two</vt:lpstr>
      <vt:lpstr>Data Factory – EXCEL TO DELTA FILE</vt:lpstr>
      <vt:lpstr>Create a check that the quantity should not be below 1 unit</vt:lpstr>
      <vt:lpstr>Task Three</vt:lpstr>
      <vt:lpstr>Loading data from Warehouse to Power BI</vt:lpstr>
      <vt:lpstr>PowerPoint Presentation</vt:lpstr>
      <vt:lpstr>Question 1 The CEO of the retail store is interested to view the time series of the revenue data for the year 2011 only. He would like to view granular data by looking into revenue for each month. The CEO is interested in viewing the seasonal trends and wants to dig deeper into why these trends occur. This analysis will be helpful for the CEO to forecast for the next year.  Answer :-  </vt:lpstr>
      <vt:lpstr>Question 2 The CMO is interested in viewing the top 10 countries which are generating the highest revenue. Additionally, the CMO is also interested in viewing the quantity sold along with the revenue generated. The CMO does not want to have the United Kingdom in this visual. Answer :-</vt:lpstr>
      <vt:lpstr>Question 3 The CMO of the online retail store wants to view the information on the top 10 customers by revenue. He is interested in a visual that shows the greatest revenue generating customer at the start and gradually declines to the lower revenue generating customers. The CMO wants to target the higher revenue generating customers and ensure that they remain satisfied with their products.  Answer :-</vt:lpstr>
      <vt:lpstr>Question 4 The CEO is looking to gain insights on the demand for their products. He wants to look at all countries and see which regions have the greatest demand for their products. Once the CEO gets an idea of the regions that have high demand, he will initiate an expansion strategy which will allow the company to target these areas and generate more business from these regions. He wants to view the entire data on a single view without the need to scroll or hover over the data points to identify the demand. There is no need to show data for the United Kingdom as the CEO is more interested in viewing the countries that have expansion opportunities. Answer :-</vt:lpstr>
      <vt:lpstr>Task Three</vt:lpstr>
      <vt:lpstr>Key Business Recommendations for CEO &amp; CMO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Chetan Chowdhari</dc:creator>
  <cp:lastModifiedBy>Chetan Chowdhari</cp:lastModifiedBy>
  <cp:revision>3</cp:revision>
  <dcterms:created xsi:type="dcterms:W3CDTF">2025-05-14T16:22:04Z</dcterms:created>
  <dcterms:modified xsi:type="dcterms:W3CDTF">2025-05-15T18:11:15Z</dcterms:modified>
</cp:coreProperties>
</file>