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Lora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871A99-9B07-4EB7-9538-B8587A47061C}">
  <a:tblStyle styleId="{04871A99-9B07-4EB7-9538-B8587A4706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Lor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ora-italic.fntdata"/><Relationship Id="rId50" Type="http://schemas.openxmlformats.org/officeDocument/2006/relationships/font" Target="fonts/Lora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Lora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26810122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2681012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f26810122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f26810122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26810122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26810122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f26810122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f26810122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f26810122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f26810122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26810122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26810122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26810122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26810122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f26810122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f26810122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f26810122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f26810122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f26810122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f26810122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268101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268101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f26810122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f26810122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f26810122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f26810122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f26810122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f26810122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f26810122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f26810122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26810122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26810122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f26810122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f26810122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26810122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f26810122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f26810122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f26810122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f26810122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f26810122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f26810122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f26810122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2681012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2681012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f26810122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f26810122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f26810122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f26810122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f26810122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f26810122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f26810122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f26810122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f26810122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f26810122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f26810122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f26810122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18872f69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18872f69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18872f69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18872f69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18872f69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18872f69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2681012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2681012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26810122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26810122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26810122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f2681012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26810122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f2681012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26810122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26810122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26810122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26810122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youtube.com/watch?v=Zh3Yz3PiXZw" TargetMode="External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805096" y="542000"/>
            <a:ext cx="1340400" cy="10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b="1" sz="4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6254524" y="844100"/>
            <a:ext cx="829500" cy="10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4A86E8"/>
                </a:solidFill>
                <a:latin typeface="Lora"/>
                <a:ea typeface="Lora"/>
                <a:cs typeface="Lora"/>
                <a:sym typeface="Lora"/>
              </a:rPr>
              <a:t>M</a:t>
            </a:r>
            <a:endParaRPr b="1" sz="4700">
              <a:solidFill>
                <a:srgbClr val="4A86E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 flipH="1">
            <a:off x="5265694" y="542000"/>
            <a:ext cx="1340400" cy="10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SD</a:t>
            </a:r>
            <a:endParaRPr b="1" sz="4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4509054" y="2192375"/>
            <a:ext cx="4399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Shallow Dive</a:t>
            </a:r>
            <a:br>
              <a:rPr i="1" lang="en-GB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GB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Mathematics for</a:t>
            </a:r>
            <a:endParaRPr i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</a:t>
            </a:r>
            <a:endParaRPr i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5276"/>
          <a:stretch/>
        </p:blipFill>
        <p:spPr>
          <a:xfrm>
            <a:off x="152400" y="182825"/>
            <a:ext cx="4114800" cy="48144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4509050" y="4122975"/>
            <a:ext cx="43995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(Session 1)</a:t>
            </a:r>
            <a:endParaRPr i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Maths for Fun</a:t>
            </a:r>
            <a:endParaRPr/>
          </a:p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Logical Origins!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(logical != chronological)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Logic and Paradoxes</a:t>
            </a:r>
            <a:endParaRPr b="1" sz="3000"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Statement / Proposition: Can be answered by True/False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Examples of non-statements?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AND (^), OR (v), NOT (~), IF-THEN (⇒), IF-AND-ONLY-IF (⇔)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Boolean Algebra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Truth tables</a:t>
            </a:r>
            <a:br>
              <a:rPr lang="en-GB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Liar’s paradox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Barber’s paradox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Heaven/Hell puzzle</a:t>
            </a:r>
            <a:endParaRPr sz="2200"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Sets</a:t>
            </a:r>
            <a:endParaRPr b="1" sz="3000"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Set: collection of objects!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Well-defined?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</a:pPr>
            <a:r>
              <a:rPr lang="en-GB" sz="2200"/>
              <a:t>Logic and sets: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Russell’s Paradox:</a:t>
            </a:r>
            <a:br>
              <a:rPr lang="en-GB" sz="2200"/>
            </a:br>
            <a:r>
              <a:rPr lang="en-GB" sz="2200"/>
              <a:t>S = {X | X not in X}</a:t>
            </a:r>
            <a:br>
              <a:rPr lang="en-GB" sz="2200"/>
            </a:br>
            <a:r>
              <a:rPr lang="en-GB" sz="2200"/>
              <a:t>S in S?</a:t>
            </a:r>
            <a:br>
              <a:rPr lang="en-GB" sz="2200"/>
            </a:br>
            <a:r>
              <a:rPr lang="en-GB" sz="2200"/>
              <a:t>S not in S?</a:t>
            </a:r>
            <a:endParaRPr sz="2200"/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40767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{04871A99-9B07-4EB7-9538-B8587A47061C}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Logic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Set Theory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Statement 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Set S</a:t>
                      </a:r>
                      <a:r>
                        <a:rPr baseline="-25000" lang="en-GB" sz="1800"/>
                        <a:t>P</a:t>
                      </a:r>
                      <a:r>
                        <a:rPr lang="en-GB" sz="1800"/>
                        <a:t> = {x | P(x)}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AND (^)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Intersection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OR (v)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Union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NOT (~)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Complementation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If-Then (⇒)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Subset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If-and-only-if (⇔)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Equality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Maths for Fun</a:t>
            </a:r>
            <a:endParaRPr/>
          </a:p>
        </p:txBody>
      </p:sp>
      <p:sp>
        <p:nvSpPr>
          <p:cNvPr id="175" name="Google Shape;17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Evolution</a:t>
            </a:r>
            <a:r>
              <a:rPr lang="en-GB"/>
              <a:t>!</a:t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Numbers: Trivial jumps</a:t>
            </a:r>
            <a:endParaRPr b="1" sz="3000"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Natural numbers</a:t>
            </a:r>
            <a:br>
              <a:rPr lang="en-GB" sz="2200"/>
            </a:br>
            <a:r>
              <a:rPr lang="en-GB" sz="2200"/>
              <a:t>0 ⇔ {}</a:t>
            </a:r>
            <a:br>
              <a:rPr lang="en-GB" sz="2200"/>
            </a:br>
            <a:r>
              <a:rPr lang="en-GB" sz="2200"/>
              <a:t>1 ⇔ {{}} ⇔ {0}</a:t>
            </a:r>
            <a:br>
              <a:rPr lang="en-GB" sz="2200"/>
            </a:br>
            <a:r>
              <a:rPr lang="en-GB" sz="2200"/>
              <a:t>2 ⇔ {{}, {{}}} ⇔ {0, 1}</a:t>
            </a:r>
            <a:br>
              <a:rPr lang="en-GB" sz="2200"/>
            </a:br>
            <a:r>
              <a:rPr lang="en-GB" sz="2200"/>
              <a:t>3 ⇔ {{}, {{}}, {{}, {{}}}} ⇔ {0, 1, 2}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Operations: ++, +, -, x, /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Subtraction ⇒ Need for negatives: Jump to </a:t>
            </a:r>
            <a:r>
              <a:rPr b="1" lang="en-GB" sz="2200"/>
              <a:t>Integers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Division ⇒ Need for fractions: Jump to </a:t>
            </a:r>
            <a:r>
              <a:rPr b="1" lang="en-GB" sz="2200"/>
              <a:t>Rational numbers</a:t>
            </a:r>
            <a:endParaRPr b="1" sz="2200"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Sequences, limits, real numbers</a:t>
            </a:r>
            <a:endParaRPr b="1" sz="3000"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Sequences and limits of sequences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Infinite, infinitesimal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1/0 vs 0/0?</a:t>
            </a:r>
            <a:br>
              <a:rPr lang="en-GB" sz="2200"/>
            </a:br>
            <a:r>
              <a:rPr lang="en-GB" sz="2200"/>
              <a:t>1 - 1 + 1 - 1 + 1 - 1 + 1 … = ?</a:t>
            </a:r>
            <a:br>
              <a:rPr lang="en-GB" sz="2200"/>
            </a:br>
            <a:r>
              <a:rPr lang="en-GB" sz="2200"/>
              <a:t>1 + (½) + (¼) + (⅛) + … = ?</a:t>
            </a:r>
            <a:br>
              <a:rPr lang="en-GB" sz="2200"/>
            </a:br>
            <a:r>
              <a:rPr lang="en-GB" sz="2200"/>
              <a:t>1 + 2 + 4 + 8 + … = 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Limits ⇒ first non-trivial jump </a:t>
            </a:r>
            <a:br>
              <a:rPr lang="en-GB" sz="2200"/>
            </a:br>
            <a:r>
              <a:rPr lang="en-GB" sz="2200"/>
              <a:t>⇒ </a:t>
            </a:r>
            <a:r>
              <a:rPr b="1" lang="en-GB" sz="2200"/>
              <a:t>Real numbers</a:t>
            </a:r>
            <a:r>
              <a:rPr lang="en-GB" sz="2200"/>
              <a:t>, </a:t>
            </a:r>
            <a:r>
              <a:rPr b="1" lang="en-GB" sz="2200"/>
              <a:t>irrational numbers</a:t>
            </a:r>
            <a:r>
              <a:rPr lang="en-GB" sz="2200"/>
              <a:t>: π, √2, etc.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Need for roots of negatives: Jump to </a:t>
            </a:r>
            <a:r>
              <a:rPr b="1" lang="en-GB" sz="2200"/>
              <a:t>Complex numbers</a:t>
            </a:r>
            <a:endParaRPr b="1" sz="2200"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350" y="0"/>
            <a:ext cx="65397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Firmer Hold</a:t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Disambiguation!</a:t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well meaning math teacher finds herself trumped by a post-fact America." id="209" name="Google Shape;209;p30" title="Alternative Math | Short Fil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55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Firmer Hold</a:t>
            </a:r>
            <a:endParaRPr/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Definition!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Polly@Slack: Results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1017725"/>
            <a:ext cx="26193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5" y="3678200"/>
            <a:ext cx="8216551" cy="13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Intuition vs Rigor: Definitions</a:t>
            </a:r>
            <a:endParaRPr b="1" sz="3000"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Maths is formal, not casual!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Not open to interpretation unless grasped!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It’s a language; cannot be abused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Attention to detail: each piece of notation, symbol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Definitions are the holy grail of Mathematics</a:t>
            </a:r>
            <a:endParaRPr sz="2200"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Axioms, Theorems, Lemmas, Claims, Proofs</a:t>
            </a:r>
            <a:endParaRPr b="1" sz="3000"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Axiom: A Logical Assumption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Theorem: A statement deducted from Axiom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Lemma: A smaller Theorem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Claim: A smaller Lemma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Proof: Argument to prove the above three: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Induction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Deduction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Contradiction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Construction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Proofs are the next holy grail!</a:t>
            </a:r>
            <a:endParaRPr sz="2200"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Example: Probability</a:t>
            </a:r>
            <a:endParaRPr b="1" sz="3000"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152475"/>
            <a:ext cx="88323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</a:pPr>
            <a:r>
              <a:rPr b="1" lang="en-GB" sz="2200"/>
              <a:t>Random</a:t>
            </a:r>
            <a:r>
              <a:rPr b="1" lang="en-GB" sz="2200"/>
              <a:t> Experiment</a:t>
            </a:r>
            <a:r>
              <a:rPr lang="en-GB" sz="2200"/>
              <a:t>: </a:t>
            </a:r>
            <a:r>
              <a:rPr lang="en-GB" sz="2200"/>
              <a:t>Experiment could be repeated</a:t>
            </a:r>
            <a:r>
              <a:rPr lang="en-GB" sz="2200"/>
              <a:t>: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GB" sz="2200"/>
              <a:t>All possible outcomes known in advance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GB" sz="2200"/>
              <a:t>Exact outcome not known in advance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Sample Space</a:t>
            </a:r>
            <a:r>
              <a:rPr lang="en-GB" sz="2200"/>
              <a:t>: All possible outcomes of random experiment, </a:t>
            </a:r>
            <a:r>
              <a:rPr lang="en-GB" sz="2200"/>
              <a:t>𝛺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Event</a:t>
            </a:r>
            <a:r>
              <a:rPr lang="en-GB" sz="2200"/>
              <a:t>: A subset of the sample space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Event Space</a:t>
            </a:r>
            <a:r>
              <a:rPr lang="en-GB" sz="2200"/>
              <a:t>: Power set of the sample space, 2</a:t>
            </a:r>
            <a:r>
              <a:rPr baseline="30000" lang="en-GB" sz="2200"/>
              <a:t>𝛺</a:t>
            </a:r>
            <a:endParaRPr baseline="30000"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Probability</a:t>
            </a:r>
            <a:r>
              <a:rPr lang="en-GB" sz="2200"/>
              <a:t>: Function, P: 2</a:t>
            </a:r>
            <a:r>
              <a:rPr baseline="30000" lang="en-GB" sz="2200"/>
              <a:t>𝛺</a:t>
            </a:r>
            <a:r>
              <a:rPr lang="en-GB" sz="2200"/>
              <a:t>→[0,1] such that:</a:t>
            </a:r>
            <a:endParaRPr sz="2200"/>
          </a:p>
          <a:p>
            <a: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P(A) &gt;= 0 for all A </a:t>
            </a:r>
            <a:endParaRPr sz="2200"/>
          </a:p>
          <a:p>
            <a: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P(𝛺) = 1</a:t>
            </a:r>
            <a:endParaRPr sz="2200"/>
          </a:p>
          <a:p>
            <a: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P(A∪B) = P(A) + P(B) if A∩B = {}</a:t>
            </a:r>
            <a:endParaRPr sz="2200"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Lemma: P(A∪B) = P(A) + P(B) - P(A</a:t>
            </a:r>
            <a:r>
              <a:rPr lang="en-GB" sz="3000"/>
              <a:t>∩</a:t>
            </a:r>
            <a:r>
              <a:rPr b="1" lang="en-GB" sz="3000"/>
              <a:t>B)</a:t>
            </a:r>
            <a:endParaRPr b="1" sz="3000"/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Theorem</a:t>
            </a:r>
            <a:r>
              <a:rPr b="1" lang="en-GB" sz="3000"/>
              <a:t>: The Inclusion-Exclusion</a:t>
            </a:r>
            <a:endParaRPr b="1" sz="3000"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1143000" y="1066800"/>
            <a:ext cx="732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P(A</a:t>
            </a:r>
            <a:r>
              <a:rPr baseline="-25000" lang="en-GB" sz="2400">
                <a:solidFill>
                  <a:schemeClr val="dk1"/>
                </a:solidFill>
              </a:rPr>
              <a:t>1 </a:t>
            </a:r>
            <a:r>
              <a:rPr lang="en-GB" sz="2400">
                <a:solidFill>
                  <a:schemeClr val="dk1"/>
                </a:solidFill>
              </a:rPr>
              <a:t>∪ A</a:t>
            </a:r>
            <a:r>
              <a:rPr baseline="-25000" lang="en-GB" sz="2400">
                <a:solidFill>
                  <a:schemeClr val="dk1"/>
                </a:solidFill>
              </a:rPr>
              <a:t>2</a:t>
            </a:r>
            <a:r>
              <a:rPr lang="en-GB" sz="2400">
                <a:solidFill>
                  <a:schemeClr val="dk1"/>
                </a:solidFill>
              </a:rPr>
              <a:t>∪ … ∪ A</a:t>
            </a:r>
            <a:r>
              <a:rPr baseline="-25000" lang="en-GB" sz="2400">
                <a:solidFill>
                  <a:schemeClr val="dk1"/>
                </a:solidFill>
              </a:rPr>
              <a:t>n</a:t>
            </a:r>
            <a:r>
              <a:rPr lang="en-GB" sz="2400">
                <a:solidFill>
                  <a:schemeClr val="dk1"/>
                </a:solidFill>
              </a:rPr>
              <a:t>) =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 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   P(A</a:t>
            </a:r>
            <a:r>
              <a:rPr baseline="-25000" lang="en-GB" sz="2400">
                <a:solidFill>
                  <a:schemeClr val="dk1"/>
                </a:solidFill>
              </a:rPr>
              <a:t>1</a:t>
            </a:r>
            <a:r>
              <a:rPr lang="en-GB" sz="2400">
                <a:solidFill>
                  <a:schemeClr val="dk1"/>
                </a:solidFill>
              </a:rPr>
              <a:t>) + P(A</a:t>
            </a:r>
            <a:r>
              <a:rPr baseline="-25000" lang="en-GB" sz="2400">
                <a:solidFill>
                  <a:schemeClr val="dk1"/>
                </a:solidFill>
              </a:rPr>
              <a:t>2</a:t>
            </a:r>
            <a:r>
              <a:rPr lang="en-GB" sz="2400">
                <a:solidFill>
                  <a:schemeClr val="dk1"/>
                </a:solidFill>
              </a:rPr>
              <a:t>) + … + P(A</a:t>
            </a:r>
            <a:r>
              <a:rPr baseline="-25000" lang="en-GB" sz="2400">
                <a:solidFill>
                  <a:schemeClr val="dk1"/>
                </a:solidFill>
              </a:rPr>
              <a:t>n</a:t>
            </a:r>
            <a:r>
              <a:rPr lang="en-GB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 - P(A</a:t>
            </a:r>
            <a:r>
              <a:rPr baseline="-25000" lang="en-GB" sz="2400">
                <a:solidFill>
                  <a:schemeClr val="dk1"/>
                </a:solidFill>
              </a:rPr>
              <a:t>1</a:t>
            </a:r>
            <a:r>
              <a:rPr lang="en-GB" sz="2400">
                <a:solidFill>
                  <a:schemeClr val="dk1"/>
                </a:solidFill>
              </a:rPr>
              <a:t>∩A</a:t>
            </a:r>
            <a:r>
              <a:rPr baseline="-25000" lang="en-GB" sz="2400">
                <a:solidFill>
                  <a:schemeClr val="dk1"/>
                </a:solidFill>
              </a:rPr>
              <a:t>2</a:t>
            </a:r>
            <a:r>
              <a:rPr lang="en-GB" sz="2400">
                <a:solidFill>
                  <a:schemeClr val="dk1"/>
                </a:solidFill>
              </a:rPr>
              <a:t>) - P(A</a:t>
            </a:r>
            <a:r>
              <a:rPr baseline="-25000" lang="en-GB" sz="2400">
                <a:solidFill>
                  <a:schemeClr val="dk1"/>
                </a:solidFill>
              </a:rPr>
              <a:t>1</a:t>
            </a:r>
            <a:r>
              <a:rPr lang="en-GB" sz="2400">
                <a:solidFill>
                  <a:schemeClr val="dk1"/>
                </a:solidFill>
              </a:rPr>
              <a:t>∩A</a:t>
            </a:r>
            <a:r>
              <a:rPr baseline="-25000" lang="en-GB" sz="2400">
                <a:solidFill>
                  <a:schemeClr val="dk1"/>
                </a:solidFill>
              </a:rPr>
              <a:t>3</a:t>
            </a:r>
            <a:r>
              <a:rPr lang="en-GB" sz="2400">
                <a:solidFill>
                  <a:schemeClr val="dk1"/>
                </a:solidFill>
              </a:rPr>
              <a:t>) - … - P(A</a:t>
            </a:r>
            <a:r>
              <a:rPr baseline="-25000" lang="en-GB" sz="2400">
                <a:solidFill>
                  <a:schemeClr val="dk1"/>
                </a:solidFill>
              </a:rPr>
              <a:t>n-1</a:t>
            </a:r>
            <a:r>
              <a:rPr lang="en-GB" sz="2400">
                <a:solidFill>
                  <a:schemeClr val="dk1"/>
                </a:solidFill>
              </a:rPr>
              <a:t> ∩ A</a:t>
            </a:r>
            <a:r>
              <a:rPr baseline="-25000" lang="en-GB" sz="2400">
                <a:solidFill>
                  <a:schemeClr val="dk1"/>
                </a:solidFill>
              </a:rPr>
              <a:t>n</a:t>
            </a:r>
            <a:r>
              <a:rPr lang="en-GB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                        + …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 + (-1)</a:t>
            </a:r>
            <a:r>
              <a:rPr baseline="30000" lang="en-GB" sz="2400">
                <a:solidFill>
                  <a:schemeClr val="dk1"/>
                </a:solidFill>
              </a:rPr>
              <a:t>n-1 </a:t>
            </a:r>
            <a:r>
              <a:rPr lang="en-GB" sz="2400">
                <a:solidFill>
                  <a:schemeClr val="dk1"/>
                </a:solidFill>
              </a:rPr>
              <a:t>P(A</a:t>
            </a:r>
            <a:r>
              <a:rPr baseline="-25000" lang="en-GB" sz="2400">
                <a:solidFill>
                  <a:schemeClr val="dk1"/>
                </a:solidFill>
              </a:rPr>
              <a:t>1</a:t>
            </a:r>
            <a:r>
              <a:rPr lang="en-GB" sz="2400">
                <a:solidFill>
                  <a:schemeClr val="dk1"/>
                </a:solidFill>
              </a:rPr>
              <a:t> ∩ A</a:t>
            </a:r>
            <a:r>
              <a:rPr baseline="-25000" lang="en-GB" sz="2400">
                <a:solidFill>
                  <a:schemeClr val="dk1"/>
                </a:solidFill>
              </a:rPr>
              <a:t>2</a:t>
            </a:r>
            <a:r>
              <a:rPr lang="en-GB" sz="2400">
                <a:solidFill>
                  <a:schemeClr val="dk1"/>
                </a:solidFill>
              </a:rPr>
              <a:t> ∩ … ∩ A</a:t>
            </a:r>
            <a:r>
              <a:rPr baseline="-25000" lang="en-GB" sz="2400">
                <a:solidFill>
                  <a:schemeClr val="dk1"/>
                </a:solidFill>
              </a:rPr>
              <a:t>n</a:t>
            </a:r>
            <a:r>
              <a:rPr lang="en-GB" sz="2400">
                <a:solidFill>
                  <a:schemeClr val="dk1"/>
                </a:solidFill>
              </a:rPr>
              <a:t>)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Deep, well-known DS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Ammunition!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Well-known Data Science</a:t>
            </a:r>
            <a:endParaRPr b="1" sz="3000"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8323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/>
              <a:t>Represent data: Matrices, Probability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Explore data: Statistics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Summarize data: Statistics, Matrices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Dissect data: Statistics, Matrices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Iterate through data: Optimization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Build algorithms: Prove convergence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Evaluate algorithms: Statistics</a:t>
            </a:r>
            <a:endParaRPr sz="2200"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Linear Algebra, Matrices</a:t>
            </a:r>
            <a:endParaRPr b="1" sz="3000"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311700" y="1152475"/>
            <a:ext cx="88323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Definitions: Vector space &amp; Transformations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Real vectors &amp; Matrices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Matrix operations: Add, Multiply, Invert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Linear combinations, Linear independence, Span, Basis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Column-space, Rank of a matrix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Eigenvalues, Eigenvectors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Interesting properties of matrices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Singular Value Decomposition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Other decompositions: Triangularization, Diagonalization, NMF</a:t>
            </a:r>
            <a:endParaRPr sz="2200"/>
          </a:p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Probability, Random Variables, Statistics</a:t>
            </a:r>
            <a:endParaRPr b="1" sz="3000"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11700" y="1152475"/>
            <a:ext cx="88323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Probability: Combinatorial, Frequentist, Bayesian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PDF, CDF, Conditional Probability, Bayes’ Theorem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Random variables, Random vectors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Expectation, Variance, Moment of random variables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Covariance/Correlation of random vectors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Discrete/Continuous Random Variables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Joint Probability, Marginal Probability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Descriptive Statistics, Estimation, Inference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Hypothesis Testing, Decision Theory</a:t>
            </a:r>
            <a:endParaRPr sz="2200"/>
          </a:p>
        </p:txBody>
      </p:sp>
      <p:sp>
        <p:nvSpPr>
          <p:cNvPr id="279" name="Google Shape;27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Calculus, Computational Optimization</a:t>
            </a:r>
            <a:endParaRPr b="1" sz="3000"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88323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Sequences, Limits, Convergence, Limit points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Open, Closed sets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Functions, Limits, Continuity,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Gradient, Hessian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Taylor’s series, First/second order necessary/sufficient conditions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1-D: Golden-section, Newton’s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Convex optimization: Global minima = local minima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Unconstrained optimization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Constrained optimization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Gradient descent</a:t>
            </a:r>
            <a:endParaRPr sz="2200"/>
          </a:p>
        </p:txBody>
      </p:sp>
      <p:sp>
        <p:nvSpPr>
          <p:cNvPr id="286" name="Google Shape;28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Polly@Slack: Results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1017725"/>
            <a:ext cx="26193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5" y="3678200"/>
            <a:ext cx="8216551" cy="13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294800" y="526975"/>
            <a:ext cx="1537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50 mins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Deep, well-known DS</a:t>
            </a:r>
            <a:endParaRPr/>
          </a:p>
        </p:txBody>
      </p:sp>
      <p:sp>
        <p:nvSpPr>
          <p:cNvPr id="292" name="Google Shape;292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VI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Application!</a:t>
            </a:r>
            <a:endParaRPr/>
          </a:p>
        </p:txBody>
      </p:sp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Dimensionality Reduction: PCA</a:t>
            </a:r>
            <a:endParaRPr b="1" sz="3000"/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311700" y="1152475"/>
            <a:ext cx="88323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Data Matrix: X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Covariance Matrix 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Eigenvalues of 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Pick top k</a:t>
            </a:r>
            <a:endParaRPr sz="2200"/>
          </a:p>
        </p:txBody>
      </p:sp>
      <p:sp>
        <p:nvSpPr>
          <p:cNvPr id="300" name="Google Shape;30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1" name="Google Shape;301;p43"/>
          <p:cNvPicPr preferRelativeResize="0"/>
          <p:nvPr/>
        </p:nvPicPr>
        <p:blipFill rotWithShape="1">
          <a:blip r:embed="rId3">
            <a:alphaModFix/>
          </a:blip>
          <a:srcRect b="20098" l="16269" r="54541" t="32853"/>
          <a:stretch/>
        </p:blipFill>
        <p:spPr>
          <a:xfrm>
            <a:off x="4078375" y="1076275"/>
            <a:ext cx="4198200" cy="380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Classification: Naive Bayes Classifier</a:t>
            </a:r>
            <a:endParaRPr b="1" sz="3000"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152475"/>
            <a:ext cx="88323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</a:t>
            </a:r>
            <a:r>
              <a:rPr lang="en-GB" sz="2200"/>
              <a:t>: class, x: pattern, f: feature</a:t>
            </a:r>
            <a:br>
              <a:rPr lang="en-GB" sz="2200"/>
            </a:br>
            <a:r>
              <a:rPr lang="en-GB" sz="2200"/>
              <a:t>P(class | pattern) = P(pattern | class) . P(class) / P(pattern)</a:t>
            </a:r>
            <a:br>
              <a:rPr lang="en-GB" sz="2200"/>
            </a:br>
            <a:r>
              <a:rPr lang="en-GB" sz="2200"/>
              <a:t>				    = Z * P(f</a:t>
            </a:r>
            <a:r>
              <a:rPr baseline="-25000" lang="en-GB" sz="2200"/>
              <a:t>1</a:t>
            </a:r>
            <a:r>
              <a:rPr lang="en-GB" sz="2200"/>
              <a:t>, f</a:t>
            </a:r>
            <a:r>
              <a:rPr baseline="-25000" lang="en-GB" sz="2200"/>
              <a:t>2</a:t>
            </a:r>
            <a:r>
              <a:rPr lang="en-GB" sz="2200"/>
              <a:t>, …, f</a:t>
            </a:r>
            <a:r>
              <a:rPr baseline="-25000" lang="en-GB" sz="2200"/>
              <a:t>n</a:t>
            </a:r>
            <a:r>
              <a:rPr lang="en-GB" sz="2200"/>
              <a:t> | c) * P(c)</a:t>
            </a:r>
            <a:br>
              <a:rPr lang="en-GB" sz="2200"/>
            </a:br>
            <a:r>
              <a:rPr lang="en-GB" sz="2200"/>
              <a:t>				    = Z * P(f</a:t>
            </a:r>
            <a:r>
              <a:rPr baseline="-25000" lang="en-GB" sz="2200"/>
              <a:t>1 </a:t>
            </a:r>
            <a:r>
              <a:rPr lang="en-GB" sz="2200"/>
              <a:t>| c) * P(f</a:t>
            </a:r>
            <a:r>
              <a:rPr baseline="-25000" lang="en-GB" sz="2200"/>
              <a:t>2 </a:t>
            </a:r>
            <a:r>
              <a:rPr lang="en-GB" sz="2200"/>
              <a:t>| c) *…* P(f</a:t>
            </a:r>
            <a:r>
              <a:rPr baseline="-25000" lang="en-GB" sz="2200"/>
              <a:t>n </a:t>
            </a:r>
            <a:r>
              <a:rPr lang="en-GB" sz="2200"/>
              <a:t>| c) * P(c)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P(f | c) = P(feature | class) = s(f, c) / s(c)</a:t>
            </a:r>
            <a:br>
              <a:rPr lang="en-GB" sz="2200"/>
            </a:br>
            <a:r>
              <a:rPr lang="en-GB" sz="2200"/>
              <a:t>P(c) = P(class) = m(c) / m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Predicted class = class*:</a:t>
            </a:r>
            <a:br>
              <a:rPr lang="en-GB" sz="2200"/>
            </a:br>
            <a:r>
              <a:rPr lang="en-GB" sz="2200"/>
              <a:t>class* = argmin</a:t>
            </a:r>
            <a:r>
              <a:rPr baseline="-25000" lang="en-GB" sz="2200"/>
              <a:t>c1, c2, …, ck</a:t>
            </a:r>
            <a:r>
              <a:rPr lang="en-GB" sz="2200"/>
              <a:t> P(class* | pattern)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Feature importances: P(f | c) or P(c | f) or P(f, c)</a:t>
            </a:r>
            <a:endParaRPr sz="2200"/>
          </a:p>
        </p:txBody>
      </p:sp>
      <p:sp>
        <p:nvSpPr>
          <p:cNvPr id="308" name="Google Shape;30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Clustering</a:t>
            </a:r>
            <a:r>
              <a:rPr b="1" lang="en-GB" sz="3000"/>
              <a:t>: k-Means</a:t>
            </a:r>
            <a:endParaRPr b="1" sz="3000"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311700" y="1152475"/>
            <a:ext cx="88323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Clustering NP hard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Distance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Metric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Convergence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kmeans++, kmeans||</a:t>
            </a:r>
            <a:endParaRPr sz="2200"/>
          </a:p>
        </p:txBody>
      </p:sp>
      <p:sp>
        <p:nvSpPr>
          <p:cNvPr id="315" name="Google Shape;31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Shallow</a:t>
            </a:r>
            <a:r>
              <a:rPr lang="en-GB"/>
              <a:t>, new DS</a:t>
            </a:r>
            <a:endParaRPr/>
          </a:p>
        </p:txBody>
      </p:sp>
      <p:sp>
        <p:nvSpPr>
          <p:cNvPr id="321" name="Google Shape;321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VII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Extension!</a:t>
            </a:r>
            <a:endParaRPr/>
          </a:p>
        </p:txBody>
      </p:sp>
      <p:sp>
        <p:nvSpPr>
          <p:cNvPr id="322" name="Google Shape;32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Eigenvector Centrality in Hypergraphs</a:t>
            </a:r>
            <a:endParaRPr b="1" sz="3000"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311700" y="1152475"/>
            <a:ext cx="88323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Eigenvector centrality in Graphs? + Hypergraphs?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Eigenvector centrality? + Graphs? + Hypergraphs?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Eigenvectors? + Centrality in Graphs? + Hypergraphs?</a:t>
            </a:r>
            <a:endParaRPr sz="2200"/>
          </a:p>
        </p:txBody>
      </p:sp>
      <p:sp>
        <p:nvSpPr>
          <p:cNvPr id="329" name="Google Shape;32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Centrality in Graphs</a:t>
            </a:r>
            <a:endParaRPr b="1" sz="3000"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8323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Graph: (V, E) - Vertices, Edges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Centrality: Importance of each node in a network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A: Adjacency matrix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x</a:t>
            </a:r>
            <a:r>
              <a:rPr lang="en-GB" sz="2200"/>
              <a:t>: centrality vector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Eigenvector centrality: 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Neighbors of central nodes are central</a:t>
            </a:r>
            <a:br>
              <a:rPr lang="en-GB" sz="2200"/>
            </a:br>
            <a:br>
              <a:rPr lang="en-GB" sz="2200"/>
            </a:br>
            <a:br>
              <a:rPr lang="en-GB" sz="2200"/>
            </a:b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Ax = λx</a:t>
            </a:r>
            <a:endParaRPr sz="2200"/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00" y="3574231"/>
            <a:ext cx="3536075" cy="7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311700" y="1152475"/>
            <a:ext cx="88323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Edge size of more than two is possible -- Hyperedges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Eigenvector centrality extensions: W: incidence matrix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Nodes of central hyperedges are central</a:t>
            </a:r>
            <a:br>
              <a:rPr lang="en-GB" sz="2200"/>
            </a:b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Hyperedges over central nodes are central</a:t>
            </a:r>
            <a:br>
              <a:rPr lang="en-GB" sz="2200"/>
            </a:br>
            <a:br>
              <a:rPr lang="en-GB" sz="2200"/>
            </a:br>
            <a:br>
              <a:rPr lang="en-GB" sz="2200"/>
            </a:br>
            <a:r>
              <a:rPr lang="en-GB" sz="2200"/>
              <a:t>		                     ⇒ </a:t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43" name="Google Shape;343;p49"/>
          <p:cNvPicPr preferRelativeResize="0"/>
          <p:nvPr/>
        </p:nvPicPr>
        <p:blipFill rotWithShape="1">
          <a:blip r:embed="rId3">
            <a:alphaModFix/>
          </a:blip>
          <a:srcRect b="59499" l="0" r="0" t="5504"/>
          <a:stretch/>
        </p:blipFill>
        <p:spPr>
          <a:xfrm>
            <a:off x="6701225" y="1971200"/>
            <a:ext cx="2069900" cy="7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Hypergraphs: Generalization of Graphs</a:t>
            </a:r>
            <a:endParaRPr b="1" sz="3000"/>
          </a:p>
        </p:txBody>
      </p:sp>
      <p:sp>
        <p:nvSpPr>
          <p:cNvPr id="345" name="Google Shape;34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6" name="Google Shape;346;p49"/>
          <p:cNvPicPr preferRelativeResize="0"/>
          <p:nvPr/>
        </p:nvPicPr>
        <p:blipFill rotWithShape="1">
          <a:blip r:embed="rId3">
            <a:alphaModFix/>
          </a:blip>
          <a:srcRect b="2932" l="0" r="0" t="56565"/>
          <a:stretch/>
        </p:blipFill>
        <p:spPr>
          <a:xfrm>
            <a:off x="6701225" y="2606000"/>
            <a:ext cx="2069888" cy="8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9"/>
          <p:cNvPicPr preferRelativeResize="0"/>
          <p:nvPr/>
        </p:nvPicPr>
        <p:blipFill rotWithShape="1">
          <a:blip r:embed="rId4">
            <a:alphaModFix/>
          </a:blip>
          <a:srcRect b="68046" l="0" r="0" t="0"/>
          <a:stretch/>
        </p:blipFill>
        <p:spPr>
          <a:xfrm>
            <a:off x="1831750" y="3787075"/>
            <a:ext cx="1724025" cy="7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9"/>
          <p:cNvPicPr preferRelativeResize="0"/>
          <p:nvPr/>
        </p:nvPicPr>
        <p:blipFill rotWithShape="1">
          <a:blip r:embed="rId4">
            <a:alphaModFix/>
          </a:blip>
          <a:srcRect b="3554" l="0" r="0" t="48738"/>
          <a:stretch/>
        </p:blipFill>
        <p:spPr>
          <a:xfrm>
            <a:off x="4700450" y="3532300"/>
            <a:ext cx="1724025" cy="10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Polly@Slack: Results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1017725"/>
            <a:ext cx="26193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5" y="3678200"/>
            <a:ext cx="8216551" cy="139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 flipH="1">
            <a:off x="1581225" y="1328525"/>
            <a:ext cx="2587200" cy="390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3900275" y="1072575"/>
            <a:ext cx="51801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Fun!						6.25 mins</a:t>
            </a:r>
            <a:endParaRPr b="1" sz="19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294800" y="526975"/>
            <a:ext cx="1537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50 mins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Polly@Slack: Results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1017725"/>
            <a:ext cx="26193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5" y="3678200"/>
            <a:ext cx="8216551" cy="139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 flipH="1">
            <a:off x="1581225" y="1328525"/>
            <a:ext cx="2587200" cy="390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 flipH="1">
            <a:off x="1218938" y="1901385"/>
            <a:ext cx="2937300" cy="1341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3900275" y="1072575"/>
            <a:ext cx="51801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Fun!						6.25 mins</a:t>
            </a:r>
            <a:endParaRPr b="1" sz="19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Firmer hold					9.35 mins</a:t>
            </a:r>
            <a:endParaRPr b="1" sz="1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294800" y="526975"/>
            <a:ext cx="1537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50 mins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Polly@Slack: Results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1017725"/>
            <a:ext cx="26193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5" y="3678200"/>
            <a:ext cx="8216551" cy="139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/>
          <p:nvPr/>
        </p:nvCxnSpPr>
        <p:spPr>
          <a:xfrm flipH="1">
            <a:off x="1581225" y="1328525"/>
            <a:ext cx="2587200" cy="390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 flipH="1">
            <a:off x="1218938" y="1901385"/>
            <a:ext cx="2937300" cy="1341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/>
          <p:nvPr/>
        </p:nvCxnSpPr>
        <p:spPr>
          <a:xfrm flipH="1">
            <a:off x="2401238" y="2483538"/>
            <a:ext cx="1755000" cy="1371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 txBox="1"/>
          <p:nvPr/>
        </p:nvSpPr>
        <p:spPr>
          <a:xfrm>
            <a:off x="3900275" y="1072575"/>
            <a:ext cx="51801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Fun!						6.25 mins</a:t>
            </a:r>
            <a:endParaRPr b="1" sz="19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Firmer hold					9.35 mins</a:t>
            </a:r>
            <a:endParaRPr b="1" sz="1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well-known DS			21.9 mins</a:t>
            </a:r>
            <a:endParaRPr b="1" sz="19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294800" y="526975"/>
            <a:ext cx="1537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50 mins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Polly@Slack: Results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1017725"/>
            <a:ext cx="26193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5" y="3678200"/>
            <a:ext cx="8216551" cy="139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9"/>
          <p:cNvCxnSpPr/>
          <p:nvPr/>
        </p:nvCxnSpPr>
        <p:spPr>
          <a:xfrm flipH="1">
            <a:off x="1581225" y="1328525"/>
            <a:ext cx="2587200" cy="390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 flipH="1">
            <a:off x="1218938" y="1901385"/>
            <a:ext cx="2937300" cy="1341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/>
          <p:nvPr/>
        </p:nvCxnSpPr>
        <p:spPr>
          <a:xfrm flipH="1">
            <a:off x="2401238" y="2483538"/>
            <a:ext cx="1755000" cy="1371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1986638" y="3080950"/>
            <a:ext cx="2169600" cy="2709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 txBox="1"/>
          <p:nvPr/>
        </p:nvSpPr>
        <p:spPr>
          <a:xfrm>
            <a:off x="3900275" y="1072575"/>
            <a:ext cx="51801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Fun!						6.25 mins</a:t>
            </a:r>
            <a:endParaRPr b="1" sz="19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Firmer hold					9.35 mins</a:t>
            </a:r>
            <a:endParaRPr b="1" sz="1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well-known DS			21.9 mins</a:t>
            </a:r>
            <a:endParaRPr b="1" sz="19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Shallow new DS				12.5 mins</a:t>
            </a:r>
            <a:endParaRPr b="1" sz="19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294800" y="526975"/>
            <a:ext cx="1537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50 mins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Polly@Slack: Results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1017725"/>
            <a:ext cx="26193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5" y="3678200"/>
            <a:ext cx="8216551" cy="139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0"/>
          <p:cNvCxnSpPr/>
          <p:nvPr/>
        </p:nvCxnSpPr>
        <p:spPr>
          <a:xfrm flipH="1">
            <a:off x="1581225" y="1328525"/>
            <a:ext cx="2587200" cy="390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/>
          <p:nvPr/>
        </p:nvCxnSpPr>
        <p:spPr>
          <a:xfrm flipH="1">
            <a:off x="1218938" y="1901385"/>
            <a:ext cx="2937300" cy="1341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/>
          <p:nvPr/>
        </p:nvCxnSpPr>
        <p:spPr>
          <a:xfrm flipH="1">
            <a:off x="2401238" y="2483538"/>
            <a:ext cx="1755000" cy="1371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/>
          <p:nvPr/>
        </p:nvCxnSpPr>
        <p:spPr>
          <a:xfrm flipH="1">
            <a:off x="1986638" y="3080950"/>
            <a:ext cx="2169600" cy="2709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 txBox="1"/>
          <p:nvPr/>
        </p:nvSpPr>
        <p:spPr>
          <a:xfrm>
            <a:off x="3900275" y="1072575"/>
            <a:ext cx="51801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Fun!						     7 mins</a:t>
            </a:r>
            <a:endParaRPr b="1" sz="19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Firmer hold					   10 mins</a:t>
            </a:r>
            <a:endParaRPr b="1" sz="1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well-known DS			   21 mins</a:t>
            </a:r>
            <a:endParaRPr b="1" sz="19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Times New Roman"/>
              <a:buChar char="●"/>
            </a:pPr>
            <a:r>
              <a:rPr b="1" lang="en-GB" sz="19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Shallow new DS				   12 mins</a:t>
            </a:r>
            <a:endParaRPr b="1" sz="19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294800" y="526975"/>
            <a:ext cx="1537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50 mins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Maths for Fun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