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9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90" r:id="rId19"/>
    <p:sldId id="289" r:id="rId20"/>
    <p:sldId id="296" r:id="rId21"/>
    <p:sldId id="297" r:id="rId22"/>
    <p:sldId id="293" r:id="rId23"/>
    <p:sldId id="294" r:id="rId24"/>
    <p:sldId id="295" r:id="rId25"/>
    <p:sldId id="298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A8AA7-A679-38E1-5C81-FFB97B4A7F87}" v="172" dt="2019-12-08T17:25:05.811"/>
    <p1510:client id="{8F23ED85-EF9E-75B8-B550-AE186DE3BE94}" v="873" dt="2019-12-08T01:34:27.741"/>
    <p1510:client id="{97D2DB55-A788-5EA3-D51D-EB653072C740}" v="68" dt="2019-12-05T03:15:15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F5F669-5230-469D-8BF7-CAEB362D02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44F4E-1042-4447-A976-BE24B249614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48C515-12F9-4FE2-B58F-928366433409}" type="datetimeFigureOut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7265FB-EBF5-4996-9AEE-E5942DE03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402C2F-013B-48B2-9256-C578005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DCC57-3E81-4DC5-B36B-4820B07DB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8827-9675-48C8-9A9C-2075843DE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4DD341-AB32-41D3-B289-CFE210296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28CE-F3C5-491C-AF2A-A6DAE196D9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>
                <a:latin typeface="Helvetica CE" charset="0"/>
                <a:cs typeface="Helvetica CE" charset="0"/>
              </a:rPr>
            </a:br>
            <a:endParaRPr lang="en-US" sz="360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B9A04-E1D0-4837-A236-6B22516275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D743-5FD6-49F3-80FE-4F6CF3B5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CADA0-0C64-4D6F-AAA1-1B49EC97DE03}" type="datetimeFigureOut">
              <a:rPr lang="en-US" altLang="en-US"/>
              <a:pPr>
                <a:defRPr/>
              </a:pPr>
              <a:t>12/8/2019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6B6E-0021-4109-8278-AE6E7033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33E9-42A3-445F-BBE9-AEDE7D72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5634C-A60B-46A9-A9EE-B35FA9A2B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12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DAA4654-F251-41CC-B7B7-4CBB87D46C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1834933A-33B4-4C41-8925-69A4F79C9F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3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D958-1A83-47C2-81DE-208828A3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2925B-EE60-4220-BF23-89D773984EC4}" type="datetimeFigureOut">
              <a:rPr lang="en-US" altLang="en-US"/>
              <a:pPr>
                <a:defRPr/>
              </a:pPr>
              <a:t>12/8/2019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48DF-B6A8-46B0-A9E7-7CB10578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15EC-ED8D-42C1-8728-A2F31DDD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C6F6C-8356-40F6-81D4-880AFD67D3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04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657A-2FBE-4C70-A427-24619AFD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4D927-B15D-46E8-99FB-43E3CC805296}" type="datetimeFigureOut">
              <a:rPr lang="en-US" altLang="en-US"/>
              <a:pPr>
                <a:defRPr/>
              </a:pPr>
              <a:t>12/8/2019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26A6-00D3-4C38-9BD6-D458C3E9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7267-CDF9-4326-A3F9-6ADDB949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56F99-55E5-463B-855D-ED8C632133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72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6AC64C-9FC6-4506-B375-AE35A772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26787-6746-41E1-8F4A-8306CB59FACF}" type="datetimeFigureOut">
              <a:rPr lang="en-US" altLang="en-US"/>
              <a:pPr>
                <a:defRPr/>
              </a:pPr>
              <a:t>12/8/2019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2C15F2-FB82-4D47-9EE9-AAC25D7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AF2C93-C413-4B7F-A934-FFE1F08C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A89F8-DBCD-411D-8E75-43CFD0B87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71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B89EEC-95BB-43A1-8814-B4CEFD52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AF1DF-5ECE-423C-840A-A926372E1A99}" type="datetimeFigureOut">
              <a:rPr lang="en-US" altLang="en-US"/>
              <a:pPr>
                <a:defRPr/>
              </a:pPr>
              <a:t>12/8/2019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2FD4ED-7145-4ADE-A315-37DBB10D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D75C1F-065C-4CD2-947C-32AF48A5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67D6A-FAFA-46AC-BBD6-224520FA1E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9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80A8679-E3C1-4266-BBBE-FCC2F1A9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A2DEC-5097-4693-8BE2-73B96FB90FE6}" type="datetimeFigureOut">
              <a:rPr lang="en-US" altLang="en-US"/>
              <a:pPr>
                <a:defRPr/>
              </a:pPr>
              <a:t>12/8/2019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73B605C-143D-4594-8709-385B4DC7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9A679D-9E21-4D87-95B4-6E8AEBBC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730AE-5DE1-4DCF-A927-18172A4F8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46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B9663DA-9F15-4306-94C0-D2136B43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0061-8B62-4CE6-B810-B30D93923EA0}" type="datetimeFigureOut">
              <a:rPr lang="en-US" altLang="en-US"/>
              <a:pPr>
                <a:defRPr/>
              </a:pPr>
              <a:t>12/8/2019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1BE11-4209-405E-A0FE-748FED7B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8429BED-8B9A-4C1F-9CAF-94A11098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42644-C363-40A5-9F62-198F9FF49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66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D54450-3FE0-467E-A622-4B220A8A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E794C-7631-4A55-8214-AC1545CF8D99}" type="datetimeFigureOut">
              <a:rPr lang="en-US" altLang="en-US"/>
              <a:pPr>
                <a:defRPr/>
              </a:pPr>
              <a:t>12/8/2019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B97B60-6370-4BF4-8F08-CD53F9BD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DFF249-FEBA-4404-81A2-F67EED2D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85A3-E019-4E46-944B-83DBE7BC3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0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8B0542-FFBE-4613-93DB-0090CD4B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102F-359E-4525-80EB-FF5E3B2097DE}" type="datetimeFigureOut">
              <a:rPr lang="en-US" altLang="en-US"/>
              <a:pPr>
                <a:defRPr/>
              </a:pPr>
              <a:t>12/8/2019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AA1D33-D6F3-49BA-991B-F7011195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25FCD-4327-4B03-BF7F-5D457E90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F7175-4EC2-4B80-A9C7-2D24AD3376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17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A0A2C849-0CA3-4AED-B1F9-D35147DB66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AA632-4E3D-40AF-AC9E-7C0B659D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F43D8A-9397-4EA5-B6FA-B7C20870AC1F}" type="datetimeFigureOut">
              <a:rPr lang="en-US" altLang="en-US"/>
              <a:pPr>
                <a:defRPr/>
              </a:pPr>
              <a:t>12/8/2019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2485-A909-45B7-BFAB-695586165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F2C9-3801-4AB3-8129-6BC6C11B8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18C21F7-3C96-4AC5-8A79-A3DD64C74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9A4F2764-10DD-4F9F-80E3-E3E3F32B58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B2AA2991-9B6E-48F6-9E7C-9E37ADEE1A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9C8EC1-0DEC-46F2-AD2B-3554A1534C3A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5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>
            <a:extLst>
              <a:ext uri="{FF2B5EF4-FFF2-40B4-BE49-F238E27FC236}">
                <a16:creationId xmlns:a16="http://schemas.microsoft.com/office/drawing/2014/main" id="{8B0C8482-76D7-4662-87BB-ADF6D1537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5105400"/>
          </a:xfrm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  <a:ea typeface="MS PGothic"/>
              </a:rPr>
              <a:t>INFO 6210: Data </a:t>
            </a:r>
            <a:r>
              <a:rPr lang="en-US" altLang="en-US" sz="2800" err="1">
                <a:solidFill>
                  <a:schemeClr val="tx1"/>
                </a:solidFill>
                <a:ea typeface="MS PGothic"/>
              </a:rPr>
              <a:t>Mgmt</a:t>
            </a:r>
            <a:r>
              <a:rPr lang="en-US" altLang="en-US" sz="2800">
                <a:solidFill>
                  <a:schemeClr val="tx1"/>
                </a:solidFill>
                <a:ea typeface="MS PGothic"/>
              </a:rPr>
              <a:t> &amp; Database Design</a:t>
            </a:r>
            <a:br>
              <a:rPr lang="en-US" altLang="en-US" sz="3200">
                <a:latin typeface="Helvetica" panose="020B0604020202020204" pitchFamily="34" charset="0"/>
              </a:rPr>
            </a:br>
            <a:br>
              <a:rPr lang="en-US" altLang="en-US" sz="3200">
                <a:latin typeface="Helvetica" panose="020B0604020202020204" pitchFamily="34" charset="0"/>
              </a:rPr>
            </a:br>
            <a:br>
              <a:rPr lang="en-US" altLang="en-US" sz="3200">
                <a:latin typeface="Helvetica" panose="020B0604020202020204" pitchFamily="34" charset="0"/>
              </a:rPr>
            </a:br>
            <a:r>
              <a:rPr lang="en-US" altLang="en-US" sz="2800" b="1">
                <a:solidFill>
                  <a:schemeClr val="tx1"/>
                </a:solidFill>
                <a:ea typeface="MS PGothic"/>
              </a:rPr>
              <a:t>Blood Bank Management System</a:t>
            </a:r>
            <a:br>
              <a:rPr lang="en-US" altLang="en-US" b="1">
                <a:latin typeface="Helvetica" panose="020B0604020202020204" pitchFamily="34" charset="0"/>
              </a:rPr>
            </a:br>
            <a:r>
              <a:rPr lang="en-US" altLang="en-US" sz="2800" b="1">
                <a:solidFill>
                  <a:schemeClr val="tx1"/>
                </a:solidFill>
                <a:ea typeface="MS PGothic"/>
              </a:rPr>
              <a:t>Team 27</a:t>
            </a:r>
            <a:br>
              <a:rPr lang="en-US" altLang="en-US" sz="3200">
                <a:latin typeface="Helvetica" panose="020B0604020202020204" pitchFamily="34" charset="0"/>
              </a:rPr>
            </a:br>
            <a:r>
              <a:rPr lang="en-US" altLang="en-US" sz="2800" err="1">
                <a:solidFill>
                  <a:schemeClr val="tx1"/>
                </a:solidFill>
                <a:ea typeface="MS PGothic"/>
              </a:rPr>
              <a:t>Gaurao</a:t>
            </a:r>
            <a:r>
              <a:rPr lang="en-US" altLang="en-US" sz="2800">
                <a:solidFill>
                  <a:schemeClr val="tx1"/>
                </a:solidFill>
                <a:ea typeface="MS PGothic"/>
              </a:rPr>
              <a:t> Thakur</a:t>
            </a:r>
            <a:br>
              <a:rPr lang="en-US" altLang="en-US" sz="2800">
                <a:ea typeface="MS PGothic"/>
              </a:rPr>
            </a:br>
            <a:r>
              <a:rPr lang="en-US" altLang="en-US" sz="2800">
                <a:solidFill>
                  <a:schemeClr val="tx1"/>
                </a:solidFill>
                <a:ea typeface="MS PGothic"/>
              </a:rPr>
              <a:t>Chetan </a:t>
            </a:r>
            <a:r>
              <a:rPr lang="en-US" altLang="en-US" sz="2800" err="1">
                <a:solidFill>
                  <a:schemeClr val="tx1"/>
                </a:solidFill>
                <a:ea typeface="MS PGothic"/>
              </a:rPr>
              <a:t>Shirsath</a:t>
            </a:r>
            <a:endParaRPr lang="en-US" altLang="en-US" sz="3200" err="1">
              <a:solidFill>
                <a:schemeClr val="tx1"/>
              </a:solidFill>
              <a:ea typeface="MS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C118FB-3955-4F3B-A6AB-2809F8FCF2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875" y="1598787"/>
            <a:ext cx="4498675" cy="5262034"/>
          </a:xfr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0DDA4A-CB36-49EA-9A97-B6851D327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599227"/>
            <a:ext cx="4498675" cy="526115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2BCE47-24EA-4E8B-B7D0-B711AF9CF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  <a:cs typeface="Helvetica"/>
              </a:rPr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010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F1999A-DAE4-4E1F-84A7-48A9B7182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875" y="1604534"/>
            <a:ext cx="4498675" cy="5250541"/>
          </a:xfr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4C563B-04E6-4FDD-B8EA-0E2EEF763F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598597"/>
            <a:ext cx="4498675" cy="52480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608F9C-5529-4001-83E6-143631398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  <a:cs typeface="Helvetica"/>
              </a:rPr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0041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C991CA-6D10-4793-94D8-FCC5199FC2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875" y="1604123"/>
            <a:ext cx="4498675" cy="5208231"/>
          </a:xfr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BEB99C-96DE-492A-8C5B-13965AFD54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07781"/>
            <a:ext cx="4498675" cy="52440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EC5AE46-FCA8-4F06-A0E6-92537C824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  <a:cs typeface="Helvetica"/>
              </a:rPr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9898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B2F064-7EEC-4990-B939-1219F77686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875" y="1603416"/>
            <a:ext cx="4498675" cy="5252777"/>
          </a:xfr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36DE17-C589-459F-8489-B33EA879DA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04335"/>
            <a:ext cx="4498675" cy="525093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5D52C4-8184-489A-B668-FD5C84FB2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  <a:cs typeface="Helvetica"/>
              </a:rPr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090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45F0A6-EFC2-419A-ADAD-EA66D086AB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875" y="1598808"/>
            <a:ext cx="4498675" cy="5261992"/>
          </a:xfr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4B7872-F001-436C-B1DC-B808F0434D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596600"/>
            <a:ext cx="4498675" cy="526640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D3C54B-C774-40E2-8AAF-2DB1A3902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Helvetica"/>
              </a:rPr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3632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137944-E0B8-4D51-9C79-C798BC866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875" y="1597164"/>
            <a:ext cx="4498675" cy="5265280"/>
          </a:xfr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4DE9CB-8C03-48F9-927E-1053F4BCEE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592644"/>
            <a:ext cx="4038600" cy="23413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FD3171-AE60-4DF2-9092-D0FEC83CF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Helvetica"/>
              </a:rPr>
              <a:t>Database Implementation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6EE945-23C6-4BFC-8611-D14D7DAA2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514" y="3934825"/>
            <a:ext cx="4051538" cy="292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4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22FA6A-B43E-4881-B0FB-3B6AB18E3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  <a:cs typeface="Helvetica"/>
              </a:rPr>
              <a:t>Functions</a:t>
            </a:r>
            <a:endParaRPr lang="en-US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9D33362-5CBC-4699-A843-66C606A05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" y="1600200"/>
            <a:ext cx="9133786" cy="5259208"/>
          </a:xfrm>
        </p:spPr>
      </p:pic>
    </p:spTree>
    <p:extLst>
      <p:ext uri="{BB962C8B-B14F-4D97-AF65-F5344CB8AC3E}">
        <p14:creationId xmlns:p14="http://schemas.microsoft.com/office/powerpoint/2010/main" val="136615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71180E9-AF65-4F75-8871-7A83B849A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" y="1604139"/>
            <a:ext cx="9134114" cy="52513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496E5C3-9362-4F3D-B2D8-4D90E1668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4CC54DC-B76E-4BFF-AB49-31CE1C659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28" y="1470804"/>
            <a:ext cx="9148857" cy="538860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DB48BB-656F-4B70-816E-F28B0A437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Views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E4674B-81FD-479F-A546-4AB8F151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>
              <a:latin typeface="Arial"/>
              <a:ea typeface="MS PGothic"/>
              <a:cs typeface="Helvetica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AB0E0-7092-4D51-BF61-7C727E010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Views</a:t>
            </a:r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0C92E36-25D0-4C41-9953-042F25C6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431038"/>
            <a:ext cx="9155501" cy="536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5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2D5CAD-56DD-4D93-B770-F7484B56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>
                <a:latin typeface="Arial"/>
                <a:ea typeface="MS PGothic"/>
                <a:cs typeface="Helvetica"/>
              </a:rPr>
              <a:t>Mission Statement:</a:t>
            </a:r>
            <a:endParaRPr lang="en-US" sz="2000" b="1">
              <a:latin typeface="Arial"/>
              <a:ea typeface="MS PGothic"/>
            </a:endParaRPr>
          </a:p>
          <a:p>
            <a:pPr marL="0" indent="0"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This project will serve the purpose to develop the database for Blood Bank Management</a:t>
            </a:r>
            <a:endParaRPr lang="en-US" sz="1400">
              <a:latin typeface="Arial"/>
              <a:ea typeface="MS PGothic"/>
              <a:cs typeface="Arial"/>
            </a:endParaRPr>
          </a:p>
          <a:p>
            <a:pPr marL="0" indent="0"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System. It will help to facilitate day to day tasks of various blood banks and associated health</a:t>
            </a:r>
            <a:endParaRPr lang="en-US" sz="1400">
              <a:latin typeface="Arial"/>
              <a:ea typeface="MS PGothic"/>
              <a:cs typeface="Arial"/>
            </a:endParaRPr>
          </a:p>
          <a:p>
            <a:pPr marL="0" indent="0"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clinics. This database will be useful for donors, blood banks and hospitals.</a:t>
            </a:r>
          </a:p>
          <a:p>
            <a:pPr marL="0" indent="0">
              <a:buNone/>
            </a:pPr>
            <a:endParaRPr lang="en-US" sz="1400">
              <a:latin typeface="Arial"/>
              <a:ea typeface="MS PGothic"/>
              <a:cs typeface="Helvetica"/>
            </a:endParaRPr>
          </a:p>
          <a:p>
            <a:r>
              <a:rPr lang="en-US" sz="2000" b="1">
                <a:latin typeface="Arial"/>
                <a:ea typeface="MS PGothic"/>
                <a:cs typeface="Helvetica"/>
              </a:rPr>
              <a:t>Business Problems Addressed:</a:t>
            </a:r>
            <a:endParaRPr lang="en-US" sz="2000" b="1">
              <a:latin typeface="Arial"/>
            </a:endParaRPr>
          </a:p>
          <a:p>
            <a:pPr>
              <a:buNone/>
            </a:pPr>
            <a:r>
              <a:rPr lang="en-US" sz="1400">
                <a:ea typeface="MS PGothic"/>
                <a:cs typeface="Helvetica"/>
              </a:rPr>
              <a:t> </a:t>
            </a:r>
            <a:r>
              <a:rPr lang="en-US" sz="1400">
                <a:latin typeface="Arial"/>
                <a:ea typeface="MS PGothic"/>
                <a:cs typeface="Helvetica"/>
              </a:rPr>
              <a:t>This database system allows to manage blood inventories to tackle the emergency</a:t>
            </a:r>
            <a:endParaRPr lang="en-US" sz="1400">
              <a:latin typeface="Arial"/>
            </a:endParaRPr>
          </a:p>
          <a:p>
            <a:pPr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Situations. It allows hospitals to request the blood units within no time in critical situations by</a:t>
            </a:r>
            <a:endParaRPr lang="en-US" sz="1400">
              <a:latin typeface="Arial"/>
            </a:endParaRPr>
          </a:p>
          <a:p>
            <a:pPr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checking the blood availability in blood banks. </a:t>
            </a:r>
            <a:endParaRPr lang="en-US" sz="1400">
              <a:latin typeface="Arial"/>
              <a:cs typeface="Helvetica"/>
            </a:endParaRPr>
          </a:p>
          <a:p>
            <a:pPr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It will help the blood bank to determine the reports about the following information:      </a:t>
            </a:r>
            <a:endParaRPr lang="en-US" sz="1400">
              <a:latin typeface="Arial"/>
              <a:cs typeface="Helvetica"/>
            </a:endParaRPr>
          </a:p>
          <a:p>
            <a:r>
              <a:rPr lang="en-US" sz="1400">
                <a:latin typeface="Arial"/>
                <a:ea typeface="MS PGothic"/>
                <a:cs typeface="Helvetica"/>
              </a:rPr>
              <a:t>Amount of blood donated according to blood type. </a:t>
            </a:r>
            <a:endParaRPr lang="en-US" sz="1400">
              <a:latin typeface="Arial"/>
              <a:cs typeface="Helvetica"/>
            </a:endParaRPr>
          </a:p>
          <a:p>
            <a:r>
              <a:rPr lang="en-US" sz="1400">
                <a:latin typeface="Arial"/>
                <a:ea typeface="MS PGothic"/>
                <a:cs typeface="Helvetica"/>
              </a:rPr>
              <a:t>Amount of blood requested by hospitals.</a:t>
            </a:r>
            <a:endParaRPr lang="en-US" sz="1400">
              <a:latin typeface="Arial"/>
              <a:cs typeface="Helvetica"/>
            </a:endParaRPr>
          </a:p>
          <a:p>
            <a:r>
              <a:rPr lang="en-US" sz="1400">
                <a:latin typeface="Arial"/>
                <a:ea typeface="MS PGothic"/>
                <a:cs typeface="Helvetica"/>
              </a:rPr>
              <a:t>Information can be used to estimate the amount of a particular blood type that is available.</a:t>
            </a:r>
            <a:endParaRPr lang="en-US" sz="1400"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7DE018-4106-4A7B-A4DB-E53FC4111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Project Details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3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BBFE923-4398-406B-8E00-105725316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87" y="1542691"/>
            <a:ext cx="9150175" cy="525920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B5C269-3642-4381-A2CC-283B03CD4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Views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4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F6D2FE-50BB-4CF8-9946-816BED5F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>
                <a:latin typeface="Arial"/>
                <a:ea typeface="MS PGothic"/>
              </a:rPr>
              <a:t>Donated Blood Amount</a:t>
            </a:r>
          </a:p>
          <a:p>
            <a:r>
              <a:rPr lang="en-US" sz="2000" b="1">
                <a:latin typeface="Arial"/>
                <a:ea typeface="MS PGothic"/>
              </a:rPr>
              <a:t>Requested Blood Amount</a:t>
            </a:r>
          </a:p>
          <a:p>
            <a:r>
              <a:rPr lang="en-US" sz="2000" b="1">
                <a:latin typeface="Arial"/>
                <a:ea typeface="MS PGothic"/>
              </a:rPr>
              <a:t>Available Blood Amount</a:t>
            </a:r>
            <a:endParaRPr lang="en-US" sz="2000" b="1"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578351-2807-4F9C-96D4-E60D98D96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Reports and Visualization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0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6263F3A-2EB2-4588-BC84-6EE3E0F38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" y="1600200"/>
            <a:ext cx="9137860" cy="525920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B9BDE9-4301-403A-BAD2-0B47E0256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AMOUNT DONATED BY DONORS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46833408-2480-4E37-8D44-15BE8ABC9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" y="1600200"/>
            <a:ext cx="9132803" cy="525920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A5A0BA1-460E-425D-8F80-9D8C2021F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AMOUNT REQUESTED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44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1EC6DE-0B58-42E0-A98F-A6D9D289A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80" y="1600200"/>
            <a:ext cx="9147761" cy="525920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8CC47-F35B-448C-BFD2-8A6380C48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Available Blood Amount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DDA2CC-B312-44F3-8DC0-BF9DF6C96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8" y="1600200"/>
            <a:ext cx="9144515" cy="525920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8C6051-8F70-43DE-AE15-FE98C971E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Available Blood Amount by Blood Bank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84445E-3F4B-4EDA-8383-775F31DB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  <a:ea typeface="MS PGothic"/>
              </a:rPr>
              <a:t>Q &amp; A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FF009-7A27-4C0B-B9C5-DC3498E3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  <a:ea typeface="MS PGothic"/>
              </a:rPr>
              <a:t>Thank you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8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65237A-B9DE-461C-B0DD-3DB1FADD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>
                <a:latin typeface="Arial"/>
                <a:ea typeface="MS PGothic"/>
                <a:cs typeface="Helvetica"/>
              </a:rPr>
              <a:t>Database Entity Details(Key Design Decisions):</a:t>
            </a:r>
            <a:endParaRPr lang="en-US" sz="2000" b="1">
              <a:latin typeface="Arial"/>
              <a:ea typeface="MS PGothic"/>
            </a:endParaRPr>
          </a:p>
          <a:p>
            <a:pPr marL="0" indent="0"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Below are some of the main entity types of this database with brief description.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BLOOD BANK:</a:t>
            </a:r>
            <a:r>
              <a:rPr lang="en-US" sz="1400">
                <a:latin typeface="Arial"/>
                <a:ea typeface="MS PGothic"/>
                <a:cs typeface="Helvetica"/>
              </a:rPr>
              <a:t> It is where blood bank inventory is present.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BLOOD CAMPS</a:t>
            </a:r>
            <a:r>
              <a:rPr lang="en-US" sz="1400">
                <a:latin typeface="Arial"/>
                <a:ea typeface="MS PGothic"/>
                <a:cs typeface="Helvetica"/>
              </a:rPr>
              <a:t>: Details about the camps where donors will donate the blood.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DONOR</a:t>
            </a:r>
            <a:r>
              <a:rPr lang="en-US" sz="1400">
                <a:latin typeface="Arial"/>
                <a:ea typeface="MS PGothic"/>
                <a:cs typeface="Helvetica"/>
              </a:rPr>
              <a:t>: The one who volunteers to donate the blood.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HOSPITALS</a:t>
            </a:r>
            <a:r>
              <a:rPr lang="en-US" sz="1400">
                <a:latin typeface="Arial"/>
                <a:ea typeface="MS PGothic"/>
                <a:cs typeface="Helvetica"/>
              </a:rPr>
              <a:t>: Who will put the requests for blood to the blood banks.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PATIENT</a:t>
            </a:r>
            <a:r>
              <a:rPr lang="en-US" sz="1400">
                <a:latin typeface="Arial"/>
                <a:ea typeface="MS PGothic"/>
                <a:cs typeface="Helvetica"/>
              </a:rPr>
              <a:t>: Details of the patients in the hospital.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STAFF</a:t>
            </a:r>
            <a:r>
              <a:rPr lang="en-US" sz="1400">
                <a:latin typeface="Arial"/>
                <a:ea typeface="MS PGothic"/>
                <a:cs typeface="Helvetica"/>
              </a:rPr>
              <a:t>: The one who works at the blood bank.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STAFF CATEGORY</a:t>
            </a:r>
            <a:r>
              <a:rPr lang="en-US" sz="1400">
                <a:latin typeface="Arial"/>
                <a:ea typeface="MS PGothic"/>
                <a:cs typeface="Helvetica"/>
              </a:rPr>
              <a:t>: Categories of the staff e.g., nurse, technicians.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BLOOD REQUEST</a:t>
            </a:r>
            <a:r>
              <a:rPr lang="en-US" sz="1400">
                <a:latin typeface="Arial"/>
                <a:ea typeface="MS PGothic"/>
                <a:cs typeface="Helvetica"/>
              </a:rPr>
              <a:t>: Details of the donation request. Request can be made by an</a:t>
            </a:r>
            <a:endParaRPr lang="en-US" sz="1400">
              <a:latin typeface="Arial"/>
              <a:ea typeface="MS PGothic"/>
            </a:endParaRPr>
          </a:p>
          <a:p>
            <a:pPr marL="0" indent="0"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         employee who belongs to a particular hospital or clinic.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DONATIONS</a:t>
            </a:r>
            <a:r>
              <a:rPr lang="en-US" sz="1400">
                <a:latin typeface="Arial"/>
                <a:ea typeface="MS PGothic"/>
                <a:cs typeface="Helvetica"/>
              </a:rPr>
              <a:t>: Details of the donation made by the donors.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MEDICAL CONDITION</a:t>
            </a:r>
            <a:r>
              <a:rPr lang="en-US" sz="1400">
                <a:latin typeface="Arial"/>
                <a:ea typeface="MS PGothic"/>
                <a:cs typeface="Helvetica"/>
              </a:rPr>
              <a:t>: Medical condition of the donor.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MEDICATION</a:t>
            </a:r>
            <a:r>
              <a:rPr lang="en-US" sz="1400">
                <a:latin typeface="Arial"/>
                <a:ea typeface="MS PGothic"/>
                <a:cs typeface="Helvetica"/>
              </a:rPr>
              <a:t>: Medication details of the donor.</a:t>
            </a:r>
            <a:endParaRPr lang="en-US" sz="1400">
              <a:latin typeface="Arial"/>
              <a:ea typeface="MS PGothic"/>
            </a:endParaRPr>
          </a:p>
          <a:p>
            <a:r>
              <a:rPr lang="en-US" sz="1600">
                <a:latin typeface="Arial"/>
                <a:ea typeface="MS PGothic"/>
                <a:cs typeface="Helvetica"/>
              </a:rPr>
              <a:t>ADDRESS</a:t>
            </a:r>
            <a:r>
              <a:rPr lang="en-US" sz="1400">
                <a:latin typeface="Arial"/>
                <a:ea typeface="MS PGothic"/>
                <a:cs typeface="Helvetica"/>
              </a:rPr>
              <a:t>: Details of the address of each physical entity.</a:t>
            </a:r>
            <a:endParaRPr lang="en-US" sz="1400">
              <a:latin typeface="Arial"/>
              <a:ea typeface="MS PGothic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A5FF5-91B9-466A-9553-322E95532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Design Details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F2B59-D6E7-43AA-9418-CCD0DCB7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>
                <a:latin typeface="Arial"/>
                <a:ea typeface="MS PGothic"/>
                <a:cs typeface="Helvetica"/>
              </a:rPr>
              <a:t>Entity Relations:</a:t>
            </a:r>
          </a:p>
          <a:p>
            <a:r>
              <a:rPr lang="en-US" sz="1600">
                <a:latin typeface="Arial"/>
                <a:ea typeface="MS PGothic"/>
                <a:cs typeface="Helvetica"/>
              </a:rPr>
              <a:t>BLOOD BANK</a:t>
            </a:r>
            <a:r>
              <a:rPr lang="en-US" sz="1600">
                <a:ea typeface="MS PGothic"/>
                <a:cs typeface="Helvetica"/>
              </a:rPr>
              <a:t>:</a:t>
            </a:r>
            <a:r>
              <a:rPr lang="en-US" sz="1400">
                <a:ea typeface="MS PGothic"/>
                <a:cs typeface="Helvetica"/>
              </a:rPr>
              <a:t> Will be related to entities Blood </a:t>
            </a:r>
            <a:r>
              <a:rPr lang="en-US" sz="1400" err="1">
                <a:ea typeface="MS PGothic"/>
                <a:cs typeface="Helvetica"/>
              </a:rPr>
              <a:t>Request,Blood</a:t>
            </a:r>
            <a:r>
              <a:rPr lang="en-US" sz="1400">
                <a:ea typeface="MS PGothic"/>
                <a:cs typeface="Helvetica"/>
              </a:rPr>
              <a:t> Camps, Donors, Staff by</a:t>
            </a:r>
          </a:p>
          <a:p>
            <a:pPr marL="0" indent="0">
              <a:buNone/>
            </a:pPr>
            <a:r>
              <a:rPr lang="en-US" sz="1400">
                <a:ea typeface="MS PGothic"/>
                <a:cs typeface="Helvetica"/>
              </a:rPr>
              <a:t>adding primary key as a foreign </a:t>
            </a:r>
            <a:r>
              <a:rPr lang="en-US" sz="1400" err="1">
                <a:ea typeface="MS PGothic"/>
                <a:cs typeface="Helvetica"/>
              </a:rPr>
              <a:t>key.Hospitals</a:t>
            </a:r>
            <a:r>
              <a:rPr lang="en-US" sz="1400">
                <a:ea typeface="MS PGothic"/>
                <a:cs typeface="Helvetica"/>
              </a:rPr>
              <a:t> can send multiple request to bank.</a:t>
            </a:r>
            <a:endParaRPr lang="en-US" sz="1400"/>
          </a:p>
          <a:p>
            <a:r>
              <a:rPr lang="en-US" sz="1600">
                <a:latin typeface="Arial"/>
                <a:ea typeface="MS PGothic"/>
                <a:cs typeface="Helvetica"/>
              </a:rPr>
              <a:t>BLOOD CAMPS</a:t>
            </a:r>
            <a:r>
              <a:rPr lang="en-US" sz="1400">
                <a:ea typeface="MS PGothic"/>
                <a:cs typeface="Helvetica"/>
              </a:rPr>
              <a:t>: Bank can arrange multiple donation camps, related by blood bank id.</a:t>
            </a:r>
            <a:endParaRPr lang="en-US" sz="1400"/>
          </a:p>
          <a:p>
            <a:r>
              <a:rPr lang="en-US" sz="1400">
                <a:ea typeface="MS PGothic"/>
                <a:cs typeface="Helvetica"/>
              </a:rPr>
              <a:t> </a:t>
            </a:r>
            <a:r>
              <a:rPr lang="en-US" sz="1600">
                <a:latin typeface="Arial"/>
                <a:ea typeface="MS PGothic"/>
                <a:cs typeface="Helvetica"/>
              </a:rPr>
              <a:t>DONOR</a:t>
            </a:r>
            <a:r>
              <a:rPr lang="en-US" sz="1400">
                <a:ea typeface="MS PGothic"/>
                <a:cs typeface="Helvetica"/>
              </a:rPr>
              <a:t>: Multiple donors are also associated with blood bank and related using blood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MS PGothic"/>
                <a:cs typeface="Helvetica"/>
              </a:rPr>
              <a:t>bank id.</a:t>
            </a:r>
            <a:endParaRPr lang="en-US" sz="1400"/>
          </a:p>
          <a:p>
            <a:r>
              <a:rPr lang="en-US" sz="1400">
                <a:ea typeface="MS PGothic"/>
                <a:cs typeface="Helvetica"/>
              </a:rPr>
              <a:t> </a:t>
            </a:r>
            <a:r>
              <a:rPr lang="en-US" sz="1600">
                <a:latin typeface="Arial"/>
                <a:ea typeface="MS PGothic"/>
                <a:cs typeface="Helvetica"/>
              </a:rPr>
              <a:t>HOSPITALS</a:t>
            </a:r>
            <a:r>
              <a:rPr lang="en-US" sz="1400">
                <a:ea typeface="MS PGothic"/>
                <a:cs typeface="Helvetica"/>
              </a:rPr>
              <a:t>: Hospitals can raise multiple blood requests. Related to blood request with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MS PGothic"/>
                <a:cs typeface="Helvetica"/>
              </a:rPr>
              <a:t>hospital id. Hospital can have multiple patients. Related to patients with hospital id.</a:t>
            </a:r>
            <a:endParaRPr lang="en-US" sz="1400"/>
          </a:p>
          <a:p>
            <a:r>
              <a:rPr lang="en-US" sz="1400">
                <a:ea typeface="MS PGothic"/>
                <a:cs typeface="Helvetica"/>
              </a:rPr>
              <a:t> </a:t>
            </a:r>
            <a:r>
              <a:rPr lang="en-US" sz="1600">
                <a:latin typeface="Arial"/>
                <a:ea typeface="MS PGothic"/>
                <a:cs typeface="Helvetica"/>
              </a:rPr>
              <a:t>PATIENT</a:t>
            </a:r>
            <a:r>
              <a:rPr lang="en-US" sz="1400">
                <a:ea typeface="MS PGothic"/>
                <a:cs typeface="Helvetica"/>
              </a:rPr>
              <a:t>: Patient will be related to hospital using hospital id. Patient will have his own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MS PGothic"/>
                <a:cs typeface="Helvetica"/>
              </a:rPr>
              <a:t>address.</a:t>
            </a:r>
            <a:endParaRPr lang="en-US" sz="1400"/>
          </a:p>
          <a:p>
            <a:r>
              <a:rPr lang="en-US" sz="1400">
                <a:ea typeface="MS PGothic"/>
                <a:cs typeface="Helvetica"/>
              </a:rPr>
              <a:t> </a:t>
            </a:r>
            <a:r>
              <a:rPr lang="en-US" sz="1600">
                <a:latin typeface="Arial"/>
                <a:ea typeface="MS PGothic"/>
                <a:cs typeface="Helvetica"/>
              </a:rPr>
              <a:t>STAFF</a:t>
            </a:r>
            <a:r>
              <a:rPr lang="en-US" sz="1400">
                <a:ea typeface="MS PGothic"/>
                <a:cs typeface="Helvetica"/>
              </a:rPr>
              <a:t>: Staff will have categories and related to staff category. Staff will be related to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MS PGothic"/>
                <a:cs typeface="Helvetica"/>
              </a:rPr>
              <a:t>bank using bank id.</a:t>
            </a: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823C3-4000-4782-9BAF-EC4AA1B46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Design Details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2DAB12-489A-4F25-8DA3-CFA0F000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>
                <a:latin typeface="Arial"/>
                <a:ea typeface="MS PGothic"/>
                <a:cs typeface="Helvetica"/>
              </a:rPr>
              <a:t>STAFF CATEGORY</a:t>
            </a:r>
            <a:r>
              <a:rPr lang="en-US" sz="1400">
                <a:ea typeface="MS PGothic"/>
                <a:cs typeface="Helvetica"/>
              </a:rPr>
              <a:t>: </a:t>
            </a:r>
            <a:r>
              <a:rPr lang="en-US" sz="1400">
                <a:latin typeface="Arial"/>
                <a:ea typeface="MS PGothic"/>
                <a:cs typeface="Helvetica"/>
              </a:rPr>
              <a:t>Staff category will be related to staff table using category id.</a:t>
            </a:r>
            <a:endParaRPr lang="en-US">
              <a:latin typeface="Arial"/>
            </a:endParaRPr>
          </a:p>
          <a:p>
            <a:r>
              <a:rPr lang="en-US" sz="1400">
                <a:ea typeface="MS PGothic"/>
                <a:cs typeface="Helvetica"/>
              </a:rPr>
              <a:t> </a:t>
            </a:r>
            <a:r>
              <a:rPr lang="en-US" sz="1600">
                <a:latin typeface="Arial"/>
                <a:ea typeface="MS PGothic"/>
                <a:cs typeface="Helvetica"/>
              </a:rPr>
              <a:t>BLOOD REQUEST</a:t>
            </a:r>
            <a:r>
              <a:rPr lang="en-US" sz="1400">
                <a:ea typeface="MS PGothic"/>
                <a:cs typeface="Helvetica"/>
              </a:rPr>
              <a:t>: </a:t>
            </a:r>
            <a:r>
              <a:rPr lang="en-US" sz="1400">
                <a:latin typeface="Arial"/>
                <a:ea typeface="MS PGothic"/>
                <a:cs typeface="Helvetica"/>
              </a:rPr>
              <a:t>Hospitals can raise multiple blood requests and related using</a:t>
            </a:r>
          </a:p>
          <a:p>
            <a:pPr marL="0" indent="0"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hospital id. And also related to blood bank using blood bank id.</a:t>
            </a:r>
          </a:p>
          <a:p>
            <a:r>
              <a:rPr lang="en-US" sz="1400">
                <a:latin typeface="Arial"/>
                <a:ea typeface="MS PGothic"/>
                <a:cs typeface="Helvetica"/>
              </a:rPr>
              <a:t> </a:t>
            </a:r>
            <a:r>
              <a:rPr lang="en-US" sz="1600">
                <a:latin typeface="Arial"/>
                <a:ea typeface="MS PGothic"/>
                <a:cs typeface="Helvetica"/>
              </a:rPr>
              <a:t>DONATIONS</a:t>
            </a:r>
            <a:r>
              <a:rPr lang="en-US" sz="1400">
                <a:latin typeface="Arial"/>
                <a:ea typeface="MS PGothic"/>
                <a:cs typeface="Helvetica"/>
              </a:rPr>
              <a:t>: Multiple donations can be done by donor as related using donor id as a</a:t>
            </a:r>
          </a:p>
          <a:p>
            <a:pPr marL="0" indent="0"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foreign key.</a:t>
            </a:r>
          </a:p>
          <a:p>
            <a:r>
              <a:rPr lang="en-US" sz="1400">
                <a:latin typeface="Arial"/>
                <a:ea typeface="MS PGothic"/>
                <a:cs typeface="Helvetica"/>
              </a:rPr>
              <a:t> </a:t>
            </a:r>
            <a:r>
              <a:rPr lang="en-US" sz="1600">
                <a:latin typeface="Arial"/>
                <a:ea typeface="MS PGothic"/>
                <a:cs typeface="Helvetica"/>
              </a:rPr>
              <a:t>MEDICAL CONDITION</a:t>
            </a:r>
            <a:r>
              <a:rPr lang="en-US" sz="1400">
                <a:latin typeface="Arial"/>
                <a:ea typeface="MS PGothic"/>
                <a:cs typeface="Helvetica"/>
              </a:rPr>
              <a:t>: It will be related to donor using the table</a:t>
            </a:r>
          </a:p>
          <a:p>
            <a:r>
              <a:rPr lang="en-US" sz="1400">
                <a:latin typeface="Arial"/>
                <a:ea typeface="MS PGothic"/>
                <a:cs typeface="Helvetica"/>
              </a:rPr>
              <a:t> </a:t>
            </a:r>
            <a:r>
              <a:rPr lang="en-US" sz="1600">
                <a:latin typeface="Arial"/>
                <a:ea typeface="MS PGothic"/>
                <a:cs typeface="Helvetica"/>
              </a:rPr>
              <a:t>DONORS_MEDICAL_CONDITION</a:t>
            </a:r>
            <a:r>
              <a:rPr lang="en-US" sz="1400">
                <a:latin typeface="Arial"/>
                <a:ea typeface="MS PGothic"/>
                <a:cs typeface="Helvetica"/>
              </a:rPr>
              <a:t>. Both tables will be connected using donor id and</a:t>
            </a:r>
          </a:p>
          <a:p>
            <a:pPr marL="0" indent="0"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condition id as a foreign keys.</a:t>
            </a:r>
          </a:p>
          <a:p>
            <a:r>
              <a:rPr lang="en-US" sz="1400">
                <a:latin typeface="Arial"/>
                <a:ea typeface="MS PGothic"/>
                <a:cs typeface="Helvetica"/>
              </a:rPr>
              <a:t> </a:t>
            </a:r>
            <a:r>
              <a:rPr lang="en-US" sz="1600">
                <a:latin typeface="Arial"/>
                <a:ea typeface="MS PGothic"/>
                <a:cs typeface="Helvetica"/>
              </a:rPr>
              <a:t>MEDICATION</a:t>
            </a:r>
            <a:r>
              <a:rPr lang="en-US" sz="1400">
                <a:latin typeface="Arial"/>
                <a:ea typeface="MS PGothic"/>
                <a:cs typeface="Helvetica"/>
              </a:rPr>
              <a:t>: It will be connected to donor in a table using donor id and medication id</a:t>
            </a:r>
          </a:p>
          <a:p>
            <a:pPr marL="0" indent="0"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as foreign keys.</a:t>
            </a:r>
          </a:p>
          <a:p>
            <a:r>
              <a:rPr lang="en-US" sz="1400">
                <a:latin typeface="Arial"/>
                <a:ea typeface="MS PGothic"/>
                <a:cs typeface="Helvetica"/>
              </a:rPr>
              <a:t> </a:t>
            </a:r>
            <a:r>
              <a:rPr lang="en-US" sz="1600">
                <a:latin typeface="Arial"/>
                <a:ea typeface="MS PGothic"/>
                <a:cs typeface="Helvetica"/>
              </a:rPr>
              <a:t>ADDRESS</a:t>
            </a:r>
            <a:r>
              <a:rPr lang="en-US" sz="1400">
                <a:latin typeface="Arial"/>
                <a:ea typeface="MS PGothic"/>
                <a:cs typeface="Helvetica"/>
              </a:rPr>
              <a:t>: Each Physical entity will have address. Hospital, donor, blood bank will have</a:t>
            </a:r>
          </a:p>
          <a:p>
            <a:pPr marL="0" indent="0">
              <a:buNone/>
            </a:pPr>
            <a:r>
              <a:rPr lang="en-US" sz="1400">
                <a:latin typeface="Arial"/>
                <a:ea typeface="MS PGothic"/>
                <a:cs typeface="Helvetica"/>
              </a:rPr>
              <a:t>address id in the table as a foreign key.</a:t>
            </a:r>
          </a:p>
          <a:p>
            <a:pPr marL="0" indent="0">
              <a:buNone/>
            </a:pPr>
            <a:endParaRPr lang="en-US"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2FA6A-B43E-4881-B0FB-3B6AB18E3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Helvetica"/>
              </a:rPr>
              <a:t>Design Details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A32F48-92FC-4F5C-AB44-58BE7D316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74" y="1136121"/>
            <a:ext cx="9149748" cy="572729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FFC322-D78C-4CC9-AA38-8F1B4E36215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457200" y="665673"/>
            <a:ext cx="8229600" cy="54634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rmAutofit fontScale="90000"/>
          </a:bodyPr>
          <a:lstStyle/>
          <a:p>
            <a:r>
              <a:rPr lang="en-US"/>
              <a:t>ERD Document</a:t>
            </a:r>
          </a:p>
        </p:txBody>
      </p:sp>
    </p:spTree>
    <p:extLst>
      <p:ext uri="{BB962C8B-B14F-4D97-AF65-F5344CB8AC3E}">
        <p14:creationId xmlns:p14="http://schemas.microsoft.com/office/powerpoint/2010/main" val="70285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0482BC-39F0-4B0F-A2BD-562513E27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75" y="1595710"/>
            <a:ext cx="9149750" cy="52681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3DB0AF-F3C5-4D79-960B-468463617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ERD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EB4258-456D-4B43-8423-0CC875F29C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b="1">
              <a:latin typeface="Arial"/>
              <a:ea typeface="MS PGothic"/>
              <a:cs typeface="Helvetica"/>
            </a:endParaRPr>
          </a:p>
          <a:p>
            <a:pPr marL="0" indent="0">
              <a:buNone/>
            </a:pPr>
            <a:endParaRPr lang="en-US" sz="1600">
              <a:latin typeface="Arial"/>
              <a:cs typeface="Helvetica"/>
            </a:endParaRPr>
          </a:p>
          <a:p>
            <a:pPr marL="0" indent="0">
              <a:buNone/>
            </a:pPr>
            <a:endParaRPr lang="en-US" sz="1600">
              <a:latin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18906-EB38-4BDF-85EA-03D428FCB1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600" b="1">
              <a:latin typeface="Arial"/>
              <a:ea typeface="MS PGothic"/>
              <a:cs typeface="Arial"/>
            </a:endParaRPr>
          </a:p>
          <a:p>
            <a:pPr marL="0" indent="0">
              <a:buNone/>
            </a:pPr>
            <a:endParaRPr lang="en-US" sz="1600">
              <a:cs typeface="Helvetica"/>
            </a:endParaRPr>
          </a:p>
          <a:p>
            <a:pPr marL="0" indent="0">
              <a:buNone/>
            </a:pPr>
            <a:endParaRPr lang="en-US" sz="1600">
              <a:latin typeface="Arial"/>
              <a:cs typeface="Helvetic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B0004-AA2D-4DF2-B8B7-F79F4A0F5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Database Implementation</a:t>
            </a:r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289362-BE7D-41A7-91FC-F2868477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04741"/>
            <a:ext cx="4583501" cy="5258783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30BA95-65B2-4D4B-B9D8-37824727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14" y="1608893"/>
            <a:ext cx="4497237" cy="525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D2CD5E-5137-4A7D-BD61-8A44B66548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875" y="1596705"/>
            <a:ext cx="4498675" cy="526619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CF554D6-2D9A-41A1-8D5A-DA5CF55CE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  <a:cs typeface="Helvetica"/>
              </a:rPr>
              <a:t>Database Implementation</a:t>
            </a:r>
          </a:p>
        </p:txBody>
      </p:sp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7FEE7F-57BC-4EB9-AEA9-D763350EB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594118"/>
            <a:ext cx="4498675" cy="5256995"/>
          </a:xfrm>
        </p:spPr>
      </p:pic>
    </p:spTree>
    <p:extLst>
      <p:ext uri="{BB962C8B-B14F-4D97-AF65-F5344CB8AC3E}">
        <p14:creationId xmlns:p14="http://schemas.microsoft.com/office/powerpoint/2010/main" val="128351990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Application>Microsoft Office PowerPoint</Application>
  <PresentationFormat>On-screen Show (4:3)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powerpoint_newNEU</vt:lpstr>
      <vt:lpstr>INFO 6210: Data Mgmt &amp; Database Design   Blood Bank Management System Team 27 Gaurao Thakur Chetan Shirsath</vt:lpstr>
      <vt:lpstr>Project Details</vt:lpstr>
      <vt:lpstr>Design Details</vt:lpstr>
      <vt:lpstr>Design Details</vt:lpstr>
      <vt:lpstr>Design Details</vt:lpstr>
      <vt:lpstr>ERD Document</vt:lpstr>
      <vt:lpstr>ERD Document</vt:lpstr>
      <vt:lpstr>Database Implementation</vt:lpstr>
      <vt:lpstr>Database Implementation</vt:lpstr>
      <vt:lpstr>Database Implementation</vt:lpstr>
      <vt:lpstr>Database Implementation</vt:lpstr>
      <vt:lpstr>Database Implementation</vt:lpstr>
      <vt:lpstr>Database Implementation</vt:lpstr>
      <vt:lpstr>Database Implementation</vt:lpstr>
      <vt:lpstr>Database Implementation</vt:lpstr>
      <vt:lpstr>Functions</vt:lpstr>
      <vt:lpstr>Functions</vt:lpstr>
      <vt:lpstr>Views</vt:lpstr>
      <vt:lpstr>Views</vt:lpstr>
      <vt:lpstr>Views</vt:lpstr>
      <vt:lpstr>Reports and Visualization</vt:lpstr>
      <vt:lpstr>AMOUNT DONATED BY DONORS</vt:lpstr>
      <vt:lpstr>AMOUNT REQUESTED</vt:lpstr>
      <vt:lpstr>Available Blood Amount</vt:lpstr>
      <vt:lpstr>Available Blood Amount by Blood Bank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revision>1</cp:revision>
  <dcterms:created xsi:type="dcterms:W3CDTF">2010-04-13T14:21:50Z</dcterms:created>
  <dcterms:modified xsi:type="dcterms:W3CDTF">2019-12-08T20:11:02Z</dcterms:modified>
</cp:coreProperties>
</file>