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66"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p:scale>
          <a:sx n="66" d="100"/>
          <a:sy n="66" d="100"/>
        </p:scale>
        <p:origin x="5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802-6C2E-4966-84C1-04A4CCD119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F4E4EA-053E-4B52-834C-9893FA2F2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CE2173-D3BF-4DE4-8262-F9B4349A6D64}"/>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5" name="Footer Placeholder 4">
            <a:extLst>
              <a:ext uri="{FF2B5EF4-FFF2-40B4-BE49-F238E27FC236}">
                <a16:creationId xmlns:a16="http://schemas.microsoft.com/office/drawing/2014/main" id="{15C84148-7347-4914-B4F7-BC54B1A9A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22C01-5246-4169-BFE1-2F9C68CDA23F}"/>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257634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D4CD-7BCC-458B-9850-E02ED23AD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86AC6-EDCB-463A-9D89-E1926CA4E3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5180C-13D8-495C-BD09-DD6B2B252DDE}"/>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5" name="Footer Placeholder 4">
            <a:extLst>
              <a:ext uri="{FF2B5EF4-FFF2-40B4-BE49-F238E27FC236}">
                <a16:creationId xmlns:a16="http://schemas.microsoft.com/office/drawing/2014/main" id="{46DC760C-3D16-4672-A5C4-662D2F3B8C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A0310-A586-4DED-BDE7-432A6505A57E}"/>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262345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A2B2E-F229-49A3-9118-C38F70E746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39EAE5-0A0C-4F7F-93A0-B36065105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88F96-F141-4922-B116-6BBB97EEBC31}"/>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5" name="Footer Placeholder 4">
            <a:extLst>
              <a:ext uri="{FF2B5EF4-FFF2-40B4-BE49-F238E27FC236}">
                <a16:creationId xmlns:a16="http://schemas.microsoft.com/office/drawing/2014/main" id="{6A75F273-FB1F-4DBC-A13C-ECB43231B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8926E-46CD-415E-B934-829205FE3C67}"/>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116284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DC14-2064-4C36-B98E-78CA69C1B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06F4B-EAD5-41D6-87A2-021C9D23F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2F490-D610-499A-A3BF-DBD150EDF62F}"/>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5" name="Footer Placeholder 4">
            <a:extLst>
              <a:ext uri="{FF2B5EF4-FFF2-40B4-BE49-F238E27FC236}">
                <a16:creationId xmlns:a16="http://schemas.microsoft.com/office/drawing/2014/main" id="{29695E9C-68FD-4634-8598-664B56E96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91468-1C62-428D-9C49-83745C7071EA}"/>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53987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A1E5-BCA4-4046-B807-83ABF9E9A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38E962-7AF6-47F3-AF36-6672E92FF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2D3B2-9556-4A2D-A30C-BA78FB8BA7CF}"/>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5" name="Footer Placeholder 4">
            <a:extLst>
              <a:ext uri="{FF2B5EF4-FFF2-40B4-BE49-F238E27FC236}">
                <a16:creationId xmlns:a16="http://schemas.microsoft.com/office/drawing/2014/main" id="{6BD4CF2C-3D16-4EBD-803D-5FEBCACB4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4A49D-AF37-406F-BD30-DB32C8DCD2CE}"/>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150651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5799-47D1-4C29-ACD8-A4C62FBBF5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EC1D39-1791-49F1-8E68-20F53922C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DD657B-471C-4122-A080-9FA3AAC22F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0EBFA3-C325-4D0D-B030-F549A8384A90}"/>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6" name="Footer Placeholder 5">
            <a:extLst>
              <a:ext uri="{FF2B5EF4-FFF2-40B4-BE49-F238E27FC236}">
                <a16:creationId xmlns:a16="http://schemas.microsoft.com/office/drawing/2014/main" id="{128C8864-BCDA-469A-B6AC-FD8F24EB4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3368FE-8B65-4D36-8076-1E42ECC49CFF}"/>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393771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5532-6687-4BB1-A144-2C5407D822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4C009F-3ED0-44EA-BD4D-F53A63653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E5AC7-6DBF-41D2-83B9-857BE2EFF4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E2CBF8-B13F-4787-BC65-E548E0900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20971E-2B2F-4D36-9436-B11F54999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8B2D37-E3F8-472C-9DB8-1FA392A22778}"/>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8" name="Footer Placeholder 7">
            <a:extLst>
              <a:ext uri="{FF2B5EF4-FFF2-40B4-BE49-F238E27FC236}">
                <a16:creationId xmlns:a16="http://schemas.microsoft.com/office/drawing/2014/main" id="{30459837-C26C-48D1-A7F9-EEC4A34644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E73C51-AF56-4663-9CA8-A503253D9627}"/>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41776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5AC55-5F32-4F94-8F64-32BF174007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4305CA-E805-46A2-8E23-2385B42E781B}"/>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4" name="Footer Placeholder 3">
            <a:extLst>
              <a:ext uri="{FF2B5EF4-FFF2-40B4-BE49-F238E27FC236}">
                <a16:creationId xmlns:a16="http://schemas.microsoft.com/office/drawing/2014/main" id="{CCD4AD69-B2C1-4703-A6BA-9482B42431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5F70F4-3B41-4A7C-BDE6-0A22975699C9}"/>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254929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2246C-B5C9-4E0A-A4CC-B9207B921E1B}"/>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3" name="Footer Placeholder 2">
            <a:extLst>
              <a:ext uri="{FF2B5EF4-FFF2-40B4-BE49-F238E27FC236}">
                <a16:creationId xmlns:a16="http://schemas.microsoft.com/office/drawing/2014/main" id="{F0B6BEDC-0185-4C0D-BF10-78B8D72B57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F1C63E-5997-4CFC-AC99-7B82A916D1CB}"/>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214806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63FF-CB8E-412E-A1F9-3AB3289B0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9E2BC5-C348-47E1-9AAF-1D5724FD9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CBAF33-67A1-4BD2-A944-ECA400C6E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15FDC-8198-49B5-BEFD-272CBC1A101E}"/>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6" name="Footer Placeholder 5">
            <a:extLst>
              <a:ext uri="{FF2B5EF4-FFF2-40B4-BE49-F238E27FC236}">
                <a16:creationId xmlns:a16="http://schemas.microsoft.com/office/drawing/2014/main" id="{AF9690D1-8572-4C10-981A-5532800332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3B908A-59E3-4842-B013-BC5964A76713}"/>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69598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F12D-D317-4DD3-9EE2-2FD2A0528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E70C71-F266-4CB8-B99D-132F074BE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F590F7-8CCD-41BF-A45B-5CA666A8C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69F8E-364C-4A34-9507-F76CC91B49F5}"/>
              </a:ext>
            </a:extLst>
          </p:cNvPr>
          <p:cNvSpPr>
            <a:spLocks noGrp="1"/>
          </p:cNvSpPr>
          <p:nvPr>
            <p:ph type="dt" sz="half" idx="10"/>
          </p:nvPr>
        </p:nvSpPr>
        <p:spPr/>
        <p:txBody>
          <a:bodyPr/>
          <a:lstStyle/>
          <a:p>
            <a:fld id="{738844CD-13A5-431E-91CA-DC7E76BB9306}" type="datetimeFigureOut">
              <a:rPr lang="en-IN" smtClean="0"/>
              <a:t>28-03-2021</a:t>
            </a:fld>
            <a:endParaRPr lang="en-IN"/>
          </a:p>
        </p:txBody>
      </p:sp>
      <p:sp>
        <p:nvSpPr>
          <p:cNvPr id="6" name="Footer Placeholder 5">
            <a:extLst>
              <a:ext uri="{FF2B5EF4-FFF2-40B4-BE49-F238E27FC236}">
                <a16:creationId xmlns:a16="http://schemas.microsoft.com/office/drawing/2014/main" id="{B59AEBBF-F7C1-415B-BCBF-4925B57A0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35228-9C63-4E21-904F-B53A3BBD28DA}"/>
              </a:ext>
            </a:extLst>
          </p:cNvPr>
          <p:cNvSpPr>
            <a:spLocks noGrp="1"/>
          </p:cNvSpPr>
          <p:nvPr>
            <p:ph type="sldNum" sz="quarter" idx="12"/>
          </p:nvPr>
        </p:nvSpPr>
        <p:spPr/>
        <p:txBody>
          <a:bodyPr/>
          <a:lstStyle/>
          <a:p>
            <a:fld id="{CD3E1325-E0E8-48B8-A4F2-64AE1537AEAB}" type="slidenum">
              <a:rPr lang="en-IN" smtClean="0"/>
              <a:t>‹#›</a:t>
            </a:fld>
            <a:endParaRPr lang="en-IN"/>
          </a:p>
        </p:txBody>
      </p:sp>
    </p:spTree>
    <p:extLst>
      <p:ext uri="{BB962C8B-B14F-4D97-AF65-F5344CB8AC3E}">
        <p14:creationId xmlns:p14="http://schemas.microsoft.com/office/powerpoint/2010/main" val="222672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E9BF5-872C-4AF1-9163-3C01590E6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1641F3-F083-466A-8AC9-A453F30533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9D5E9-0780-42AB-8820-A5D592245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844CD-13A5-431E-91CA-DC7E76BB9306}" type="datetimeFigureOut">
              <a:rPr lang="en-IN" smtClean="0"/>
              <a:t>28-03-2021</a:t>
            </a:fld>
            <a:endParaRPr lang="en-IN"/>
          </a:p>
        </p:txBody>
      </p:sp>
      <p:sp>
        <p:nvSpPr>
          <p:cNvPr id="5" name="Footer Placeholder 4">
            <a:extLst>
              <a:ext uri="{FF2B5EF4-FFF2-40B4-BE49-F238E27FC236}">
                <a16:creationId xmlns:a16="http://schemas.microsoft.com/office/drawing/2014/main" id="{8C82CBD6-F8FB-45A8-AFEA-27F77E5BD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1A622E-FDC8-472E-BA41-0FAD35F9B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E1325-E0E8-48B8-A4F2-64AE1537AEAB}" type="slidenum">
              <a:rPr lang="en-IN" smtClean="0"/>
              <a:t>‹#›</a:t>
            </a:fld>
            <a:endParaRPr lang="en-IN"/>
          </a:p>
        </p:txBody>
      </p:sp>
    </p:spTree>
    <p:extLst>
      <p:ext uri="{BB962C8B-B14F-4D97-AF65-F5344CB8AC3E}">
        <p14:creationId xmlns:p14="http://schemas.microsoft.com/office/powerpoint/2010/main" val="399358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jayce-o.blogspot.com/2014/05/22-unique-letterpress-thank-you-cards.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Airline Chatbot </a:t>
            </a:r>
          </a:p>
          <a:p>
            <a:pPr algn="ctr"/>
            <a:r>
              <a:rPr lang="en-US" sz="4800" b="1" dirty="0"/>
              <a:t>Use Case</a:t>
            </a:r>
          </a:p>
          <a:p>
            <a:pPr algn="ctr"/>
            <a:endParaRPr lang="en-IN" sz="4800" b="1" dirty="0"/>
          </a:p>
        </p:txBody>
      </p:sp>
      <p:sp>
        <p:nvSpPr>
          <p:cNvPr id="16" name="Rectangle 15">
            <a:extLst>
              <a:ext uri="{FF2B5EF4-FFF2-40B4-BE49-F238E27FC236}">
                <a16:creationId xmlns:a16="http://schemas.microsoft.com/office/drawing/2014/main"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val="8537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3484865" cy="461665"/>
          </a:xfrm>
          <a:prstGeom prst="rect">
            <a:avLst/>
          </a:prstGeom>
          <a:noFill/>
          <a:ln>
            <a:noFill/>
          </a:ln>
        </p:spPr>
        <p:txBody>
          <a:bodyPr wrap="none" rtlCol="0">
            <a:spAutoFit/>
          </a:bodyPr>
          <a:lstStyle>
            <a:defPPr>
              <a:defRPr lang="en-US"/>
            </a:defPPr>
            <a:lvl1pPr>
              <a:defRPr sz="2400" b="1">
                <a:latin typeface="+mj-lt"/>
              </a:defRPr>
            </a:lvl1pPr>
          </a:lstStyle>
          <a:p>
            <a:r>
              <a:rPr lang="en-IN" dirty="0"/>
              <a:t>Customer service - Chatbot</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7D5899-BF31-4B3F-8EB1-3B80CFC67F22}"/>
              </a:ext>
            </a:extLst>
          </p:cNvPr>
          <p:cNvSpPr txBox="1"/>
          <p:nvPr/>
        </p:nvSpPr>
        <p:spPr>
          <a:xfrm>
            <a:off x="658761" y="1238115"/>
            <a:ext cx="10815484" cy="1569660"/>
          </a:xfrm>
          <a:prstGeom prst="rect">
            <a:avLst/>
          </a:prstGeom>
          <a:noFill/>
        </p:spPr>
        <p:txBody>
          <a:bodyPr wrap="square" rtlCol="0">
            <a:spAutoFit/>
          </a:bodyPr>
          <a:lstStyle/>
          <a:p>
            <a:pPr algn="just"/>
            <a:r>
              <a:rPr lang="en-IN" sz="1600" dirty="0"/>
              <a:t>Objective is to deal with  queries from customers and travel booking companies regarding cancellations, date change, information request, upgrades, seat booking etc. </a:t>
            </a:r>
          </a:p>
          <a:p>
            <a:pPr algn="just"/>
            <a:endParaRPr lang="en-IN" sz="1600" dirty="0"/>
          </a:p>
          <a:p>
            <a:pPr algn="just"/>
            <a:r>
              <a:rPr lang="en-IN" sz="1600" dirty="0"/>
              <a:t>Below is the system flow</a:t>
            </a:r>
          </a:p>
          <a:p>
            <a:pPr algn="just"/>
            <a:endParaRPr lang="en-IN" sz="1600" dirty="0"/>
          </a:p>
          <a:p>
            <a:pPr algn="just"/>
            <a:endParaRPr lang="en-IN" sz="1600" dirty="0"/>
          </a:p>
        </p:txBody>
      </p:sp>
      <p:sp>
        <p:nvSpPr>
          <p:cNvPr id="13" name="TextBox 12">
            <a:extLst>
              <a:ext uri="{FF2B5EF4-FFF2-40B4-BE49-F238E27FC236}">
                <a16:creationId xmlns:a16="http://schemas.microsoft.com/office/drawing/2014/main" id="{0F8C6766-53A8-4336-92C6-ECB53CA35E76}"/>
              </a:ext>
            </a:extLst>
          </p:cNvPr>
          <p:cNvSpPr txBox="1"/>
          <p:nvPr/>
        </p:nvSpPr>
        <p:spPr>
          <a:xfrm>
            <a:off x="766916" y="2803037"/>
            <a:ext cx="10628671" cy="323165"/>
          </a:xfrm>
          <a:prstGeom prst="rect">
            <a:avLst/>
          </a:prstGeom>
          <a:noFill/>
        </p:spPr>
        <p:txBody>
          <a:bodyPr wrap="square" rtlCol="0">
            <a:spAutoFit/>
          </a:bodyPr>
          <a:lstStyle/>
          <a:p>
            <a:pPr marL="285750" indent="-285750">
              <a:buFont typeface="Arial" panose="020B0604020202020204" pitchFamily="34" charset="0"/>
              <a:buChar char="•"/>
            </a:pPr>
            <a:endParaRPr lang="en-IN" sz="1500" dirty="0"/>
          </a:p>
        </p:txBody>
      </p:sp>
      <p:pic>
        <p:nvPicPr>
          <p:cNvPr id="3" name="Picture 2">
            <a:extLst>
              <a:ext uri="{FF2B5EF4-FFF2-40B4-BE49-F238E27FC236}">
                <a16:creationId xmlns:a16="http://schemas.microsoft.com/office/drawing/2014/main" id="{31762F71-874A-4D1D-AC86-23A92D558B8F}"/>
              </a:ext>
            </a:extLst>
          </p:cNvPr>
          <p:cNvPicPr>
            <a:picLocks noChangeAspect="1"/>
          </p:cNvPicPr>
          <p:nvPr/>
        </p:nvPicPr>
        <p:blipFill>
          <a:blip r:embed="rId2"/>
          <a:stretch>
            <a:fillRect/>
          </a:stretch>
        </p:blipFill>
        <p:spPr>
          <a:xfrm>
            <a:off x="830301" y="2251515"/>
            <a:ext cx="8723274" cy="4535792"/>
          </a:xfrm>
          <a:prstGeom prst="rect">
            <a:avLst/>
          </a:prstGeom>
        </p:spPr>
      </p:pic>
    </p:spTree>
    <p:extLst>
      <p:ext uri="{BB962C8B-B14F-4D97-AF65-F5344CB8AC3E}">
        <p14:creationId xmlns:p14="http://schemas.microsoft.com/office/powerpoint/2010/main" val="106238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3484865" cy="461665"/>
          </a:xfrm>
          <a:prstGeom prst="rect">
            <a:avLst/>
          </a:prstGeom>
          <a:noFill/>
          <a:ln>
            <a:noFill/>
          </a:ln>
        </p:spPr>
        <p:txBody>
          <a:bodyPr wrap="none" rtlCol="0">
            <a:spAutoFit/>
          </a:bodyPr>
          <a:lstStyle>
            <a:defPPr>
              <a:defRPr lang="en-US"/>
            </a:defPPr>
            <a:lvl1pPr>
              <a:defRPr sz="2400" b="1">
                <a:latin typeface="+mj-lt"/>
              </a:defRPr>
            </a:lvl1pPr>
          </a:lstStyle>
          <a:p>
            <a:r>
              <a:rPr lang="en-IN" dirty="0"/>
              <a:t>Customer service - Chatbot</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6CB5D23-605E-4D08-AB36-84FC791DE36D}"/>
              </a:ext>
            </a:extLst>
          </p:cNvPr>
          <p:cNvSpPr txBox="1"/>
          <p:nvPr/>
        </p:nvSpPr>
        <p:spPr>
          <a:xfrm>
            <a:off x="493296" y="1003087"/>
            <a:ext cx="10902292" cy="5509200"/>
          </a:xfrm>
          <a:prstGeom prst="rect">
            <a:avLst/>
          </a:prstGeom>
          <a:noFill/>
        </p:spPr>
        <p:txBody>
          <a:bodyPr wrap="square" rtlCol="0">
            <a:spAutoFit/>
          </a:bodyPr>
          <a:lstStyle/>
          <a:p>
            <a:endParaRPr lang="en-IN" sz="1600" dirty="0"/>
          </a:p>
          <a:p>
            <a:pPr marL="285750" indent="-285750">
              <a:buFont typeface="Arial" panose="020B0604020202020204" pitchFamily="34" charset="0"/>
              <a:buChar char="•"/>
            </a:pPr>
            <a:r>
              <a:rPr lang="en-IN" sz="1600" dirty="0"/>
              <a:t>This will be rule-based plus NLP base chatbot.</a:t>
            </a:r>
          </a:p>
          <a:p>
            <a:pPr marL="285750" indent="-285750">
              <a:buFont typeface="Arial" panose="020B0604020202020204" pitchFamily="34" charset="0"/>
              <a:buChar char="•"/>
            </a:pPr>
            <a:r>
              <a:rPr lang="en-IN" sz="1600" dirty="0"/>
              <a:t>Following files will be involved in this process:</a:t>
            </a:r>
          </a:p>
          <a:p>
            <a:r>
              <a:rPr lang="en-US" sz="1600" dirty="0"/>
              <a:t>	1) A json file which contains intents along with high level actions for which users can interact with chatbot</a:t>
            </a:r>
          </a:p>
          <a:p>
            <a:r>
              <a:rPr lang="en-IN" sz="1600" dirty="0"/>
              <a:t>	     </a:t>
            </a:r>
            <a:r>
              <a:rPr lang="en-IN" sz="1600" dirty="0" err="1"/>
              <a:t>Eg</a:t>
            </a:r>
            <a:r>
              <a:rPr lang="en-IN" sz="1600" dirty="0"/>
              <a:t>:  {“tag”: ’ticket booking’, “</a:t>
            </a:r>
            <a:r>
              <a:rPr lang="en-US" sz="1600" dirty="0"/>
              <a:t>pattern”:{'</a:t>
            </a:r>
            <a:r>
              <a:rPr lang="en-US" sz="1600" dirty="0" err="1"/>
              <a:t>i</a:t>
            </a:r>
            <a:r>
              <a:rPr lang="en-US" sz="1600" dirty="0"/>
              <a:t> want to book flights','</a:t>
            </a:r>
            <a:r>
              <a:rPr lang="en-US" sz="1600" dirty="0" err="1"/>
              <a:t>i</a:t>
            </a:r>
            <a:r>
              <a:rPr lang="en-US" sz="1600" dirty="0"/>
              <a:t> want to do reservation’},</a:t>
            </a:r>
          </a:p>
          <a:p>
            <a:r>
              <a:rPr lang="en-US" sz="1600" dirty="0"/>
              <a:t>	            “response”:{'enter source and destination along with required details’}</a:t>
            </a:r>
            <a:r>
              <a:rPr lang="en-IN" sz="1600" dirty="0"/>
              <a:t>}</a:t>
            </a:r>
          </a:p>
          <a:p>
            <a:r>
              <a:rPr lang="en-IN" sz="1600" dirty="0"/>
              <a:t>	2) A Deep Learning or ML model to predict the user intent from message</a:t>
            </a:r>
          </a:p>
          <a:p>
            <a:r>
              <a:rPr lang="en-IN" sz="1600" dirty="0"/>
              <a:t>	3) A python script to understand user language, interact with DB  and json file to give required response</a:t>
            </a:r>
          </a:p>
          <a:p>
            <a:endParaRPr lang="en-IN" sz="1600" dirty="0"/>
          </a:p>
          <a:p>
            <a:pPr marL="285750" indent="-285750">
              <a:buFont typeface="Arial" panose="020B0604020202020204" pitchFamily="34" charset="0"/>
              <a:buChar char="•"/>
            </a:pPr>
            <a:r>
              <a:rPr lang="en-IN" sz="1600" dirty="0"/>
              <a:t>We will create the list of all possible user intents and list of patterns and train a deep learning model to predict user intent give a certain pattern.</a:t>
            </a:r>
          </a:p>
          <a:p>
            <a:pPr marL="285750" indent="-285750">
              <a:buFont typeface="Arial" panose="020B0604020202020204" pitchFamily="34" charset="0"/>
              <a:buChar char="•"/>
            </a:pPr>
            <a:r>
              <a:rPr lang="en-IN" sz="1600" dirty="0"/>
              <a:t>When user drops a message, first things we will display is the list of most frequent intents to guide user. If none selected, we will predict user intent using deep learning model.</a:t>
            </a:r>
          </a:p>
          <a:p>
            <a:pPr marL="285750" indent="-285750">
              <a:buFont typeface="Arial" panose="020B0604020202020204" pitchFamily="34" charset="0"/>
              <a:buChar char="•"/>
            </a:pPr>
            <a:r>
              <a:rPr lang="en-IN" sz="1600" dirty="0"/>
              <a:t>We will set a certain confidence threshold to get the predicted intent to qualify for response.</a:t>
            </a:r>
          </a:p>
          <a:p>
            <a:pPr marL="285750" indent="-285750">
              <a:buFont typeface="Arial" panose="020B0604020202020204" pitchFamily="34" charset="0"/>
              <a:buChar char="•"/>
            </a:pPr>
            <a:r>
              <a:rPr lang="en-IN" sz="1600" dirty="0"/>
              <a:t>If intent is qualified, send  response from the response list.</a:t>
            </a:r>
          </a:p>
          <a:p>
            <a:pPr marL="285750" indent="-285750">
              <a:buFont typeface="Arial" panose="020B0604020202020204" pitchFamily="34" charset="0"/>
              <a:buChar char="•"/>
            </a:pPr>
            <a:r>
              <a:rPr lang="en-IN" sz="1600" dirty="0"/>
              <a:t>If no intent is qualified, then will use NER to extract the information from text, using the extracted information, form a dynamic query,  query the database,   fetch response and display it to users.</a:t>
            </a:r>
          </a:p>
          <a:p>
            <a:pPr marL="285750" indent="-285750">
              <a:buFont typeface="Arial" panose="020B0604020202020204" pitchFamily="34" charset="0"/>
              <a:buChar char="•"/>
            </a:pPr>
            <a:r>
              <a:rPr lang="en-IN" sz="1600" dirty="0"/>
              <a:t>We can dump those user messages which are not qualified by deep learning model or if no information extracted using NER or if bot didn’t understand the user message, so that those can be reviewed and added to our intent json file which can help us to retrain the deep learning model.</a:t>
            </a:r>
          </a:p>
          <a:p>
            <a:pPr marL="285750" indent="-285750">
              <a:buFont typeface="Arial" panose="020B0604020202020204" pitchFamily="34" charset="0"/>
              <a:buChar char="•"/>
            </a:pPr>
            <a:r>
              <a:rPr lang="en-IN" sz="1600" dirty="0"/>
              <a:t>This can help our bot in continuous learning from users.</a:t>
            </a:r>
          </a:p>
          <a:p>
            <a:pPr marL="285750" indent="-285750">
              <a:buFont typeface="Arial" panose="020B0604020202020204" pitchFamily="34" charset="0"/>
              <a:buChar char="•"/>
            </a:pPr>
            <a:r>
              <a:rPr lang="en-IN" sz="1600" dirty="0"/>
              <a:t>We can also give a try for various python packages like Chatterbot, RASA</a:t>
            </a:r>
          </a:p>
        </p:txBody>
      </p:sp>
    </p:spTree>
    <p:extLst>
      <p:ext uri="{BB962C8B-B14F-4D97-AF65-F5344CB8AC3E}">
        <p14:creationId xmlns:p14="http://schemas.microsoft.com/office/powerpoint/2010/main" val="74871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753D118-9486-49C1-977F-58E8CC18BA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413886" y="861848"/>
            <a:ext cx="11120998" cy="5375322"/>
          </a:xfrm>
          <a:prstGeom prst="rect">
            <a:avLst/>
          </a:prstGeom>
          <a:scene3d>
            <a:camera prst="orthographicFront">
              <a:rot lat="10800000" lon="1800000" rev="0"/>
            </a:camera>
            <a:lightRig rig="threePt" dir="t"/>
          </a:scene3d>
        </p:spPr>
      </p:pic>
      <p:sp>
        <p:nvSpPr>
          <p:cNvPr id="15" name="Title 12">
            <a:extLst>
              <a:ext uri="{FF2B5EF4-FFF2-40B4-BE49-F238E27FC236}">
                <a16:creationId xmlns:a16="http://schemas.microsoft.com/office/drawing/2014/main" id="{1C79AFAD-6302-424B-A687-29A33784289C}"/>
              </a:ext>
            </a:extLst>
          </p:cNvPr>
          <p:cNvSpPr txBox="1">
            <a:spLocks/>
          </p:cNvSpPr>
          <p:nvPr/>
        </p:nvSpPr>
        <p:spPr>
          <a:xfrm>
            <a:off x="-867311" y="806914"/>
            <a:ext cx="10515600" cy="1325563"/>
          </a:xfrm>
          <a:prstGeom prst="rect">
            <a:avLst/>
          </a:prstGeom>
          <a:scene3d>
            <a:camera prst="orthographicFront">
              <a:rot lat="10800000" lon="1800000" rev="0"/>
            </a:camera>
            <a:lightRig rig="threePt" dir="t"/>
          </a:scene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96898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372</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rane</dc:creator>
  <cp:lastModifiedBy>chetan rane</cp:lastModifiedBy>
  <cp:revision>10</cp:revision>
  <dcterms:created xsi:type="dcterms:W3CDTF">2021-03-28T05:30:55Z</dcterms:created>
  <dcterms:modified xsi:type="dcterms:W3CDTF">2021-03-28T07:24:53Z</dcterms:modified>
</cp:coreProperties>
</file>