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25"/>
  </p:notesMasterIdLst>
  <p:handoutMasterIdLst>
    <p:handoutMasterId r:id="rId26"/>
  </p:handoutMasterIdLst>
  <p:sldIdLst>
    <p:sldId id="257" r:id="rId3"/>
    <p:sldId id="297" r:id="rId4"/>
    <p:sldId id="298" r:id="rId5"/>
    <p:sldId id="301" r:id="rId6"/>
    <p:sldId id="299" r:id="rId7"/>
    <p:sldId id="303" r:id="rId8"/>
    <p:sldId id="307" r:id="rId9"/>
    <p:sldId id="308" r:id="rId10"/>
    <p:sldId id="310" r:id="rId11"/>
    <p:sldId id="309" r:id="rId12"/>
    <p:sldId id="314" r:id="rId13"/>
    <p:sldId id="305" r:id="rId14"/>
    <p:sldId id="320" r:id="rId15"/>
    <p:sldId id="321" r:id="rId16"/>
    <p:sldId id="322" r:id="rId17"/>
    <p:sldId id="323" r:id="rId18"/>
    <p:sldId id="293" r:id="rId19"/>
    <p:sldId id="294" r:id="rId20"/>
    <p:sldId id="325" r:id="rId21"/>
    <p:sldId id="324" r:id="rId22"/>
    <p:sldId id="271" r:id="rId23"/>
    <p:sldId id="256" r:id="rId24"/>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FFFFFF"/>
    <a:srgbClr val="F6AE1E"/>
    <a:srgbClr val="FF0066"/>
    <a:srgbClr val="000000"/>
    <a:srgbClr val="F3AF35"/>
    <a:srgbClr val="9C42E6"/>
    <a:srgbClr val="D1943B"/>
    <a:srgbClr val="F8F57B"/>
    <a:srgbClr val="D5B953"/>
  </p:clrMru>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066" autoAdjust="0"/>
    <p:restoredTop sz="86006" autoAdjust="0"/>
  </p:normalViewPr>
  <p:slideViewPr>
    <p:cSldViewPr>
      <p:cViewPr>
        <p:scale>
          <a:sx n="61" d="100"/>
          <a:sy n="61" d="100"/>
        </p:scale>
        <p:origin x="-1422" y="-390"/>
      </p:cViewPr>
      <p:guideLst>
        <p:guide orient="horz" pos="96"/>
        <p:guide orient="horz" pos="887"/>
        <p:guide orient="horz" pos="1484"/>
        <p:guide orient="horz" pos="1008"/>
        <p:guide orient="horz" pos="2544"/>
        <p:guide pos="3116"/>
        <p:guide pos="244"/>
        <p:guide pos="460"/>
        <p:guide pos="5516"/>
        <p:guide pos="893"/>
        <p:guide pos="5293"/>
      </p:guideLst>
    </p:cSldViewPr>
  </p:slideViewPr>
  <p:notesTextViewPr>
    <p:cViewPr>
      <p:scale>
        <a:sx n="100" d="100"/>
        <a:sy n="100" d="100"/>
      </p:scale>
      <p:origin x="0" y="0"/>
    </p:cViewPr>
  </p:notesTextViewPr>
  <p:sorterViewPr>
    <p:cViewPr>
      <p:scale>
        <a:sx n="40" d="100"/>
        <a:sy n="40" d="100"/>
      </p:scale>
      <p:origin x="0" y="0"/>
    </p:cViewPr>
  </p:sorterViewPr>
  <p:notesViewPr>
    <p:cSldViewPr showGuides="1">
      <p:cViewPr varScale="1">
        <p:scale>
          <a:sx n="73" d="100"/>
          <a:sy n="73" d="100"/>
        </p:scale>
        <p:origin x="-2899" y="-6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10/28/2008</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10/28/2008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lgn="l" defTabSz="914363" rtl="0"/>
            <a:endParaRPr lang="en-US" sz="1200" kern="1200" dirty="0">
              <a:solidFill>
                <a:prstClr val="black"/>
              </a:solidFill>
              <a:latin typeface="Calibri"/>
              <a:ea typeface="+mn-ea"/>
              <a:cs typeface="+mn-cs"/>
            </a:endParaRPr>
          </a:p>
        </p:txBody>
      </p:sp>
      <p:sp>
        <p:nvSpPr>
          <p:cNvPr id="5" name="Date Placeholder 4"/>
          <p:cNvSpPr>
            <a:spLocks noGrp="1"/>
          </p:cNvSpPr>
          <p:nvPr>
            <p:ph type="dt" idx="11"/>
          </p:nvPr>
        </p:nvSpPr>
        <p:spPr/>
        <p:txBody>
          <a:bodyPr/>
          <a:lstStyle/>
          <a:p>
            <a:pPr algn="r" defTabSz="914363" rtl="0"/>
            <a:fld id="{81331B57-0BE5-4F82-AA58-76F53EFF3ADA}" type="datetime8">
              <a:rPr lang="en-US" sz="1200" kern="1200">
                <a:solidFill>
                  <a:prstClr val="black"/>
                </a:solidFill>
                <a:latin typeface="Calibri"/>
                <a:ea typeface="+mn-ea"/>
                <a:cs typeface="+mn-cs"/>
              </a:rPr>
              <a:pPr algn="r" defTabSz="914363" rtl="0"/>
              <a:t>10/28/2008 12:31 PM</a:t>
            </a:fld>
            <a:endParaRPr lang="en-US" sz="1200" kern="1200">
              <a:solidFill>
                <a:prstClr val="black"/>
              </a:solidFill>
              <a:latin typeface="Calibri"/>
              <a:ea typeface="+mn-ea"/>
              <a:cs typeface="+mn-cs"/>
            </a:endParaRPr>
          </a:p>
        </p:txBody>
      </p:sp>
      <p:sp>
        <p:nvSpPr>
          <p:cNvPr id="6" name="Footer Placeholder 5"/>
          <p:cNvSpPr>
            <a:spLocks noGrp="1"/>
          </p:cNvSpPr>
          <p:nvPr>
            <p:ph type="ftr" sz="quarter" idx="12"/>
          </p:nvPr>
        </p:nvSpPr>
        <p:spPr/>
        <p:txBody>
          <a:bodyPr/>
          <a:lstStyle/>
          <a:p>
            <a:pPr algn="l" defTabSz="914363" rtl="0"/>
            <a:r>
              <a:rPr lang="en-US" sz="1200" kern="1200" dirty="0">
                <a:solidFill>
                  <a:srgbClr val="000000"/>
                </a:solidFill>
                <a:latin typeface="Calibri" pitchFamily="34" charset="0"/>
                <a:ea typeface="+mn-ea"/>
                <a:cs typeface="+mn-cs"/>
              </a:rPr>
              <a:t>© 2008 Microsoft Corporation. All rights reserved. Microsoft, Windows, Windows Vista and other product names are or may be registered trademarks and/or trademarks in the U.S. and/or other countries.</a:t>
            </a:r>
          </a:p>
          <a:p>
            <a:pPr algn="l" defTabSz="914363" rtl="0"/>
            <a:r>
              <a:rPr lang="en-US" sz="1200" kern="1200" dirty="0">
                <a:solidFill>
                  <a:srgbClr val="000000"/>
                </a:solidFill>
                <a:latin typeface="Calibr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kern="1200" dirty="0">
                <a:solidFill>
                  <a:srgbClr val="000000"/>
                </a:solidFill>
                <a:latin typeface="Calibri" pitchFamily="34" charset="0"/>
                <a:ea typeface="+mn-ea"/>
                <a:cs typeface="+mn-cs"/>
              </a:rPr>
            </a:br>
            <a:r>
              <a:rPr lang="en-US" sz="1200" kern="1200" dirty="0">
                <a:solidFill>
                  <a:srgbClr val="000000"/>
                </a:solidFill>
                <a:latin typeface="Calibri" pitchFamily="34" charset="0"/>
                <a:ea typeface="+mn-ea"/>
                <a:cs typeface="+mn-cs"/>
              </a:rPr>
              <a:t>MICROSOFT MAKES NO WARRANTIES, EXPRESS, IMPLIED OR STATUTORY, AS TO THE INFORMATION IN THIS PRESENTATION.</a:t>
            </a:r>
          </a:p>
          <a:p>
            <a:pPr algn="l" defTabSz="914363" rtl="0"/>
            <a:endParaRPr lang="en-US" sz="1200" kern="1200" dirty="0">
              <a:solidFill>
                <a:prstClr val="black"/>
              </a:solidFill>
              <a:latin typeface="Calibri" pitchFamily="34" charset="0"/>
              <a:ea typeface="+mn-ea"/>
              <a:cs typeface="+mn-cs"/>
            </a:endParaRPr>
          </a:p>
        </p:txBody>
      </p:sp>
      <p:sp>
        <p:nvSpPr>
          <p:cNvPr id="7" name="Slide Number Placeholder 6"/>
          <p:cNvSpPr>
            <a:spLocks noGrp="1"/>
          </p:cNvSpPr>
          <p:nvPr>
            <p:ph type="sldNum" sz="quarter" idx="13"/>
          </p:nvPr>
        </p:nvSpPr>
        <p:spPr/>
        <p:txBody>
          <a:bodyPr/>
          <a:lstStyle/>
          <a:p>
            <a:pPr algn="r" defTabSz="914363" rtl="0"/>
            <a:fld id="{EC87E0CF-87F6-4B58-B8B8-DCAB2DAAF3CA}" type="slidenum">
              <a:rPr lang="en-US" sz="1200" kern="1200">
                <a:solidFill>
                  <a:prstClr val="black"/>
                </a:solidFill>
                <a:latin typeface="Calibri"/>
                <a:ea typeface="+mn-ea"/>
                <a:cs typeface="+mn-cs"/>
              </a:rPr>
              <a:pPr algn="r" defTabSz="914363"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10/28/2008 12:31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135" y="1905001"/>
            <a:ext cx="7681913" cy="1523495"/>
          </a:xfrm>
        </p:spPr>
        <p:txBody>
          <a:bodyPr>
            <a:noAutofit/>
          </a:bodyPr>
          <a:lstStyle>
            <a:lvl1pPr>
              <a:lnSpc>
                <a:spcPct val="90000"/>
              </a:lnSpc>
              <a:defRPr sz="4400" b="1"/>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4038600"/>
            <a:ext cx="3456094" cy="914400"/>
          </a:xfrm>
        </p:spPr>
        <p:txBody>
          <a:bodyPr>
            <a:noAutofit/>
          </a:bodyPr>
          <a:lstStyle>
            <a:lvl1pPr marL="457200" indent="-457200" algn="l">
              <a:lnSpc>
                <a:spcPct val="75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Click to edit Master subtitle style</a:t>
            </a:r>
            <a:endParaRPr lang="en-US" dirty="0"/>
          </a:p>
        </p:txBody>
      </p:sp>
      <p:sp>
        <p:nvSpPr>
          <p:cNvPr id="7" name="Text Placeholder 6"/>
          <p:cNvSpPr>
            <a:spLocks noGrp="1"/>
          </p:cNvSpPr>
          <p:nvPr>
            <p:ph type="body" sz="quarter" idx="10" hasCustomPrompt="1"/>
          </p:nvPr>
        </p:nvSpPr>
        <p:spPr>
          <a:xfrm>
            <a:off x="4945954" y="5486400"/>
            <a:ext cx="3456094" cy="838200"/>
          </a:xfrm>
        </p:spPr>
        <p:txBody>
          <a:bodyPr vert="horz" wrap="square" lIns="0" tIns="0" rIns="0" bIns="0" rtlCol="0">
            <a:noAutofit/>
          </a:bodyPr>
          <a:lstStyle>
            <a:lvl1pPr marL="457200" indent="-457200" algn="l" defTabSz="914363" rtl="0" eaLnBrk="1" latinLnBrk="0" hangingPunct="1">
              <a:lnSpc>
                <a:spcPct val="75000"/>
              </a:lnSpc>
              <a:spcBef>
                <a:spcPts val="0"/>
              </a:spcBef>
              <a:spcAft>
                <a:spcPts val="0"/>
              </a:spcAft>
              <a:buFont typeface="Arial" pitchFamily="34" charset="0"/>
              <a:buNone/>
              <a:tabLst>
                <a:tab pos="457200" algn="l"/>
              </a:tabLst>
              <a:defRPr lang="en-US" sz="3000" kern="1200" dirty="0">
                <a:solidFill>
                  <a:schemeClr val="tx1">
                    <a:tint val="75000"/>
                  </a:schemeClr>
                </a:solidFill>
                <a:latin typeface="+mn-lt"/>
                <a:ea typeface="+mn-ea"/>
                <a:cs typeface="+mn-cs"/>
                <a:sym typeface="Wingdings"/>
              </a:defRPr>
            </a:lvl1pPr>
          </a:lstStyle>
          <a:p>
            <a:r>
              <a:rPr lang="en-US" dirty="0" smtClean="0"/>
              <a:t>	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peaker Notes BLACK slide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baseline="0"/>
            </a:lvl1pPr>
          </a:lstStyle>
          <a:p>
            <a:r>
              <a:rPr lang="en-US" dirty="0" smtClean="0"/>
              <a:t>Use this Slide for Speaker Notes</a:t>
            </a:r>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793750" indent="-384175">
              <a:buClr>
                <a:schemeClr val="tx1"/>
              </a:buClr>
              <a:buSzPct val="70000"/>
              <a:buFont typeface="Wingdings" pitchFamily="2" charset="2"/>
              <a:buChar char="l"/>
              <a:defRPr/>
            </a:lvl2pPr>
            <a:lvl3pPr marL="1147763" indent="-346075">
              <a:buClr>
                <a:schemeClr val="tx1"/>
              </a:buClr>
              <a:buSzPct val="70000"/>
              <a:buFont typeface="Wingdings" pitchFamily="2" charset="2"/>
              <a:buChar char="l"/>
              <a:defRPr/>
            </a:lvl3pPr>
            <a:lvl4pPr marL="1476375" indent="-328613">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peaker Notes BLACK slide with Footer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a:lvl1pPr>
          </a:lstStyle>
          <a:p>
            <a:r>
              <a:rPr lang="en-US" dirty="0" smtClean="0"/>
              <a:t>Use this Slide for Speaker Notes</a:t>
            </a:r>
            <a:endParaRPr lang="en-US" dirty="0"/>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801688" indent="-392113">
              <a:buClr>
                <a:schemeClr val="tx1"/>
              </a:buClr>
              <a:buSzPct val="70000"/>
              <a:buFont typeface="Wingdings" pitchFamily="2" charset="2"/>
              <a:buChar char="l"/>
              <a:defRPr/>
            </a:lvl2pPr>
            <a:lvl3pPr marL="1155700" indent="-346075">
              <a:buClr>
                <a:schemeClr val="tx1"/>
              </a:buClr>
              <a:buSzPct val="70000"/>
              <a:buFont typeface="Wingdings" pitchFamily="2" charset="2"/>
              <a:buChar char="l"/>
              <a:defRPr/>
            </a:lvl3pPr>
            <a:lvl4pPr marL="1476375" indent="-312738">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CURRENT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TURE - Developer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FUTURE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Partner and Custom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5334001"/>
            <a:ext cx="3456094"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30044" y="1905000"/>
            <a:ext cx="7682119"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and Announc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730044" y="1905000"/>
            <a:ext cx="7682119" cy="1384994"/>
          </a:xfrm>
        </p:spPr>
        <p:txBody>
          <a:bodyPr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411552"/>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387054" y="152400"/>
            <a:ext cx="8375946" cy="609398"/>
          </a:xfrm>
          <a:prstGeom prst="rect">
            <a:avLst/>
          </a:prstGeom>
        </p:spPr>
        <p:txBody>
          <a:bodyPr vert="horz" wrap="square" lIns="0" tIns="0" rIns="0" bIns="0" rtlCol="0" anchor="t">
            <a:spAutoFit/>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FUTURE Content</a:t>
            </a:r>
            <a:endParaRPr lang="en-US" dirty="0"/>
          </a:p>
        </p:txBody>
      </p:sp>
      <p:sp>
        <p:nvSpPr>
          <p:cNvPr id="6" name="Text Placeholder 5"/>
          <p:cNvSpPr>
            <a:spLocks noGrp="1"/>
          </p:cNvSpPr>
          <p:nvPr>
            <p:ph type="body" sz="quarter" idx="10"/>
          </p:nvPr>
        </p:nvSpPr>
        <p:spPr>
          <a:xfrm>
            <a:off x="730044" y="1411553"/>
            <a:ext cx="7672004" cy="1994841"/>
          </a:xfrm>
        </p:spPr>
        <p:txBody>
          <a:bodyPr/>
          <a:lstStyle>
            <a:lvl1pPr>
              <a:lnSpc>
                <a:spcPct val="78000"/>
              </a:lnSpc>
              <a:defRPr/>
            </a:lvl1pPr>
            <a:lvl2pPr>
              <a:lnSpc>
                <a:spcPct val="78000"/>
              </a:lnSpc>
              <a:buClr>
                <a:srgbClr val="95E3E7"/>
              </a:buClr>
              <a:defRPr/>
            </a:lvl2pPr>
            <a:lvl3pPr>
              <a:lnSpc>
                <a:spcPct val="78000"/>
              </a:lnSpc>
              <a:buClr>
                <a:srgbClr val="95E3E7"/>
              </a:buClr>
              <a:defRPr/>
            </a:lvl3pPr>
            <a:lvl4pPr>
              <a:lnSpc>
                <a:spcPct val="78000"/>
              </a:lnSpc>
              <a:buClr>
                <a:srgbClr val="95E3E7"/>
              </a:buClr>
              <a:defRPr/>
            </a:lvl4pPr>
            <a:lvl5pPr>
              <a:lnSpc>
                <a:spcPct val="78000"/>
              </a:lnSpc>
              <a:buClr>
                <a:srgbClr val="95E3E7"/>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730044" y="1412875"/>
            <a:ext cx="7681532" cy="1994841"/>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730045" y="1411554"/>
            <a:ext cx="3670461" cy="1981376"/>
          </a:xfrm>
        </p:spPr>
        <p:txBody>
          <a:bodyPr/>
          <a:lstStyle>
            <a:lvl1pPr marL="339976" indent="-339976">
              <a:lnSpc>
                <a:spcPct val="78000"/>
              </a:lnSpc>
              <a:defRPr sz="2800"/>
            </a:lvl1pPr>
            <a:lvl2pPr marL="673338" indent="-325424">
              <a:lnSpc>
                <a:spcPct val="78000"/>
              </a:lnSpc>
              <a:defRPr sz="2400"/>
            </a:lvl2pPr>
            <a:lvl3pPr marL="953785" indent="-288384">
              <a:lnSpc>
                <a:spcPct val="78000"/>
              </a:lnSpc>
              <a:defRPr sz="2000"/>
            </a:lvl3pPr>
            <a:lvl4pPr marL="1227618" indent="-273833">
              <a:lnSpc>
                <a:spcPct val="78000"/>
              </a:lnSpc>
              <a:defRPr sz="1800"/>
            </a:lvl4pPr>
            <a:lvl5pPr marL="1516002" indent="-280447">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6330" y="1411554"/>
            <a:ext cx="3725246" cy="1981376"/>
          </a:xfrm>
        </p:spPr>
        <p:txBody>
          <a:bodyPr/>
          <a:lstStyle>
            <a:lvl1pPr marL="347914" indent="-347914">
              <a:lnSpc>
                <a:spcPct val="78000"/>
              </a:lnSpc>
              <a:defRPr sz="2800"/>
            </a:lvl1pPr>
            <a:lvl2pPr marL="673338" indent="-339976">
              <a:lnSpc>
                <a:spcPct val="78000"/>
              </a:lnSpc>
              <a:defRPr sz="2400"/>
            </a:lvl2pPr>
            <a:lvl3pPr marL="961722" indent="-302936">
              <a:lnSpc>
                <a:spcPct val="78000"/>
              </a:lnSpc>
              <a:defRPr sz="2000"/>
            </a:lvl3pPr>
            <a:lvl4pPr marL="1227618" indent="-265896">
              <a:lnSpc>
                <a:spcPct val="78000"/>
              </a:lnSpc>
              <a:defRPr sz="1800"/>
            </a:lvl4pPr>
            <a:lvl5pPr marL="1516002" indent="-273833">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045" y="1411553"/>
            <a:ext cx="3670461"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0044" y="2174876"/>
            <a:ext cx="3670461" cy="1464503"/>
          </a:xfrm>
        </p:spPr>
        <p:txBody>
          <a:bodyPr/>
          <a:lstStyle>
            <a:lvl1pPr marL="281770" indent="-281770">
              <a:lnSpc>
                <a:spcPct val="78000"/>
              </a:lnSpc>
              <a:defRPr sz="2300"/>
            </a:lvl1pPr>
            <a:lvl2pPr marL="562218" indent="-265896">
              <a:lnSpc>
                <a:spcPct val="78000"/>
              </a:lnSpc>
              <a:defRPr sz="2000"/>
            </a:lvl2pPr>
            <a:lvl3pPr marL="813562" indent="-243407">
              <a:lnSpc>
                <a:spcPct val="78000"/>
              </a:lnSpc>
              <a:defRPr sz="1800"/>
            </a:lvl3pPr>
            <a:lvl4pPr marL="1050354" indent="-228856">
              <a:lnSpc>
                <a:spcPct val="78000"/>
              </a:lnSpc>
              <a:defRPr sz="1700"/>
            </a:lvl4pPr>
            <a:lvl5pPr marL="1279210" indent="-206367">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3495" y="1411553"/>
            <a:ext cx="3658553"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3495" y="2174876"/>
            <a:ext cx="3668081" cy="1464503"/>
          </a:xfrm>
        </p:spPr>
        <p:txBody>
          <a:bodyPr/>
          <a:lstStyle>
            <a:lvl1pPr marL="296321" indent="-296321">
              <a:lnSpc>
                <a:spcPct val="78000"/>
              </a:lnSpc>
              <a:defRPr sz="2300"/>
            </a:lvl1pPr>
            <a:lvl2pPr marL="570155" indent="-273833">
              <a:lnSpc>
                <a:spcPct val="78000"/>
              </a:lnSpc>
              <a:defRPr sz="2000"/>
            </a:lvl2pPr>
            <a:lvl3pPr marL="821499" indent="-244730">
              <a:lnSpc>
                <a:spcPct val="78000"/>
              </a:lnSpc>
              <a:defRPr sz="1800"/>
            </a:lvl3pPr>
            <a:lvl4pPr marL="1050354" indent="-236793">
              <a:lnSpc>
                <a:spcPct val="78000"/>
              </a:lnSpc>
              <a:defRPr sz="1700"/>
            </a:lvl4pPr>
            <a:lvl5pPr marL="1279210" indent="-220919">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350" y="152400"/>
            <a:ext cx="8369300"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30250" y="1408113"/>
            <a:ext cx="7672388" cy="199484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696" r:id="rId4"/>
    <p:sldLayoutId id="2147483722"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p:fade/>
  </p:transition>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Picture 4" descr="16-9-coding-white-space.png"/>
          <p:cNvPicPr>
            <a:picLocks noChangeAspect="1"/>
          </p:cNvPicPr>
          <p:nvPr/>
        </p:nvPicPr>
        <p:blipFill>
          <a:blip r:embed="rId5"/>
          <a:stretch>
            <a:fillRect/>
          </a:stretch>
        </p:blipFill>
        <p:spPr>
          <a:xfrm>
            <a:off x="387350" y="1331495"/>
            <a:ext cx="8369300" cy="5526505"/>
          </a:xfrm>
          <a:prstGeom prst="rect">
            <a:avLst/>
          </a:prstGeom>
        </p:spPr>
      </p:pic>
      <p:sp>
        <p:nvSpPr>
          <p:cNvPr id="2" name="Title Placeholder 1"/>
          <p:cNvSpPr>
            <a:spLocks noGrp="1"/>
          </p:cNvSpPr>
          <p:nvPr>
            <p:ph type="title"/>
          </p:nvPr>
        </p:nvSpPr>
        <p:spPr>
          <a:xfrm>
            <a:off x="381000" y="152400"/>
            <a:ext cx="8382000" cy="5539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3505" y="1459832"/>
            <a:ext cx="8005009" cy="160293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4" r:id="rId2"/>
  </p:sldLayoutIdLst>
  <p:transition>
    <p:fade/>
  </p:transition>
  <p:txStyles>
    <p:titleStyle>
      <a:lvl1pPr algn="l" defTabSz="914363" rtl="0" eaLnBrk="1" latinLnBrk="0" hangingPunct="1">
        <a:lnSpc>
          <a:spcPct val="90000"/>
        </a:lnSpc>
        <a:spcBef>
          <a:spcPct val="0"/>
        </a:spcBef>
        <a:buNone/>
        <a:defRPr lang="en-US" sz="4000" b="0" kern="1200" cap="none" spc="-150" dirty="0">
          <a:ln w="3175">
            <a:noFill/>
          </a:ln>
          <a:gradFill>
            <a:gsLst>
              <a:gs pos="0">
                <a:srgbClr val="FFFFFF"/>
              </a:gs>
              <a:gs pos="86000">
                <a:srgbClr val="FFFFFF"/>
              </a:gs>
            </a:gsLst>
            <a:lin ang="5400000" scaled="0"/>
          </a:gradFill>
          <a:effectLst/>
          <a:latin typeface="+mj-lt"/>
          <a:ea typeface="+mn-ea"/>
          <a:cs typeface="Arial" charset="0"/>
        </a:defRPr>
      </a:lvl1pPr>
    </p:titleStyle>
    <p:bodyStyle>
      <a:lvl1pPr marL="0" indent="0" algn="l" defTabSz="914363" rtl="0" eaLnBrk="1" latinLnBrk="0" hangingPunct="1">
        <a:lnSpc>
          <a:spcPct val="78000"/>
        </a:lnSpc>
        <a:spcBef>
          <a:spcPct val="20000"/>
        </a:spcBef>
        <a:buFont typeface="Arial" pitchFamily="34" charset="0"/>
        <a:buNone/>
        <a:defRPr sz="2800" b="0"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78000"/>
        </a:lnSpc>
        <a:spcBef>
          <a:spcPct val="20000"/>
        </a:spcBef>
        <a:buFont typeface="Arial" pitchFamily="34" charset="0"/>
        <a:buNone/>
        <a:defRPr sz="2400" b="0"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Foundation Server 2010: Cool New Features</a:t>
            </a:r>
            <a:endParaRPr lang="en-US" dirty="0"/>
          </a:p>
        </p:txBody>
      </p:sp>
      <p:sp>
        <p:nvSpPr>
          <p:cNvPr id="3" name="Subtitle 2"/>
          <p:cNvSpPr>
            <a:spLocks noGrp="1"/>
          </p:cNvSpPr>
          <p:nvPr>
            <p:ph type="subTitle" idx="1"/>
          </p:nvPr>
        </p:nvSpPr>
        <p:spPr>
          <a:xfrm>
            <a:off x="4945954" y="4038600"/>
            <a:ext cx="3456094" cy="990600"/>
          </a:xfrm>
        </p:spPr>
        <p:txBody>
          <a:bodyPr/>
          <a:lstStyle/>
          <a:p>
            <a:r>
              <a:rPr lang="en-US" dirty="0" smtClean="0"/>
              <a:t>	Brian Harry</a:t>
            </a:r>
          </a:p>
          <a:p>
            <a:r>
              <a:rPr lang="en-US" sz="2400" dirty="0" smtClean="0"/>
              <a:t>	Technical Fellow</a:t>
            </a:r>
          </a:p>
          <a:p>
            <a:r>
              <a:rPr lang="en-US" sz="2400" dirty="0" smtClean="0"/>
              <a:t>	Microsoft Corporation</a:t>
            </a:r>
            <a:endParaRPr lang="en-US" sz="2400" dirty="0"/>
          </a:p>
        </p:txBody>
      </p:sp>
      <p:sp>
        <p:nvSpPr>
          <p:cNvPr id="4" name="Subtitle 2"/>
          <p:cNvSpPr txBox="1">
            <a:spLocks/>
          </p:cNvSpPr>
          <p:nvPr/>
        </p:nvSpPr>
        <p:spPr>
          <a:xfrm>
            <a:off x="5300556" y="152400"/>
            <a:ext cx="3456094" cy="990600"/>
          </a:xfrm>
          <a:prstGeom prst="rect">
            <a:avLst/>
          </a:prstGeom>
        </p:spPr>
        <p:txBody>
          <a:bodyPr vert="horz" wrap="square" lIns="0" tIns="0" rIns="0" bIns="0" rtlCol="0">
            <a:noAutofit/>
          </a:bodyPr>
          <a:lstStyle/>
          <a:p>
            <a:pPr marL="457200" marR="0" lvl="0" indent="-457200" algn="r" defTabSz="914363" rtl="0" eaLnBrk="1" fontAlgn="auto" latinLnBrk="0" hangingPunct="1">
              <a:lnSpc>
                <a:spcPct val="75000"/>
              </a:lnSpc>
              <a:spcBef>
                <a:spcPts val="0"/>
              </a:spcBef>
              <a:spcAft>
                <a:spcPts val="0"/>
              </a:spcAft>
              <a:buClr>
                <a:schemeClr val="tx1"/>
              </a:buClr>
              <a:buSzPct val="80000"/>
              <a:buFont typeface="Wingdings" pitchFamily="2" charset="2"/>
              <a:buNone/>
              <a:tabLst>
                <a:tab pos="457200" algn="l"/>
              </a:tabLst>
              <a:defRPr/>
            </a:pPr>
            <a:r>
              <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sym typeface="Wingdings"/>
              </a:rPr>
              <a:t>TL52</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sym typeface="Wingdings"/>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997196"/>
          </a:xfrm>
        </p:spPr>
        <p:txBody>
          <a:bodyPr/>
          <a:lstStyle/>
          <a:p>
            <a:r>
              <a:rPr lang="en-US" dirty="0" smtClean="0"/>
              <a:t>Coordinate Across Platforms</a:t>
            </a:r>
            <a:br>
              <a:rPr lang="en-US" dirty="0" smtClean="0"/>
            </a:br>
            <a:r>
              <a:rPr lang="en-US" sz="3200" dirty="0" err="1" smtClean="0">
                <a:solidFill>
                  <a:schemeClr val="accent3"/>
                </a:solidFill>
              </a:rPr>
              <a:t>Teamprise</a:t>
            </a:r>
            <a:r>
              <a:rPr lang="en-US" sz="3200" dirty="0" smtClean="0">
                <a:solidFill>
                  <a:schemeClr val="accent3"/>
                </a:solidFill>
              </a:rPr>
              <a:t> client suite</a:t>
            </a:r>
            <a:endParaRPr lang="en-US" dirty="0">
              <a:solidFill>
                <a:schemeClr val="accent3"/>
              </a:solidFill>
            </a:endParaRPr>
          </a:p>
        </p:txBody>
      </p:sp>
      <p:sp>
        <p:nvSpPr>
          <p:cNvPr id="3" name="Text Placeholder 2"/>
          <p:cNvSpPr>
            <a:spLocks noGrp="1"/>
          </p:cNvSpPr>
          <p:nvPr>
            <p:ph type="body" sz="quarter" idx="10"/>
          </p:nvPr>
        </p:nvSpPr>
        <p:spPr>
          <a:xfrm>
            <a:off x="730044" y="1411553"/>
            <a:ext cx="7672004" cy="1941247"/>
          </a:xfrm>
        </p:spPr>
        <p:txBody>
          <a:bodyPr/>
          <a:lstStyle/>
          <a:p>
            <a:r>
              <a:rPr lang="en-US" dirty="0" smtClean="0"/>
              <a:t>TFS Supports ALL of your software development platforms, not just .NET</a:t>
            </a:r>
          </a:p>
          <a:p>
            <a:r>
              <a:rPr lang="en-US" dirty="0" err="1" smtClean="0"/>
              <a:t>Teamprise</a:t>
            </a:r>
            <a:r>
              <a:rPr lang="en-US" dirty="0" smtClean="0"/>
              <a:t> provides full-featured clients for Java and cross-platform development</a:t>
            </a:r>
          </a:p>
          <a:p>
            <a:pPr>
              <a:buNone/>
            </a:pPr>
            <a:endParaRPr lang="en-US" dirty="0" smtClean="0"/>
          </a:p>
        </p:txBody>
      </p:sp>
      <p:sp>
        <p:nvSpPr>
          <p:cNvPr id="4" name="Round Diagonal Corner Rectangle 3"/>
          <p:cNvSpPr/>
          <p:nvPr/>
        </p:nvSpPr>
        <p:spPr>
          <a:xfrm>
            <a:off x="640114" y="3471574"/>
            <a:ext cx="7772400" cy="3200400"/>
          </a:xfrm>
          <a:prstGeom prst="round2Diag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en-GB">
              <a:solidFill>
                <a:srgbClr val="D8D8D8"/>
              </a:solidFill>
            </a:endParaRPr>
          </a:p>
        </p:txBody>
      </p:sp>
      <p:pic>
        <p:nvPicPr>
          <p:cNvPr id="5" name="Picture 12"/>
          <p:cNvPicPr>
            <a:picLocks noChangeAspect="1" noChangeArrowheads="1"/>
          </p:cNvPicPr>
          <p:nvPr/>
        </p:nvPicPr>
        <p:blipFill>
          <a:blip r:embed="rId3"/>
          <a:srcRect/>
          <a:stretch>
            <a:fillRect/>
          </a:stretch>
        </p:blipFill>
        <p:spPr bwMode="auto">
          <a:xfrm>
            <a:off x="5854943" y="4493883"/>
            <a:ext cx="1047750" cy="1076325"/>
          </a:xfrm>
          <a:prstGeom prst="rect">
            <a:avLst/>
          </a:prstGeom>
          <a:noFill/>
          <a:ln w="9525">
            <a:noFill/>
            <a:miter lim="800000"/>
            <a:headEnd/>
            <a:tailEnd/>
          </a:ln>
        </p:spPr>
      </p:pic>
      <p:pic>
        <p:nvPicPr>
          <p:cNvPr id="6" name="Picture 11"/>
          <p:cNvPicPr>
            <a:picLocks noChangeAspect="1" noChangeArrowheads="1"/>
          </p:cNvPicPr>
          <p:nvPr/>
        </p:nvPicPr>
        <p:blipFill>
          <a:blip r:embed="rId4"/>
          <a:srcRect/>
          <a:stretch>
            <a:fillRect/>
          </a:stretch>
        </p:blipFill>
        <p:spPr bwMode="auto">
          <a:xfrm>
            <a:off x="4460780" y="4369485"/>
            <a:ext cx="1200150" cy="771525"/>
          </a:xfrm>
          <a:prstGeom prst="rect">
            <a:avLst/>
          </a:prstGeom>
          <a:noFill/>
          <a:ln w="9525">
            <a:noFill/>
            <a:miter lim="800000"/>
            <a:headEnd/>
            <a:tailEnd/>
          </a:ln>
        </p:spPr>
      </p:pic>
      <p:pic>
        <p:nvPicPr>
          <p:cNvPr id="7" name="Picture 6"/>
          <p:cNvPicPr>
            <a:picLocks noChangeAspect="1" noChangeArrowheads="1"/>
          </p:cNvPicPr>
          <p:nvPr/>
        </p:nvPicPr>
        <p:blipFill>
          <a:blip r:embed="rId5"/>
          <a:srcRect/>
          <a:stretch>
            <a:fillRect/>
          </a:stretch>
        </p:blipFill>
        <p:spPr bwMode="auto">
          <a:xfrm>
            <a:off x="3152151" y="3643664"/>
            <a:ext cx="914400" cy="914400"/>
          </a:xfrm>
          <a:prstGeom prst="rect">
            <a:avLst/>
          </a:prstGeom>
          <a:noFill/>
          <a:ln w="9525">
            <a:noFill/>
            <a:miter lim="800000"/>
            <a:headEnd/>
            <a:tailEnd/>
          </a:ln>
        </p:spPr>
      </p:pic>
      <p:pic>
        <p:nvPicPr>
          <p:cNvPr id="8" name="Picture 7" descr="C:\Users\martin.CDESG\Pictures\LiveMesh\Pictures\linux\sit3-shine_7.gif"/>
          <p:cNvPicPr>
            <a:picLocks noChangeAspect="1" noChangeArrowheads="1"/>
          </p:cNvPicPr>
          <p:nvPr/>
        </p:nvPicPr>
        <p:blipFill>
          <a:blip r:embed="rId6"/>
          <a:srcRect/>
          <a:stretch>
            <a:fillRect/>
          </a:stretch>
        </p:blipFill>
        <p:spPr bwMode="auto">
          <a:xfrm>
            <a:off x="787591" y="4588745"/>
            <a:ext cx="1225550" cy="1347788"/>
          </a:xfrm>
          <a:prstGeom prst="rect">
            <a:avLst/>
          </a:prstGeom>
          <a:noFill/>
          <a:ln w="9525">
            <a:noFill/>
            <a:miter lim="800000"/>
            <a:headEnd/>
            <a:tailEnd/>
          </a:ln>
        </p:spPr>
      </p:pic>
      <p:pic>
        <p:nvPicPr>
          <p:cNvPr id="9" name="Picture 8"/>
          <p:cNvPicPr>
            <a:picLocks noChangeAspect="1" noChangeArrowheads="1"/>
          </p:cNvPicPr>
          <p:nvPr/>
        </p:nvPicPr>
        <p:blipFill>
          <a:blip r:embed="rId7"/>
          <a:srcRect/>
          <a:stretch>
            <a:fillRect/>
          </a:stretch>
        </p:blipFill>
        <p:spPr bwMode="auto">
          <a:xfrm>
            <a:off x="6613250" y="3604285"/>
            <a:ext cx="1643063" cy="858838"/>
          </a:xfrm>
          <a:prstGeom prst="rect">
            <a:avLst/>
          </a:prstGeom>
          <a:noFill/>
          <a:ln w="9525">
            <a:noFill/>
            <a:miter lim="800000"/>
            <a:headEnd/>
            <a:tailEnd/>
          </a:ln>
        </p:spPr>
      </p:pic>
      <p:pic>
        <p:nvPicPr>
          <p:cNvPr id="10" name="Picture 13" descr="C:\Users\martin.CDESG\Pictures\LiveMesh\Pictures\logos\linux\800px-Redhat_Logo.svg.png"/>
          <p:cNvPicPr>
            <a:picLocks noChangeAspect="1" noChangeArrowheads="1"/>
          </p:cNvPicPr>
          <p:nvPr/>
        </p:nvPicPr>
        <p:blipFill>
          <a:blip r:embed="rId8"/>
          <a:srcRect/>
          <a:stretch>
            <a:fillRect/>
          </a:stretch>
        </p:blipFill>
        <p:spPr bwMode="auto">
          <a:xfrm>
            <a:off x="1942179" y="4634263"/>
            <a:ext cx="2333625" cy="700088"/>
          </a:xfrm>
          <a:prstGeom prst="rect">
            <a:avLst/>
          </a:prstGeom>
          <a:noFill/>
          <a:ln w="9525">
            <a:noFill/>
            <a:miter lim="800000"/>
            <a:headEnd/>
            <a:tailEnd/>
          </a:ln>
        </p:spPr>
      </p:pic>
      <p:pic>
        <p:nvPicPr>
          <p:cNvPr id="11" name="Picture 14" descr="C:\Users\martin.CDESG\Pictures\LiveMesh\Pictures\logos\linux\UbuntuLogo.png"/>
          <p:cNvPicPr>
            <a:picLocks noChangeAspect="1" noChangeArrowheads="1"/>
          </p:cNvPicPr>
          <p:nvPr/>
        </p:nvPicPr>
        <p:blipFill>
          <a:blip r:embed="rId9"/>
          <a:srcRect/>
          <a:stretch>
            <a:fillRect/>
          </a:stretch>
        </p:blipFill>
        <p:spPr bwMode="auto">
          <a:xfrm>
            <a:off x="4624563" y="3724855"/>
            <a:ext cx="1589088" cy="414338"/>
          </a:xfrm>
          <a:prstGeom prst="rect">
            <a:avLst/>
          </a:prstGeom>
          <a:noFill/>
          <a:ln w="9525">
            <a:noFill/>
            <a:miter lim="800000"/>
            <a:headEnd/>
            <a:tailEnd/>
          </a:ln>
        </p:spPr>
      </p:pic>
      <p:pic>
        <p:nvPicPr>
          <p:cNvPr id="12" name="Picture 17" descr="C:\Users\martin.CDESG\Pictures\LiveMesh\Pictures\logos\Eclipse\flex_builder.gif"/>
          <p:cNvPicPr>
            <a:picLocks noChangeAspect="1" noChangeArrowheads="1"/>
          </p:cNvPicPr>
          <p:nvPr/>
        </p:nvPicPr>
        <p:blipFill>
          <a:blip r:embed="rId10"/>
          <a:srcRect/>
          <a:stretch>
            <a:fillRect/>
          </a:stretch>
        </p:blipFill>
        <p:spPr bwMode="auto">
          <a:xfrm>
            <a:off x="7343047" y="4684634"/>
            <a:ext cx="723900" cy="709613"/>
          </a:xfrm>
          <a:prstGeom prst="rect">
            <a:avLst/>
          </a:prstGeom>
          <a:noFill/>
          <a:ln w="9525">
            <a:noFill/>
            <a:miter lim="800000"/>
            <a:headEnd/>
            <a:tailEnd/>
          </a:ln>
        </p:spPr>
      </p:pic>
      <p:pic>
        <p:nvPicPr>
          <p:cNvPr id="13" name="Picture 18" descr="C:\Users\martin.CDESG\Pictures\LiveMesh\Pictures\logos\Eclipse\jboss.gif"/>
          <p:cNvPicPr>
            <a:picLocks noChangeAspect="1" noChangeArrowheads="1"/>
          </p:cNvPicPr>
          <p:nvPr/>
        </p:nvPicPr>
        <p:blipFill>
          <a:blip r:embed="rId11"/>
          <a:srcRect/>
          <a:stretch>
            <a:fillRect/>
          </a:stretch>
        </p:blipFill>
        <p:spPr bwMode="auto">
          <a:xfrm>
            <a:off x="6467208" y="5676260"/>
            <a:ext cx="1447800" cy="762000"/>
          </a:xfrm>
          <a:prstGeom prst="rect">
            <a:avLst/>
          </a:prstGeom>
          <a:noFill/>
          <a:ln w="9525">
            <a:noFill/>
            <a:miter lim="800000"/>
            <a:headEnd/>
            <a:tailEnd/>
          </a:ln>
        </p:spPr>
      </p:pic>
      <p:pic>
        <p:nvPicPr>
          <p:cNvPr id="14" name="Picture 19" descr="C:\Users\martin.CDESG\Pictures\LiveMesh\Pictures\logos\Eclipse\jbuilder.gif"/>
          <p:cNvPicPr>
            <a:picLocks noChangeAspect="1" noChangeArrowheads="1"/>
          </p:cNvPicPr>
          <p:nvPr/>
        </p:nvPicPr>
        <p:blipFill>
          <a:blip r:embed="rId12"/>
          <a:srcRect/>
          <a:stretch>
            <a:fillRect/>
          </a:stretch>
        </p:blipFill>
        <p:spPr bwMode="auto">
          <a:xfrm>
            <a:off x="3881640" y="6028304"/>
            <a:ext cx="1619250" cy="504825"/>
          </a:xfrm>
          <a:prstGeom prst="rect">
            <a:avLst/>
          </a:prstGeom>
          <a:noFill/>
          <a:ln w="9525">
            <a:noFill/>
            <a:miter lim="800000"/>
            <a:headEnd/>
            <a:tailEnd/>
          </a:ln>
        </p:spPr>
      </p:pic>
      <p:pic>
        <p:nvPicPr>
          <p:cNvPr id="15" name="Picture 20" descr="C:\Users\martin.CDESG\Pictures\LiveMesh\Pictures\logos\Eclipse\myeclipse.gif"/>
          <p:cNvPicPr>
            <a:picLocks noChangeAspect="1" noChangeArrowheads="1"/>
          </p:cNvPicPr>
          <p:nvPr/>
        </p:nvPicPr>
        <p:blipFill>
          <a:blip r:embed="rId13"/>
          <a:srcRect/>
          <a:stretch>
            <a:fillRect/>
          </a:stretch>
        </p:blipFill>
        <p:spPr bwMode="auto">
          <a:xfrm>
            <a:off x="4630205" y="5267518"/>
            <a:ext cx="1238250" cy="619125"/>
          </a:xfrm>
          <a:prstGeom prst="rect">
            <a:avLst/>
          </a:prstGeom>
          <a:noFill/>
          <a:ln w="9525">
            <a:noFill/>
            <a:miter lim="800000"/>
            <a:headEnd/>
            <a:tailEnd/>
          </a:ln>
        </p:spPr>
      </p:pic>
      <p:pic>
        <p:nvPicPr>
          <p:cNvPr id="16" name="Picture 21" descr="C:\Users\martin.CDESG\Pictures\LiveMesh\Pictures\logos\Eclipse\aptana.gif"/>
          <p:cNvPicPr>
            <a:picLocks noChangeAspect="1" noChangeArrowheads="1"/>
          </p:cNvPicPr>
          <p:nvPr/>
        </p:nvPicPr>
        <p:blipFill>
          <a:blip r:embed="rId14"/>
          <a:srcRect/>
          <a:stretch>
            <a:fillRect/>
          </a:stretch>
        </p:blipFill>
        <p:spPr bwMode="auto">
          <a:xfrm>
            <a:off x="1530004" y="6013916"/>
            <a:ext cx="1323975" cy="504825"/>
          </a:xfrm>
          <a:prstGeom prst="rect">
            <a:avLst/>
          </a:prstGeom>
          <a:noFill/>
          <a:ln w="9525">
            <a:noFill/>
            <a:miter lim="800000"/>
            <a:headEnd/>
            <a:tailEnd/>
          </a:ln>
        </p:spPr>
      </p:pic>
      <p:pic>
        <p:nvPicPr>
          <p:cNvPr id="17" name="Picture 22"/>
          <p:cNvPicPr>
            <a:picLocks noChangeAspect="1" noChangeArrowheads="1"/>
          </p:cNvPicPr>
          <p:nvPr/>
        </p:nvPicPr>
        <p:blipFill>
          <a:blip r:embed="rId15"/>
          <a:srcRect/>
          <a:stretch>
            <a:fillRect/>
          </a:stretch>
        </p:blipFill>
        <p:spPr bwMode="auto">
          <a:xfrm>
            <a:off x="2355382" y="5480517"/>
            <a:ext cx="1998663" cy="376238"/>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750"/>
                                        <p:tgtEl>
                                          <p:spTgt spid="7"/>
                                        </p:tgtEl>
                                      </p:cBhvr>
                                    </p:animEffec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250"/>
                            </p:stCondLst>
                            <p:childTnLst>
                              <p:par>
                                <p:cTn id="16" presetID="10" presetClass="entr" presetSubtype="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childTnLst>
                          </p:cTn>
                        </p:par>
                        <p:par>
                          <p:cTn id="27" fill="hold">
                            <p:stCondLst>
                              <p:cond delay="225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250"/>
                                        <p:tgtEl>
                                          <p:spTgt spid="11"/>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50"/>
                                        <p:tgtEl>
                                          <p:spTgt spid="14"/>
                                        </p:tgtEl>
                                      </p:cBhvr>
                                    </p:animEffect>
                                  </p:childTnLst>
                                </p:cTn>
                              </p:par>
                            </p:childTnLst>
                          </p:cTn>
                        </p:par>
                        <p:par>
                          <p:cTn id="35" fill="hold">
                            <p:stCondLst>
                              <p:cond delay="2750"/>
                            </p:stCondLst>
                            <p:childTnLst>
                              <p:par>
                                <p:cTn id="36" presetID="10" presetClass="entr" presetSubtype="0"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250"/>
                                        <p:tgtEl>
                                          <p:spTgt spid="13"/>
                                        </p:tgtEl>
                                      </p:cBhvr>
                                    </p:animEffect>
                                  </p:childTnLst>
                                </p:cTn>
                              </p:par>
                            </p:childTnLst>
                          </p:cTn>
                        </p:par>
                        <p:par>
                          <p:cTn id="39" fill="hold">
                            <p:stCondLst>
                              <p:cond delay="3000"/>
                            </p:stCondLst>
                            <p:childTnLst>
                              <p:par>
                                <p:cTn id="40" presetID="10" presetClass="entr" presetSubtype="0"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50"/>
                                        <p:tgtEl>
                                          <p:spTgt spid="10"/>
                                        </p:tgtEl>
                                      </p:cBhvr>
                                    </p:animEffect>
                                  </p:childTnLst>
                                </p:cTn>
                              </p:par>
                            </p:childTnLst>
                          </p:cTn>
                        </p:par>
                        <p:par>
                          <p:cTn id="43" fill="hold">
                            <p:stCondLst>
                              <p:cond delay="3250"/>
                            </p:stCondLst>
                            <p:childTnLst>
                              <p:par>
                                <p:cTn id="44" presetID="10" presetClass="entr" presetSubtype="0"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250"/>
                                        <p:tgtEl>
                                          <p:spTgt spid="16"/>
                                        </p:tgtEl>
                                      </p:cBhvr>
                                    </p:animEffect>
                                  </p:childTnLst>
                                </p:cTn>
                              </p:par>
                            </p:childTnLst>
                          </p:cTn>
                        </p:par>
                        <p:par>
                          <p:cTn id="47" fill="hold">
                            <p:stCondLst>
                              <p:cond delay="3500"/>
                            </p:stCondLst>
                            <p:childTnLst>
                              <p:par>
                                <p:cTn id="48" presetID="10" presetClass="entr" presetSubtype="0"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250"/>
                                        <p:tgtEl>
                                          <p:spTgt spid="6"/>
                                        </p:tgtEl>
                                      </p:cBhvr>
                                    </p:animEffect>
                                  </p:childTnLst>
                                </p:cTn>
                              </p:par>
                            </p:childTnLst>
                          </p:cTn>
                        </p:par>
                        <p:par>
                          <p:cTn id="51" fill="hold">
                            <p:stCondLst>
                              <p:cond delay="3750"/>
                            </p:stCondLst>
                            <p:childTnLst>
                              <p:par>
                                <p:cTn id="52" presetID="10" presetClass="entr" presetSubtype="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250"/>
                                        <p:tgtEl>
                                          <p:spTgt spid="15"/>
                                        </p:tgtEl>
                                      </p:cBhvr>
                                    </p:animEffect>
                                  </p:childTnLst>
                                </p:cTn>
                              </p:par>
                            </p:childTnLst>
                          </p:cTn>
                        </p:par>
                        <p:par>
                          <p:cTn id="55" fill="hold">
                            <p:stCondLst>
                              <p:cond delay="4000"/>
                            </p:stCondLst>
                            <p:childTnLst>
                              <p:par>
                                <p:cTn id="56" presetID="10" presetClass="entr" presetSubtype="0" fill="hold"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Teamprise in Eclipse</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Administer TFS In Your Environment </a:t>
            </a:r>
            <a:br>
              <a:rPr lang="en-US" smtClean="0"/>
            </a:br>
            <a:endParaRPr lang="en-US" dirty="0"/>
          </a:p>
        </p:txBody>
      </p:sp>
      <p:sp>
        <p:nvSpPr>
          <p:cNvPr id="3" name="Text Placeholder 2"/>
          <p:cNvSpPr>
            <a:spLocks noGrp="1"/>
          </p:cNvSpPr>
          <p:nvPr>
            <p:ph type="body" sz="quarter" idx="10"/>
          </p:nvPr>
        </p:nvSpPr>
        <p:spPr/>
        <p:txBody>
          <a:bodyPr/>
          <a:lstStyle/>
          <a:p>
            <a:r>
              <a:rPr lang="en-US" smtClean="0"/>
              <a:t>New setup architecture</a:t>
            </a:r>
          </a:p>
          <a:p>
            <a:r>
              <a:rPr lang="en-US" smtClean="0"/>
              <a:t>Admin console</a:t>
            </a:r>
          </a:p>
          <a:p>
            <a:r>
              <a:rPr lang="en-US" smtClean="0"/>
              <a:t>Flexible configuration</a:t>
            </a:r>
          </a:p>
          <a:p>
            <a:r>
              <a:rPr lang="en-US" smtClean="0"/>
              <a:t>Team Project Collections</a:t>
            </a:r>
          </a:p>
          <a:p>
            <a:r>
              <a:rPr lang="en-US" smtClean="0"/>
              <a:t>Architecture for hosting</a:t>
            </a:r>
          </a:p>
          <a:p>
            <a:r>
              <a:rPr lang="en-US" smtClean="0"/>
              <a:t>Application Tier NLB</a:t>
            </a:r>
          </a:p>
          <a:p>
            <a:r>
              <a:rPr lang="en-US" smtClean="0"/>
              <a:t>Cross TPC reporting</a:t>
            </a:r>
          </a:p>
          <a:p>
            <a:endParaRPr lang="en-US" dirty="0" smtClean="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553998"/>
          </a:xfrm>
        </p:spPr>
        <p:txBody>
          <a:bodyPr/>
          <a:lstStyle/>
          <a:p>
            <a:r>
              <a:rPr lang="en-US" dirty="0" smtClean="0"/>
              <a:t>TFS Topology</a:t>
            </a:r>
            <a:endParaRPr lang="en-US" dirty="0">
              <a:solidFill>
                <a:schemeClr val="accent3"/>
              </a:solidFill>
            </a:endParaRPr>
          </a:p>
        </p:txBody>
      </p:sp>
      <p:sp>
        <p:nvSpPr>
          <p:cNvPr id="37" name="Rounded Rectangle 36"/>
          <p:cNvSpPr/>
          <p:nvPr/>
        </p:nvSpPr>
        <p:spPr>
          <a:xfrm>
            <a:off x="2797628" y="3124200"/>
            <a:ext cx="3526972" cy="9525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38" name="Rounded Rectangle 37"/>
          <p:cNvSpPr/>
          <p:nvPr/>
        </p:nvSpPr>
        <p:spPr>
          <a:xfrm>
            <a:off x="3017004" y="3269496"/>
            <a:ext cx="137160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a:defRPr/>
            </a:pPr>
            <a:r>
              <a:rPr lang="en-US" dirty="0" smtClean="0">
                <a:solidFill>
                  <a:srgbClr val="FFFFFF"/>
                </a:solidFill>
                <a:effectLst>
                  <a:outerShdw blurRad="38100" dist="38100" dir="2700000" algn="tl">
                    <a:srgbClr val="000000">
                      <a:alpha val="43137"/>
                    </a:srgbClr>
                  </a:outerShdw>
                </a:effectLst>
                <a:latin typeface="Segoe UI" pitchFamily="34" charset="0"/>
                <a:cs typeface="Segoe UI" pitchFamily="34" charset="0"/>
              </a:rPr>
              <a:t>TFS AT</a:t>
            </a:r>
          </a:p>
        </p:txBody>
      </p:sp>
      <p:pic>
        <p:nvPicPr>
          <p:cNvPr id="39" name="Picture 38" descr="Server XML Web Service.png"/>
          <p:cNvPicPr>
            <a:picLocks noChangeAspect="1"/>
          </p:cNvPicPr>
          <p:nvPr/>
        </p:nvPicPr>
        <p:blipFill>
          <a:blip r:embed="rId3" cstate="print"/>
          <a:stretch>
            <a:fillRect/>
          </a:stretch>
        </p:blipFill>
        <p:spPr>
          <a:xfrm>
            <a:off x="2285256" y="3200400"/>
            <a:ext cx="616165" cy="944277"/>
          </a:xfrm>
          <a:prstGeom prst="rect">
            <a:avLst/>
          </a:prstGeom>
          <a:ln>
            <a:headEnd type="none" w="med" len="med"/>
            <a:tailEnd type="none" w="med" len="med"/>
          </a:ln>
        </p:spPr>
      </p:pic>
      <p:sp>
        <p:nvSpPr>
          <p:cNvPr id="43" name="Can 42"/>
          <p:cNvSpPr/>
          <p:nvPr/>
        </p:nvSpPr>
        <p:spPr>
          <a:xfrm>
            <a:off x="4572000" y="3253998"/>
            <a:ext cx="1524000" cy="685800"/>
          </a:xfrm>
          <a:prstGeom prst="ca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dirty="0" smtClean="0">
              <a:solidFill>
                <a:srgbClr val="FFFFFF"/>
              </a:solidFill>
            </a:endParaRPr>
          </a:p>
          <a:p>
            <a:pPr algn="ctr" defTabSz="914099" fontAlgn="base">
              <a:spcBef>
                <a:spcPct val="0"/>
              </a:spcBef>
              <a:spcAft>
                <a:spcPct val="0"/>
              </a:spcAft>
              <a:defRPr/>
            </a:pPr>
            <a:r>
              <a:rPr lang="en-US" dirty="0" smtClean="0">
                <a:solidFill>
                  <a:srgbClr val="FFFFFF"/>
                </a:solidFill>
              </a:rPr>
              <a:t>HR Applications</a:t>
            </a:r>
          </a:p>
          <a:p>
            <a:pPr algn="ctr" defTabSz="914099" fontAlgn="base">
              <a:spcBef>
                <a:spcPct val="0"/>
              </a:spcBef>
              <a:spcAft>
                <a:spcPct val="0"/>
              </a:spcAft>
              <a:defRPr/>
            </a:pPr>
            <a:endParaRPr lang="en-US" dirty="0">
              <a:solidFill>
                <a:srgbClr val="FFFFFF"/>
              </a:solidFill>
            </a:endParaRPr>
          </a:p>
        </p:txBody>
      </p:sp>
      <p:sp>
        <p:nvSpPr>
          <p:cNvPr id="41" name="Rounded Rectangular Callout 40"/>
          <p:cNvSpPr/>
          <p:nvPr/>
        </p:nvSpPr>
        <p:spPr>
          <a:xfrm>
            <a:off x="2209800" y="2438400"/>
            <a:ext cx="1447800" cy="430129"/>
          </a:xfrm>
          <a:prstGeom prst="wedgeRoundRectCallout">
            <a:avLst>
              <a:gd name="adj1" fmla="val -16442"/>
              <a:gd name="adj2" fmla="val 907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Segoe UI" pitchFamily="34" charset="0"/>
                <a:cs typeface="Segoe UI" pitchFamily="34" charset="0"/>
              </a:rPr>
              <a:t>Single Server TFS</a:t>
            </a:r>
            <a:endParaRPr lang="en-US" sz="1400" dirty="0">
              <a:latin typeface="Segoe UI" pitchFamily="34" charset="0"/>
              <a:cs typeface="Segoe UI" pitchFamily="34" charset="0"/>
            </a:endParaRPr>
          </a:p>
        </p:txBody>
      </p:sp>
      <p:sp>
        <p:nvSpPr>
          <p:cNvPr id="42" name="TextBox 41"/>
          <p:cNvSpPr txBox="1"/>
          <p:nvPr/>
        </p:nvSpPr>
        <p:spPr>
          <a:xfrm>
            <a:off x="685800" y="5791200"/>
            <a:ext cx="3429000" cy="523220"/>
          </a:xfrm>
          <a:prstGeom prst="rect">
            <a:avLst/>
          </a:prstGeom>
          <a:noFill/>
        </p:spPr>
        <p:txBody>
          <a:bodyPr wrap="square" rtlCol="0">
            <a:spAutoFit/>
          </a:bodyPr>
          <a:lstStyle/>
          <a:p>
            <a:r>
              <a:rPr lang="en-US" sz="2800" dirty="0" smtClean="0"/>
              <a:t>Simple</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5029200" y="2925477"/>
            <a:ext cx="1905000" cy="9525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2" name="Title 1"/>
          <p:cNvSpPr>
            <a:spLocks noGrp="1"/>
          </p:cNvSpPr>
          <p:nvPr>
            <p:ph type="title"/>
          </p:nvPr>
        </p:nvSpPr>
        <p:spPr>
          <a:xfrm>
            <a:off x="387054" y="152400"/>
            <a:ext cx="8375946" cy="553998"/>
          </a:xfrm>
        </p:spPr>
        <p:txBody>
          <a:bodyPr/>
          <a:lstStyle/>
          <a:p>
            <a:r>
              <a:rPr smtClean="0"/>
              <a:t>TFS Topology</a:t>
            </a:r>
            <a:endParaRPr lang="en-US" dirty="0">
              <a:solidFill>
                <a:schemeClr val="accent3"/>
              </a:solidFill>
            </a:endParaRPr>
          </a:p>
        </p:txBody>
      </p:sp>
      <p:sp>
        <p:nvSpPr>
          <p:cNvPr id="37" name="Rounded Rectangle 36"/>
          <p:cNvSpPr/>
          <p:nvPr/>
        </p:nvSpPr>
        <p:spPr>
          <a:xfrm>
            <a:off x="2417372" y="2895600"/>
            <a:ext cx="1774372" cy="9525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38" name="Rounded Rectangle 37"/>
          <p:cNvSpPr/>
          <p:nvPr/>
        </p:nvSpPr>
        <p:spPr>
          <a:xfrm>
            <a:off x="2636748" y="3040896"/>
            <a:ext cx="137160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a:defRPr/>
            </a:pPr>
            <a:r>
              <a:rPr lang="en-US" dirty="0" smtClean="0">
                <a:solidFill>
                  <a:srgbClr val="FFFFFF"/>
                </a:solidFill>
                <a:effectLst>
                  <a:outerShdw blurRad="38100" dist="38100" dir="2700000" algn="tl">
                    <a:srgbClr val="000000">
                      <a:alpha val="43137"/>
                    </a:srgbClr>
                  </a:outerShdw>
                </a:effectLst>
                <a:latin typeface="Segoe UI" pitchFamily="34" charset="0"/>
                <a:cs typeface="Segoe UI" pitchFamily="34" charset="0"/>
              </a:rPr>
              <a:t>TFS AT</a:t>
            </a:r>
          </a:p>
        </p:txBody>
      </p:sp>
      <p:pic>
        <p:nvPicPr>
          <p:cNvPr id="39" name="Picture 38" descr="Server XML Web Service.png"/>
          <p:cNvPicPr>
            <a:picLocks noChangeAspect="1"/>
          </p:cNvPicPr>
          <p:nvPr/>
        </p:nvPicPr>
        <p:blipFill>
          <a:blip r:embed="rId3" cstate="print"/>
          <a:stretch>
            <a:fillRect/>
          </a:stretch>
        </p:blipFill>
        <p:spPr>
          <a:xfrm>
            <a:off x="1905000" y="2971800"/>
            <a:ext cx="616165" cy="944277"/>
          </a:xfrm>
          <a:prstGeom prst="rect">
            <a:avLst/>
          </a:prstGeom>
          <a:ln>
            <a:headEnd type="none" w="med" len="med"/>
            <a:tailEnd type="none" w="med" len="med"/>
          </a:ln>
        </p:spPr>
      </p:pic>
      <p:sp>
        <p:nvSpPr>
          <p:cNvPr id="43" name="Can 42"/>
          <p:cNvSpPr/>
          <p:nvPr/>
        </p:nvSpPr>
        <p:spPr>
          <a:xfrm>
            <a:off x="5228094" y="3046881"/>
            <a:ext cx="1524000" cy="685800"/>
          </a:xfrm>
          <a:prstGeom prst="ca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dirty="0" smtClean="0">
              <a:solidFill>
                <a:srgbClr val="FFFFFF"/>
              </a:solidFill>
            </a:endParaRPr>
          </a:p>
          <a:p>
            <a:pPr algn="ctr" defTabSz="914099" fontAlgn="base">
              <a:spcBef>
                <a:spcPct val="0"/>
              </a:spcBef>
              <a:spcAft>
                <a:spcPct val="0"/>
              </a:spcAft>
              <a:defRPr/>
            </a:pPr>
            <a:r>
              <a:rPr lang="en-US" dirty="0" smtClean="0">
                <a:solidFill>
                  <a:srgbClr val="FFFFFF"/>
                </a:solidFill>
              </a:rPr>
              <a:t>HR Applications</a:t>
            </a:r>
          </a:p>
          <a:p>
            <a:pPr algn="ctr" defTabSz="914099" fontAlgn="base">
              <a:spcBef>
                <a:spcPct val="0"/>
              </a:spcBef>
              <a:spcAft>
                <a:spcPct val="0"/>
              </a:spcAft>
              <a:defRPr/>
            </a:pPr>
            <a:endParaRPr lang="en-US" dirty="0">
              <a:solidFill>
                <a:srgbClr val="FFFFFF"/>
              </a:solidFill>
            </a:endParaRPr>
          </a:p>
        </p:txBody>
      </p:sp>
      <p:pic>
        <p:nvPicPr>
          <p:cNvPr id="41" name="Picture 40" descr="Server XML Web Service.png"/>
          <p:cNvPicPr>
            <a:picLocks noChangeAspect="1"/>
          </p:cNvPicPr>
          <p:nvPr/>
        </p:nvPicPr>
        <p:blipFill>
          <a:blip r:embed="rId3" cstate="print"/>
          <a:stretch>
            <a:fillRect/>
          </a:stretch>
        </p:blipFill>
        <p:spPr>
          <a:xfrm>
            <a:off x="4495800" y="3001677"/>
            <a:ext cx="616165" cy="944277"/>
          </a:xfrm>
          <a:prstGeom prst="rect">
            <a:avLst/>
          </a:prstGeom>
          <a:ln>
            <a:headEnd type="none" w="med" len="med"/>
            <a:tailEnd type="none" w="med" len="med"/>
          </a:ln>
        </p:spPr>
      </p:pic>
      <p:sp>
        <p:nvSpPr>
          <p:cNvPr id="46" name="Rounded Rectangular Callout 45"/>
          <p:cNvSpPr/>
          <p:nvPr/>
        </p:nvSpPr>
        <p:spPr>
          <a:xfrm>
            <a:off x="4648200" y="2133600"/>
            <a:ext cx="1447800" cy="430129"/>
          </a:xfrm>
          <a:prstGeom prst="wedgeRoundRectCallout">
            <a:avLst>
              <a:gd name="adj1" fmla="val -16442"/>
              <a:gd name="adj2" fmla="val 907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Segoe UI" pitchFamily="34" charset="0"/>
                <a:cs typeface="Segoe UI" pitchFamily="34" charset="0"/>
              </a:rPr>
              <a:t>Data Tier</a:t>
            </a:r>
            <a:endParaRPr lang="en-US" sz="1400" dirty="0">
              <a:latin typeface="Segoe UI" pitchFamily="34" charset="0"/>
              <a:cs typeface="Segoe UI" pitchFamily="34" charset="0"/>
            </a:endParaRPr>
          </a:p>
        </p:txBody>
      </p:sp>
      <p:pic>
        <p:nvPicPr>
          <p:cNvPr id="47" name="Picture 46" descr="Server XML Web Service.png"/>
          <p:cNvPicPr>
            <a:picLocks noChangeAspect="1"/>
          </p:cNvPicPr>
          <p:nvPr/>
        </p:nvPicPr>
        <p:blipFill>
          <a:blip r:embed="rId3" cstate="print"/>
          <a:stretch>
            <a:fillRect/>
          </a:stretch>
        </p:blipFill>
        <p:spPr>
          <a:xfrm>
            <a:off x="4648200" y="3154077"/>
            <a:ext cx="616165" cy="944277"/>
          </a:xfrm>
          <a:prstGeom prst="rect">
            <a:avLst/>
          </a:prstGeom>
          <a:ln>
            <a:headEnd type="none" w="med" len="med"/>
            <a:tailEnd type="none" w="med" len="med"/>
          </a:ln>
        </p:spPr>
      </p:pic>
      <p:sp>
        <p:nvSpPr>
          <p:cNvPr id="48" name="Rounded Rectangular Callout 47"/>
          <p:cNvSpPr/>
          <p:nvPr/>
        </p:nvSpPr>
        <p:spPr>
          <a:xfrm>
            <a:off x="4648200" y="4343400"/>
            <a:ext cx="1447800" cy="430129"/>
          </a:xfrm>
          <a:prstGeom prst="wedgeRoundRectCallout">
            <a:avLst>
              <a:gd name="adj1" fmla="val -25006"/>
              <a:gd name="adj2" fmla="val -1037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Segoe UI" pitchFamily="34" charset="0"/>
                <a:cs typeface="Segoe UI" pitchFamily="34" charset="0"/>
              </a:rPr>
              <a:t>Clustered SQL Server</a:t>
            </a:r>
            <a:endParaRPr lang="en-US" sz="1400" dirty="0">
              <a:latin typeface="Segoe UI" pitchFamily="34" charset="0"/>
              <a:cs typeface="Segoe UI" pitchFamily="34" charset="0"/>
            </a:endParaRPr>
          </a:p>
        </p:txBody>
      </p:sp>
      <p:sp>
        <p:nvSpPr>
          <p:cNvPr id="49" name="TextBox 48"/>
          <p:cNvSpPr txBox="1"/>
          <p:nvPr/>
        </p:nvSpPr>
        <p:spPr>
          <a:xfrm>
            <a:off x="685800" y="5791200"/>
            <a:ext cx="6324600" cy="523220"/>
          </a:xfrm>
          <a:prstGeom prst="rect">
            <a:avLst/>
          </a:prstGeom>
          <a:noFill/>
        </p:spPr>
        <p:txBody>
          <a:bodyPr wrap="square" rtlCol="0">
            <a:spAutoFit/>
          </a:bodyPr>
          <a:lstStyle/>
          <a:p>
            <a:r>
              <a:rPr lang="en-US" sz="2800" dirty="0" smtClean="0"/>
              <a:t>Scale (a little), SQL Consolidation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685800" y="5943600"/>
            <a:ext cx="6324600" cy="523220"/>
          </a:xfrm>
          <a:prstGeom prst="rect">
            <a:avLst/>
          </a:prstGeom>
          <a:noFill/>
        </p:spPr>
        <p:txBody>
          <a:bodyPr wrap="square" rtlCol="0">
            <a:spAutoFit/>
          </a:bodyPr>
          <a:lstStyle/>
          <a:p>
            <a:r>
              <a:rPr lang="en-US" sz="2800" dirty="0" smtClean="0"/>
              <a:t>Isolation</a:t>
            </a:r>
            <a:endParaRPr lang="en-US" dirty="0"/>
          </a:p>
        </p:txBody>
      </p:sp>
      <p:sp>
        <p:nvSpPr>
          <p:cNvPr id="73" name="TextBox 72"/>
          <p:cNvSpPr txBox="1"/>
          <p:nvPr/>
        </p:nvSpPr>
        <p:spPr>
          <a:xfrm>
            <a:off x="762000" y="5943600"/>
            <a:ext cx="6324600" cy="523220"/>
          </a:xfrm>
          <a:prstGeom prst="rect">
            <a:avLst/>
          </a:prstGeom>
          <a:noFill/>
        </p:spPr>
        <p:txBody>
          <a:bodyPr wrap="square" rtlCol="0">
            <a:spAutoFit/>
          </a:bodyPr>
          <a:lstStyle/>
          <a:p>
            <a:r>
              <a:rPr lang="en-US" sz="2800" dirty="0" smtClean="0"/>
              <a:t>Scale</a:t>
            </a:r>
            <a:endParaRPr lang="en-US" dirty="0"/>
          </a:p>
        </p:txBody>
      </p:sp>
      <p:sp>
        <p:nvSpPr>
          <p:cNvPr id="57" name="Rounded Rectangle 56"/>
          <p:cNvSpPr/>
          <p:nvPr/>
        </p:nvSpPr>
        <p:spPr>
          <a:xfrm>
            <a:off x="5007428" y="4038600"/>
            <a:ext cx="1850572" cy="10668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41" name="Rounded Rectangle 40"/>
          <p:cNvSpPr/>
          <p:nvPr/>
        </p:nvSpPr>
        <p:spPr>
          <a:xfrm>
            <a:off x="5007428" y="1981200"/>
            <a:ext cx="1850572" cy="19050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2" name="Title 1"/>
          <p:cNvSpPr>
            <a:spLocks noGrp="1"/>
          </p:cNvSpPr>
          <p:nvPr>
            <p:ph type="title"/>
          </p:nvPr>
        </p:nvSpPr>
        <p:spPr>
          <a:xfrm>
            <a:off x="387054" y="152400"/>
            <a:ext cx="8375946" cy="553998"/>
          </a:xfrm>
        </p:spPr>
        <p:txBody>
          <a:bodyPr/>
          <a:lstStyle/>
          <a:p>
            <a:r>
              <a:rPr smtClean="0"/>
              <a:t>TFS Topology</a:t>
            </a:r>
            <a:endParaRPr lang="en-US" dirty="0">
              <a:solidFill>
                <a:schemeClr val="accent3"/>
              </a:solidFill>
            </a:endParaRPr>
          </a:p>
        </p:txBody>
      </p:sp>
      <p:sp>
        <p:nvSpPr>
          <p:cNvPr id="37" name="Rounded Rectangle 36"/>
          <p:cNvSpPr/>
          <p:nvPr/>
        </p:nvSpPr>
        <p:spPr>
          <a:xfrm>
            <a:off x="2264972" y="2027523"/>
            <a:ext cx="1774372" cy="9525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38" name="Rounded Rectangle 37"/>
          <p:cNvSpPr/>
          <p:nvPr/>
        </p:nvSpPr>
        <p:spPr>
          <a:xfrm>
            <a:off x="2484348" y="2172819"/>
            <a:ext cx="137160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a:defRPr/>
            </a:pPr>
            <a:r>
              <a:rPr lang="en-US" dirty="0" smtClean="0">
                <a:solidFill>
                  <a:srgbClr val="FFFFFF"/>
                </a:solidFill>
                <a:effectLst>
                  <a:outerShdw blurRad="38100" dist="38100" dir="2700000" algn="tl">
                    <a:srgbClr val="000000">
                      <a:alpha val="43137"/>
                    </a:srgbClr>
                  </a:outerShdw>
                </a:effectLst>
                <a:latin typeface="Segoe UI" pitchFamily="34" charset="0"/>
                <a:cs typeface="Segoe UI" pitchFamily="34" charset="0"/>
              </a:rPr>
              <a:t>TFS AT</a:t>
            </a:r>
          </a:p>
        </p:txBody>
      </p:sp>
      <p:pic>
        <p:nvPicPr>
          <p:cNvPr id="39" name="Picture 38" descr="Server XML Web Service.png"/>
          <p:cNvPicPr>
            <a:picLocks noChangeAspect="1"/>
          </p:cNvPicPr>
          <p:nvPr/>
        </p:nvPicPr>
        <p:blipFill>
          <a:blip r:embed="rId3" cstate="print"/>
          <a:stretch>
            <a:fillRect/>
          </a:stretch>
        </p:blipFill>
        <p:spPr>
          <a:xfrm>
            <a:off x="1752600" y="2103723"/>
            <a:ext cx="616165" cy="944277"/>
          </a:xfrm>
          <a:prstGeom prst="rect">
            <a:avLst/>
          </a:prstGeom>
          <a:ln>
            <a:headEnd type="none" w="med" len="med"/>
            <a:tailEnd type="none" w="med" len="med"/>
          </a:ln>
        </p:spPr>
      </p:pic>
      <p:sp>
        <p:nvSpPr>
          <p:cNvPr id="43" name="Can 42"/>
          <p:cNvSpPr/>
          <p:nvPr/>
        </p:nvSpPr>
        <p:spPr>
          <a:xfrm>
            <a:off x="5181600" y="2133600"/>
            <a:ext cx="1524000" cy="685800"/>
          </a:xfrm>
          <a:prstGeom prst="ca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dirty="0" smtClean="0">
              <a:solidFill>
                <a:srgbClr val="FFFFFF"/>
              </a:solidFill>
            </a:endParaRPr>
          </a:p>
          <a:p>
            <a:pPr algn="ctr" defTabSz="914099" fontAlgn="base">
              <a:spcBef>
                <a:spcPct val="0"/>
              </a:spcBef>
              <a:spcAft>
                <a:spcPct val="0"/>
              </a:spcAft>
              <a:defRPr/>
            </a:pPr>
            <a:r>
              <a:rPr lang="en-US" dirty="0" smtClean="0">
                <a:solidFill>
                  <a:srgbClr val="FFFFFF"/>
                </a:solidFill>
              </a:rPr>
              <a:t>HR Applications</a:t>
            </a:r>
          </a:p>
          <a:p>
            <a:pPr algn="ctr" defTabSz="914099" fontAlgn="base">
              <a:spcBef>
                <a:spcPct val="0"/>
              </a:spcBef>
              <a:spcAft>
                <a:spcPct val="0"/>
              </a:spcAft>
              <a:defRPr/>
            </a:pPr>
            <a:endParaRPr lang="en-US" dirty="0">
              <a:solidFill>
                <a:srgbClr val="FFFFFF"/>
              </a:solidFill>
            </a:endParaRPr>
          </a:p>
        </p:txBody>
      </p:sp>
      <p:sp>
        <p:nvSpPr>
          <p:cNvPr id="40" name="Can 39"/>
          <p:cNvSpPr/>
          <p:nvPr/>
        </p:nvSpPr>
        <p:spPr>
          <a:xfrm>
            <a:off x="5181600" y="2971800"/>
            <a:ext cx="1524000" cy="685800"/>
          </a:xfrm>
          <a:prstGeom prst="ca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dirty="0" smtClean="0">
              <a:solidFill>
                <a:srgbClr val="FFFFFF"/>
              </a:solidFill>
            </a:endParaRPr>
          </a:p>
          <a:p>
            <a:pPr algn="ctr" defTabSz="914099" fontAlgn="base">
              <a:spcBef>
                <a:spcPct val="0"/>
              </a:spcBef>
              <a:spcAft>
                <a:spcPct val="0"/>
              </a:spcAft>
              <a:defRPr/>
            </a:pPr>
            <a:r>
              <a:rPr lang="en-US" dirty="0" smtClean="0">
                <a:solidFill>
                  <a:srgbClr val="FFFFFF"/>
                </a:solidFill>
              </a:rPr>
              <a:t>Finance Applications</a:t>
            </a:r>
          </a:p>
          <a:p>
            <a:pPr algn="ctr" defTabSz="914099" fontAlgn="base">
              <a:spcBef>
                <a:spcPct val="0"/>
              </a:spcBef>
              <a:spcAft>
                <a:spcPct val="0"/>
              </a:spcAft>
              <a:defRPr/>
            </a:pPr>
            <a:endParaRPr lang="en-US" dirty="0">
              <a:solidFill>
                <a:srgbClr val="FFFFFF"/>
              </a:solidFill>
            </a:endParaRPr>
          </a:p>
        </p:txBody>
      </p:sp>
      <p:pic>
        <p:nvPicPr>
          <p:cNvPr id="42" name="Picture 41" descr="Server XML Web Service.png"/>
          <p:cNvPicPr>
            <a:picLocks noChangeAspect="1"/>
          </p:cNvPicPr>
          <p:nvPr/>
        </p:nvPicPr>
        <p:blipFill>
          <a:blip r:embed="rId3" cstate="print"/>
          <a:stretch>
            <a:fillRect/>
          </a:stretch>
        </p:blipFill>
        <p:spPr>
          <a:xfrm>
            <a:off x="4495056" y="2057400"/>
            <a:ext cx="616165" cy="944277"/>
          </a:xfrm>
          <a:prstGeom prst="rect">
            <a:avLst/>
          </a:prstGeom>
          <a:ln>
            <a:headEnd type="none" w="med" len="med"/>
            <a:tailEnd type="none" w="med" len="med"/>
          </a:ln>
        </p:spPr>
      </p:pic>
      <p:pic>
        <p:nvPicPr>
          <p:cNvPr id="53" name="Picture 52" descr="Server XML Web Service.png"/>
          <p:cNvPicPr>
            <a:picLocks noChangeAspect="1"/>
          </p:cNvPicPr>
          <p:nvPr/>
        </p:nvPicPr>
        <p:blipFill>
          <a:blip r:embed="rId3" cstate="print"/>
          <a:stretch>
            <a:fillRect/>
          </a:stretch>
        </p:blipFill>
        <p:spPr>
          <a:xfrm>
            <a:off x="4647456" y="2209800"/>
            <a:ext cx="616165" cy="944277"/>
          </a:xfrm>
          <a:prstGeom prst="rect">
            <a:avLst/>
          </a:prstGeom>
          <a:ln>
            <a:headEnd type="none" w="med" len="med"/>
            <a:tailEnd type="none" w="med" len="med"/>
          </a:ln>
        </p:spPr>
      </p:pic>
      <p:sp>
        <p:nvSpPr>
          <p:cNvPr id="55" name="Rounded Rectangular Callout 54"/>
          <p:cNvSpPr/>
          <p:nvPr/>
        </p:nvSpPr>
        <p:spPr>
          <a:xfrm>
            <a:off x="7162800" y="3048000"/>
            <a:ext cx="1447800" cy="430129"/>
          </a:xfrm>
          <a:prstGeom prst="wedgeRoundRectCallout">
            <a:avLst>
              <a:gd name="adj1" fmla="val -69966"/>
              <a:gd name="adj2" fmla="val -289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Segoe UI" pitchFamily="34" charset="0"/>
                <a:cs typeface="Segoe UI" pitchFamily="34" charset="0"/>
              </a:rPr>
              <a:t>Team Project Collection</a:t>
            </a:r>
            <a:endParaRPr lang="en-US" sz="1400" dirty="0">
              <a:latin typeface="Segoe UI" pitchFamily="34" charset="0"/>
              <a:cs typeface="Segoe UI" pitchFamily="34" charset="0"/>
            </a:endParaRPr>
          </a:p>
        </p:txBody>
      </p:sp>
      <p:pic>
        <p:nvPicPr>
          <p:cNvPr id="56" name="Picture 55" descr="Server XML Web Service.png"/>
          <p:cNvPicPr>
            <a:picLocks noChangeAspect="1"/>
          </p:cNvPicPr>
          <p:nvPr/>
        </p:nvPicPr>
        <p:blipFill>
          <a:blip r:embed="rId3" cstate="print"/>
          <a:stretch>
            <a:fillRect/>
          </a:stretch>
        </p:blipFill>
        <p:spPr>
          <a:xfrm>
            <a:off x="4495800" y="4084923"/>
            <a:ext cx="616165" cy="944277"/>
          </a:xfrm>
          <a:prstGeom prst="rect">
            <a:avLst/>
          </a:prstGeom>
          <a:ln>
            <a:headEnd type="none" w="med" len="med"/>
            <a:tailEnd type="none" w="med" len="med"/>
          </a:ln>
        </p:spPr>
      </p:pic>
      <p:sp>
        <p:nvSpPr>
          <p:cNvPr id="58" name="Can 57"/>
          <p:cNvSpPr/>
          <p:nvPr/>
        </p:nvSpPr>
        <p:spPr>
          <a:xfrm>
            <a:off x="5159828" y="4191000"/>
            <a:ext cx="1524000" cy="685800"/>
          </a:xfrm>
          <a:prstGeom prst="ca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dirty="0" smtClean="0">
              <a:solidFill>
                <a:srgbClr val="FFFFFF"/>
              </a:solidFill>
            </a:endParaRPr>
          </a:p>
          <a:p>
            <a:pPr algn="ctr" defTabSz="914099" fontAlgn="base">
              <a:spcBef>
                <a:spcPct val="0"/>
              </a:spcBef>
              <a:spcAft>
                <a:spcPct val="0"/>
              </a:spcAft>
              <a:defRPr/>
            </a:pPr>
            <a:r>
              <a:rPr lang="en-US" dirty="0" smtClean="0">
                <a:solidFill>
                  <a:srgbClr val="FFFFFF"/>
                </a:solidFill>
              </a:rPr>
              <a:t>Company Web site</a:t>
            </a:r>
          </a:p>
          <a:p>
            <a:pPr algn="ctr" defTabSz="914099" fontAlgn="base">
              <a:spcBef>
                <a:spcPct val="0"/>
              </a:spcBef>
              <a:spcAft>
                <a:spcPct val="0"/>
              </a:spcAft>
              <a:defRPr/>
            </a:pPr>
            <a:endParaRPr lang="en-US" dirty="0">
              <a:solidFill>
                <a:srgbClr val="FFFFFF"/>
              </a:solidFill>
            </a:endParaRPr>
          </a:p>
        </p:txBody>
      </p:sp>
      <p:sp>
        <p:nvSpPr>
          <p:cNvPr id="60" name="Rounded Rectangular Callout 59"/>
          <p:cNvSpPr/>
          <p:nvPr/>
        </p:nvSpPr>
        <p:spPr>
          <a:xfrm>
            <a:off x="4495800" y="5257800"/>
            <a:ext cx="1447800" cy="430129"/>
          </a:xfrm>
          <a:prstGeom prst="wedgeRoundRectCallout">
            <a:avLst>
              <a:gd name="adj1" fmla="val -25006"/>
              <a:gd name="adj2" fmla="val -1037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Segoe UI" pitchFamily="34" charset="0"/>
                <a:cs typeface="Segoe UI" pitchFamily="34" charset="0"/>
              </a:rPr>
              <a:t>Another SQL Server</a:t>
            </a:r>
            <a:endParaRPr lang="en-US" sz="1400" dirty="0">
              <a:latin typeface="Segoe UI" pitchFamily="34" charset="0"/>
              <a:cs typeface="Segoe UI" pitchFamily="34" charset="0"/>
            </a:endParaRPr>
          </a:p>
        </p:txBody>
      </p:sp>
      <p:sp>
        <p:nvSpPr>
          <p:cNvPr id="61" name="Rounded Rectangle 60"/>
          <p:cNvSpPr/>
          <p:nvPr/>
        </p:nvSpPr>
        <p:spPr>
          <a:xfrm>
            <a:off x="2264228" y="3124200"/>
            <a:ext cx="1774372" cy="9525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62" name="Rounded Rectangle 61"/>
          <p:cNvSpPr/>
          <p:nvPr/>
        </p:nvSpPr>
        <p:spPr>
          <a:xfrm>
            <a:off x="2483604" y="3269496"/>
            <a:ext cx="137160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a:defRPr/>
            </a:pPr>
            <a:r>
              <a:rPr lang="en-US" dirty="0" smtClean="0">
                <a:solidFill>
                  <a:srgbClr val="FFFFFF"/>
                </a:solidFill>
                <a:effectLst>
                  <a:outerShdw blurRad="38100" dist="38100" dir="2700000" algn="tl">
                    <a:srgbClr val="000000">
                      <a:alpha val="43137"/>
                    </a:srgbClr>
                  </a:outerShdw>
                </a:effectLst>
                <a:latin typeface="Segoe UI" pitchFamily="34" charset="0"/>
                <a:cs typeface="Segoe UI" pitchFamily="34" charset="0"/>
              </a:rPr>
              <a:t>TFS AT</a:t>
            </a:r>
          </a:p>
        </p:txBody>
      </p:sp>
      <p:pic>
        <p:nvPicPr>
          <p:cNvPr id="63" name="Picture 62" descr="Server XML Web Service.png"/>
          <p:cNvPicPr>
            <a:picLocks noChangeAspect="1"/>
          </p:cNvPicPr>
          <p:nvPr/>
        </p:nvPicPr>
        <p:blipFill>
          <a:blip r:embed="rId3" cstate="print"/>
          <a:stretch>
            <a:fillRect/>
          </a:stretch>
        </p:blipFill>
        <p:spPr>
          <a:xfrm>
            <a:off x="1751856" y="3200400"/>
            <a:ext cx="616165" cy="944277"/>
          </a:xfrm>
          <a:prstGeom prst="rect">
            <a:avLst/>
          </a:prstGeom>
          <a:ln>
            <a:headEnd type="none" w="med" len="med"/>
            <a:tailEnd type="none" w="med" len="med"/>
          </a:ln>
        </p:spPr>
      </p:pic>
      <p:sp>
        <p:nvSpPr>
          <p:cNvPr id="64" name="Rounded Rectangle 63"/>
          <p:cNvSpPr/>
          <p:nvPr/>
        </p:nvSpPr>
        <p:spPr>
          <a:xfrm>
            <a:off x="2264972" y="4237323"/>
            <a:ext cx="1774372" cy="9525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65" name="Rounded Rectangle 64"/>
          <p:cNvSpPr/>
          <p:nvPr/>
        </p:nvSpPr>
        <p:spPr>
          <a:xfrm>
            <a:off x="2484348" y="4382619"/>
            <a:ext cx="137160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a:defRPr/>
            </a:pPr>
            <a:r>
              <a:rPr lang="en-US" dirty="0" smtClean="0">
                <a:solidFill>
                  <a:srgbClr val="FFFFFF"/>
                </a:solidFill>
                <a:effectLst>
                  <a:outerShdw blurRad="38100" dist="38100" dir="2700000" algn="tl">
                    <a:srgbClr val="000000">
                      <a:alpha val="43137"/>
                    </a:srgbClr>
                  </a:outerShdw>
                </a:effectLst>
                <a:latin typeface="Segoe UI" pitchFamily="34" charset="0"/>
                <a:cs typeface="Segoe UI" pitchFamily="34" charset="0"/>
              </a:rPr>
              <a:t>TFS AT</a:t>
            </a:r>
          </a:p>
        </p:txBody>
      </p:sp>
      <p:pic>
        <p:nvPicPr>
          <p:cNvPr id="66" name="Picture 65" descr="Server XML Web Service.png"/>
          <p:cNvPicPr>
            <a:picLocks noChangeAspect="1"/>
          </p:cNvPicPr>
          <p:nvPr/>
        </p:nvPicPr>
        <p:blipFill>
          <a:blip r:embed="rId3" cstate="print"/>
          <a:stretch>
            <a:fillRect/>
          </a:stretch>
        </p:blipFill>
        <p:spPr>
          <a:xfrm>
            <a:off x="1752600" y="4313523"/>
            <a:ext cx="616165" cy="944277"/>
          </a:xfrm>
          <a:prstGeom prst="rect">
            <a:avLst/>
          </a:prstGeom>
          <a:ln>
            <a:headEnd type="none" w="med" len="med"/>
            <a:tailEnd type="none" w="med" len="med"/>
          </a:ln>
        </p:spPr>
      </p:pic>
      <p:sp>
        <p:nvSpPr>
          <p:cNvPr id="67" name="Rectangle 66"/>
          <p:cNvSpPr/>
          <p:nvPr/>
        </p:nvSpPr>
        <p:spPr>
          <a:xfrm>
            <a:off x="1198108" y="2209800"/>
            <a:ext cx="478228" cy="28194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36" tIns="45718" rIns="91436" bIns="45718" anchor="ctr"/>
          <a:lstStyle/>
          <a:p>
            <a:pPr algn="ctr" defTabSz="914099">
              <a:defRPr/>
            </a:pPr>
            <a:r>
              <a:rPr lang="en-US" sz="2300" dirty="0" smtClean="0">
                <a:solidFill>
                  <a:srgbClr val="FFFFFF"/>
                </a:solidFill>
                <a:effectLst>
                  <a:outerShdw blurRad="38100" dist="38100" dir="2700000" algn="tl">
                    <a:srgbClr val="000000">
                      <a:alpha val="43137"/>
                    </a:srgbClr>
                  </a:outerShdw>
                </a:effectLst>
                <a:latin typeface="Segoe UI" pitchFamily="34" charset="0"/>
                <a:cs typeface="Segoe UI" pitchFamily="34" charset="0"/>
              </a:rPr>
              <a:t>NLB </a:t>
            </a:r>
            <a:endParaRPr lang="en-US" sz="2300" dirty="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68" name="TextBox 67"/>
          <p:cNvSpPr txBox="1"/>
          <p:nvPr/>
        </p:nvSpPr>
        <p:spPr>
          <a:xfrm>
            <a:off x="381000" y="3043535"/>
            <a:ext cx="630301" cy="461665"/>
          </a:xfrm>
          <a:prstGeom prst="rect">
            <a:avLst/>
          </a:prstGeom>
          <a:noFill/>
        </p:spPr>
        <p:txBody>
          <a:bodyPr wrap="none" rtlCol="0">
            <a:spAutoFit/>
          </a:bodyPr>
          <a:lstStyle/>
          <a:p>
            <a:r>
              <a:rPr lang="en-US" sz="2400" dirty="0" smtClean="0">
                <a:latin typeface="Segoe UI" pitchFamily="34" charset="0"/>
                <a:cs typeface="Segoe UI" pitchFamily="34" charset="0"/>
              </a:rPr>
              <a:t>VIP</a:t>
            </a:r>
            <a:endParaRPr lang="en-US" sz="3000" dirty="0">
              <a:latin typeface="Segoe UI" pitchFamily="34" charset="0"/>
              <a:cs typeface="Segoe UI" pitchFamily="34" charset="0"/>
            </a:endParaRPr>
          </a:p>
        </p:txBody>
      </p:sp>
      <p:cxnSp>
        <p:nvCxnSpPr>
          <p:cNvPr id="69" name="Straight Connector 68"/>
          <p:cNvCxnSpPr/>
          <p:nvPr/>
        </p:nvCxnSpPr>
        <p:spPr>
          <a:xfrm>
            <a:off x="893308" y="3505200"/>
            <a:ext cx="290286" cy="1"/>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lowchart: Connector 69"/>
          <p:cNvSpPr/>
          <p:nvPr/>
        </p:nvSpPr>
        <p:spPr bwMode="auto">
          <a:xfrm>
            <a:off x="740908" y="3444498"/>
            <a:ext cx="152400" cy="152400"/>
          </a:xfrm>
          <a:prstGeom prst="flowChartConnector">
            <a:avLst/>
          </a:prstGeom>
          <a:solidFill>
            <a:schemeClr val="tx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endParaRPr lang="en-US" sz="2300" dirty="0" smtClean="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74" name="TextBox 73"/>
          <p:cNvSpPr txBox="1"/>
          <p:nvPr/>
        </p:nvSpPr>
        <p:spPr>
          <a:xfrm>
            <a:off x="685800" y="5943600"/>
            <a:ext cx="6324600" cy="523220"/>
          </a:xfrm>
          <a:prstGeom prst="rect">
            <a:avLst/>
          </a:prstGeom>
          <a:noFill/>
        </p:spPr>
        <p:txBody>
          <a:bodyPr wrap="square" rtlCol="0">
            <a:spAutoFit/>
          </a:bodyPr>
          <a:lstStyle/>
          <a:p>
            <a:r>
              <a:rPr lang="en-US" sz="2800" dirty="0" smtClean="0"/>
              <a:t>Reliability, Scale</a:t>
            </a:r>
            <a:endParaRPr lang="en-US" dirty="0"/>
          </a:p>
        </p:txBody>
      </p:sp>
      <p:sp>
        <p:nvSpPr>
          <p:cNvPr id="75" name="Rounded Rectangular Callout 74"/>
          <p:cNvSpPr/>
          <p:nvPr/>
        </p:nvSpPr>
        <p:spPr>
          <a:xfrm>
            <a:off x="1295400" y="1447800"/>
            <a:ext cx="1447800" cy="430129"/>
          </a:xfrm>
          <a:prstGeom prst="wedgeRoundRectCallout">
            <a:avLst>
              <a:gd name="adj1" fmla="val -30358"/>
              <a:gd name="adj2" fmla="val 9799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Segoe UI" pitchFamily="34" charset="0"/>
                <a:cs typeface="Segoe UI" pitchFamily="34" charset="0"/>
              </a:rPr>
              <a:t>Network Load Balancing</a:t>
            </a:r>
            <a:endParaRPr lang="en-US" sz="1400" dirty="0">
              <a:latin typeface="Segoe UI" pitchFamily="34" charset="0"/>
              <a:cs typeface="Segoe U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55"/>
                                        </p:tgtEl>
                                      </p:cBhvr>
                                    </p:animEffect>
                                    <p:set>
                                      <p:cBhvr>
                                        <p:cTn id="7" dur="1" fill="hold">
                                          <p:stCondLst>
                                            <p:cond delay="999"/>
                                          </p:stCondLst>
                                        </p:cTn>
                                        <p:tgtEl>
                                          <p:spTgt spid="5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1000"/>
                                        <p:tgtEl>
                                          <p:spTgt spid="57"/>
                                        </p:tgtEl>
                                      </p:cBhvr>
                                    </p:animEffect>
                                  </p:childTnLst>
                                </p:cTn>
                              </p:par>
                              <p:par>
                                <p:cTn id="11" presetID="10"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1000"/>
                                        <p:tgtEl>
                                          <p:spTgt spid="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1000"/>
                                        <p:tgtEl>
                                          <p:spTgt spid="5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1000"/>
                                        <p:tgtEl>
                                          <p:spTgt spid="60"/>
                                        </p:tgtEl>
                                      </p:cBhvr>
                                    </p:animEffect>
                                  </p:childTnLst>
                                </p:cTn>
                              </p:par>
                              <p:par>
                                <p:cTn id="20" presetID="10" presetClass="exit" presetSubtype="0" fill="hold" nodeType="withEffect">
                                  <p:stCondLst>
                                    <p:cond delay="0"/>
                                  </p:stCondLst>
                                  <p:childTnLst>
                                    <p:animEffect transition="out" filter="fade">
                                      <p:cBhvr>
                                        <p:cTn id="21" dur="1000"/>
                                        <p:tgtEl>
                                          <p:spTgt spid="71">
                                            <p:txEl>
                                              <p:pRg st="0" end="0"/>
                                            </p:txEl>
                                          </p:spTgt>
                                        </p:tgtEl>
                                      </p:cBhvr>
                                    </p:animEffect>
                                    <p:set>
                                      <p:cBhvr>
                                        <p:cTn id="22" dur="1" fill="hold">
                                          <p:stCondLst>
                                            <p:cond delay="999"/>
                                          </p:stCondLst>
                                        </p:cTn>
                                        <p:tgtEl>
                                          <p:spTgt spid="71">
                                            <p:txEl>
                                              <p:pRg st="0" end="0"/>
                                            </p:txEl>
                                          </p:spTgt>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1000"/>
                                        <p:tgtEl>
                                          <p:spTgt spid="7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1000"/>
                                        <p:tgtEl>
                                          <p:spTgt spid="60"/>
                                        </p:tgtEl>
                                      </p:cBhvr>
                                    </p:animEffect>
                                    <p:set>
                                      <p:cBhvr>
                                        <p:cTn id="30" dur="1" fill="hold">
                                          <p:stCondLst>
                                            <p:cond delay="999"/>
                                          </p:stCondLst>
                                        </p:cTn>
                                        <p:tgtEl>
                                          <p:spTgt spid="60"/>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1000"/>
                                        <p:tgtEl>
                                          <p:spTgt spid="6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fade">
                                      <p:cBhvr>
                                        <p:cTn id="36" dur="1000"/>
                                        <p:tgtEl>
                                          <p:spTgt spid="7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1000"/>
                                        <p:tgtEl>
                                          <p:spTgt spid="6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1000"/>
                                        <p:tgtEl>
                                          <p:spTgt spid="67"/>
                                        </p:tgtEl>
                                      </p:cBhvr>
                                    </p:animEffect>
                                  </p:childTnLst>
                                </p:cTn>
                              </p:par>
                              <p:par>
                                <p:cTn id="43" presetID="10" presetClass="entr" presetSubtype="0"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fade">
                                      <p:cBhvr>
                                        <p:cTn id="45" dur="1000"/>
                                        <p:tgtEl>
                                          <p:spTgt spid="6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fade">
                                      <p:cBhvr>
                                        <p:cTn id="48" dur="1000"/>
                                        <p:tgtEl>
                                          <p:spTgt spid="6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1000"/>
                                        <p:tgtEl>
                                          <p:spTgt spid="61"/>
                                        </p:tgtEl>
                                      </p:cBhvr>
                                    </p:animEffect>
                                  </p:childTnLst>
                                </p:cTn>
                              </p:par>
                              <p:par>
                                <p:cTn id="52" presetID="10" presetClass="entr" presetSubtype="0" fill="hold"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10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fade">
                                      <p:cBhvr>
                                        <p:cTn id="57" dur="1000"/>
                                        <p:tgtEl>
                                          <p:spTgt spid="65"/>
                                        </p:tgtEl>
                                      </p:cBhvr>
                                    </p:animEffect>
                                  </p:childTnLst>
                                </p:cTn>
                              </p:par>
                              <p:par>
                                <p:cTn id="58" presetID="10" presetClass="entr" presetSubtype="0" fill="hold" nodeType="with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1000"/>
                                        <p:tgtEl>
                                          <p:spTgt spid="64"/>
                                        </p:tgtEl>
                                      </p:cBhvr>
                                    </p:animEffect>
                                  </p:childTnLst>
                                </p:cTn>
                              </p:par>
                              <p:par>
                                <p:cTn id="61" presetID="10" presetClass="exit" presetSubtype="0" fill="hold" grpId="1" nodeType="withEffect">
                                  <p:stCondLst>
                                    <p:cond delay="0"/>
                                  </p:stCondLst>
                                  <p:childTnLst>
                                    <p:animEffect transition="out" filter="fade">
                                      <p:cBhvr>
                                        <p:cTn id="62" dur="1000"/>
                                        <p:tgtEl>
                                          <p:spTgt spid="73"/>
                                        </p:tgtEl>
                                      </p:cBhvr>
                                    </p:animEffect>
                                    <p:set>
                                      <p:cBhvr>
                                        <p:cTn id="63" dur="1" fill="hold">
                                          <p:stCondLst>
                                            <p:cond delay="999"/>
                                          </p:stCondLst>
                                        </p:cTn>
                                        <p:tgtEl>
                                          <p:spTgt spid="73"/>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74"/>
                                        </p:tgtEl>
                                        <p:attrNameLst>
                                          <p:attrName>style.visibility</p:attrName>
                                        </p:attrNameLst>
                                      </p:cBhvr>
                                      <p:to>
                                        <p:strVal val="visible"/>
                                      </p:to>
                                    </p:set>
                                    <p:animEffect transition="in" filter="fade">
                                      <p:cBhvr>
                                        <p:cTn id="66" dur="1000"/>
                                        <p:tgtEl>
                                          <p:spTgt spid="7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fade">
                                      <p:cBhvr>
                                        <p:cTn id="69"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3" grpId="1"/>
      <p:bldP spid="57" grpId="0" animBg="1"/>
      <p:bldP spid="55" grpId="0" animBg="1"/>
      <p:bldP spid="58" grpId="0" animBg="1"/>
      <p:bldP spid="60" grpId="0" animBg="1"/>
      <p:bldP spid="61" grpId="0" animBg="1"/>
      <p:bldP spid="62" grpId="0" animBg="1"/>
      <p:bldP spid="67" grpId="0" animBg="1"/>
      <p:bldP spid="68" grpId="0"/>
      <p:bldP spid="70" grpId="0" animBg="1"/>
      <p:bldP spid="74" grpId="0"/>
      <p:bldP spid="7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7091954" y="5402925"/>
            <a:ext cx="1469572" cy="9525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46" name="Rounded Rectangle 45"/>
          <p:cNvSpPr/>
          <p:nvPr/>
        </p:nvSpPr>
        <p:spPr>
          <a:xfrm>
            <a:off x="5264444" y="5402925"/>
            <a:ext cx="1240972" cy="9525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36" name="Rounded Rectangle 35"/>
          <p:cNvSpPr/>
          <p:nvPr/>
        </p:nvSpPr>
        <p:spPr>
          <a:xfrm>
            <a:off x="3070142" y="5372100"/>
            <a:ext cx="1621972" cy="9525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57" name="Rounded Rectangle 56"/>
          <p:cNvSpPr/>
          <p:nvPr/>
        </p:nvSpPr>
        <p:spPr>
          <a:xfrm>
            <a:off x="4200968" y="3657600"/>
            <a:ext cx="1850572" cy="10668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41" name="Rounded Rectangle 40"/>
          <p:cNvSpPr/>
          <p:nvPr/>
        </p:nvSpPr>
        <p:spPr>
          <a:xfrm>
            <a:off x="4200968" y="1600200"/>
            <a:ext cx="1850572" cy="19050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2" name="Title 1"/>
          <p:cNvSpPr>
            <a:spLocks noGrp="1"/>
          </p:cNvSpPr>
          <p:nvPr>
            <p:ph type="title"/>
          </p:nvPr>
        </p:nvSpPr>
        <p:spPr>
          <a:xfrm>
            <a:off x="387054" y="152400"/>
            <a:ext cx="8375946" cy="553998"/>
          </a:xfrm>
        </p:spPr>
        <p:txBody>
          <a:bodyPr/>
          <a:lstStyle/>
          <a:p>
            <a:r>
              <a:rPr smtClean="0"/>
              <a:t>TFS Topology</a:t>
            </a:r>
            <a:endParaRPr lang="en-US" dirty="0">
              <a:solidFill>
                <a:schemeClr val="accent3"/>
              </a:solidFill>
            </a:endParaRPr>
          </a:p>
        </p:txBody>
      </p:sp>
      <p:sp>
        <p:nvSpPr>
          <p:cNvPr id="37" name="Rounded Rectangle 36"/>
          <p:cNvSpPr/>
          <p:nvPr/>
        </p:nvSpPr>
        <p:spPr>
          <a:xfrm>
            <a:off x="1676464" y="1646523"/>
            <a:ext cx="1774372" cy="9525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38" name="Rounded Rectangle 37"/>
          <p:cNvSpPr/>
          <p:nvPr/>
        </p:nvSpPr>
        <p:spPr>
          <a:xfrm>
            <a:off x="1895840" y="1791819"/>
            <a:ext cx="137160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a:defRPr/>
            </a:pPr>
            <a:r>
              <a:rPr lang="en-US" dirty="0" smtClean="0">
                <a:solidFill>
                  <a:srgbClr val="FFFFFF"/>
                </a:solidFill>
                <a:effectLst>
                  <a:outerShdw blurRad="38100" dist="38100" dir="2700000" algn="tl">
                    <a:srgbClr val="000000">
                      <a:alpha val="43137"/>
                    </a:srgbClr>
                  </a:outerShdw>
                </a:effectLst>
                <a:latin typeface="Segoe UI" pitchFamily="34" charset="0"/>
                <a:cs typeface="Segoe UI" pitchFamily="34" charset="0"/>
              </a:rPr>
              <a:t>TFS AT</a:t>
            </a:r>
          </a:p>
        </p:txBody>
      </p:sp>
      <p:pic>
        <p:nvPicPr>
          <p:cNvPr id="39" name="Picture 38" descr="Server XML Web Service.png"/>
          <p:cNvPicPr>
            <a:picLocks noChangeAspect="1"/>
          </p:cNvPicPr>
          <p:nvPr/>
        </p:nvPicPr>
        <p:blipFill>
          <a:blip r:embed="rId3" cstate="print"/>
          <a:stretch>
            <a:fillRect/>
          </a:stretch>
        </p:blipFill>
        <p:spPr>
          <a:xfrm>
            <a:off x="1164092" y="1722723"/>
            <a:ext cx="616165" cy="944277"/>
          </a:xfrm>
          <a:prstGeom prst="rect">
            <a:avLst/>
          </a:prstGeom>
          <a:ln>
            <a:headEnd type="none" w="med" len="med"/>
            <a:tailEnd type="none" w="med" len="med"/>
          </a:ln>
        </p:spPr>
      </p:pic>
      <p:sp>
        <p:nvSpPr>
          <p:cNvPr id="43" name="Can 42"/>
          <p:cNvSpPr/>
          <p:nvPr/>
        </p:nvSpPr>
        <p:spPr>
          <a:xfrm>
            <a:off x="4375140" y="1752600"/>
            <a:ext cx="1524000" cy="685800"/>
          </a:xfrm>
          <a:prstGeom prst="ca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dirty="0" smtClean="0">
              <a:solidFill>
                <a:srgbClr val="FFFFFF"/>
              </a:solidFill>
            </a:endParaRPr>
          </a:p>
          <a:p>
            <a:pPr algn="ctr" defTabSz="914099" fontAlgn="base">
              <a:spcBef>
                <a:spcPct val="0"/>
              </a:spcBef>
              <a:spcAft>
                <a:spcPct val="0"/>
              </a:spcAft>
              <a:defRPr/>
            </a:pPr>
            <a:r>
              <a:rPr lang="en-US" dirty="0" smtClean="0">
                <a:solidFill>
                  <a:srgbClr val="FFFFFF"/>
                </a:solidFill>
              </a:rPr>
              <a:t>HR Applications</a:t>
            </a:r>
          </a:p>
          <a:p>
            <a:pPr algn="ctr" defTabSz="914099" fontAlgn="base">
              <a:spcBef>
                <a:spcPct val="0"/>
              </a:spcBef>
              <a:spcAft>
                <a:spcPct val="0"/>
              </a:spcAft>
              <a:defRPr/>
            </a:pPr>
            <a:endParaRPr lang="en-US" dirty="0">
              <a:solidFill>
                <a:srgbClr val="FFFFFF"/>
              </a:solidFill>
            </a:endParaRPr>
          </a:p>
        </p:txBody>
      </p:sp>
      <p:sp>
        <p:nvSpPr>
          <p:cNvPr id="40" name="Can 39"/>
          <p:cNvSpPr/>
          <p:nvPr/>
        </p:nvSpPr>
        <p:spPr>
          <a:xfrm>
            <a:off x="4375140" y="2590800"/>
            <a:ext cx="1524000" cy="685800"/>
          </a:xfrm>
          <a:prstGeom prst="ca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dirty="0" smtClean="0">
              <a:solidFill>
                <a:srgbClr val="FFFFFF"/>
              </a:solidFill>
            </a:endParaRPr>
          </a:p>
          <a:p>
            <a:pPr algn="ctr" defTabSz="914099" fontAlgn="base">
              <a:spcBef>
                <a:spcPct val="0"/>
              </a:spcBef>
              <a:spcAft>
                <a:spcPct val="0"/>
              </a:spcAft>
              <a:defRPr/>
            </a:pPr>
            <a:r>
              <a:rPr lang="en-US" dirty="0" smtClean="0">
                <a:solidFill>
                  <a:srgbClr val="FFFFFF"/>
                </a:solidFill>
              </a:rPr>
              <a:t>Finance Applications</a:t>
            </a:r>
          </a:p>
          <a:p>
            <a:pPr algn="ctr" defTabSz="914099" fontAlgn="base">
              <a:spcBef>
                <a:spcPct val="0"/>
              </a:spcBef>
              <a:spcAft>
                <a:spcPct val="0"/>
              </a:spcAft>
              <a:defRPr/>
            </a:pPr>
            <a:endParaRPr lang="en-US" dirty="0">
              <a:solidFill>
                <a:srgbClr val="FFFFFF"/>
              </a:solidFill>
            </a:endParaRPr>
          </a:p>
        </p:txBody>
      </p:sp>
      <p:pic>
        <p:nvPicPr>
          <p:cNvPr id="42" name="Picture 41" descr="Server XML Web Service.png"/>
          <p:cNvPicPr>
            <a:picLocks noChangeAspect="1"/>
          </p:cNvPicPr>
          <p:nvPr/>
        </p:nvPicPr>
        <p:blipFill>
          <a:blip r:embed="rId3" cstate="print"/>
          <a:stretch>
            <a:fillRect/>
          </a:stretch>
        </p:blipFill>
        <p:spPr>
          <a:xfrm>
            <a:off x="3688596" y="1676400"/>
            <a:ext cx="616165" cy="944277"/>
          </a:xfrm>
          <a:prstGeom prst="rect">
            <a:avLst/>
          </a:prstGeom>
          <a:ln>
            <a:headEnd type="none" w="med" len="med"/>
            <a:tailEnd type="none" w="med" len="med"/>
          </a:ln>
        </p:spPr>
      </p:pic>
      <p:pic>
        <p:nvPicPr>
          <p:cNvPr id="53" name="Picture 52" descr="Server XML Web Service.png"/>
          <p:cNvPicPr>
            <a:picLocks noChangeAspect="1"/>
          </p:cNvPicPr>
          <p:nvPr/>
        </p:nvPicPr>
        <p:blipFill>
          <a:blip r:embed="rId3" cstate="print"/>
          <a:stretch>
            <a:fillRect/>
          </a:stretch>
        </p:blipFill>
        <p:spPr>
          <a:xfrm>
            <a:off x="3840996" y="1828800"/>
            <a:ext cx="616165" cy="944277"/>
          </a:xfrm>
          <a:prstGeom prst="rect">
            <a:avLst/>
          </a:prstGeom>
          <a:ln>
            <a:headEnd type="none" w="med" len="med"/>
            <a:tailEnd type="none" w="med" len="med"/>
          </a:ln>
        </p:spPr>
      </p:pic>
      <p:pic>
        <p:nvPicPr>
          <p:cNvPr id="56" name="Picture 55" descr="Server XML Web Service.png"/>
          <p:cNvPicPr>
            <a:picLocks noChangeAspect="1"/>
          </p:cNvPicPr>
          <p:nvPr/>
        </p:nvPicPr>
        <p:blipFill>
          <a:blip r:embed="rId3" cstate="print"/>
          <a:stretch>
            <a:fillRect/>
          </a:stretch>
        </p:blipFill>
        <p:spPr>
          <a:xfrm>
            <a:off x="3689340" y="3703923"/>
            <a:ext cx="616165" cy="944277"/>
          </a:xfrm>
          <a:prstGeom prst="rect">
            <a:avLst/>
          </a:prstGeom>
          <a:ln>
            <a:headEnd type="none" w="med" len="med"/>
            <a:tailEnd type="none" w="med" len="med"/>
          </a:ln>
        </p:spPr>
      </p:pic>
      <p:sp>
        <p:nvSpPr>
          <p:cNvPr id="58" name="Can 57"/>
          <p:cNvSpPr/>
          <p:nvPr/>
        </p:nvSpPr>
        <p:spPr>
          <a:xfrm>
            <a:off x="4353368" y="3810000"/>
            <a:ext cx="1524000" cy="685800"/>
          </a:xfrm>
          <a:prstGeom prst="ca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dirty="0" smtClean="0">
              <a:solidFill>
                <a:srgbClr val="FFFFFF"/>
              </a:solidFill>
            </a:endParaRPr>
          </a:p>
          <a:p>
            <a:pPr algn="ctr" defTabSz="914099" fontAlgn="base">
              <a:spcBef>
                <a:spcPct val="0"/>
              </a:spcBef>
              <a:spcAft>
                <a:spcPct val="0"/>
              </a:spcAft>
              <a:defRPr/>
            </a:pPr>
            <a:r>
              <a:rPr lang="en-US" dirty="0" smtClean="0">
                <a:solidFill>
                  <a:srgbClr val="FFFFFF"/>
                </a:solidFill>
              </a:rPr>
              <a:t>Company Web site</a:t>
            </a:r>
          </a:p>
          <a:p>
            <a:pPr algn="ctr" defTabSz="914099" fontAlgn="base">
              <a:spcBef>
                <a:spcPct val="0"/>
              </a:spcBef>
              <a:spcAft>
                <a:spcPct val="0"/>
              </a:spcAft>
              <a:defRPr/>
            </a:pPr>
            <a:endParaRPr lang="en-US" dirty="0">
              <a:solidFill>
                <a:srgbClr val="FFFFFF"/>
              </a:solidFill>
            </a:endParaRPr>
          </a:p>
        </p:txBody>
      </p:sp>
      <p:sp>
        <p:nvSpPr>
          <p:cNvPr id="61" name="Rounded Rectangle 60"/>
          <p:cNvSpPr/>
          <p:nvPr/>
        </p:nvSpPr>
        <p:spPr>
          <a:xfrm>
            <a:off x="1675720" y="2743200"/>
            <a:ext cx="1774372" cy="9525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62" name="Rounded Rectangle 61"/>
          <p:cNvSpPr/>
          <p:nvPr/>
        </p:nvSpPr>
        <p:spPr>
          <a:xfrm>
            <a:off x="1895096" y="2888496"/>
            <a:ext cx="137160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a:defRPr/>
            </a:pPr>
            <a:r>
              <a:rPr lang="en-US" dirty="0" smtClean="0">
                <a:solidFill>
                  <a:srgbClr val="FFFFFF"/>
                </a:solidFill>
                <a:effectLst>
                  <a:outerShdw blurRad="38100" dist="38100" dir="2700000" algn="tl">
                    <a:srgbClr val="000000">
                      <a:alpha val="43137"/>
                    </a:srgbClr>
                  </a:outerShdw>
                </a:effectLst>
                <a:latin typeface="Segoe UI" pitchFamily="34" charset="0"/>
                <a:cs typeface="Segoe UI" pitchFamily="34" charset="0"/>
              </a:rPr>
              <a:t>TFS AT</a:t>
            </a:r>
          </a:p>
        </p:txBody>
      </p:sp>
      <p:pic>
        <p:nvPicPr>
          <p:cNvPr id="63" name="Picture 62" descr="Server XML Web Service.png"/>
          <p:cNvPicPr>
            <a:picLocks noChangeAspect="1"/>
          </p:cNvPicPr>
          <p:nvPr/>
        </p:nvPicPr>
        <p:blipFill>
          <a:blip r:embed="rId3" cstate="print"/>
          <a:stretch>
            <a:fillRect/>
          </a:stretch>
        </p:blipFill>
        <p:spPr>
          <a:xfrm>
            <a:off x="1163348" y="2819400"/>
            <a:ext cx="616165" cy="944277"/>
          </a:xfrm>
          <a:prstGeom prst="rect">
            <a:avLst/>
          </a:prstGeom>
          <a:ln>
            <a:headEnd type="none" w="med" len="med"/>
            <a:tailEnd type="none" w="med" len="med"/>
          </a:ln>
        </p:spPr>
      </p:pic>
      <p:sp>
        <p:nvSpPr>
          <p:cNvPr id="64" name="Rounded Rectangle 63"/>
          <p:cNvSpPr/>
          <p:nvPr/>
        </p:nvSpPr>
        <p:spPr>
          <a:xfrm>
            <a:off x="1676464" y="3856323"/>
            <a:ext cx="1774372" cy="9525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65" name="Rounded Rectangle 64"/>
          <p:cNvSpPr/>
          <p:nvPr/>
        </p:nvSpPr>
        <p:spPr>
          <a:xfrm>
            <a:off x="1895840" y="4001619"/>
            <a:ext cx="137160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a:defRPr/>
            </a:pPr>
            <a:r>
              <a:rPr lang="en-US" dirty="0" smtClean="0">
                <a:solidFill>
                  <a:srgbClr val="FFFFFF"/>
                </a:solidFill>
                <a:effectLst>
                  <a:outerShdw blurRad="38100" dist="38100" dir="2700000" algn="tl">
                    <a:srgbClr val="000000">
                      <a:alpha val="43137"/>
                    </a:srgbClr>
                  </a:outerShdw>
                </a:effectLst>
                <a:latin typeface="Segoe UI" pitchFamily="34" charset="0"/>
                <a:cs typeface="Segoe UI" pitchFamily="34" charset="0"/>
              </a:rPr>
              <a:t>TFS AT</a:t>
            </a:r>
          </a:p>
        </p:txBody>
      </p:sp>
      <p:pic>
        <p:nvPicPr>
          <p:cNvPr id="66" name="Picture 65" descr="Server XML Web Service.png"/>
          <p:cNvPicPr>
            <a:picLocks noChangeAspect="1"/>
          </p:cNvPicPr>
          <p:nvPr/>
        </p:nvPicPr>
        <p:blipFill>
          <a:blip r:embed="rId3" cstate="print"/>
          <a:stretch>
            <a:fillRect/>
          </a:stretch>
        </p:blipFill>
        <p:spPr>
          <a:xfrm>
            <a:off x="1164092" y="3932523"/>
            <a:ext cx="616165" cy="944277"/>
          </a:xfrm>
          <a:prstGeom prst="rect">
            <a:avLst/>
          </a:prstGeom>
          <a:ln>
            <a:headEnd type="none" w="med" len="med"/>
            <a:tailEnd type="none" w="med" len="med"/>
          </a:ln>
        </p:spPr>
      </p:pic>
      <p:sp>
        <p:nvSpPr>
          <p:cNvPr id="67" name="Rectangle 66"/>
          <p:cNvSpPr/>
          <p:nvPr/>
        </p:nvSpPr>
        <p:spPr>
          <a:xfrm>
            <a:off x="609600" y="1828800"/>
            <a:ext cx="478228" cy="28194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36" tIns="45718" rIns="91436" bIns="45718" anchor="ctr"/>
          <a:lstStyle/>
          <a:p>
            <a:pPr algn="ctr" defTabSz="914099">
              <a:defRPr/>
            </a:pPr>
            <a:r>
              <a:rPr lang="en-US" sz="2300" dirty="0" smtClean="0">
                <a:solidFill>
                  <a:srgbClr val="FFFFFF"/>
                </a:solidFill>
                <a:effectLst>
                  <a:outerShdw blurRad="38100" dist="38100" dir="2700000" algn="tl">
                    <a:srgbClr val="000000">
                      <a:alpha val="43137"/>
                    </a:srgbClr>
                  </a:outerShdw>
                </a:effectLst>
                <a:latin typeface="Segoe UI" pitchFamily="34" charset="0"/>
                <a:cs typeface="Segoe UI" pitchFamily="34" charset="0"/>
              </a:rPr>
              <a:t>NLB </a:t>
            </a:r>
            <a:endParaRPr lang="en-US" sz="2300" dirty="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pic>
        <p:nvPicPr>
          <p:cNvPr id="31" name="Picture 30" descr="Server XML Web Service.png"/>
          <p:cNvPicPr>
            <a:picLocks noChangeAspect="1"/>
          </p:cNvPicPr>
          <p:nvPr/>
        </p:nvPicPr>
        <p:blipFill>
          <a:blip r:embed="rId3" cstate="print"/>
          <a:stretch>
            <a:fillRect/>
          </a:stretch>
        </p:blipFill>
        <p:spPr>
          <a:xfrm>
            <a:off x="471408" y="5334000"/>
            <a:ext cx="616165" cy="944277"/>
          </a:xfrm>
          <a:prstGeom prst="rect">
            <a:avLst/>
          </a:prstGeom>
          <a:ln>
            <a:headEnd type="none" w="med" len="med"/>
            <a:tailEnd type="none" w="med" len="med"/>
          </a:ln>
        </p:spPr>
      </p:pic>
      <p:sp>
        <p:nvSpPr>
          <p:cNvPr id="32" name="Rounded Rectangle 31"/>
          <p:cNvSpPr/>
          <p:nvPr/>
        </p:nvSpPr>
        <p:spPr>
          <a:xfrm>
            <a:off x="983036" y="5334000"/>
            <a:ext cx="1545772" cy="9525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33" name="Rounded Rectangle 32"/>
          <p:cNvSpPr/>
          <p:nvPr/>
        </p:nvSpPr>
        <p:spPr>
          <a:xfrm>
            <a:off x="1202412" y="5479296"/>
            <a:ext cx="1173996" cy="6858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defRPr/>
            </a:pPr>
            <a:r>
              <a:rPr lang="en-US" sz="1600" dirty="0" smtClean="0">
                <a:solidFill>
                  <a:srgbClr val="FFFFFF"/>
                </a:solidFill>
              </a:rPr>
              <a:t>SharePoint Farm</a:t>
            </a:r>
          </a:p>
        </p:txBody>
      </p:sp>
      <p:pic>
        <p:nvPicPr>
          <p:cNvPr id="34" name="Picture 33" descr="Server XML Web Service.png"/>
          <p:cNvPicPr>
            <a:picLocks noChangeAspect="1"/>
          </p:cNvPicPr>
          <p:nvPr/>
        </p:nvPicPr>
        <p:blipFill>
          <a:blip r:embed="rId3" cstate="print"/>
          <a:stretch>
            <a:fillRect/>
          </a:stretch>
        </p:blipFill>
        <p:spPr>
          <a:xfrm>
            <a:off x="623808" y="5486400"/>
            <a:ext cx="616165" cy="944277"/>
          </a:xfrm>
          <a:prstGeom prst="rect">
            <a:avLst/>
          </a:prstGeom>
          <a:ln>
            <a:headEnd type="none" w="med" len="med"/>
            <a:tailEnd type="none" w="med" len="med"/>
          </a:ln>
        </p:spPr>
      </p:pic>
      <p:pic>
        <p:nvPicPr>
          <p:cNvPr id="35" name="Picture 34" descr="Server XML Web Service.png"/>
          <p:cNvPicPr>
            <a:picLocks noChangeAspect="1"/>
          </p:cNvPicPr>
          <p:nvPr/>
        </p:nvPicPr>
        <p:blipFill>
          <a:blip r:embed="rId3" cstate="print"/>
          <a:stretch>
            <a:fillRect/>
          </a:stretch>
        </p:blipFill>
        <p:spPr>
          <a:xfrm>
            <a:off x="2589510" y="5410200"/>
            <a:ext cx="616165" cy="944277"/>
          </a:xfrm>
          <a:prstGeom prst="rect">
            <a:avLst/>
          </a:prstGeom>
          <a:ln>
            <a:headEnd type="none" w="med" len="med"/>
            <a:tailEnd type="none" w="med" len="med"/>
          </a:ln>
        </p:spPr>
      </p:pic>
      <p:sp>
        <p:nvSpPr>
          <p:cNvPr id="44" name="Rounded Rectangle 43"/>
          <p:cNvSpPr/>
          <p:nvPr/>
        </p:nvSpPr>
        <p:spPr>
          <a:xfrm>
            <a:off x="3258522" y="5517396"/>
            <a:ext cx="1250196" cy="685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1600" dirty="0" smtClean="0">
                <a:solidFill>
                  <a:srgbClr val="FFFFFF"/>
                </a:solidFill>
              </a:rPr>
              <a:t>Data</a:t>
            </a:r>
          </a:p>
          <a:p>
            <a:pPr algn="ctr" defTabSz="914099" fontAlgn="base">
              <a:spcBef>
                <a:spcPct val="0"/>
              </a:spcBef>
              <a:spcAft>
                <a:spcPct val="0"/>
              </a:spcAft>
              <a:defRPr/>
            </a:pPr>
            <a:r>
              <a:rPr lang="en-US" sz="1600" dirty="0" smtClean="0">
                <a:solidFill>
                  <a:srgbClr val="FFFFFF"/>
                </a:solidFill>
              </a:rPr>
              <a:t>Warehouse</a:t>
            </a:r>
          </a:p>
        </p:txBody>
      </p:sp>
      <p:pic>
        <p:nvPicPr>
          <p:cNvPr id="45" name="Picture 44" descr="Server XML Web Service.png"/>
          <p:cNvPicPr>
            <a:picLocks noChangeAspect="1"/>
          </p:cNvPicPr>
          <p:nvPr/>
        </p:nvPicPr>
        <p:blipFill>
          <a:blip r:embed="rId3" cstate="print"/>
          <a:stretch>
            <a:fillRect/>
          </a:stretch>
        </p:blipFill>
        <p:spPr>
          <a:xfrm>
            <a:off x="4752816" y="5441025"/>
            <a:ext cx="616165" cy="944277"/>
          </a:xfrm>
          <a:prstGeom prst="rect">
            <a:avLst/>
          </a:prstGeom>
          <a:ln>
            <a:headEnd type="none" w="med" len="med"/>
            <a:tailEnd type="none" w="med" len="med"/>
          </a:ln>
        </p:spPr>
      </p:pic>
      <p:sp>
        <p:nvSpPr>
          <p:cNvPr id="47" name="Rounded Rectangle 46"/>
          <p:cNvSpPr/>
          <p:nvPr/>
        </p:nvSpPr>
        <p:spPr>
          <a:xfrm>
            <a:off x="5421828" y="5548221"/>
            <a:ext cx="945396" cy="6858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defRPr/>
            </a:pPr>
            <a:r>
              <a:rPr lang="en-US" sz="1600" dirty="0" smtClean="0">
                <a:solidFill>
                  <a:srgbClr val="FFFFFF"/>
                </a:solidFill>
              </a:rPr>
              <a:t>Project Server</a:t>
            </a:r>
          </a:p>
        </p:txBody>
      </p:sp>
      <p:sp>
        <p:nvSpPr>
          <p:cNvPr id="48" name="Rounded Rectangle 47"/>
          <p:cNvSpPr/>
          <p:nvPr/>
        </p:nvSpPr>
        <p:spPr>
          <a:xfrm>
            <a:off x="6836228" y="1600200"/>
            <a:ext cx="1774372" cy="9525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49" name="Rounded Rectangle 48"/>
          <p:cNvSpPr/>
          <p:nvPr/>
        </p:nvSpPr>
        <p:spPr>
          <a:xfrm>
            <a:off x="7055604" y="1745496"/>
            <a:ext cx="137160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a:defRPr/>
            </a:pPr>
            <a:r>
              <a:rPr lang="en-US" dirty="0" smtClean="0">
                <a:solidFill>
                  <a:srgbClr val="FFFFFF"/>
                </a:solidFill>
                <a:effectLst>
                  <a:outerShdw blurRad="38100" dist="38100" dir="2700000" algn="tl">
                    <a:srgbClr val="000000">
                      <a:alpha val="43137"/>
                    </a:srgbClr>
                  </a:outerShdw>
                </a:effectLst>
                <a:latin typeface="Segoe UI" pitchFamily="34" charset="0"/>
                <a:cs typeface="Segoe UI" pitchFamily="34" charset="0"/>
              </a:rPr>
              <a:t>TFS Build Farm</a:t>
            </a:r>
          </a:p>
        </p:txBody>
      </p:sp>
      <p:pic>
        <p:nvPicPr>
          <p:cNvPr id="50" name="Picture 49" descr="Server XML Web Service.png"/>
          <p:cNvPicPr>
            <a:picLocks noChangeAspect="1"/>
          </p:cNvPicPr>
          <p:nvPr/>
        </p:nvPicPr>
        <p:blipFill>
          <a:blip r:embed="rId3" cstate="print"/>
          <a:stretch>
            <a:fillRect/>
          </a:stretch>
        </p:blipFill>
        <p:spPr>
          <a:xfrm>
            <a:off x="6323856" y="1676400"/>
            <a:ext cx="616165" cy="944277"/>
          </a:xfrm>
          <a:prstGeom prst="rect">
            <a:avLst/>
          </a:prstGeom>
          <a:ln>
            <a:headEnd type="none" w="med" len="med"/>
            <a:tailEnd type="none" w="med" len="med"/>
          </a:ln>
        </p:spPr>
      </p:pic>
      <p:pic>
        <p:nvPicPr>
          <p:cNvPr id="51" name="Picture 50" descr="Server XML Web Service.png"/>
          <p:cNvPicPr>
            <a:picLocks noChangeAspect="1"/>
          </p:cNvPicPr>
          <p:nvPr/>
        </p:nvPicPr>
        <p:blipFill>
          <a:blip r:embed="rId3" cstate="print"/>
          <a:stretch>
            <a:fillRect/>
          </a:stretch>
        </p:blipFill>
        <p:spPr>
          <a:xfrm>
            <a:off x="6580326" y="5441025"/>
            <a:ext cx="616165" cy="944277"/>
          </a:xfrm>
          <a:prstGeom prst="rect">
            <a:avLst/>
          </a:prstGeom>
          <a:ln>
            <a:headEnd type="none" w="med" len="med"/>
            <a:tailEnd type="none" w="med" len="med"/>
          </a:ln>
        </p:spPr>
      </p:pic>
      <p:sp>
        <p:nvSpPr>
          <p:cNvPr id="54" name="Rounded Rectangle 53"/>
          <p:cNvSpPr/>
          <p:nvPr/>
        </p:nvSpPr>
        <p:spPr>
          <a:xfrm>
            <a:off x="7264836" y="5548221"/>
            <a:ext cx="1173996" cy="6858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defRPr/>
            </a:pPr>
            <a:r>
              <a:rPr lang="en-US" sz="1600" dirty="0" smtClean="0">
                <a:solidFill>
                  <a:srgbClr val="FFFFFF"/>
                </a:solidFill>
              </a:rPr>
              <a:t>Virtual Machine Manager</a:t>
            </a:r>
          </a:p>
        </p:txBody>
      </p:sp>
      <p:pic>
        <p:nvPicPr>
          <p:cNvPr id="59" name="Picture 58" descr="Server XML Web Service.png"/>
          <p:cNvPicPr>
            <a:picLocks noChangeAspect="1"/>
          </p:cNvPicPr>
          <p:nvPr/>
        </p:nvPicPr>
        <p:blipFill>
          <a:blip r:embed="rId3" cstate="print"/>
          <a:stretch>
            <a:fillRect/>
          </a:stretch>
        </p:blipFill>
        <p:spPr>
          <a:xfrm>
            <a:off x="6476256" y="1828800"/>
            <a:ext cx="616165" cy="944277"/>
          </a:xfrm>
          <a:prstGeom prst="rect">
            <a:avLst/>
          </a:prstGeom>
          <a:ln>
            <a:headEnd type="none" w="med" len="med"/>
            <a:tailEnd type="none" w="med" len="med"/>
          </a:ln>
        </p:spPr>
      </p:pic>
      <p:sp>
        <p:nvSpPr>
          <p:cNvPr id="72" name="Rounded Rectangle 71"/>
          <p:cNvSpPr/>
          <p:nvPr/>
        </p:nvSpPr>
        <p:spPr>
          <a:xfrm>
            <a:off x="6836972" y="2789523"/>
            <a:ext cx="1774372" cy="9525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75" name="Rounded Rectangle 74"/>
          <p:cNvSpPr/>
          <p:nvPr/>
        </p:nvSpPr>
        <p:spPr>
          <a:xfrm>
            <a:off x="7056348" y="2934819"/>
            <a:ext cx="137160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a:defRPr/>
            </a:pPr>
            <a:r>
              <a:rPr lang="en-US" dirty="0" smtClean="0">
                <a:solidFill>
                  <a:srgbClr val="FFFFFF"/>
                </a:solidFill>
                <a:effectLst>
                  <a:outerShdw blurRad="38100" dist="38100" dir="2700000" algn="tl">
                    <a:srgbClr val="000000">
                      <a:alpha val="43137"/>
                    </a:srgbClr>
                  </a:outerShdw>
                </a:effectLst>
                <a:latin typeface="Segoe UI" pitchFamily="34" charset="0"/>
                <a:cs typeface="Segoe UI" pitchFamily="34" charset="0"/>
              </a:rPr>
              <a:t>TFS Proxies</a:t>
            </a:r>
          </a:p>
        </p:txBody>
      </p:sp>
      <p:pic>
        <p:nvPicPr>
          <p:cNvPr id="76" name="Picture 75" descr="Server XML Web Service.png"/>
          <p:cNvPicPr>
            <a:picLocks noChangeAspect="1"/>
          </p:cNvPicPr>
          <p:nvPr/>
        </p:nvPicPr>
        <p:blipFill>
          <a:blip r:embed="rId3" cstate="print"/>
          <a:stretch>
            <a:fillRect/>
          </a:stretch>
        </p:blipFill>
        <p:spPr>
          <a:xfrm>
            <a:off x="6324600" y="2865723"/>
            <a:ext cx="616165" cy="944277"/>
          </a:xfrm>
          <a:prstGeom prst="rect">
            <a:avLst/>
          </a:prstGeom>
          <a:ln>
            <a:headEnd type="none" w="med" len="med"/>
            <a:tailEnd type="none" w="med" len="med"/>
          </a:ln>
        </p:spPr>
      </p:pic>
      <p:pic>
        <p:nvPicPr>
          <p:cNvPr id="77" name="Picture 76" descr="Server XML Web Service.png"/>
          <p:cNvPicPr>
            <a:picLocks noChangeAspect="1"/>
          </p:cNvPicPr>
          <p:nvPr/>
        </p:nvPicPr>
        <p:blipFill>
          <a:blip r:embed="rId3" cstate="print"/>
          <a:stretch>
            <a:fillRect/>
          </a:stretch>
        </p:blipFill>
        <p:spPr>
          <a:xfrm>
            <a:off x="6477000" y="3018123"/>
            <a:ext cx="616165" cy="944277"/>
          </a:xfrm>
          <a:prstGeom prst="rect">
            <a:avLst/>
          </a:prstGeom>
          <a:ln>
            <a:headEnd type="none" w="med" len="med"/>
            <a:tailEnd type="none" w="med" len="med"/>
          </a:ln>
        </p:spPr>
      </p:pic>
      <p:sp>
        <p:nvSpPr>
          <p:cNvPr id="78" name="Rounded Rectangle 77"/>
          <p:cNvSpPr/>
          <p:nvPr/>
        </p:nvSpPr>
        <p:spPr>
          <a:xfrm>
            <a:off x="6836972" y="4008723"/>
            <a:ext cx="1774372" cy="952500"/>
          </a:xfrm>
          <a:prstGeom prst="roundRect">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vert270" wrap="square" lIns="380985" tIns="380985" rIns="380985" bIns="91440" numCol="1" anchor="t" anchorCtr="0" compatLnSpc="1">
            <a:prstTxWarp prst="textNoShape">
              <a:avLst/>
            </a:prstTxWarp>
          </a:bodyPr>
          <a:lstStyle/>
          <a:p>
            <a:pPr algn="ctr" defTabSz="914099" eaLnBrk="0" hangingPunct="0">
              <a:lnSpc>
                <a:spcPct val="85000"/>
              </a:lnSpc>
              <a:spcBef>
                <a:spcPct val="20000"/>
              </a:spcBef>
            </a:pPr>
            <a:endParaRPr lang="en-US" sz="2300" dirty="0">
              <a:solidFill>
                <a:schemeClr val="tx1"/>
              </a:solidFill>
              <a:latin typeface="Segoe UI" pitchFamily="34" charset="0"/>
              <a:cs typeface="Segoe UI" pitchFamily="34" charset="0"/>
            </a:endParaRPr>
          </a:p>
        </p:txBody>
      </p:sp>
      <p:sp>
        <p:nvSpPr>
          <p:cNvPr id="79" name="Rounded Rectangle 78"/>
          <p:cNvSpPr/>
          <p:nvPr/>
        </p:nvSpPr>
        <p:spPr>
          <a:xfrm>
            <a:off x="7056348" y="4154019"/>
            <a:ext cx="137160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a:defRPr/>
            </a:pPr>
            <a:r>
              <a:rPr lang="en-US" dirty="0" smtClean="0">
                <a:solidFill>
                  <a:srgbClr val="FFFFFF"/>
                </a:solidFill>
                <a:effectLst>
                  <a:outerShdw blurRad="38100" dist="38100" dir="2700000" algn="tl">
                    <a:srgbClr val="000000">
                      <a:alpha val="43137"/>
                    </a:srgbClr>
                  </a:outerShdw>
                </a:effectLst>
                <a:latin typeface="Segoe UI" pitchFamily="34" charset="0"/>
                <a:cs typeface="Segoe UI" pitchFamily="34" charset="0"/>
              </a:rPr>
              <a:t>Test Rig</a:t>
            </a:r>
          </a:p>
        </p:txBody>
      </p:sp>
      <p:pic>
        <p:nvPicPr>
          <p:cNvPr id="80" name="Picture 79" descr="Server XML Web Service.png"/>
          <p:cNvPicPr>
            <a:picLocks noChangeAspect="1"/>
          </p:cNvPicPr>
          <p:nvPr/>
        </p:nvPicPr>
        <p:blipFill>
          <a:blip r:embed="rId3" cstate="print"/>
          <a:stretch>
            <a:fillRect/>
          </a:stretch>
        </p:blipFill>
        <p:spPr>
          <a:xfrm>
            <a:off x="6324600" y="4084923"/>
            <a:ext cx="616165" cy="944277"/>
          </a:xfrm>
          <a:prstGeom prst="rect">
            <a:avLst/>
          </a:prstGeom>
          <a:ln>
            <a:headEnd type="none" w="med" len="med"/>
            <a:tailEnd type="none" w="med" len="med"/>
          </a:ln>
        </p:spPr>
      </p:pic>
      <p:pic>
        <p:nvPicPr>
          <p:cNvPr id="81" name="Picture 80" descr="Server XML Web Service.png"/>
          <p:cNvPicPr>
            <a:picLocks noChangeAspect="1"/>
          </p:cNvPicPr>
          <p:nvPr/>
        </p:nvPicPr>
        <p:blipFill>
          <a:blip r:embed="rId3" cstate="print"/>
          <a:stretch>
            <a:fillRect/>
          </a:stretch>
        </p:blipFill>
        <p:spPr>
          <a:xfrm>
            <a:off x="6477000" y="4237323"/>
            <a:ext cx="616165" cy="944277"/>
          </a:xfrm>
          <a:prstGeom prst="rect">
            <a:avLst/>
          </a:prstGeom>
          <a:ln>
            <a:headEnd type="none" w="med" len="med"/>
            <a:tailEnd type="none" w="med" len="med"/>
          </a:ln>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553998"/>
          </a:xfrm>
        </p:spPr>
        <p:txBody>
          <a:bodyPr/>
          <a:lstStyle/>
          <a:p>
            <a:r>
              <a:rPr smtClean="0">
                <a:solidFill>
                  <a:schemeClr val="accent1"/>
                </a:solidFill>
              </a:rPr>
              <a:t>Related Sessions</a:t>
            </a:r>
            <a:endParaRPr lang="en-US" dirty="0">
              <a:solidFill>
                <a:schemeClr val="accent1"/>
              </a:solidFill>
            </a:endParaRPr>
          </a:p>
        </p:txBody>
      </p:sp>
      <p:graphicFrame>
        <p:nvGraphicFramePr>
          <p:cNvPr id="4" name="Table 3"/>
          <p:cNvGraphicFramePr>
            <a:graphicFrameLocks noGrp="1"/>
          </p:cNvGraphicFramePr>
          <p:nvPr/>
        </p:nvGraphicFramePr>
        <p:xfrm>
          <a:off x="228601" y="861941"/>
          <a:ext cx="8686799" cy="5551884"/>
        </p:xfrm>
        <a:graphic>
          <a:graphicData uri="http://schemas.openxmlformats.org/drawingml/2006/table">
            <a:tbl>
              <a:tblPr firstRow="1" bandRow="1">
                <a:tableStyleId>{5C22544A-7EE6-4342-B048-85BDC9FD1C3A}</a:tableStyleId>
              </a:tblPr>
              <a:tblGrid>
                <a:gridCol w="3886199"/>
                <a:gridCol w="1600200"/>
                <a:gridCol w="738832"/>
                <a:gridCol w="1516097"/>
                <a:gridCol w="945471"/>
              </a:tblGrid>
              <a:tr h="228600">
                <a:tc>
                  <a:txBody>
                    <a:bodyPr/>
                    <a:lstStyle/>
                    <a:p>
                      <a:r>
                        <a:rPr lang="en-US" sz="1200" kern="1200" dirty="0" smtClean="0">
                          <a:solidFill>
                            <a:schemeClr val="dk1"/>
                          </a:solidFill>
                          <a:latin typeface="+mn-lt"/>
                          <a:ea typeface="+mn-ea"/>
                          <a:cs typeface="+mn-cs"/>
                        </a:rPr>
                        <a:t>Session Title</a:t>
                      </a:r>
                    </a:p>
                  </a:txBody>
                  <a:tcPr/>
                </a:tc>
                <a:tc>
                  <a:txBody>
                    <a:bodyPr/>
                    <a:lstStyle/>
                    <a:p>
                      <a:r>
                        <a:rPr lang="en-US" sz="1200" kern="1200" dirty="0" smtClean="0">
                          <a:solidFill>
                            <a:schemeClr val="dk1"/>
                          </a:solidFill>
                          <a:latin typeface="+mn-lt"/>
                          <a:ea typeface="+mn-ea"/>
                          <a:cs typeface="+mn-cs"/>
                        </a:rPr>
                        <a:t>Speaker</a:t>
                      </a:r>
                    </a:p>
                  </a:txBody>
                  <a:tcPr/>
                </a:tc>
                <a:tc>
                  <a:txBody>
                    <a:bodyPr/>
                    <a:lstStyle/>
                    <a:p>
                      <a:r>
                        <a:rPr lang="en-US" sz="1200" kern="1200" dirty="0" smtClean="0">
                          <a:solidFill>
                            <a:schemeClr val="dk1"/>
                          </a:solidFill>
                          <a:latin typeface="+mn-lt"/>
                          <a:ea typeface="+mn-ea"/>
                          <a:cs typeface="+mn-cs"/>
                        </a:rPr>
                        <a:t>Day</a:t>
                      </a:r>
                    </a:p>
                  </a:txBody>
                  <a:tcPr/>
                </a:tc>
                <a:tc>
                  <a:txBody>
                    <a:bodyPr/>
                    <a:lstStyle/>
                    <a:p>
                      <a:r>
                        <a:rPr lang="en-US" sz="1200" kern="1200" dirty="0" smtClean="0">
                          <a:solidFill>
                            <a:schemeClr val="dk1"/>
                          </a:solidFill>
                          <a:latin typeface="+mn-lt"/>
                          <a:ea typeface="+mn-ea"/>
                          <a:cs typeface="+mn-cs"/>
                        </a:rPr>
                        <a:t>Time</a:t>
                      </a:r>
                    </a:p>
                  </a:txBody>
                  <a:tcPr/>
                </a:tc>
                <a:tc>
                  <a:txBody>
                    <a:bodyPr/>
                    <a:lstStyle/>
                    <a:p>
                      <a:pPr marL="0" algn="l" defTabSz="914363" rtl="0" eaLnBrk="1" latinLnBrk="0" hangingPunct="1"/>
                      <a:r>
                        <a:rPr lang="en-US" sz="1200" b="1" kern="1200" dirty="0" smtClean="0">
                          <a:solidFill>
                            <a:schemeClr val="dk1"/>
                          </a:solidFill>
                          <a:latin typeface="+mn-lt"/>
                          <a:ea typeface="+mn-ea"/>
                          <a:cs typeface="+mn-cs"/>
                        </a:rPr>
                        <a:t>Location</a:t>
                      </a:r>
                    </a:p>
                  </a:txBody>
                  <a:tcPr/>
                </a:tc>
              </a:tr>
              <a:tr h="261295">
                <a:tc>
                  <a:txBody>
                    <a:bodyPr/>
                    <a:lstStyle/>
                    <a:p>
                      <a:r>
                        <a:rPr lang="en-US" sz="1200" kern="1200" dirty="0" smtClean="0">
                          <a:solidFill>
                            <a:schemeClr val="bg1"/>
                          </a:solidFill>
                          <a:latin typeface="+mn-lt"/>
                          <a:ea typeface="+mn-ea"/>
                          <a:cs typeface="+mn-cs"/>
                        </a:rPr>
                        <a:t>TL47 Visual Studio Team System: A Lap Around VSTS 2010</a:t>
                      </a:r>
                    </a:p>
                  </a:txBody>
                  <a:tcPr/>
                </a:tc>
                <a:tc>
                  <a:txBody>
                    <a:bodyPr/>
                    <a:lstStyle/>
                    <a:p>
                      <a:r>
                        <a:rPr lang="en-US" sz="1200" dirty="0" smtClean="0">
                          <a:solidFill>
                            <a:schemeClr val="bg1"/>
                          </a:solidFill>
                        </a:rPr>
                        <a:t>Cameron Skinner</a:t>
                      </a:r>
                      <a:endParaRPr lang="en-US" sz="1200" dirty="0">
                        <a:solidFill>
                          <a:schemeClr val="bg1"/>
                        </a:solidFill>
                      </a:endParaRPr>
                    </a:p>
                  </a:txBody>
                  <a:tcPr/>
                </a:tc>
                <a:tc>
                  <a:txBody>
                    <a:bodyPr/>
                    <a:lstStyle/>
                    <a:p>
                      <a:r>
                        <a:rPr lang="en-US" sz="1200" dirty="0" smtClean="0">
                          <a:solidFill>
                            <a:schemeClr val="bg1"/>
                          </a:solidFill>
                        </a:rPr>
                        <a:t>10/27</a:t>
                      </a:r>
                      <a:endParaRPr lang="en-US" sz="1200" dirty="0">
                        <a:solidFill>
                          <a:schemeClr val="bg1"/>
                        </a:solidFill>
                      </a:endParaRPr>
                    </a:p>
                  </a:txBody>
                  <a:tcPr/>
                </a:tc>
                <a:tc>
                  <a:txBody>
                    <a:bodyPr/>
                    <a:lstStyle/>
                    <a:p>
                      <a:r>
                        <a:rPr lang="en-US" sz="1100" dirty="0" smtClean="0">
                          <a:solidFill>
                            <a:schemeClr val="bg1"/>
                          </a:solidFill>
                        </a:rPr>
                        <a:t>11:00 AM – 12:15PM</a:t>
                      </a:r>
                      <a:endParaRPr lang="en-US" sz="1100" dirty="0">
                        <a:solidFill>
                          <a:schemeClr val="bg1"/>
                        </a:solidFill>
                      </a:endParaRPr>
                    </a:p>
                  </a:txBody>
                  <a:tcPr/>
                </a:tc>
                <a:tc>
                  <a:txBody>
                    <a:bodyPr/>
                    <a:lstStyle/>
                    <a:p>
                      <a:r>
                        <a:rPr lang="en-US" sz="1200" dirty="0" smtClean="0">
                          <a:solidFill>
                            <a:schemeClr val="bg1"/>
                          </a:solidFill>
                        </a:rPr>
                        <a:t>Room 153</a:t>
                      </a:r>
                      <a:endParaRPr lang="en-US" sz="1200" dirty="0">
                        <a:solidFill>
                          <a:schemeClr val="bg1"/>
                        </a:solidFill>
                      </a:endParaRPr>
                    </a:p>
                  </a:txBody>
                  <a:tcPr/>
                </a:tc>
              </a:tr>
              <a:tr h="215575">
                <a:tc>
                  <a:txBody>
                    <a:bodyPr/>
                    <a:lstStyle/>
                    <a:p>
                      <a:r>
                        <a:rPr lang="en-US" sz="1200" kern="1200" dirty="0" smtClean="0">
                          <a:solidFill>
                            <a:schemeClr val="dk1"/>
                          </a:solidFill>
                          <a:latin typeface="+mn-lt"/>
                          <a:ea typeface="+mn-ea"/>
                          <a:cs typeface="+mn-cs"/>
                        </a:rPr>
                        <a:t>TL52 Team Foundation Server 2010: Cool New Features</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Brian Harry</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10/27</a:t>
                      </a:r>
                    </a:p>
                  </a:txBody>
                  <a:tcPr/>
                </a:tc>
                <a:tc>
                  <a:txBody>
                    <a:bodyPr/>
                    <a:lstStyle/>
                    <a:p>
                      <a:pPr marL="0" algn="l" defTabSz="914363" rtl="0" eaLnBrk="1" latinLnBrk="0" hangingPunct="1"/>
                      <a:r>
                        <a:rPr lang="en-US" sz="1100" kern="1200" dirty="0" smtClean="0">
                          <a:solidFill>
                            <a:schemeClr val="dk1"/>
                          </a:solidFill>
                          <a:latin typeface="+mn-lt"/>
                          <a:ea typeface="+mn-ea"/>
                          <a:cs typeface="+mn-cs"/>
                        </a:rPr>
                        <a:t>03:30 PM – 04:45 PM</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Room 151</a:t>
                      </a:r>
                    </a:p>
                  </a:txBody>
                  <a:tcPr/>
                </a:tc>
              </a:tr>
              <a:tr h="385974">
                <a:tc>
                  <a:txBody>
                    <a:bodyPr/>
                    <a:lstStyle/>
                    <a:p>
                      <a:r>
                        <a:rPr lang="en-US" sz="1200" kern="1200" dirty="0" smtClean="0">
                          <a:solidFill>
                            <a:schemeClr val="dk1"/>
                          </a:solidFill>
                          <a:latin typeface="+mn-lt"/>
                          <a:ea typeface="+mn-ea"/>
                          <a:cs typeface="+mn-cs"/>
                        </a:rPr>
                        <a:t>TL03 Microsoft Visual Studio Team System: Software Diagnostics and Quality for Services</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Habib Heydarian; Justin Marks</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10/27</a:t>
                      </a:r>
                    </a:p>
                  </a:txBody>
                  <a:tcPr/>
                </a:tc>
                <a:tc>
                  <a:txBody>
                    <a:bodyPr/>
                    <a:lstStyle/>
                    <a:p>
                      <a:pPr marL="0" algn="l" defTabSz="914363" rtl="0" eaLnBrk="1" latinLnBrk="0" hangingPunct="1"/>
                      <a:r>
                        <a:rPr lang="en-US" sz="1100" kern="1200" dirty="0" smtClean="0">
                          <a:solidFill>
                            <a:schemeClr val="dk1"/>
                          </a:solidFill>
                          <a:latin typeface="+mn-lt"/>
                          <a:ea typeface="+mn-ea"/>
                          <a:cs typeface="+mn-cs"/>
                        </a:rPr>
                        <a:t>03:30 PM – 04:45 PM</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Room 515A</a:t>
                      </a:r>
                    </a:p>
                  </a:txBody>
                  <a:tcPr/>
                </a:tc>
              </a:tr>
              <a:tr h="385974">
                <a:tc>
                  <a:txBody>
                    <a:bodyPr/>
                    <a:lstStyle/>
                    <a:p>
                      <a:r>
                        <a:rPr lang="en-US" sz="1200" kern="1200" dirty="0" smtClean="0">
                          <a:solidFill>
                            <a:schemeClr val="dk1"/>
                          </a:solidFill>
                          <a:latin typeface="+mn-lt"/>
                          <a:ea typeface="+mn-ea"/>
                          <a:cs typeface="+mn-cs"/>
                        </a:rPr>
                        <a:t>TL09 Agile Development with Microsoft Visual Studio</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Lori Lamkin;</a:t>
                      </a:r>
                      <a:r>
                        <a:rPr lang="en-US" sz="1200" kern="1200" baseline="0" dirty="0" smtClean="0">
                          <a:solidFill>
                            <a:schemeClr val="dk1"/>
                          </a:solidFill>
                          <a:latin typeface="+mn-lt"/>
                          <a:ea typeface="+mn-ea"/>
                          <a:cs typeface="+mn-cs"/>
                        </a:rPr>
                        <a:t> Sunder Raman</a:t>
                      </a:r>
                      <a:endParaRPr lang="en-US" sz="1200" kern="1200" dirty="0" smtClean="0">
                        <a:solidFill>
                          <a:schemeClr val="dk1"/>
                        </a:solidFill>
                        <a:latin typeface="+mn-lt"/>
                        <a:ea typeface="+mn-ea"/>
                        <a:cs typeface="+mn-cs"/>
                      </a:endParaRPr>
                    </a:p>
                  </a:txBody>
                  <a:tcPr/>
                </a:tc>
                <a:tc>
                  <a:txBody>
                    <a:bodyPr/>
                    <a:lstStyle/>
                    <a:p>
                      <a:pPr marL="0" algn="l" defTabSz="914363" rtl="0" eaLnBrk="1" latinLnBrk="0" hangingPunct="1"/>
                      <a:r>
                        <a:rPr lang="en-US" sz="1200" kern="1200" dirty="0" smtClean="0">
                          <a:solidFill>
                            <a:schemeClr val="dk1"/>
                          </a:solidFill>
                          <a:latin typeface="+mn-lt"/>
                          <a:ea typeface="+mn-ea"/>
                          <a:cs typeface="+mn-cs"/>
                        </a:rPr>
                        <a:t>10/27</a:t>
                      </a:r>
                    </a:p>
                  </a:txBody>
                  <a:tcPr/>
                </a:tc>
                <a:tc>
                  <a:txBody>
                    <a:bodyPr/>
                    <a:lstStyle/>
                    <a:p>
                      <a:pPr marL="0" algn="l" defTabSz="914363" rtl="0" eaLnBrk="1" latinLnBrk="0" hangingPunct="1"/>
                      <a:r>
                        <a:rPr lang="en-US" sz="1100" kern="1200" dirty="0" smtClean="0">
                          <a:solidFill>
                            <a:schemeClr val="dk1"/>
                          </a:solidFill>
                          <a:latin typeface="+mn-lt"/>
                          <a:ea typeface="+mn-ea"/>
                          <a:cs typeface="+mn-cs"/>
                        </a:rPr>
                        <a:t>05:15 PM – 06:30 PM</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Room 502A</a:t>
                      </a:r>
                    </a:p>
                  </a:txBody>
                  <a:tcPr/>
                </a:tc>
              </a:tr>
              <a:tr h="385974">
                <a:tc>
                  <a:txBody>
                    <a:bodyPr/>
                    <a:lstStyle/>
                    <a:p>
                      <a:r>
                        <a:rPr lang="en-US" sz="1200" kern="1200" dirty="0" smtClean="0">
                          <a:solidFill>
                            <a:schemeClr val="dk1"/>
                          </a:solidFill>
                          <a:latin typeface="+mn-lt"/>
                          <a:ea typeface="+mn-ea"/>
                          <a:cs typeface="+mn-cs"/>
                        </a:rPr>
                        <a:t>TL45 Microsoft Visual Studio Team System Database Edition: Overview</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Gert Drapers</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10/27</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05:15 PM – 06:30 PM</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Room 501B</a:t>
                      </a:r>
                    </a:p>
                  </a:txBody>
                  <a:tcPr/>
                </a:tc>
              </a:tr>
              <a:tr h="243840">
                <a:tc>
                  <a:txBody>
                    <a:bodyPr/>
                    <a:lstStyle/>
                    <a:p>
                      <a:r>
                        <a:rPr lang="en-US" sz="1200" kern="1200" dirty="0" smtClean="0">
                          <a:solidFill>
                            <a:schemeClr val="dk1"/>
                          </a:solidFill>
                          <a:latin typeface="+mn-lt"/>
                          <a:ea typeface="+mn-ea"/>
                          <a:cs typeface="+mn-cs"/>
                        </a:rPr>
                        <a:t>TL59 Visual Studio Debugger Tips &amp; Tricks</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John Cunningham</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10/28</a:t>
                      </a:r>
                    </a:p>
                  </a:txBody>
                  <a:tcPr/>
                </a:tc>
                <a:tc>
                  <a:txBody>
                    <a:bodyPr/>
                    <a:lstStyle/>
                    <a:p>
                      <a:pPr marL="0" algn="l" defTabSz="914363" rtl="0" eaLnBrk="1" latinLnBrk="0" hangingPunct="1"/>
                      <a:r>
                        <a:rPr lang="en-US" sz="1100" kern="1200" dirty="0" smtClean="0">
                          <a:solidFill>
                            <a:schemeClr val="dk1"/>
                          </a:solidFill>
                          <a:latin typeface="+mn-lt"/>
                          <a:ea typeface="+mn-ea"/>
                          <a:cs typeface="+mn-cs"/>
                        </a:rPr>
                        <a:t>12:45PM – 01:30 PM</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Room 409A</a:t>
                      </a:r>
                    </a:p>
                  </a:txBody>
                  <a:tcPr/>
                </a:tc>
              </a:tr>
              <a:tr h="385974">
                <a:tc>
                  <a:txBody>
                    <a:bodyPr/>
                    <a:lstStyle/>
                    <a:p>
                      <a:r>
                        <a:rPr lang="en-US" sz="1200" kern="1200" dirty="0" smtClean="0">
                          <a:solidFill>
                            <a:schemeClr val="dk1"/>
                          </a:solidFill>
                          <a:latin typeface="+mn-lt"/>
                          <a:ea typeface="+mn-ea"/>
                          <a:cs typeface="+mn-cs"/>
                        </a:rPr>
                        <a:t>TL37 Microsoft Visual Studio Team System: Leveraging Virtualization to Improve Code Quality with Team Lab</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Ram Cherala</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10/29</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12:00 PM – 12:45 PM</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Room 408B</a:t>
                      </a:r>
                    </a:p>
                  </a:txBody>
                  <a:tcPr/>
                </a:tc>
              </a:tr>
              <a:tr h="631579">
                <a:tc>
                  <a:txBody>
                    <a:bodyPr/>
                    <a:lstStyle/>
                    <a:p>
                      <a:r>
                        <a:rPr lang="en-US" sz="1200" kern="1200" dirty="0" smtClean="0">
                          <a:solidFill>
                            <a:schemeClr val="dk1"/>
                          </a:solidFill>
                          <a:latin typeface="+mn-lt"/>
                          <a:ea typeface="+mn-ea"/>
                          <a:cs typeface="+mn-cs"/>
                        </a:rPr>
                        <a:t>TL61 Panel: The Future of Unit Testing</a:t>
                      </a:r>
                    </a:p>
                  </a:txBody>
                  <a:tcPr/>
                </a:tc>
                <a:tc>
                  <a:txBody>
                    <a:bodyPr/>
                    <a:lstStyle/>
                    <a:p>
                      <a:pPr marL="0" algn="l" defTabSz="914363" rtl="0" eaLnBrk="1" latinLnBrk="0" hangingPunct="1"/>
                      <a:r>
                        <a:rPr lang="en-US" sz="1100" kern="1200" dirty="0" smtClean="0">
                          <a:solidFill>
                            <a:schemeClr val="dk1"/>
                          </a:solidFill>
                          <a:latin typeface="+mn-lt"/>
                          <a:ea typeface="+mn-ea"/>
                          <a:cs typeface="+mn-cs"/>
                        </a:rPr>
                        <a:t>Euan Garden, Jim Newkirk, Peter Provost, Nikolai Tillmann</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10/29</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12:00 PM – 12:45 PM</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Room 406A</a:t>
                      </a:r>
                    </a:p>
                  </a:txBody>
                  <a:tcPr/>
                </a:tc>
              </a:tr>
              <a:tr h="261295">
                <a:tc>
                  <a:txBody>
                    <a:bodyPr/>
                    <a:lstStyle/>
                    <a:p>
                      <a:r>
                        <a:rPr lang="en-US" sz="1200" kern="1200" dirty="0" smtClean="0">
                          <a:solidFill>
                            <a:schemeClr val="dk1"/>
                          </a:solidFill>
                          <a:latin typeface="+mn-lt"/>
                          <a:ea typeface="+mn-ea"/>
                          <a:cs typeface="+mn-cs"/>
                        </a:rPr>
                        <a:t>TL60 Improving Code Quality with Code Analysis</a:t>
                      </a:r>
                    </a:p>
                  </a:txBody>
                  <a:tcPr/>
                </a:tc>
                <a:tc>
                  <a:txBody>
                    <a:bodyPr/>
                    <a:lstStyle/>
                    <a:p>
                      <a:pPr marL="0" algn="l" defTabSz="914363" rtl="0" eaLnBrk="1" latinLnBrk="0" hangingPunct="1"/>
                      <a:r>
                        <a:rPr lang="en-US" sz="1200" kern="1200" dirty="0" err="1" smtClean="0">
                          <a:solidFill>
                            <a:schemeClr val="dk1"/>
                          </a:solidFill>
                          <a:latin typeface="+mn-lt"/>
                          <a:ea typeface="+mn-ea"/>
                          <a:cs typeface="+mn-cs"/>
                        </a:rPr>
                        <a:t>Ravs</a:t>
                      </a:r>
                      <a:r>
                        <a:rPr lang="en-US" sz="1200" kern="1200" dirty="0" smtClean="0">
                          <a:solidFill>
                            <a:schemeClr val="dk1"/>
                          </a:solidFill>
                          <a:latin typeface="+mn-lt"/>
                          <a:ea typeface="+mn-ea"/>
                          <a:cs typeface="+mn-cs"/>
                        </a:rPr>
                        <a:t> </a:t>
                      </a:r>
                      <a:r>
                        <a:rPr lang="en-US" sz="1200" kern="1200" dirty="0" err="1" smtClean="0">
                          <a:solidFill>
                            <a:schemeClr val="dk1"/>
                          </a:solidFill>
                          <a:latin typeface="+mn-lt"/>
                          <a:ea typeface="+mn-ea"/>
                          <a:cs typeface="+mn-cs"/>
                        </a:rPr>
                        <a:t>Kaur</a:t>
                      </a:r>
                      <a:endParaRPr lang="en-US" sz="1200" kern="1200" dirty="0" smtClean="0">
                        <a:solidFill>
                          <a:schemeClr val="dk1"/>
                        </a:solidFill>
                        <a:latin typeface="+mn-lt"/>
                        <a:ea typeface="+mn-ea"/>
                        <a:cs typeface="+mn-cs"/>
                      </a:endParaRPr>
                    </a:p>
                  </a:txBody>
                  <a:tcPr/>
                </a:tc>
                <a:tc>
                  <a:txBody>
                    <a:bodyPr/>
                    <a:lstStyle/>
                    <a:p>
                      <a:pPr marL="0" algn="l" defTabSz="914363" rtl="0" eaLnBrk="1" latinLnBrk="0" hangingPunct="1"/>
                      <a:r>
                        <a:rPr lang="en-US" sz="1200" kern="1200" dirty="0" smtClean="0">
                          <a:solidFill>
                            <a:schemeClr val="dk1"/>
                          </a:solidFill>
                          <a:latin typeface="+mn-lt"/>
                          <a:ea typeface="+mn-ea"/>
                          <a:cs typeface="+mn-cs"/>
                        </a:rPr>
                        <a:t>10/29</a:t>
                      </a:r>
                    </a:p>
                  </a:txBody>
                  <a:tcPr/>
                </a:tc>
                <a:tc>
                  <a:txBody>
                    <a:bodyPr/>
                    <a:lstStyle/>
                    <a:p>
                      <a:pPr marL="0" algn="l" defTabSz="914363" rtl="0" eaLnBrk="1" latinLnBrk="0" hangingPunct="1"/>
                      <a:r>
                        <a:rPr lang="en-US" sz="1100" kern="1200" dirty="0" smtClean="0">
                          <a:solidFill>
                            <a:schemeClr val="dk1"/>
                          </a:solidFill>
                          <a:latin typeface="+mn-lt"/>
                          <a:ea typeface="+mn-ea"/>
                          <a:cs typeface="+mn-cs"/>
                        </a:rPr>
                        <a:t>12:00 PM – 12:45 PM</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Room 409A</a:t>
                      </a:r>
                    </a:p>
                  </a:txBody>
                  <a:tcPr/>
                </a:tc>
              </a:tr>
              <a:tr h="385974">
                <a:tc>
                  <a:txBody>
                    <a:bodyPr/>
                    <a:lstStyle/>
                    <a:p>
                      <a:r>
                        <a:rPr lang="en-US" sz="1200" kern="1200" dirty="0" smtClean="0">
                          <a:solidFill>
                            <a:schemeClr val="dk1"/>
                          </a:solidFill>
                          <a:latin typeface="+mn-lt"/>
                          <a:ea typeface="+mn-ea"/>
                          <a:cs typeface="+mn-cs"/>
                        </a:rPr>
                        <a:t>TL24 Improving .NET Application Performance and Scalability</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Steve Carroll;</a:t>
                      </a:r>
                    </a:p>
                    <a:p>
                      <a:pPr marL="0" algn="l" defTabSz="914363" rtl="0" eaLnBrk="1" latinLnBrk="0" hangingPunct="1"/>
                      <a:r>
                        <a:rPr lang="en-US" sz="1200" kern="1200" dirty="0" smtClean="0">
                          <a:solidFill>
                            <a:schemeClr val="dk1"/>
                          </a:solidFill>
                          <a:latin typeface="+mn-lt"/>
                          <a:ea typeface="+mn-ea"/>
                          <a:cs typeface="+mn-cs"/>
                        </a:rPr>
                        <a:t>Ed Glas</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10/29</a:t>
                      </a:r>
                    </a:p>
                  </a:txBody>
                  <a:tcPr/>
                </a:tc>
                <a:tc>
                  <a:txBody>
                    <a:bodyPr/>
                    <a:lstStyle/>
                    <a:p>
                      <a:pPr marL="0" algn="l" defTabSz="914363" rtl="0" eaLnBrk="1" latinLnBrk="0" hangingPunct="1"/>
                      <a:r>
                        <a:rPr lang="en-US" sz="1100" kern="1200" dirty="0" smtClean="0">
                          <a:solidFill>
                            <a:schemeClr val="dk1"/>
                          </a:solidFill>
                          <a:latin typeface="+mn-lt"/>
                          <a:ea typeface="+mn-ea"/>
                          <a:cs typeface="+mn-cs"/>
                        </a:rPr>
                        <a:t>01:15 PM – 02:30 PM</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Room 153</a:t>
                      </a:r>
                    </a:p>
                  </a:txBody>
                  <a:tcPr/>
                </a:tc>
              </a:tr>
              <a:tr h="348305">
                <a:tc>
                  <a:txBody>
                    <a:bodyPr/>
                    <a:lstStyle/>
                    <a:p>
                      <a:r>
                        <a:rPr lang="en-US" sz="1200" kern="1200" dirty="0" smtClean="0">
                          <a:solidFill>
                            <a:schemeClr val="dk1"/>
                          </a:solidFill>
                          <a:latin typeface="+mn-lt"/>
                          <a:ea typeface="+mn-ea"/>
                          <a:cs typeface="+mn-cs"/>
                        </a:rPr>
                        <a:t>TL15 Architecture without</a:t>
                      </a:r>
                      <a:r>
                        <a:rPr lang="en-US" sz="1200" kern="1200" baseline="0" dirty="0" smtClean="0">
                          <a:solidFill>
                            <a:schemeClr val="dk1"/>
                          </a:solidFill>
                          <a:latin typeface="+mn-lt"/>
                          <a:ea typeface="+mn-ea"/>
                          <a:cs typeface="+mn-cs"/>
                        </a:rPr>
                        <a:t> Big Design Up Front</a:t>
                      </a:r>
                      <a:endParaRPr lang="en-US" sz="1200" kern="1200" dirty="0" smtClean="0">
                        <a:solidFill>
                          <a:schemeClr val="dk1"/>
                        </a:solidFill>
                        <a:latin typeface="+mn-lt"/>
                        <a:ea typeface="+mn-ea"/>
                        <a:cs typeface="+mn-cs"/>
                      </a:endParaRPr>
                    </a:p>
                  </a:txBody>
                  <a:tcPr/>
                </a:tc>
                <a:tc>
                  <a:txBody>
                    <a:bodyPr/>
                    <a:lstStyle/>
                    <a:p>
                      <a:pPr marL="0" algn="l" defTabSz="914363" rtl="0" eaLnBrk="1" latinLnBrk="0" hangingPunct="1"/>
                      <a:r>
                        <a:rPr lang="en-US" sz="1200" kern="1200" dirty="0" smtClean="0">
                          <a:solidFill>
                            <a:schemeClr val="dk1"/>
                          </a:solidFill>
                          <a:latin typeface="+mn-lt"/>
                          <a:ea typeface="+mn-ea"/>
                          <a:cs typeface="+mn-cs"/>
                        </a:rPr>
                        <a:t>Peter Provost</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10/29</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04:45 PM – 06:00 PM</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Room 403</a:t>
                      </a:r>
                    </a:p>
                  </a:txBody>
                  <a:tcPr/>
                </a:tc>
              </a:tr>
              <a:tr h="385974">
                <a:tc>
                  <a:txBody>
                    <a:bodyPr/>
                    <a:lstStyle/>
                    <a:p>
                      <a:r>
                        <a:rPr lang="en-US" sz="1200" kern="1200" dirty="0" smtClean="0">
                          <a:solidFill>
                            <a:schemeClr val="dk1"/>
                          </a:solidFill>
                          <a:latin typeface="+mn-lt"/>
                          <a:ea typeface="+mn-ea"/>
                          <a:cs typeface="+mn-cs"/>
                        </a:rPr>
                        <a:t>TL04 Microsoft Visual Studio Team System Team Foundation Server: How We Use It at Microsoft</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Stephanie Saad</a:t>
                      </a:r>
                    </a:p>
                  </a:txBody>
                  <a:tcPr/>
                </a:tc>
                <a:tc>
                  <a:txBody>
                    <a:bodyPr/>
                    <a:lstStyle/>
                    <a:p>
                      <a:pPr marL="0" algn="l" defTabSz="914363" rtl="0" eaLnBrk="1" latinLnBrk="0" hangingPunct="1"/>
                      <a:r>
                        <a:rPr lang="en-US" sz="1200" kern="1200" dirty="0" smtClean="0">
                          <a:solidFill>
                            <a:schemeClr val="dk1"/>
                          </a:solidFill>
                          <a:latin typeface="+mn-lt"/>
                          <a:ea typeface="+mn-ea"/>
                          <a:cs typeface="+mn-cs"/>
                        </a:rPr>
                        <a:t>10/30</a:t>
                      </a:r>
                    </a:p>
                  </a:txBody>
                  <a:tcPr/>
                </a:tc>
                <a:tc>
                  <a:txBody>
                    <a:bodyPr/>
                    <a:lstStyle/>
                    <a:p>
                      <a:pPr marL="0" algn="l" defTabSz="914363" rtl="0" eaLnBrk="1" latinLnBrk="0" hangingPunct="1"/>
                      <a:r>
                        <a:rPr lang="en-US" sz="1100" kern="1200" dirty="0" smtClean="0">
                          <a:solidFill>
                            <a:schemeClr val="dk1"/>
                          </a:solidFill>
                          <a:latin typeface="+mn-lt"/>
                          <a:ea typeface="+mn-ea"/>
                          <a:cs typeface="+mn-cs"/>
                        </a:rPr>
                        <a:t>08:30</a:t>
                      </a:r>
                      <a:r>
                        <a:rPr lang="en-US" sz="1100" kern="1200" baseline="0" dirty="0" smtClean="0">
                          <a:solidFill>
                            <a:schemeClr val="dk1"/>
                          </a:solidFill>
                          <a:latin typeface="+mn-lt"/>
                          <a:ea typeface="+mn-ea"/>
                          <a:cs typeface="+mn-cs"/>
                        </a:rPr>
                        <a:t> AM : 9:45AM</a:t>
                      </a:r>
                      <a:endParaRPr lang="en-US" sz="1100" kern="1200" dirty="0" smtClean="0">
                        <a:solidFill>
                          <a:schemeClr val="dk1"/>
                        </a:solidFill>
                        <a:latin typeface="+mn-lt"/>
                        <a:ea typeface="+mn-ea"/>
                        <a:cs typeface="+mn-cs"/>
                      </a:endParaRPr>
                    </a:p>
                  </a:txBody>
                  <a:tcPr/>
                </a:tc>
                <a:tc>
                  <a:txBody>
                    <a:bodyPr/>
                    <a:lstStyle/>
                    <a:p>
                      <a:pPr marL="0" algn="l" defTabSz="914363" rtl="0" eaLnBrk="1" latinLnBrk="0" hangingPunct="1"/>
                      <a:r>
                        <a:rPr lang="en-US" sz="1200" kern="1200" dirty="0" smtClean="0">
                          <a:solidFill>
                            <a:schemeClr val="dk1"/>
                          </a:solidFill>
                          <a:latin typeface="+mn-lt"/>
                          <a:ea typeface="+mn-ea"/>
                          <a:cs typeface="+mn-cs"/>
                        </a:rPr>
                        <a:t>Room 151</a:t>
                      </a:r>
                    </a:p>
                  </a:txBody>
                  <a:tcPr/>
                </a:tc>
              </a:tr>
              <a:tr h="348305">
                <a:tc>
                  <a:txBody>
                    <a:bodyPr/>
                    <a:lstStyle/>
                    <a:p>
                      <a:r>
                        <a:rPr lang="en-US" sz="1200" kern="1200" dirty="0" smtClean="0">
                          <a:solidFill>
                            <a:schemeClr val="dk1"/>
                          </a:solidFill>
                          <a:latin typeface="+mn-lt"/>
                          <a:ea typeface="+mn-ea"/>
                          <a:cs typeface="+mn-cs"/>
                        </a:rPr>
                        <a:t>TL51 Research: Contract Checking and</a:t>
                      </a:r>
                      <a:r>
                        <a:rPr lang="en-US" sz="1200" kern="1200" baseline="0" dirty="0" smtClean="0">
                          <a:solidFill>
                            <a:schemeClr val="dk1"/>
                          </a:solidFill>
                          <a:latin typeface="+mn-lt"/>
                          <a:ea typeface="+mn-ea"/>
                          <a:cs typeface="+mn-cs"/>
                        </a:rPr>
                        <a:t> Automated Test Generation with </a:t>
                      </a:r>
                      <a:r>
                        <a:rPr lang="en-US" sz="1200" kern="1200" baseline="0" dirty="0" err="1" smtClean="0">
                          <a:solidFill>
                            <a:schemeClr val="dk1"/>
                          </a:solidFill>
                          <a:latin typeface="+mn-lt"/>
                          <a:ea typeface="+mn-ea"/>
                          <a:cs typeface="+mn-cs"/>
                        </a:rPr>
                        <a:t>Pex</a:t>
                      </a:r>
                      <a:endParaRPr lang="en-US" sz="1200" kern="1200" dirty="0" smtClean="0">
                        <a:solidFill>
                          <a:schemeClr val="dk1"/>
                        </a:solidFill>
                        <a:latin typeface="+mn-lt"/>
                        <a:ea typeface="+mn-ea"/>
                        <a:cs typeface="+mn-cs"/>
                      </a:endParaRPr>
                    </a:p>
                  </a:txBody>
                  <a:tcPr/>
                </a:tc>
                <a:tc>
                  <a:txBody>
                    <a:bodyPr/>
                    <a:lstStyle/>
                    <a:p>
                      <a:pPr marL="0" algn="l" defTabSz="914363" rtl="0" eaLnBrk="1" latinLnBrk="0" hangingPunct="1"/>
                      <a:r>
                        <a:rPr lang="en-US" sz="1200" kern="1200" dirty="0" smtClean="0">
                          <a:solidFill>
                            <a:schemeClr val="dk1"/>
                          </a:solidFill>
                          <a:latin typeface="+mn-lt"/>
                          <a:ea typeface="+mn-ea"/>
                          <a:cs typeface="+mn-cs"/>
                        </a:rPr>
                        <a:t>Mike Barnett</a:t>
                      </a:r>
                    </a:p>
                    <a:p>
                      <a:pPr marL="0" algn="l" defTabSz="914363" rtl="0" eaLnBrk="1" latinLnBrk="0" hangingPunct="1"/>
                      <a:r>
                        <a:rPr lang="en-US" sz="1200" kern="1200" dirty="0" smtClean="0">
                          <a:solidFill>
                            <a:schemeClr val="dk1"/>
                          </a:solidFill>
                          <a:latin typeface="+mn-lt"/>
                          <a:ea typeface="+mn-ea"/>
                          <a:cs typeface="+mn-cs"/>
                        </a:rPr>
                        <a:t>Nikolai</a:t>
                      </a:r>
                      <a:r>
                        <a:rPr lang="en-US" sz="1200" kern="1200" baseline="0" dirty="0" smtClean="0">
                          <a:solidFill>
                            <a:schemeClr val="dk1"/>
                          </a:solidFill>
                          <a:latin typeface="+mn-lt"/>
                          <a:ea typeface="+mn-ea"/>
                          <a:cs typeface="+mn-cs"/>
                        </a:rPr>
                        <a:t> Tillmann</a:t>
                      </a:r>
                      <a:endParaRPr lang="en-US" sz="1200" kern="1200" dirty="0" smtClean="0">
                        <a:solidFill>
                          <a:schemeClr val="dk1"/>
                        </a:solidFill>
                        <a:latin typeface="+mn-lt"/>
                        <a:ea typeface="+mn-ea"/>
                        <a:cs typeface="+mn-cs"/>
                      </a:endParaRPr>
                    </a:p>
                  </a:txBody>
                  <a:tcPr/>
                </a:tc>
                <a:tc>
                  <a:txBody>
                    <a:bodyPr/>
                    <a:lstStyle/>
                    <a:p>
                      <a:pPr marL="0" algn="l" defTabSz="914363" rtl="0" eaLnBrk="1" latinLnBrk="0" hangingPunct="1"/>
                      <a:r>
                        <a:rPr lang="en-US" sz="1200" kern="1200" dirty="0" smtClean="0">
                          <a:solidFill>
                            <a:schemeClr val="dk1"/>
                          </a:solidFill>
                          <a:latin typeface="+mn-lt"/>
                          <a:ea typeface="+mn-ea"/>
                          <a:cs typeface="+mn-cs"/>
                        </a:rPr>
                        <a:t>10/30</a:t>
                      </a:r>
                    </a:p>
                  </a:txBody>
                  <a:tcPr/>
                </a:tc>
                <a:tc>
                  <a:txBody>
                    <a:bodyPr/>
                    <a:lstStyle/>
                    <a:p>
                      <a:pPr marL="0" algn="l" defTabSz="914363" rtl="0" eaLnBrk="1" latinLnBrk="0" hangingPunct="1"/>
                      <a:r>
                        <a:rPr lang="en-US" sz="1100" kern="1200" dirty="0" smtClean="0">
                          <a:solidFill>
                            <a:schemeClr val="dk1"/>
                          </a:solidFill>
                          <a:latin typeface="+mn-lt"/>
                          <a:ea typeface="+mn-ea"/>
                          <a:cs typeface="+mn-cs"/>
                        </a:rPr>
                        <a:t>08:30</a:t>
                      </a:r>
                      <a:r>
                        <a:rPr lang="en-US" sz="1100" kern="1200" baseline="0" dirty="0" smtClean="0">
                          <a:solidFill>
                            <a:schemeClr val="dk1"/>
                          </a:solidFill>
                          <a:latin typeface="+mn-lt"/>
                          <a:ea typeface="+mn-ea"/>
                          <a:cs typeface="+mn-cs"/>
                        </a:rPr>
                        <a:t> AM : 9:45AM</a:t>
                      </a:r>
                      <a:endParaRPr lang="en-US" sz="1100" kern="1200" dirty="0" smtClean="0">
                        <a:solidFill>
                          <a:schemeClr val="dk1"/>
                        </a:solidFill>
                        <a:latin typeface="+mn-lt"/>
                        <a:ea typeface="+mn-ea"/>
                        <a:cs typeface="+mn-cs"/>
                      </a:endParaRPr>
                    </a:p>
                  </a:txBody>
                  <a:tcPr/>
                </a:tc>
                <a:tc>
                  <a:txBody>
                    <a:bodyPr/>
                    <a:lstStyle/>
                    <a:p>
                      <a:pPr marL="0" algn="l" defTabSz="914363" rtl="0" eaLnBrk="1" latinLnBrk="0" hangingPunct="1"/>
                      <a:r>
                        <a:rPr lang="en-US" sz="1200" kern="1200" dirty="0" smtClean="0">
                          <a:solidFill>
                            <a:schemeClr val="dk1"/>
                          </a:solidFill>
                          <a:latin typeface="+mn-lt"/>
                          <a:ea typeface="+mn-ea"/>
                          <a:cs typeface="+mn-cs"/>
                        </a:rPr>
                        <a:t>Room 403</a:t>
                      </a:r>
                    </a:p>
                  </a:txBody>
                  <a:tcPr/>
                </a:tc>
              </a:tr>
            </a:tbl>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VSTS 2010 Hands On Labs</a:t>
            </a:r>
            <a:endParaRPr lang="en-US" dirty="0"/>
          </a:p>
        </p:txBody>
      </p:sp>
      <p:graphicFrame>
        <p:nvGraphicFramePr>
          <p:cNvPr id="4" name="Table 3"/>
          <p:cNvGraphicFramePr>
            <a:graphicFrameLocks noGrp="1"/>
          </p:cNvGraphicFramePr>
          <p:nvPr/>
        </p:nvGraphicFramePr>
        <p:xfrm>
          <a:off x="730250" y="1600200"/>
          <a:ext cx="7619999" cy="3806025"/>
        </p:xfrm>
        <a:graphic>
          <a:graphicData uri="http://schemas.openxmlformats.org/drawingml/2006/table">
            <a:tbl>
              <a:tblPr firstRow="1" bandRow="1">
                <a:tableStyleId>{21E4AEA4-8DFA-4A89-87EB-49C32662AFE0}</a:tableStyleId>
              </a:tblPr>
              <a:tblGrid>
                <a:gridCol w="1716215"/>
                <a:gridCol w="5903784"/>
              </a:tblGrid>
              <a:tr h="492678">
                <a:tc>
                  <a:txBody>
                    <a:bodyPr/>
                    <a:lstStyle/>
                    <a:p>
                      <a:pPr algn="ctr"/>
                      <a:r>
                        <a:rPr lang="en-US" sz="2000" kern="1200" dirty="0" smtClean="0"/>
                        <a:t>HOL Code</a:t>
                      </a:r>
                      <a:endParaRPr lang="en-US" sz="2000" kern="1200" dirty="0" smtClean="0">
                        <a:solidFill>
                          <a:schemeClr val="dk1"/>
                        </a:solidFill>
                        <a:latin typeface="+mn-lt"/>
                        <a:ea typeface="+mn-ea"/>
                        <a:cs typeface="+mn-cs"/>
                      </a:endParaRPr>
                    </a:p>
                  </a:txBody>
                  <a:tcPr/>
                </a:tc>
                <a:tc>
                  <a:txBody>
                    <a:bodyPr/>
                    <a:lstStyle/>
                    <a:p>
                      <a:pPr algn="ctr"/>
                      <a:r>
                        <a:rPr lang="en-US" sz="2000" kern="1200" dirty="0" smtClean="0"/>
                        <a:t>Title</a:t>
                      </a:r>
                      <a:endParaRPr lang="en-US" sz="2000" kern="1200" dirty="0" smtClean="0">
                        <a:solidFill>
                          <a:schemeClr val="dk1"/>
                        </a:solidFill>
                        <a:latin typeface="+mn-lt"/>
                        <a:ea typeface="+mn-ea"/>
                        <a:cs typeface="+mn-cs"/>
                      </a:endParaRPr>
                    </a:p>
                  </a:txBody>
                  <a:tcPr/>
                </a:tc>
              </a:tr>
              <a:tr h="492678">
                <a:tc>
                  <a:txBody>
                    <a:bodyPr/>
                    <a:lstStyle/>
                    <a:p>
                      <a:pPr algn="ctr" fontAlgn="t"/>
                      <a:r>
                        <a:rPr lang="en-US" sz="2400" u="none" strike="noStrike"/>
                        <a:t>TLHOL07</a:t>
                      </a:r>
                      <a:endParaRPr lang="en-US" sz="2400" b="0" i="0" u="none" strike="noStrike">
                        <a:solidFill>
                          <a:srgbClr val="000000"/>
                        </a:solidFill>
                        <a:latin typeface="Calibri"/>
                      </a:endParaRPr>
                    </a:p>
                  </a:txBody>
                  <a:tcPr marL="9525" marR="9525" marT="9525" marB="0"/>
                </a:tc>
                <a:tc>
                  <a:txBody>
                    <a:bodyPr/>
                    <a:lstStyle/>
                    <a:p>
                      <a:pPr algn="l" fontAlgn="t"/>
                      <a:r>
                        <a:rPr lang="en-US" sz="2400" u="none" strike="noStrike"/>
                        <a:t>VSTS 2010: Project Planning, Management, and Design</a:t>
                      </a:r>
                      <a:endParaRPr lang="en-US" sz="2400" b="0" i="0" u="none" strike="noStrike">
                        <a:solidFill>
                          <a:srgbClr val="000000"/>
                        </a:solidFill>
                        <a:latin typeface="Calibri"/>
                      </a:endParaRPr>
                    </a:p>
                  </a:txBody>
                  <a:tcPr marL="9525" marR="9525" marT="9525" marB="0"/>
                </a:tc>
              </a:tr>
              <a:tr h="492678">
                <a:tc>
                  <a:txBody>
                    <a:bodyPr/>
                    <a:lstStyle/>
                    <a:p>
                      <a:pPr algn="ctr" fontAlgn="t"/>
                      <a:r>
                        <a:rPr lang="en-US" sz="2400" u="none" strike="noStrike"/>
                        <a:t>TLHOL08</a:t>
                      </a:r>
                      <a:endParaRPr lang="en-US" sz="2400" b="0" i="0" u="none" strike="noStrike">
                        <a:solidFill>
                          <a:srgbClr val="000000"/>
                        </a:solidFill>
                        <a:latin typeface="Calibri"/>
                      </a:endParaRPr>
                    </a:p>
                  </a:txBody>
                  <a:tcPr marL="9525" marR="9525" marT="9525" marB="0"/>
                </a:tc>
                <a:tc>
                  <a:txBody>
                    <a:bodyPr/>
                    <a:lstStyle/>
                    <a:p>
                      <a:pPr algn="l" fontAlgn="t"/>
                      <a:r>
                        <a:rPr lang="en-US" sz="2400" u="none" strike="noStrike" dirty="0"/>
                        <a:t>VSTS 2010: Architecture Tools</a:t>
                      </a:r>
                      <a:endParaRPr lang="en-US" sz="2400" b="0" i="0" u="none" strike="noStrike" dirty="0">
                        <a:solidFill>
                          <a:srgbClr val="000000"/>
                        </a:solidFill>
                        <a:latin typeface="Calibri"/>
                      </a:endParaRPr>
                    </a:p>
                  </a:txBody>
                  <a:tcPr marL="9525" marR="9525" marT="9525" marB="0"/>
                </a:tc>
              </a:tr>
              <a:tr h="693208">
                <a:tc>
                  <a:txBody>
                    <a:bodyPr/>
                    <a:lstStyle/>
                    <a:p>
                      <a:pPr algn="ctr" fontAlgn="t"/>
                      <a:r>
                        <a:rPr lang="en-US" sz="2400" u="none" strike="noStrike"/>
                        <a:t>TLHOL09</a:t>
                      </a:r>
                      <a:endParaRPr lang="en-US" sz="2400" b="0" i="0" u="none" strike="noStrike">
                        <a:solidFill>
                          <a:srgbClr val="000000"/>
                        </a:solidFill>
                        <a:latin typeface="Calibri"/>
                      </a:endParaRPr>
                    </a:p>
                  </a:txBody>
                  <a:tcPr marL="9525" marR="9525" marT="9525" marB="0"/>
                </a:tc>
                <a:tc>
                  <a:txBody>
                    <a:bodyPr/>
                    <a:lstStyle/>
                    <a:p>
                      <a:pPr algn="l" fontAlgn="t"/>
                      <a:r>
                        <a:rPr lang="en-US" sz="2400" u="none" strike="noStrike" dirty="0"/>
                        <a:t>VSTS 2010: Team Foundation Server</a:t>
                      </a:r>
                      <a:endParaRPr lang="en-US" sz="2400" b="0" i="0" u="none" strike="noStrike" dirty="0">
                        <a:solidFill>
                          <a:srgbClr val="000000"/>
                        </a:solidFill>
                        <a:latin typeface="Calibri"/>
                      </a:endParaRPr>
                    </a:p>
                  </a:txBody>
                  <a:tcPr marL="9525" marR="9525" marT="9525" marB="0"/>
                </a:tc>
              </a:tr>
              <a:tr h="693208">
                <a:tc>
                  <a:txBody>
                    <a:bodyPr/>
                    <a:lstStyle/>
                    <a:p>
                      <a:pPr algn="ctr" fontAlgn="t"/>
                      <a:r>
                        <a:rPr lang="en-US" sz="2400" u="none" strike="noStrike"/>
                        <a:t>TLHOL10</a:t>
                      </a:r>
                      <a:endParaRPr lang="en-US" sz="2400" b="0" i="0" u="none" strike="noStrike">
                        <a:solidFill>
                          <a:srgbClr val="000000"/>
                        </a:solidFill>
                        <a:latin typeface="Calibri"/>
                      </a:endParaRPr>
                    </a:p>
                  </a:txBody>
                  <a:tcPr marL="9525" marR="9525" marT="9525" marB="0"/>
                </a:tc>
                <a:tc>
                  <a:txBody>
                    <a:bodyPr/>
                    <a:lstStyle/>
                    <a:p>
                      <a:pPr algn="l" fontAlgn="t"/>
                      <a:r>
                        <a:rPr lang="en-US" sz="2400" u="none" strike="noStrike"/>
                        <a:t>VSTS 2010: Software Quality</a:t>
                      </a:r>
                      <a:endParaRPr lang="en-US" sz="2400" b="0" i="0" u="none" strike="noStrike">
                        <a:solidFill>
                          <a:srgbClr val="000000"/>
                        </a:solidFill>
                        <a:latin typeface="Calibri"/>
                      </a:endParaRPr>
                    </a:p>
                  </a:txBody>
                  <a:tcPr marL="9525" marR="9525" marT="9525" marB="0"/>
                </a:tc>
              </a:tr>
              <a:tr h="693208">
                <a:tc>
                  <a:txBody>
                    <a:bodyPr/>
                    <a:lstStyle/>
                    <a:p>
                      <a:pPr algn="ctr" fontAlgn="t"/>
                      <a:r>
                        <a:rPr lang="en-US" sz="2400" u="none" strike="noStrike" dirty="0"/>
                        <a:t>TLHOL11</a:t>
                      </a:r>
                      <a:endParaRPr lang="en-US" sz="2400" b="0" i="0" u="none" strike="noStrike" dirty="0">
                        <a:solidFill>
                          <a:srgbClr val="000000"/>
                        </a:solidFill>
                        <a:latin typeface="Calibri"/>
                      </a:endParaRPr>
                    </a:p>
                  </a:txBody>
                  <a:tcPr marL="9525" marR="9525" marT="9525" marB="0"/>
                </a:tc>
                <a:tc>
                  <a:txBody>
                    <a:bodyPr/>
                    <a:lstStyle/>
                    <a:p>
                      <a:pPr algn="l" fontAlgn="t"/>
                      <a:r>
                        <a:rPr lang="en-US" sz="2400" u="none" strike="noStrike" dirty="0"/>
                        <a:t>VSTS 2010: Diagnostics and Performance</a:t>
                      </a:r>
                      <a:endParaRPr lang="en-US" sz="2400" b="0" i="0" u="none" strike="noStrike" dirty="0">
                        <a:solidFill>
                          <a:srgbClr val="000000"/>
                        </a:solidFill>
                        <a:latin typeface="Calibri"/>
                      </a:endParaRPr>
                    </a:p>
                  </a:txBody>
                  <a:tcPr marL="9525" marR="9525" marT="9525" marB="0"/>
                </a:tc>
              </a:tr>
            </a:tbl>
          </a:graphicData>
        </a:graphic>
      </p:graphicFrame>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4038600"/>
            <a:ext cx="7671798" cy="914400"/>
          </a:xfrm>
        </p:spPr>
        <p:txBody>
          <a:bodyPr/>
          <a:lstStyle/>
          <a:p>
            <a:r>
              <a:rPr smtClean="0"/>
              <a:t>Please use the microphones provided</a:t>
            </a:r>
            <a:endParaRPr lang="en-US" dirty="0"/>
          </a:p>
        </p:txBody>
      </p:sp>
      <p:sp>
        <p:nvSpPr>
          <p:cNvPr id="4" name="Text Placeholder 3"/>
          <p:cNvSpPr>
            <a:spLocks noGrp="1"/>
          </p:cNvSpPr>
          <p:nvPr>
            <p:ph type="body" sz="quarter" idx="10"/>
          </p:nvPr>
        </p:nvSpPr>
        <p:spPr/>
        <p:txBody>
          <a:bodyPr/>
          <a:lstStyle/>
          <a:p>
            <a:r>
              <a:rPr lang="en-US" sz="14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a:t>
            </a:r>
            <a:r>
              <a:rPr spc="0" baseline="30000" smtClean="0">
                <a:ln w="18415" cmpd="sng">
                  <a:solidFill>
                    <a:srgbClr val="FFFFFF"/>
                  </a:solidFill>
                  <a:prstDash val="solid"/>
                </a:ln>
                <a:solidFill>
                  <a:srgbClr val="FFFFFF"/>
                </a:solidFill>
                <a:effectLst>
                  <a:outerShdw blurRad="63500" dir="3600000" algn="tl" rotWithShape="0">
                    <a:srgbClr val="000000">
                      <a:alpha val="70000"/>
                    </a:srgbClr>
                  </a:outerShdw>
                </a:effectLst>
              </a:rPr>
              <a:t>&amp;</a:t>
            </a:r>
            <a:r>
              <a:rPr sz="14400" spc="0" smtClean="0">
                <a:ln w="18415" cmpd="sng">
                  <a:solidFill>
                    <a:srgbClr val="FFFFFF"/>
                  </a:solidFill>
                  <a:prstDash val="solid"/>
                </a:ln>
                <a:solidFill>
                  <a:srgbClr val="FFFFFF"/>
                </a:solidFill>
                <a:effectLst>
                  <a:outerShdw blurRad="63500" dir="3600000" algn="tl" rotWithShape="0">
                    <a:srgbClr val="000000">
                      <a:alpha val="70000"/>
                    </a:srgbClr>
                  </a:outerShdw>
                </a:effectLst>
              </a:rPr>
              <a:t>A</a:t>
            </a:r>
            <a:endParaRPr lang="en-US"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997196"/>
          </a:xfrm>
        </p:spPr>
        <p:txBody>
          <a:bodyPr/>
          <a:lstStyle/>
          <a:p>
            <a:r>
              <a:rPr lang="en-US" dirty="0" smtClean="0"/>
              <a:t>Agenda</a:t>
            </a:r>
            <a:br>
              <a:rPr lang="en-US" dirty="0" smtClean="0"/>
            </a:br>
            <a:r>
              <a:rPr lang="en-US" sz="3200" dirty="0" smtClean="0">
                <a:solidFill>
                  <a:schemeClr val="accent3"/>
                </a:solidFill>
              </a:rPr>
              <a:t>With TFS 2010, you can…</a:t>
            </a:r>
            <a:endParaRPr lang="en-US" dirty="0">
              <a:solidFill>
                <a:schemeClr val="accent3"/>
              </a:solidFill>
            </a:endParaRPr>
          </a:p>
        </p:txBody>
      </p:sp>
      <p:sp>
        <p:nvSpPr>
          <p:cNvPr id="3" name="Text Placeholder 2"/>
          <p:cNvSpPr>
            <a:spLocks noGrp="1"/>
          </p:cNvSpPr>
          <p:nvPr>
            <p:ph type="body" sz="quarter" idx="10"/>
          </p:nvPr>
        </p:nvSpPr>
        <p:spPr>
          <a:xfrm>
            <a:off x="730044" y="1411553"/>
            <a:ext cx="7672004" cy="3309880"/>
          </a:xfrm>
        </p:spPr>
        <p:txBody>
          <a:bodyPr/>
          <a:lstStyle/>
          <a:p>
            <a:r>
              <a:rPr lang="en-US" dirty="0" smtClean="0"/>
              <a:t>Protect the quality of your code</a:t>
            </a:r>
          </a:p>
          <a:p>
            <a:r>
              <a:rPr lang="en-US" dirty="0" smtClean="0"/>
              <a:t>Understand parallel development</a:t>
            </a:r>
          </a:p>
          <a:p>
            <a:r>
              <a:rPr lang="en-US" dirty="0" smtClean="0"/>
              <a:t>Manage your project</a:t>
            </a:r>
          </a:p>
          <a:p>
            <a:r>
              <a:rPr lang="en-US" dirty="0" smtClean="0"/>
              <a:t>Report on your entire portfolio</a:t>
            </a:r>
          </a:p>
          <a:p>
            <a:r>
              <a:rPr lang="en-US" dirty="0" smtClean="0"/>
              <a:t>Coordinate across development platforms</a:t>
            </a:r>
          </a:p>
          <a:p>
            <a:r>
              <a:rPr lang="en-US" dirty="0" smtClean="0"/>
              <a:t>Administer TFS in your environment</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4514" y="1408112"/>
            <a:ext cx="9129486" cy="5221287"/>
          </a:xfrm>
          <a:prstGeom prst="roundRect">
            <a:avLst>
              <a:gd name="adj" fmla="val 7993"/>
            </a:avLst>
          </a:prstGeom>
          <a:gradFill flip="none" rotWithShape="1">
            <a:gsLst>
              <a:gs pos="0">
                <a:srgbClr val="FFFFFF"/>
              </a:gs>
              <a:gs pos="2000">
                <a:srgbClr val="FFFFFF">
                  <a:alpha val="0"/>
                </a:srgbClr>
              </a:gs>
              <a:gs pos="54000">
                <a:srgbClr val="000000">
                  <a:alpha val="93000"/>
                </a:srgbClr>
              </a:gs>
              <a:gs pos="97000">
                <a:srgbClr val="000000">
                  <a:alpha val="21000"/>
                </a:srgbClr>
              </a:gs>
              <a:gs pos="100000">
                <a:srgbClr val="FFFFFF"/>
              </a:gs>
            </a:gsLst>
            <a:lin ang="16200000" scaled="1"/>
            <a:tileRect/>
          </a:gradFill>
          <a:ln w="3175" cmpd="sng">
            <a:solidFill>
              <a:srgbClr val="FFFFFF">
                <a:alpha val="9000"/>
              </a:srgbClr>
            </a:solidFill>
            <a:prstDash val="solid"/>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91440" tIns="91440" rIns="7315200" bIns="0" numCol="1" rtlCol="0" anchor="ctr" anchorCtr="0" compatLnSpc="1">
            <a:prstTxWarp prst="textNoShape">
              <a:avLst/>
            </a:prstTxWarp>
          </a:bodyPr>
          <a:lstStyle/>
          <a:p>
            <a:pPr algn="ctr" defTabSz="1329574" fontAlgn="base">
              <a:lnSpc>
                <a:spcPct val="80000"/>
              </a:lnSpc>
              <a:spcBef>
                <a:spcPct val="0"/>
              </a:spcBef>
              <a:spcAft>
                <a:spcPct val="0"/>
              </a:spcAft>
              <a:defRPr/>
            </a:pPr>
            <a:endParaRPr lang="en-US" sz="3200" spc="-70" dirty="0" smtClean="0">
              <a:ln w="18415" cmpd="sng">
                <a:noFill/>
                <a:prstDash val="solid"/>
              </a:ln>
              <a:gradFill>
                <a:gsLst>
                  <a:gs pos="0">
                    <a:srgbClr val="FFFFFF"/>
                  </a:gs>
                  <a:gs pos="100000">
                    <a:srgbClr val="FFFFFF"/>
                  </a:gs>
                </a:gsLst>
                <a:lin ang="16200000" scaled="1"/>
              </a:gradFill>
              <a:effectLst/>
              <a:latin typeface="Segoe Semibold" pitchFamily="34" charset="0"/>
            </a:endParaRPr>
          </a:p>
        </p:txBody>
      </p:sp>
      <p:sp>
        <p:nvSpPr>
          <p:cNvPr id="2" name="Title 1"/>
          <p:cNvSpPr>
            <a:spLocks noGrp="1"/>
          </p:cNvSpPr>
          <p:nvPr>
            <p:ph type="title"/>
          </p:nvPr>
        </p:nvSpPr>
        <p:spPr/>
        <p:txBody>
          <a:bodyPr/>
          <a:lstStyle/>
          <a:p>
            <a:r>
              <a:rPr smtClean="0"/>
              <a:t>Evals &amp; Recordings</a:t>
            </a:r>
            <a:endParaRPr lang="en-US" dirty="0"/>
          </a:p>
        </p:txBody>
      </p:sp>
      <p:pic>
        <p:nvPicPr>
          <p:cNvPr id="3" name="Picture 2" descr="ring2.png"/>
          <p:cNvPicPr>
            <a:picLocks noChangeAspect="1"/>
          </p:cNvPicPr>
          <p:nvPr/>
        </p:nvPicPr>
        <p:blipFill>
          <a:blip r:embed="rId3"/>
          <a:srcRect l="15071" t="56589" r="15014"/>
          <a:stretch>
            <a:fillRect/>
          </a:stretch>
        </p:blipFill>
        <p:spPr>
          <a:xfrm>
            <a:off x="0" y="3426437"/>
            <a:ext cx="8864742" cy="3211034"/>
          </a:xfrm>
          <a:prstGeom prst="rect">
            <a:avLst/>
          </a:prstGeom>
        </p:spPr>
      </p:pic>
      <p:sp>
        <p:nvSpPr>
          <p:cNvPr id="4" name="Freeform 11"/>
          <p:cNvSpPr>
            <a:spLocks/>
          </p:cNvSpPr>
          <p:nvPr/>
        </p:nvSpPr>
        <p:spPr bwMode="auto">
          <a:xfrm>
            <a:off x="6096000" y="4038600"/>
            <a:ext cx="2325437" cy="88525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5" name="Freeform 11"/>
          <p:cNvSpPr>
            <a:spLocks/>
          </p:cNvSpPr>
          <p:nvPr/>
        </p:nvSpPr>
        <p:spPr bwMode="auto">
          <a:xfrm flipH="1">
            <a:off x="1066800" y="4051061"/>
            <a:ext cx="2205787" cy="872791"/>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6" name="Freeform 17"/>
          <p:cNvSpPr>
            <a:spLocks/>
          </p:cNvSpPr>
          <p:nvPr/>
        </p:nvSpPr>
        <p:spPr bwMode="auto">
          <a:xfrm>
            <a:off x="3505200" y="3276600"/>
            <a:ext cx="2141538" cy="131763"/>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2580417" y="4419600"/>
            <a:ext cx="4287982"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Relaxed"/>
            <a:lightRig rig="threePt" dir="t"/>
          </a:scene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sp>
        <p:nvSpPr>
          <p:cNvPr id="10" name="Rounded Rectangle 9"/>
          <p:cNvSpPr/>
          <p:nvPr/>
        </p:nvSpPr>
        <p:spPr bwMode="auto">
          <a:xfrm>
            <a:off x="4946650" y="2514600"/>
            <a:ext cx="3810000"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ContrastingLeftFacing"/>
            <a:lightRig rig="threePt" dir="t"/>
          </a:scene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sp>
        <p:nvSpPr>
          <p:cNvPr id="11" name="Rounded Rectangle 10"/>
          <p:cNvSpPr/>
          <p:nvPr/>
        </p:nvSpPr>
        <p:spPr bwMode="auto">
          <a:xfrm>
            <a:off x="387350" y="2514600"/>
            <a:ext cx="3879850"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pic>
        <p:nvPicPr>
          <p:cNvPr id="12" name="Picture 2" descr="C:\Users\Shows\Pictures\DVD_ART34\Artwork_Imagery\Icons - Illustrations\_WINDOWS VISTA ICONS\Speaker sound audio.png"/>
          <p:cNvPicPr>
            <a:picLocks noChangeAspect="1" noChangeArrowheads="1"/>
          </p:cNvPicPr>
          <p:nvPr/>
        </p:nvPicPr>
        <p:blipFill>
          <a:blip r:embed="rId4"/>
          <a:srcRect/>
          <a:stretch>
            <a:fillRect/>
          </a:stretch>
        </p:blipFill>
        <p:spPr bwMode="auto">
          <a:xfrm>
            <a:off x="7570788" y="2826327"/>
            <a:ext cx="831850" cy="897522"/>
          </a:xfrm>
          <a:prstGeom prst="rect">
            <a:avLst/>
          </a:prstGeom>
          <a:noFill/>
          <a:effectLst>
            <a:reflection blurRad="6350" stA="50000" endA="275" endPos="40000" dist="101600" dir="5400000" sy="-100000" algn="bl" rotWithShape="0"/>
          </a:effectLst>
        </p:spPr>
      </p:pic>
      <p:pic>
        <p:nvPicPr>
          <p:cNvPr id="13" name="Picture 7" descr="C:\Users\Shows\Pictures\DVD_ART34\Artwork_Imagery\Icons - Illustrations\_WINDOWS SERVER ICONS\Documents\Check list checklist to do done tasks.png"/>
          <p:cNvPicPr>
            <a:picLocks noChangeAspect="1" noChangeArrowheads="1"/>
          </p:cNvPicPr>
          <p:nvPr/>
        </p:nvPicPr>
        <p:blipFill>
          <a:blip r:embed="rId5"/>
          <a:srcRect/>
          <a:stretch>
            <a:fillRect/>
          </a:stretch>
        </p:blipFill>
        <p:spPr bwMode="auto">
          <a:xfrm>
            <a:off x="762000" y="2819400"/>
            <a:ext cx="709127" cy="914401"/>
          </a:xfrm>
          <a:prstGeom prst="rect">
            <a:avLst/>
          </a:prstGeom>
          <a:noFill/>
          <a:effectLst>
            <a:reflection blurRad="6350" stA="50000" endA="300" endPos="38500" dist="50800" dir="5400000" sy="-100000" algn="bl" rotWithShape="0"/>
          </a:effectLst>
          <a:scene3d>
            <a:camera prst="perspectiveContrastingRightFacing"/>
            <a:lightRig rig="threePt" dir="t"/>
          </a:scene3d>
        </p:spPr>
      </p:pic>
      <p:sp>
        <p:nvSpPr>
          <p:cNvPr id="14" name="TextBox 13"/>
          <p:cNvSpPr txBox="1"/>
          <p:nvPr/>
        </p:nvSpPr>
        <p:spPr>
          <a:xfrm rot="21013476">
            <a:off x="1366042" y="2422902"/>
            <a:ext cx="2242479" cy="1569660"/>
          </a:xfrm>
          <a:prstGeom prst="rect">
            <a:avLst/>
          </a:prstGeom>
          <a:noFill/>
        </p:spPr>
        <p:txBody>
          <a:bodyPr wrap="square" rtlCol="0">
            <a:spAutoFit/>
          </a:bodyPr>
          <a:lstStyle/>
          <a:p>
            <a:r>
              <a:rPr lang="en-US" sz="2400" dirty="0" smtClean="0"/>
              <a:t>Please fill </a:t>
            </a:r>
            <a:br>
              <a:rPr lang="en-US" sz="2400" dirty="0" smtClean="0"/>
            </a:br>
            <a:r>
              <a:rPr lang="en-US" sz="2400" dirty="0" smtClean="0"/>
              <a:t>out your evaluation for this session at:</a:t>
            </a:r>
          </a:p>
        </p:txBody>
      </p:sp>
      <p:sp>
        <p:nvSpPr>
          <p:cNvPr id="15" name="TextBox 14"/>
          <p:cNvSpPr txBox="1"/>
          <p:nvPr/>
        </p:nvSpPr>
        <p:spPr>
          <a:xfrm rot="525494">
            <a:off x="5356149" y="2607568"/>
            <a:ext cx="2242479" cy="1200329"/>
          </a:xfrm>
          <a:prstGeom prst="rect">
            <a:avLst/>
          </a:prstGeom>
          <a:noFill/>
        </p:spPr>
        <p:txBody>
          <a:bodyPr wrap="square" rtlCol="0">
            <a:spAutoFit/>
          </a:bodyPr>
          <a:lstStyle/>
          <a:p>
            <a:pPr algn="r"/>
            <a:r>
              <a:rPr lang="en-US" sz="2400" dirty="0" smtClean="0"/>
              <a:t>This session will be available as </a:t>
            </a:r>
            <a:br>
              <a:rPr lang="en-US" sz="2400" dirty="0" smtClean="0"/>
            </a:br>
            <a:r>
              <a:rPr lang="en-US" sz="2400" dirty="0" smtClean="0"/>
              <a:t>a recording at:</a:t>
            </a:r>
          </a:p>
        </p:txBody>
      </p:sp>
      <p:sp>
        <p:nvSpPr>
          <p:cNvPr id="17" name="TextBox 16"/>
          <p:cNvSpPr txBox="1"/>
          <p:nvPr/>
        </p:nvSpPr>
        <p:spPr>
          <a:xfrm>
            <a:off x="2057408" y="4889213"/>
            <a:ext cx="5334000" cy="584775"/>
          </a:xfrm>
          <a:prstGeom prst="rect">
            <a:avLst/>
          </a:prstGeom>
          <a:noFill/>
        </p:spPr>
        <p:txBody>
          <a:bodyPr wrap="square" rtlCol="0">
            <a:spAutoFit/>
          </a:bodyPr>
          <a:lstStyle/>
          <a:p>
            <a:pPr algn="ctr"/>
            <a:r>
              <a:rPr lang="en-US" sz="3200" dirty="0" smtClean="0">
                <a:solidFill>
                  <a:schemeClr val="accent3"/>
                </a:solidFill>
              </a:rPr>
              <a:t>www.microsoftpdc.com</a:t>
            </a:r>
            <a:endParaRPr lang="en-US" sz="32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rrowheads="1"/>
          </p:cNvPicPr>
          <p:nvPr/>
        </p:nvPicPr>
        <p:blipFill>
          <a:blip r:embed="rId3"/>
          <a:stretch>
            <a:fillRect/>
          </a:stretch>
        </p:blipFill>
        <p:spPr bwMode="black">
          <a:xfrm>
            <a:off x="2628393" y="4343400"/>
            <a:ext cx="3848607" cy="830092"/>
          </a:xfrm>
          <a:prstGeom prst="rect">
            <a:avLst/>
          </a:prstGeom>
          <a:noFill/>
          <a:ln>
            <a:noFill/>
          </a:ln>
        </p:spPr>
      </p:pic>
      <p:sp>
        <p:nvSpPr>
          <p:cNvPr id="5" name="Text Box 3"/>
          <p:cNvSpPr txBox="1">
            <a:spLocks noChangeArrowheads="1"/>
          </p:cNvSpPr>
          <p:nvPr/>
        </p:nvSpPr>
        <p:spPr bwMode="blackWhite">
          <a:xfrm>
            <a:off x="741954" y="6083573"/>
            <a:ext cx="7660093"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cs typeface="Arial" charset="0"/>
              </a:rPr>
              <a:t>© </a:t>
            </a:r>
            <a:r>
              <a:rPr lang="en-US" sz="700" dirty="0" smtClean="0">
                <a:cs typeface="Arial" charset="0"/>
              </a:rPr>
              <a:t>2008 Microsoft </a:t>
            </a:r>
            <a:r>
              <a:rPr lang="en-US" sz="700" dirty="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cs typeface="Arial" charset="0"/>
              </a:rPr>
              <a:t> MICROSOFT </a:t>
            </a:r>
            <a:r>
              <a:rPr lang="en-US" sz="700" dirty="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997196"/>
          </a:xfrm>
        </p:spPr>
        <p:txBody>
          <a:bodyPr/>
          <a:lstStyle/>
          <a:p>
            <a:r>
              <a:rPr smtClean="0"/>
              <a:t>Protect the Quality of Your Code</a:t>
            </a:r>
            <a:r>
              <a:rPr lang="en-US" dirty="0" smtClean="0"/>
              <a:t/>
            </a:r>
            <a:br>
              <a:rPr lang="en-US" dirty="0" smtClean="0"/>
            </a:br>
            <a:r>
              <a:rPr lang="en-US" sz="3200" dirty="0" smtClean="0">
                <a:solidFill>
                  <a:schemeClr val="accent3"/>
                </a:solidFill>
              </a:rPr>
              <a:t>Identify issues before they get checked in</a:t>
            </a:r>
            <a:endParaRPr lang="en-US" dirty="0">
              <a:solidFill>
                <a:schemeClr val="accent3"/>
              </a:solidFill>
            </a:endParaRPr>
          </a:p>
        </p:txBody>
      </p:sp>
      <p:sp>
        <p:nvSpPr>
          <p:cNvPr id="3" name="Text Placeholder 2"/>
          <p:cNvSpPr>
            <a:spLocks noGrp="1"/>
          </p:cNvSpPr>
          <p:nvPr>
            <p:ph type="body" sz="quarter" idx="10"/>
          </p:nvPr>
        </p:nvSpPr>
        <p:spPr>
          <a:xfrm>
            <a:off x="730044" y="1411553"/>
            <a:ext cx="7672004" cy="3026341"/>
          </a:xfrm>
        </p:spPr>
        <p:txBody>
          <a:bodyPr/>
          <a:lstStyle/>
          <a:p>
            <a:r>
              <a:rPr lang="en-US" dirty="0" smtClean="0"/>
              <a:t>Gated </a:t>
            </a:r>
            <a:r>
              <a:rPr lang="en-US" dirty="0" err="1" smtClean="0"/>
              <a:t>checkin</a:t>
            </a:r>
            <a:r>
              <a:rPr lang="en-US" dirty="0" smtClean="0"/>
              <a:t> &amp; buddy builds</a:t>
            </a:r>
          </a:p>
          <a:p>
            <a:pPr lvl="1"/>
            <a:r>
              <a:rPr lang="en-US" sz="2000" dirty="0" smtClean="0"/>
              <a:t>See TL09 Agile Development with Microsoft Visual Studio</a:t>
            </a:r>
          </a:p>
          <a:p>
            <a:r>
              <a:rPr lang="en-US" dirty="0" smtClean="0"/>
              <a:t>Workflow based builds</a:t>
            </a:r>
          </a:p>
          <a:p>
            <a:r>
              <a:rPr lang="en-US" dirty="0" smtClean="0"/>
              <a:t>Build queuing</a:t>
            </a:r>
          </a:p>
          <a:p>
            <a:r>
              <a:rPr lang="en-US" dirty="0" smtClean="0"/>
              <a:t>Build agent pooling</a:t>
            </a:r>
          </a:p>
          <a:p>
            <a:r>
              <a:rPr lang="en-US" dirty="0" smtClean="0"/>
              <a:t>Symbol server &amp; Source server support</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Configure a Build</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997196"/>
          </a:xfrm>
        </p:spPr>
        <p:txBody>
          <a:bodyPr/>
          <a:lstStyle/>
          <a:p>
            <a:r>
              <a:rPr smtClean="0"/>
              <a:t>Understand Parallel Development</a:t>
            </a:r>
            <a:r>
              <a:rPr lang="en-US" smtClean="0"/>
              <a:t/>
            </a:r>
            <a:br>
              <a:rPr lang="en-US" smtClean="0"/>
            </a:br>
            <a:r>
              <a:rPr lang="en-US" sz="3200" smtClean="0">
                <a:solidFill>
                  <a:schemeClr val="accent3"/>
                </a:solidFill>
              </a:rPr>
              <a:t>Managing change across branches is hard!</a:t>
            </a:r>
            <a:endParaRPr lang="en-US" dirty="0">
              <a:solidFill>
                <a:schemeClr val="accent3"/>
              </a:solidFill>
            </a:endParaRPr>
          </a:p>
        </p:txBody>
      </p:sp>
      <p:sp>
        <p:nvSpPr>
          <p:cNvPr id="3" name="Text Placeholder 2"/>
          <p:cNvSpPr>
            <a:spLocks noGrp="1"/>
          </p:cNvSpPr>
          <p:nvPr>
            <p:ph type="body" sz="quarter" idx="10"/>
          </p:nvPr>
        </p:nvSpPr>
        <p:spPr>
          <a:xfrm>
            <a:off x="730044" y="1411553"/>
            <a:ext cx="7672004" cy="4576766"/>
          </a:xfrm>
        </p:spPr>
        <p:txBody>
          <a:bodyPr/>
          <a:lstStyle/>
          <a:p>
            <a:r>
              <a:rPr lang="en-US" smtClean="0"/>
              <a:t>First class branches</a:t>
            </a:r>
          </a:p>
          <a:p>
            <a:r>
              <a:rPr lang="en-US" smtClean="0"/>
              <a:t>Visualize branch relationships</a:t>
            </a:r>
          </a:p>
          <a:p>
            <a:r>
              <a:rPr lang="en-US" smtClean="0"/>
              <a:t>Track change across branches</a:t>
            </a:r>
          </a:p>
          <a:p>
            <a:pPr lvl="1"/>
            <a:r>
              <a:rPr lang="en-US" smtClean="0"/>
              <a:t>History</a:t>
            </a:r>
          </a:p>
          <a:p>
            <a:pPr lvl="1"/>
            <a:r>
              <a:rPr lang="en-US" smtClean="0"/>
              <a:t>Timeline</a:t>
            </a:r>
          </a:p>
          <a:p>
            <a:pPr lvl="1"/>
            <a:r>
              <a:rPr lang="en-US" smtClean="0"/>
              <a:t>Annotate</a:t>
            </a:r>
          </a:p>
          <a:p>
            <a:r>
              <a:rPr lang="en-US" smtClean="0"/>
              <a:t>Conflict resolution</a:t>
            </a:r>
          </a:p>
          <a:p>
            <a:r>
              <a:rPr lang="en-US" smtClean="0"/>
              <a:t>Rollback</a:t>
            </a:r>
          </a:p>
          <a:p>
            <a:endParaRPr lang="en-US" dirty="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Managing Branches</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997196"/>
          </a:xfrm>
        </p:spPr>
        <p:txBody>
          <a:bodyPr/>
          <a:lstStyle/>
          <a:p>
            <a:r>
              <a:rPr smtClean="0"/>
              <a:t>Manage Your Project</a:t>
            </a:r>
            <a:r>
              <a:rPr lang="en-US" dirty="0" smtClean="0"/>
              <a:t/>
            </a:r>
            <a:br>
              <a:rPr lang="en-US" dirty="0" smtClean="0"/>
            </a:br>
            <a:r>
              <a:rPr sz="3200" smtClean="0">
                <a:solidFill>
                  <a:schemeClr val="accent3"/>
                </a:solidFill>
              </a:rPr>
              <a:t>Managing work has never been easier</a:t>
            </a:r>
            <a:endParaRPr lang="en-US" dirty="0">
              <a:solidFill>
                <a:schemeClr val="accent3"/>
              </a:solidFill>
            </a:endParaRPr>
          </a:p>
        </p:txBody>
      </p:sp>
      <p:sp>
        <p:nvSpPr>
          <p:cNvPr id="3" name="Text Placeholder 2"/>
          <p:cNvSpPr>
            <a:spLocks noGrp="1"/>
          </p:cNvSpPr>
          <p:nvPr>
            <p:ph type="body" sz="quarter" idx="10"/>
          </p:nvPr>
        </p:nvSpPr>
        <p:spPr>
          <a:xfrm>
            <a:off x="730044" y="1411553"/>
            <a:ext cx="7672004" cy="5958682"/>
          </a:xfrm>
        </p:spPr>
        <p:txBody>
          <a:bodyPr/>
          <a:lstStyle/>
          <a:p>
            <a:r>
              <a:rPr lang="en-US" sz="2800" dirty="0" smtClean="0"/>
              <a:t>Agile project management workbooks</a:t>
            </a:r>
          </a:p>
          <a:p>
            <a:pPr lvl="1"/>
            <a:r>
              <a:rPr lang="en-US" sz="2000" dirty="0" smtClean="0"/>
              <a:t>See TL09 Agile Development with Microsoft Visual Studio</a:t>
            </a:r>
          </a:p>
          <a:p>
            <a:r>
              <a:rPr lang="en-US" sz="2800" dirty="0" smtClean="0"/>
              <a:t>Work item linking and hierarchy</a:t>
            </a:r>
          </a:p>
          <a:p>
            <a:r>
              <a:rPr lang="en-US" sz="2800" dirty="0" smtClean="0"/>
              <a:t>Work item usability</a:t>
            </a:r>
          </a:p>
          <a:p>
            <a:pPr lvl="1"/>
            <a:r>
              <a:rPr lang="en-US" sz="2000" dirty="0" smtClean="0"/>
              <a:t>Rich text</a:t>
            </a:r>
          </a:p>
          <a:p>
            <a:pPr lvl="1"/>
            <a:r>
              <a:rPr lang="en-US" sz="2000" dirty="0" smtClean="0"/>
              <a:t>Links control</a:t>
            </a:r>
          </a:p>
          <a:p>
            <a:pPr lvl="1"/>
            <a:r>
              <a:rPr lang="en-US" sz="2000" dirty="0" smtClean="0"/>
              <a:t>HTML link control</a:t>
            </a:r>
          </a:p>
          <a:p>
            <a:pPr lvl="1"/>
            <a:r>
              <a:rPr lang="en-US" sz="2000" dirty="0" smtClean="0"/>
              <a:t>Drag &amp; Drop</a:t>
            </a:r>
          </a:p>
          <a:p>
            <a:r>
              <a:rPr lang="en-US" sz="2800" dirty="0" smtClean="0"/>
              <a:t>Traceability queries</a:t>
            </a:r>
          </a:p>
          <a:p>
            <a:r>
              <a:rPr lang="en-US" sz="2800" dirty="0" smtClean="0"/>
              <a:t>Query folders</a:t>
            </a:r>
          </a:p>
          <a:p>
            <a:r>
              <a:rPr lang="en-US" sz="2800" dirty="0" smtClean="0"/>
              <a:t>Excel &amp; Project improvements</a:t>
            </a:r>
          </a:p>
          <a:p>
            <a:pPr lvl="1"/>
            <a:r>
              <a:rPr lang="en-US" sz="2000" dirty="0" smtClean="0"/>
              <a:t>Project round tripping</a:t>
            </a:r>
          </a:p>
          <a:p>
            <a:pPr lvl="1"/>
            <a:r>
              <a:rPr lang="en-US" sz="2000" dirty="0" smtClean="0"/>
              <a:t>Formula persistence</a:t>
            </a:r>
          </a:p>
          <a:p>
            <a:pPr lvl="1"/>
            <a:r>
              <a:rPr lang="en-US" sz="2000" dirty="0" smtClean="0"/>
              <a:t>Undo</a:t>
            </a:r>
            <a:endParaRPr lang="en-US" sz="2400"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Managing Your Work</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52400"/>
            <a:ext cx="8375946" cy="997196"/>
          </a:xfrm>
        </p:spPr>
        <p:txBody>
          <a:bodyPr/>
          <a:lstStyle/>
          <a:p>
            <a:r>
              <a:rPr smtClean="0"/>
              <a:t>Report on Your Entire Portfolio</a:t>
            </a:r>
            <a:br>
              <a:rPr smtClean="0"/>
            </a:br>
            <a:r>
              <a:rPr lang="en-US" sz="3200" dirty="0" smtClean="0">
                <a:solidFill>
                  <a:schemeClr val="accent3"/>
                </a:solidFill>
              </a:rPr>
              <a:t>Easily identify problem projects and trends</a:t>
            </a:r>
            <a:endParaRPr lang="en-US" dirty="0">
              <a:solidFill>
                <a:schemeClr val="accent3"/>
              </a:solidFill>
            </a:endParaRPr>
          </a:p>
        </p:txBody>
      </p:sp>
      <p:sp>
        <p:nvSpPr>
          <p:cNvPr id="3" name="Text Placeholder 2"/>
          <p:cNvSpPr>
            <a:spLocks noGrp="1"/>
          </p:cNvSpPr>
          <p:nvPr>
            <p:ph type="body" sz="quarter" idx="10"/>
          </p:nvPr>
        </p:nvSpPr>
        <p:spPr>
          <a:xfrm>
            <a:off x="730044" y="1411553"/>
            <a:ext cx="7672004" cy="4170885"/>
          </a:xfrm>
        </p:spPr>
        <p:txBody>
          <a:bodyPr/>
          <a:lstStyle/>
          <a:p>
            <a:r>
              <a:rPr lang="en-US" dirty="0" smtClean="0"/>
              <a:t>Customizable Dashboards</a:t>
            </a:r>
          </a:p>
          <a:p>
            <a:r>
              <a:rPr lang="en-US" dirty="0" smtClean="0"/>
              <a:t>SharePoint web parts</a:t>
            </a:r>
          </a:p>
          <a:p>
            <a:r>
              <a:rPr lang="en-US" dirty="0" smtClean="0"/>
              <a:t>Excel reports using MOSS</a:t>
            </a:r>
          </a:p>
          <a:p>
            <a:r>
              <a:rPr lang="en-US" dirty="0" smtClean="0"/>
              <a:t>Relational warehouse</a:t>
            </a:r>
          </a:p>
          <a:p>
            <a:r>
              <a:rPr lang="en-US" dirty="0" smtClean="0"/>
              <a:t>Excel reporting</a:t>
            </a:r>
          </a:p>
          <a:p>
            <a:endParaRPr lang="en-US" dirty="0" smtClean="0"/>
          </a:p>
          <a:p>
            <a:pPr marL="393700" lvl="1" indent="-393700">
              <a:spcAft>
                <a:spcPts val="800"/>
              </a:spcAft>
              <a:buClr>
                <a:schemeClr val="tx1"/>
              </a:buClr>
            </a:pPr>
            <a:r>
              <a:rPr lang="en-US" dirty="0" smtClean="0"/>
              <a:t>See TL09 Agile Development with </a:t>
            </a:r>
            <a:br>
              <a:rPr lang="en-US" dirty="0" smtClean="0"/>
            </a:br>
            <a:r>
              <a:rPr lang="en-US" dirty="0" smtClean="0"/>
              <a:t>Microsoft Visual Studio</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DC 2008 BREAKOUT template 4-3_GRAY_FINAL">
  <a:themeElements>
    <a:clrScheme name="PDC 2008">
      <a:dk1>
        <a:srgbClr val="000000"/>
      </a:dk1>
      <a:lt1>
        <a:srgbClr val="FFFFFF"/>
      </a:lt1>
      <a:dk2>
        <a:srgbClr val="6A2433"/>
      </a:dk2>
      <a:lt2>
        <a:srgbClr val="D7AEE4"/>
      </a:lt2>
      <a:accent1>
        <a:srgbClr val="C41665"/>
      </a:accent1>
      <a:accent2>
        <a:srgbClr val="1F6691"/>
      </a:accent2>
      <a:accent3>
        <a:srgbClr val="FFD72F"/>
      </a:accent3>
      <a:accent4>
        <a:srgbClr val="5BB5F3"/>
      </a:accent4>
      <a:accent5>
        <a:srgbClr val="9D9839"/>
      </a:accent5>
      <a:accent6>
        <a:srgbClr val="B45082"/>
      </a:accent6>
      <a:hlink>
        <a:srgbClr val="F3F074"/>
      </a:hlink>
      <a:folHlink>
        <a:srgbClr val="F3F074"/>
      </a:folHlink>
    </a:clrScheme>
    <a:fontScheme name="Century Schoolbook - Calibri">
      <a:majorFont>
        <a:latin typeface="Century Schoolbook"/>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entury Schoolbook - Calibri">
      <a:majorFont>
        <a:latin typeface="Century Schoolbook"/>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PDC 2008 BREAKOUT template 4-3_GRAY_FINAL</Template>
  <TotalTime>725</TotalTime>
  <Words>2924</Words>
  <Application>Microsoft Office PowerPoint</Application>
  <PresentationFormat>On-screen Show (4:3)</PresentationFormat>
  <Paragraphs>299</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PDC 2008 BREAKOUT template 4-3_GRAY_FINAL</vt:lpstr>
      <vt:lpstr>White with Consolas font for code slides</vt:lpstr>
      <vt:lpstr>Team Foundation Server 2010: Cool New Features</vt:lpstr>
      <vt:lpstr>Agenda With TFS 2010, you can…</vt:lpstr>
      <vt:lpstr>Protect the Quality of Your Code Identify issues before they get checked in</vt:lpstr>
      <vt:lpstr>Configure a Build</vt:lpstr>
      <vt:lpstr>Understand Parallel Development Managing change across branches is hard!</vt:lpstr>
      <vt:lpstr>Managing Branches</vt:lpstr>
      <vt:lpstr>Manage Your Project Managing work has never been easier</vt:lpstr>
      <vt:lpstr>Managing Your Work</vt:lpstr>
      <vt:lpstr>Report on Your Entire Portfolio Easily identify problem projects and trends</vt:lpstr>
      <vt:lpstr>Coordinate Across Platforms Teamprise client suite</vt:lpstr>
      <vt:lpstr>Teamprise in Eclipse</vt:lpstr>
      <vt:lpstr>Administer TFS In Your Environment  </vt:lpstr>
      <vt:lpstr>TFS Topology</vt:lpstr>
      <vt:lpstr>TFS Topology</vt:lpstr>
      <vt:lpstr>TFS Topology</vt:lpstr>
      <vt:lpstr>TFS Topology</vt:lpstr>
      <vt:lpstr>Related Sessions</vt:lpstr>
      <vt:lpstr>VSTS 2010 Hands On Labs</vt:lpstr>
      <vt:lpstr>Please use the microphones provided</vt:lpstr>
      <vt:lpstr>Evals &amp; Recordings</vt:lpstr>
      <vt:lpstr>Slide 21</vt:lpstr>
      <vt:lpstr>Slide 22</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TL52: Team Foundation Server 2010: Cool New Features</dc:title>
  <dc:subject>PDC 2008</dc:subject>
  <dc:creator>Brian Harry</dc:creator>
  <dc:description>Template: David Shadle
Formatting: Andrew Larson, Silver Fox Productions
Event Date: October 27, 2008
Event Location: Los Angeles
Audience: developers, TDMs, IT pros, professionals, devs</dc:description>
  <cp:lastModifiedBy>Shows</cp:lastModifiedBy>
  <cp:revision>88</cp:revision>
  <dcterms:created xsi:type="dcterms:W3CDTF">2008-10-05T19:48:50Z</dcterms:created>
  <dcterms:modified xsi:type="dcterms:W3CDTF">2008-10-28T19:32:33Z</dcterms:modified>
</cp:coreProperties>
</file>