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Montserrat"/>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43BF24-8D05-4C87-99DC-17F5AD3E7B29}">
  <a:tblStyle styleId="{2743BF24-8D05-4C87-99DC-17F5AD3E7B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Lato-bold.fntdata"/><Relationship Id="rId14" Type="http://schemas.openxmlformats.org/officeDocument/2006/relationships/slide" Target="slides/slide8.xml"/><Relationship Id="rId58" Type="http://schemas.openxmlformats.org/officeDocument/2006/relationships/font" Target="fonts/La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1c51ce76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1c51ce76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6649ecd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6649ecd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6649ecd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6649ecd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649ecd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6649ecd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6649ecd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6649ecd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6649ecdf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6649ecd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6649ecd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6649ecd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6649ecdf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6649ecd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6649ecd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6649ecd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6649ecd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6649ecd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6649ecdf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6649ecdf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9d8003a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9d8003a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6649ecdf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6649ecd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1c51ce76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1c51ce76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1c51ce76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1c51ce76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a0e2b7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a0e2b7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1c51ce76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1c51ce76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1c51ce76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1c51ce76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1c51ce76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1c51ce76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fe4f8f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fe4f8f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9d8003a77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9d8003a77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a0e2b72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a0e2b72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28688d1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28688d1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1c51ce76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1c51ce76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fe4f8f6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fe4f8f6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9d8003a7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9d8003a7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9d8003a77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9d8003a77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fe4f8f6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fe4f8f6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1c51ce76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1c51ce76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1c51ce76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1c51ce76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1c51ce76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1c51ce76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9d8003a7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9d8003a77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9d8003a77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9d8003a77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28688d13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28688d13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1c51ce76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1c51ce76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9d8003a7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09d8003a7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a24caee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a24caee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a24caee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a24caee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9d8003a77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09d8003a77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a1a92cc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0a1a92cc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a1a92cc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a1a92cc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9d8003a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09d8003a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1c51ce76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1c51ce76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1c51ce76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1c51ce76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1c51ce76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1c51ce76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1c51ce76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1c51ce76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6649ecd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6649ecd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727950" y="3644625"/>
            <a:ext cx="7688100" cy="12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Project Guide:  Mrs. Babita R. Jane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121B1F069: Chetan Mahale</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121B1F072: Sanchalee Meshram</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121B1F080: Pranav Narkhede</a:t>
            </a:r>
            <a:endParaRPr>
              <a:solidFill>
                <a:schemeClr val="dk2"/>
              </a:solidFill>
              <a:latin typeface="Times New Roman"/>
              <a:ea typeface="Times New Roman"/>
              <a:cs typeface="Times New Roman"/>
              <a:sym typeface="Times New Roman"/>
            </a:endParaRPr>
          </a:p>
        </p:txBody>
      </p:sp>
      <p:sp>
        <p:nvSpPr>
          <p:cNvPr id="135" name="Google Shape;135;p13"/>
          <p:cNvSpPr txBox="1"/>
          <p:nvPr>
            <p:ph type="ctrTitle"/>
          </p:nvPr>
        </p:nvSpPr>
        <p:spPr>
          <a:xfrm>
            <a:off x="727950" y="14857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800">
                <a:solidFill>
                  <a:srgbClr val="FFFFFF"/>
                </a:solidFill>
                <a:latin typeface="Times New Roman"/>
                <a:ea typeface="Times New Roman"/>
                <a:cs typeface="Times New Roman"/>
                <a:sym typeface="Times New Roman"/>
              </a:rPr>
              <a:t>Predictive Maintenance &amp; Diagnostic Report Generation using LLM</a:t>
            </a:r>
            <a:endParaRPr b="1" sz="3800">
              <a:solidFill>
                <a:srgbClr val="FFFFFF"/>
              </a:solidFill>
              <a:latin typeface="Times New Roman"/>
              <a:ea typeface="Times New Roman"/>
              <a:cs typeface="Times New Roman"/>
              <a:sym typeface="Times New Roman"/>
            </a:endParaRPr>
          </a:p>
        </p:txBody>
      </p:sp>
      <p:sp>
        <p:nvSpPr>
          <p:cNvPr id="136" name="Google Shape;136;p13"/>
          <p:cNvSpPr/>
          <p:nvPr/>
        </p:nvSpPr>
        <p:spPr>
          <a:xfrm>
            <a:off x="0" y="-59950"/>
            <a:ext cx="9144000" cy="13824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Clr>
                <a:srgbClr val="000000"/>
              </a:buClr>
              <a:buSzPts val="2800"/>
              <a:buFont typeface="Arial"/>
              <a:buNone/>
            </a:pPr>
            <a:r>
              <a:rPr i="0" lang="en" sz="2100" u="none" cap="none" strike="noStrike">
                <a:solidFill>
                  <a:schemeClr val="lt1"/>
                </a:solidFill>
                <a:latin typeface="Times New Roman"/>
                <a:ea typeface="Times New Roman"/>
                <a:cs typeface="Times New Roman"/>
                <a:sym typeface="Times New Roman"/>
              </a:rPr>
              <a:t>Pimpri Chinchwad Education Trust (PCET)</a:t>
            </a:r>
            <a:br>
              <a:rPr i="0" lang="en" sz="2100" u="none" cap="none" strike="noStrike">
                <a:solidFill>
                  <a:schemeClr val="lt1"/>
                </a:solidFill>
                <a:latin typeface="Times New Roman"/>
                <a:ea typeface="Times New Roman"/>
                <a:cs typeface="Times New Roman"/>
                <a:sym typeface="Times New Roman"/>
              </a:rPr>
            </a:br>
            <a:r>
              <a:rPr b="1" i="0" lang="en" sz="2100" u="none" cap="none" strike="noStrike">
                <a:solidFill>
                  <a:schemeClr val="lt1"/>
                </a:solidFill>
                <a:latin typeface="Times New Roman"/>
                <a:ea typeface="Times New Roman"/>
                <a:cs typeface="Times New Roman"/>
                <a:sym typeface="Times New Roman"/>
              </a:rPr>
              <a:t>Pimpri Chinchwad College of Engineering</a:t>
            </a:r>
            <a:br>
              <a:rPr b="1" i="0" lang="en" sz="1800" u="none" cap="none" strike="noStrike">
                <a:solidFill>
                  <a:schemeClr val="lt1"/>
                </a:solidFill>
                <a:latin typeface="Times New Roman"/>
                <a:ea typeface="Times New Roman"/>
                <a:cs typeface="Times New Roman"/>
                <a:sym typeface="Times New Roman"/>
              </a:rPr>
            </a:br>
            <a:r>
              <a:rPr i="0" lang="en" sz="1300" u="none" cap="none" strike="noStrike">
                <a:solidFill>
                  <a:schemeClr val="lt1"/>
                </a:solidFill>
                <a:latin typeface="Times New Roman"/>
                <a:ea typeface="Times New Roman"/>
                <a:cs typeface="Times New Roman"/>
                <a:sym typeface="Times New Roman"/>
              </a:rPr>
              <a:t>An ISO 9001:2015 Certified Institute, NBA Accredited, Accredited by NAAC with ‘A’ grade</a:t>
            </a:r>
            <a:endParaRPr i="0" sz="2300" u="none" cap="none" strike="noStrike">
              <a:solidFill>
                <a:schemeClr val="lt1"/>
              </a:solidFill>
              <a:latin typeface="Times New Roman"/>
              <a:ea typeface="Times New Roman"/>
              <a:cs typeface="Times New Roman"/>
              <a:sym typeface="Times New Roman"/>
            </a:endParaRPr>
          </a:p>
        </p:txBody>
      </p:sp>
      <p:sp>
        <p:nvSpPr>
          <p:cNvPr id="137" name="Google Shape;137;p13"/>
          <p:cNvSpPr/>
          <p:nvPr/>
        </p:nvSpPr>
        <p:spPr>
          <a:xfrm>
            <a:off x="334273" y="212150"/>
            <a:ext cx="864900" cy="83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22"/>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Review On Predictive Maintenance in Industry 4.0: Overview, Models, and Challenges[1]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Reviewed literature on smart industrial maintenance. Covered predictive maintenance - evaluation, tools and materials, challenges, workflow, various PdM models like CBM, and models for RUL prediction.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Possible to notice intelligent maintenance is a new tool to handle maintenance events. Proposed a novel multifunctional platform of industrial predictive maintenance based on asset management and smart maintenance planning.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Machine Learning approach for Predictive Maintenance in Industry 4.0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Collected datasets from sensors for the cutting machine.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Random Forest for multi-label classification.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Overall Accuracy: 0.95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Average Accuracy: 0.92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0.94</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0.95</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23"/>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Machine Learning for Predictive Maintenance: a Multiple Classifier Approach</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Proposed two multi-class PdM training algorithms that use Monte Carlo simulations and can be adapted to any classification algorithm.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 this article, SVM and KNN are used.</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SVM:</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No of simulations = 10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98.47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63.14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70.84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No of simulations = 20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98.37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56.61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77.77</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KNN:</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No of simulations = 10</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Accuracy: 98.47 </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Precision: 64.09 </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Recall:  67.85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No of simulations = 20</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Accuracy: 98.39 </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Precision: 58.00 </a:t>
                      </a:r>
                      <a:endParaRPr sz="1100">
                        <a:solidFill>
                          <a:schemeClr val="lt1"/>
                        </a:solidFill>
                        <a:latin typeface="Times New Roman"/>
                        <a:ea typeface="Times New Roman"/>
                        <a:cs typeface="Times New Roman"/>
                        <a:sym typeface="Times New Roman"/>
                      </a:endParaRPr>
                    </a:p>
                    <a:p>
                      <a:pPr indent="0" lvl="0" marL="0" rtl="0" algn="just">
                        <a:lnSpc>
                          <a:spcPct val="120000"/>
                        </a:lnSpc>
                        <a:spcBef>
                          <a:spcPts val="0"/>
                        </a:spcBef>
                        <a:spcAft>
                          <a:spcPts val="0"/>
                        </a:spcAft>
                        <a:buNone/>
                      </a:pPr>
                      <a:r>
                        <a:rPr lang="en" sz="1100">
                          <a:solidFill>
                            <a:schemeClr val="lt1"/>
                          </a:solidFill>
                          <a:latin typeface="Times New Roman"/>
                          <a:ea typeface="Times New Roman"/>
                          <a:cs typeface="Times New Roman"/>
                          <a:sym typeface="Times New Roman"/>
                        </a:rPr>
                        <a:t>Recall: 75.42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24"/>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DefectTwin: When LLM Meets Digital Twin for Railway Defect Inspection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Addressed the challenge of limited samples by integrating pre-trained LLM into Digital Twin.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Utilizes multimodal and multi-model (M²)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LLM-based AI pipeline to analyze seen and unseen visual defects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 railways.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Image: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0.92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0.93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 Score: 0.92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AUC: 0.93</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Video:</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0.76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0.74</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 Score: 0.77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AUC: 0.77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5.</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real-time predictive maintenance system for machine systems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Introduced effective real-time predictive maintenance based on motion current which can detect abnormal electric conditions.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MLP with softmax activation function was used and was trained using scaled conjugate gradient (SCG) optimization.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97.59%.</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Classification is not affected by parameters and hence it is observed that the motion current signature is independent of tuning parameters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25"/>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Self-supervised LLM customizer (SSLC): Customizing LLMs on unlabeled data to enhance contextual question answering</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Proposed a framework (SSLC) for</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customizing LLMs using unlabeled text to enhance contextual question answering on custom data.</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Text Segmentation → Sentence Extraction → Synthesis → Curation → Fine Tuning</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Excels baseline models in 75% of the experiments by both qualitative and quantitative metrics.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Dataset: AdversarialQA</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Model: Mistral (7B)</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ROUGE-2: 0.21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ROUGE-L: 0.41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METEOR: 0.36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BERT-F1: 0.91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Human Eval(proxy): 0.46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Log-based Predictive Maintenance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Used Multi-Instance Learning[MIL] which includes creating bags of instances.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combined approach of instance-to-example, meta-examples, and instance-based supervised learning is used.</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Features: 389</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0.9</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0.86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Features: 297</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0.84</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0.73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26"/>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Advanced Machine Learning Techniques for Predictive Maintenance in Industrial IoT: Integrating Generative AI and Deep Learning for Real-Time Monitoring</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(Hypothesis)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Uses Gen-AI for PdM on Industrial IoT </a:t>
                      </a:r>
                      <a:r>
                        <a:rPr lang="en" sz="1100">
                          <a:solidFill>
                            <a:schemeClr val="lt1"/>
                          </a:solidFill>
                          <a:latin typeface="Times New Roman"/>
                          <a:ea typeface="Times New Roman"/>
                          <a:cs typeface="Times New Roman"/>
                          <a:sym typeface="Times New Roman"/>
                        </a:rPr>
                        <a:t>sensors</a:t>
                      </a:r>
                      <a:r>
                        <a:rPr lang="en" sz="1100">
                          <a:solidFill>
                            <a:schemeClr val="lt1"/>
                          </a:solidFill>
                          <a:latin typeface="Times New Roman"/>
                          <a:ea typeface="Times New Roman"/>
                          <a:cs typeface="Times New Roman"/>
                          <a:sym typeface="Times New Roman"/>
                        </a:rPr>
                        <a:t> Big Data.</a:t>
                      </a:r>
                      <a:endParaRPr sz="1100">
                        <a:solidFill>
                          <a:schemeClr val="lt1"/>
                        </a:solidFill>
                        <a:latin typeface="Times New Roman"/>
                        <a:ea typeface="Times New Roman"/>
                        <a:cs typeface="Times New Roman"/>
                        <a:sym typeface="Times New Roman"/>
                      </a:endParaRPr>
                    </a:p>
                    <a:p>
                      <a:pPr indent="-298450" lvl="0" marL="457200" rtl="0" algn="just">
                        <a:spcBef>
                          <a:spcPts val="0"/>
                        </a:spcBef>
                        <a:spcAft>
                          <a:spcPts val="0"/>
                        </a:spcAft>
                        <a:buClr>
                          <a:schemeClr val="lt1"/>
                        </a:buClr>
                        <a:buSzPts val="1100"/>
                        <a:buFont typeface="Times New Roman"/>
                        <a:buAutoNum type="arabicPeriod"/>
                      </a:pPr>
                      <a:r>
                        <a:rPr lang="en" sz="1100">
                          <a:solidFill>
                            <a:schemeClr val="lt1"/>
                          </a:solidFill>
                          <a:latin typeface="Times New Roman"/>
                          <a:ea typeface="Times New Roman"/>
                          <a:cs typeface="Times New Roman"/>
                          <a:sym typeface="Times New Roman"/>
                        </a:rPr>
                        <a:t>Data Augmentation </a:t>
                      </a:r>
                      <a:endParaRPr sz="1100">
                        <a:solidFill>
                          <a:schemeClr val="lt1"/>
                        </a:solidFill>
                        <a:latin typeface="Times New Roman"/>
                        <a:ea typeface="Times New Roman"/>
                        <a:cs typeface="Times New Roman"/>
                        <a:sym typeface="Times New Roman"/>
                      </a:endParaRPr>
                    </a:p>
                    <a:p>
                      <a:pPr indent="-298450" lvl="0" marL="457200" rtl="0" algn="just">
                        <a:spcBef>
                          <a:spcPts val="0"/>
                        </a:spcBef>
                        <a:spcAft>
                          <a:spcPts val="0"/>
                        </a:spcAft>
                        <a:buClr>
                          <a:schemeClr val="lt1"/>
                        </a:buClr>
                        <a:buSzPts val="1100"/>
                        <a:buFont typeface="Times New Roman"/>
                        <a:buAutoNum type="arabicPeriod"/>
                      </a:pPr>
                      <a:r>
                        <a:rPr lang="en" sz="1100">
                          <a:solidFill>
                            <a:schemeClr val="lt1"/>
                          </a:solidFill>
                          <a:latin typeface="Times New Roman"/>
                          <a:ea typeface="Times New Roman"/>
                          <a:cs typeface="Times New Roman"/>
                          <a:sym typeface="Times New Roman"/>
                        </a:rPr>
                        <a:t>Hybrid CNN-RNN model development</a:t>
                      </a:r>
                      <a:endParaRPr sz="1100">
                        <a:solidFill>
                          <a:schemeClr val="lt1"/>
                        </a:solidFill>
                        <a:latin typeface="Times New Roman"/>
                        <a:ea typeface="Times New Roman"/>
                        <a:cs typeface="Times New Roman"/>
                        <a:sym typeface="Times New Roman"/>
                      </a:endParaRPr>
                    </a:p>
                    <a:p>
                      <a:pPr indent="-298450" lvl="0" marL="457200" rtl="0" algn="just">
                        <a:spcBef>
                          <a:spcPts val="0"/>
                        </a:spcBef>
                        <a:spcAft>
                          <a:spcPts val="0"/>
                        </a:spcAft>
                        <a:buClr>
                          <a:schemeClr val="lt1"/>
                        </a:buClr>
                        <a:buSzPts val="1100"/>
                        <a:buFont typeface="Times New Roman"/>
                        <a:buAutoNum type="arabicPeriod"/>
                      </a:pPr>
                      <a:r>
                        <a:rPr lang="en" sz="1100">
                          <a:solidFill>
                            <a:schemeClr val="lt1"/>
                          </a:solidFill>
                          <a:latin typeface="Times New Roman"/>
                          <a:ea typeface="Times New Roman"/>
                          <a:cs typeface="Times New Roman"/>
                          <a:sym typeface="Times New Roman"/>
                        </a:rPr>
                        <a:t>Real Time anomaly detection and failure prediction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Metrics will be: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Recall, F1-Score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effectiveness of the model will be assessed by comparing its performance with a baseline model trained solely on real-world sensor data collected from the testbed.</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Text-Based Predictive Maintenance Approach for Facility Management Requests Utilizing Association Rule Mining and Large Language Models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Used temporal association mining, predictive maintenance, temporal filter, semantic similarity on textual data.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goal is to identify and predict maintenance needs based on historical facility management requests. It compares 4 LLM models.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English RoBERTa model has highest acceptance rates for the minimum similarity thresholds of 0.65 and 0.7.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Scalable Development and Deployment of LLMs in Manufacturing: Leveraging AI to Enhance Predictive Maintenance, Quality Control, and Process Automation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Transfer learning, Federated learning, model compression, edge computing, cloud and edge deployment.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study demonstrates that using LLMs in manufacturing leads to more accurate predictions for maintenance, reducing machine downtime and repair costs. It also enhances quality control by automating inspections, resulting in fewer defects.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p27"/>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Towards Automated Solution Recipe Generation for Industrial Asset Management with LLM</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 collection, LLM integration, solution recipe generation, automation framework, evaluation.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results of the paper show that using LLMs to automatically generate maintenance solutions significantly improves the efficiency of asset management. The model successfully provides clear, step-by-step instructions that reduce equipment downtime and optimize performance.</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Robot fault detection and remaining life estimation for predictive maintenance</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Survival analysis, extremely randomized trees, K-nearest neighbors, convolutional neural networks.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Without PCA, extremely randomized trees: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Survival analysis =  0.76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 0.95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 0.98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 0.96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With PCA, extremely randomized trees: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Survival analysis = 0.80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 0.98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 0.98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 0.96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28"/>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Predictive maintenance for aircraft components using proportional hazard models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 collection, proportional hazard models, extreme value analysis, reliability modeling.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Proportional hazard models significantly improved predictive maintenance for aircraft components.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Model reduced unscheduled failures by up to 90% without increasing costs.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Predictive Maintenance Optimization for Aircraft Redundant Systems Subjected to Multiple Wear Profiles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 collection, wear profile analysis, predictive modeling, optimization, simulation.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optimal predictive maintenance strategy reduced overall maintenance costs of aircraft components. In one case, the cost was reduced from 1.7 to 0.56 compared to a reactive approach.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15.</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research study on unsupervised machine learning algorithms for early fault detection in predictive maintenance</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Exhaust fan vibration data was collected every 240 minutes over 12 days. Features like peak acceleration and velocity were extracted, PCA to reduce dataset, algorithms such as hierarchical clustering, model based clustering.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Results show that unsupervised machine learning algorithms, particularly clustering and PCA were effective in early fault detection.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29"/>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16.</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Digital Twin predictive maintenance framework of air handling units based on automatic fault detection and diagnostics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 collection, digital twin creation, fault detection, condition precondition, maintenance planning and framework validation.</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When the cooling valve is closed during the cooling phase: Accuracy = 87.5% error = 12.5%.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When dampers are closed: Accuracy = 80%, error = 20%.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No faults: Accuracy = 99.8%, error = 0.2%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Predictive Maintenance using Machine Learning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Continuously monitoring and collecting sensor data from the tubing machine, followed by cleaning and preparing the gathered information to extract relevant features and identify potential patterns. Finally, machine learning algorithms, such as LSTM, are applied to effectively forecast machine downtime.</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Enhanced prediction of machine failures.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Improved maintenance scheduling leads to reduced downtime.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Increased overall productivity and efficiency in operations.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18.</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State-of-the-Art Predictive Maintenance Techniques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Proposed multiple methodologies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As calibration Verification, Empirical and Physical Modeling, Time-Domain Reflectometry (TDR), Neural Network Modeling, Predictive Maintenance Data Analysis, etc</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Reduced calibration issues to 10%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Sensor reliability by 90%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Improved decision making</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0"/>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19.</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deep attention based approach for predictive maintenance applications in IoT scenarios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Positional encoding was used to capture the order of time steps, and an attention module focused on relevant data points by computing weighted sums based on their importance. A feed-forward network further processes and effectively combines regression modeling and advanced neural network techniques to enhance predictive accuracy.</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RMSE scores for the proposed model are: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18.92 ± 0.26 at 10 cycles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14.40 ± 0.21 at 20 cycles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13.50 ± 0.30 at 30 cycles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Epochs-300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model is  20% faster to train than the LSTM model</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Data-driven and Knowledge-based predictive maintenance method for industrial robots for the production stability of intelligent manufacturing</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Involves the integration of a fault prediction module, a knowledge graph (KG) construction module, and a maintenance scheme assistance decision support module. The fault prediction module utilizes KNN-LSTM to handle high-dimensional non-linear time series data.The KG construction module stores and reasons knowledge related to IR maintenance. The maintenance scheme assistance module provides accurate maintenance recommendations based on the KG</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 best result achieved through LSTM+KNN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 Score-0.9109</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Recall-0.9388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Precision-0.8846</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Accuracy- 0.9091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They have also tried Resnet18, SVM, Xgboost, LSTM and Neural Network.</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31"/>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21.</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Machine Learning for Predictive Maintenance in Solar Farms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Operational data from a solar farm is collected using sensors.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techniques like Random Forests and Support Vector Machines develop predictive maintenance models.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financial analysis compares maintenance costs and downtime before and after implementation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Logistic Regression</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(%)-94.2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(%)-92.5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(%)-95.8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F1-Score (%)-94.1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Decision Trees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(%)-91.7</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(%)-90.2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(%)-92.5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F1-Score (%)-91.3</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Random Forest</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(%)-96.5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Precision (%)-95.8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Recall (%)-97.2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F1-Score (%)-96.5</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Cost-40% saving</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769450" y="352325"/>
            <a:ext cx="4587000" cy="103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Contents</a:t>
            </a:r>
            <a:endParaRPr/>
          </a:p>
        </p:txBody>
      </p:sp>
      <p:sp>
        <p:nvSpPr>
          <p:cNvPr id="143" name="Google Shape;143;p14"/>
          <p:cNvSpPr txBox="1"/>
          <p:nvPr/>
        </p:nvSpPr>
        <p:spPr>
          <a:xfrm>
            <a:off x="1024350" y="1613725"/>
            <a:ext cx="3349200" cy="2859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Problem statement</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Introduction</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Motivation</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Literature survey</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Objectives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Scope</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Software</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Proposed workflow</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Advantages</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Applications</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Conclusion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References </a:t>
            </a:r>
            <a:endParaRPr sz="13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32"/>
          <p:cNvGraphicFramePr/>
          <p:nvPr/>
        </p:nvGraphicFramePr>
        <p:xfrm>
          <a:off x="952500" y="189575"/>
          <a:ext cx="3000000" cy="3000000"/>
        </p:xfrm>
        <a:graphic>
          <a:graphicData uri="http://schemas.openxmlformats.org/drawingml/2006/table">
            <a:tbl>
              <a:tblPr>
                <a:noFill/>
                <a:tableStyleId>{2743BF24-8D05-4C87-99DC-17F5AD3E7B29}</a:tableStyleId>
              </a:tblPr>
              <a:tblGrid>
                <a:gridCol w="467975"/>
                <a:gridCol w="1889075"/>
                <a:gridCol w="2884625"/>
                <a:gridCol w="2661000"/>
              </a:tblGrid>
              <a:tr h="381000">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SrNo</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Title and Link</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Methodology</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Times New Roman"/>
                          <a:ea typeface="Times New Roman"/>
                          <a:cs typeface="Times New Roman"/>
                          <a:sym typeface="Times New Roman"/>
                        </a:rPr>
                        <a:t>Results</a:t>
                      </a:r>
                      <a:endParaRPr b="1"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22.</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 predictive maintenance model for optimizing production schedule using deep neural networks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Analyzing time series data to model the Remaining Useful Life (RUL) of machines</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Used  (DNN) and  (RNN) models to predict maintenance needs, which are then integrated with production schedules for overall operational optimization.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Model  with their Accuracy</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RRF -95.01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CNN-92.2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LSTM-91.08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CNN LSTM</a:t>
                      </a:r>
                      <a:r>
                        <a:rPr lang="en" sz="1100">
                          <a:solidFill>
                            <a:schemeClr val="lt1"/>
                          </a:solidFill>
                          <a:latin typeface="Times New Roman"/>
                          <a:ea typeface="Times New Roman"/>
                          <a:cs typeface="Times New Roman"/>
                          <a:sym typeface="Times New Roman"/>
                        </a:rPr>
                        <a:t>-89.74</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GRU-88.8</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RNN-83.32</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DFF-83.81</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23.</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Predictive Maintenance of Machine Tool Systems Using Artificial</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Intelligence Techniques Applied to Machine Condition Data</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SVM and ANN(RNN &amp; CNN) are USED  for predictive maintenance by extracting meaningful features from datasets collected during machining and bearing experiments.</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Accuracy of 87%</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solidFill>
                            <a:schemeClr val="lt1"/>
                          </a:solidFill>
                          <a:latin typeface="Times New Roman"/>
                          <a:ea typeface="Times New Roman"/>
                          <a:cs typeface="Times New Roman"/>
                          <a:sym typeface="Times New Roman"/>
                        </a:rPr>
                        <a:t>24.</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Anomaly Detection in Sensor Data with Machine Learning: Predictive Maintenance for Industrial Systems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LSTM-based encoder-decoder models for detecting anomalies in multi-sensor data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Density-based clustering algorithms like DBSCAN  used for identifying clusters in large datasets with noise.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Active learning techniques for improving model performance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Algo   with AUROC AUPRC F1-Score</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LSTM 0.98 0.87 0.93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Autoencoder 0.96 0.82 0.90</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chemeClr val="lt1"/>
                          </a:solidFill>
                          <a:latin typeface="Times New Roman"/>
                          <a:ea typeface="Times New Roman"/>
                          <a:cs typeface="Times New Roman"/>
                          <a:sym typeface="Times New Roman"/>
                        </a:rPr>
                        <a:t>One-Class SVM 0.94 0.78 0.88 </a:t>
                      </a:r>
                      <a:endParaRPr sz="11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Literature Gap</a:t>
            </a:r>
            <a:endParaRPr>
              <a:latin typeface="Times New Roman"/>
              <a:ea typeface="Times New Roman"/>
              <a:cs typeface="Times New Roman"/>
              <a:sym typeface="Times New Roman"/>
            </a:endParaRPr>
          </a:p>
        </p:txBody>
      </p:sp>
      <p:sp>
        <p:nvSpPr>
          <p:cNvPr id="242" name="Google Shape;242;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All the articles focused on a single type of machine for eg, railway, shop floor machines etc. No generalized approach available.</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1200"/>
              </a:spcBef>
              <a:spcAft>
                <a:spcPts val="0"/>
              </a:spcAft>
              <a:buSzPts val="1500"/>
              <a:buFont typeface="Times New Roman"/>
              <a:buAutoNum type="arabicPeriod"/>
            </a:pPr>
            <a:r>
              <a:rPr lang="en" sz="1500">
                <a:latin typeface="Times New Roman"/>
                <a:ea typeface="Times New Roman"/>
                <a:cs typeface="Times New Roman"/>
                <a:sym typeface="Times New Roman"/>
              </a:rPr>
              <a:t>None of the approach tells about giving instructions </a:t>
            </a:r>
            <a:r>
              <a:rPr lang="en" sz="1500">
                <a:latin typeface="Times New Roman"/>
                <a:ea typeface="Times New Roman"/>
                <a:cs typeface="Times New Roman"/>
                <a:sym typeface="Times New Roman"/>
              </a:rPr>
              <a:t>are given </a:t>
            </a:r>
            <a:r>
              <a:rPr lang="en" sz="1500">
                <a:latin typeface="Times New Roman"/>
                <a:ea typeface="Times New Roman"/>
                <a:cs typeface="Times New Roman"/>
                <a:sym typeface="Times New Roman"/>
              </a:rPr>
              <a:t>to machine operator.</a:t>
            </a:r>
            <a:endParaRPr sz="1500">
              <a:latin typeface="Times New Roman"/>
              <a:ea typeface="Times New Roman"/>
              <a:cs typeface="Times New Roman"/>
              <a:sym typeface="Times New Roman"/>
            </a:endParaRPr>
          </a:p>
          <a:p>
            <a:pPr indent="0" lvl="0" marL="0" rtl="0" algn="just">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1200"/>
              </a:spcBef>
              <a:spcAft>
                <a:spcPts val="0"/>
              </a:spcAft>
              <a:buSzPts val="1500"/>
              <a:buFont typeface="Times New Roman"/>
              <a:buAutoNum type="arabicPeriod"/>
            </a:pPr>
            <a:r>
              <a:rPr lang="en" sz="1500">
                <a:latin typeface="Times New Roman"/>
                <a:ea typeface="Times New Roman"/>
                <a:cs typeface="Times New Roman"/>
                <a:sym typeface="Times New Roman"/>
              </a:rPr>
              <a:t>Lack of </a:t>
            </a:r>
            <a:r>
              <a:rPr lang="en" sz="1500">
                <a:latin typeface="Times New Roman"/>
                <a:ea typeface="Times New Roman"/>
                <a:cs typeface="Times New Roman"/>
                <a:sym typeface="Times New Roman"/>
              </a:rPr>
              <a:t>explanation</a:t>
            </a:r>
            <a:r>
              <a:rPr lang="en" sz="1500">
                <a:latin typeface="Times New Roman"/>
                <a:ea typeface="Times New Roman"/>
                <a:cs typeface="Times New Roman"/>
                <a:sym typeface="Times New Roman"/>
              </a:rPr>
              <a:t> to why machine failed.</a:t>
            </a:r>
            <a:endParaRPr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Objectives</a:t>
            </a:r>
            <a:endParaRPr sz="5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253" name="Google Shape;25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latin typeface="Times New Roman"/>
                <a:ea typeface="Times New Roman"/>
                <a:cs typeface="Times New Roman"/>
                <a:sym typeface="Times New Roman"/>
              </a:rPr>
              <a:t>Develop a Predictive Maintenance Model:</a:t>
            </a:r>
            <a:r>
              <a:rPr lang="en">
                <a:latin typeface="Times New Roman"/>
                <a:ea typeface="Times New Roman"/>
                <a:cs typeface="Times New Roman"/>
                <a:sym typeface="Times New Roman"/>
              </a:rPr>
              <a:t> Build a robust machine learning model to accurately classify machine parts based on operational data, predicting whether a failure will occur and identifying the type of failure.</a:t>
            </a:r>
            <a:endParaRPr>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1200"/>
              </a:spcAft>
              <a:buNone/>
            </a:pPr>
            <a:r>
              <a:rPr b="1" lang="en">
                <a:latin typeface="Times New Roman"/>
                <a:ea typeface="Times New Roman"/>
                <a:cs typeface="Times New Roman"/>
                <a:sym typeface="Times New Roman"/>
              </a:rPr>
              <a:t>Enhance Maintenance Efficiency: </a:t>
            </a:r>
            <a:r>
              <a:rPr lang="en">
                <a:latin typeface="Times New Roman"/>
                <a:ea typeface="Times New Roman"/>
                <a:cs typeface="Times New Roman"/>
                <a:sym typeface="Times New Roman"/>
              </a:rPr>
              <a:t>Reduce unplanned downtime by predicting machine failures in advance, allowing for timely maintenance interventions.</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259" name="Google Shape;25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latin typeface="Times New Roman"/>
                <a:ea typeface="Times New Roman"/>
                <a:cs typeface="Times New Roman"/>
                <a:sym typeface="Times New Roman"/>
              </a:rPr>
              <a:t>Integrate LLM for Diagnostic Reports</a:t>
            </a:r>
            <a:r>
              <a:rPr lang="en">
                <a:latin typeface="Times New Roman"/>
                <a:ea typeface="Times New Roman"/>
                <a:cs typeface="Times New Roman"/>
                <a:sym typeface="Times New Roman"/>
              </a:rPr>
              <a:t>: Utilize a Large Language Model (LLM) to automatically</a:t>
            </a:r>
            <a:r>
              <a:rPr lang="en">
                <a:latin typeface="Times New Roman"/>
                <a:ea typeface="Times New Roman"/>
                <a:cs typeface="Times New Roman"/>
                <a:sym typeface="Times New Roman"/>
              </a:rPr>
              <a:t>   generate detailed diagnostic reports based on the classification results, providing actionable insights for maintenance teams.</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1200"/>
              </a:spcAft>
              <a:buNone/>
            </a:pPr>
            <a:r>
              <a:rPr b="1" lang="en">
                <a:latin typeface="Times New Roman"/>
                <a:ea typeface="Times New Roman"/>
                <a:cs typeface="Times New Roman"/>
                <a:sym typeface="Times New Roman"/>
              </a:rPr>
              <a:t>Improve Interpretability of Predictions:</a:t>
            </a:r>
            <a:r>
              <a:rPr lang="en">
                <a:latin typeface="Times New Roman"/>
                <a:ea typeface="Times New Roman"/>
                <a:cs typeface="Times New Roman"/>
                <a:sym typeface="Times New Roman"/>
              </a:rPr>
              <a:t> Leverage the LLM to provide natural language explanations of the machine learning model's predictions, helping users understand the rationale behind each classification and recommended action.</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Scope</a:t>
            </a:r>
            <a:endParaRPr sz="5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Deliverables</a:t>
            </a:r>
            <a:endParaRPr>
              <a:latin typeface="Times New Roman"/>
              <a:ea typeface="Times New Roman"/>
              <a:cs typeface="Times New Roman"/>
              <a:sym typeface="Times New Roman"/>
            </a:endParaRPr>
          </a:p>
        </p:txBody>
      </p:sp>
      <p:sp>
        <p:nvSpPr>
          <p:cNvPr id="270" name="Google Shape;270;p38"/>
          <p:cNvSpPr txBox="1"/>
          <p:nvPr>
            <p:ph idx="1" type="body"/>
          </p:nvPr>
        </p:nvSpPr>
        <p:spPr>
          <a:xfrm>
            <a:off x="727650" y="1602750"/>
            <a:ext cx="7688700" cy="28059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AutoNum type="arabicPeriod"/>
            </a:pPr>
            <a:r>
              <a:rPr lang="en" sz="1500">
                <a:latin typeface="Times New Roman"/>
                <a:ea typeface="Times New Roman"/>
                <a:cs typeface="Times New Roman"/>
                <a:sym typeface="Times New Roman"/>
              </a:rPr>
              <a:t>A </a:t>
            </a:r>
            <a:r>
              <a:rPr b="1" lang="en" sz="1500">
                <a:latin typeface="Times New Roman"/>
                <a:ea typeface="Times New Roman"/>
                <a:cs typeface="Times New Roman"/>
                <a:sym typeface="Times New Roman"/>
              </a:rPr>
              <a:t>machine learning model</a:t>
            </a:r>
            <a:r>
              <a:rPr lang="en" sz="1500">
                <a:latin typeface="Times New Roman"/>
                <a:ea typeface="Times New Roman"/>
                <a:cs typeface="Times New Roman"/>
                <a:sym typeface="Times New Roman"/>
              </a:rPr>
              <a:t> capable of predicting machine failures and classifying the type of failure.</a:t>
            </a:r>
            <a:endParaRPr sz="1500">
              <a:latin typeface="Times New Roman"/>
              <a:ea typeface="Times New Roman"/>
              <a:cs typeface="Times New Roman"/>
              <a:sym typeface="Times New Roman"/>
            </a:endParaRPr>
          </a:p>
          <a:p>
            <a:pPr indent="0" lvl="0" marL="457200" rtl="0" algn="just">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1200"/>
              </a:spcBef>
              <a:spcAft>
                <a:spcPts val="0"/>
              </a:spcAft>
              <a:buSzPts val="1500"/>
              <a:buAutoNum type="arabicPeriod"/>
            </a:pPr>
            <a:r>
              <a:rPr lang="en" sz="1500">
                <a:latin typeface="Times New Roman"/>
                <a:ea typeface="Times New Roman"/>
                <a:cs typeface="Times New Roman"/>
                <a:sym typeface="Times New Roman"/>
              </a:rPr>
              <a:t>A </a:t>
            </a:r>
            <a:r>
              <a:rPr b="1" lang="en" sz="1500">
                <a:latin typeface="Times New Roman"/>
                <a:ea typeface="Times New Roman"/>
                <a:cs typeface="Times New Roman"/>
                <a:sym typeface="Times New Roman"/>
              </a:rPr>
              <a:t>Large Language Model (LLM) integrated system</a:t>
            </a:r>
            <a:r>
              <a:rPr lang="en" sz="1500">
                <a:latin typeface="Times New Roman"/>
                <a:ea typeface="Times New Roman"/>
                <a:cs typeface="Times New Roman"/>
                <a:sym typeface="Times New Roman"/>
              </a:rPr>
              <a:t> that generates customized diagnostic reports based on model predictions.</a:t>
            </a:r>
            <a:endParaRPr sz="1500">
              <a:latin typeface="Times New Roman"/>
              <a:ea typeface="Times New Roman"/>
              <a:cs typeface="Times New Roman"/>
              <a:sym typeface="Times New Roman"/>
            </a:endParaRPr>
          </a:p>
          <a:p>
            <a:pPr indent="0" lvl="0" marL="457200" rtl="0" algn="just">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1200"/>
              </a:spcBef>
              <a:spcAft>
                <a:spcPts val="0"/>
              </a:spcAft>
              <a:buSzPts val="1500"/>
              <a:buAutoNum type="arabicPeriod"/>
            </a:pPr>
            <a:r>
              <a:rPr lang="en" sz="1500">
                <a:latin typeface="Times New Roman"/>
                <a:ea typeface="Times New Roman"/>
                <a:cs typeface="Times New Roman"/>
                <a:sym typeface="Times New Roman"/>
              </a:rPr>
              <a:t>A </a:t>
            </a:r>
            <a:r>
              <a:rPr b="1" lang="en" sz="1500">
                <a:latin typeface="Times New Roman"/>
                <a:ea typeface="Times New Roman"/>
                <a:cs typeface="Times New Roman"/>
                <a:sym typeface="Times New Roman"/>
              </a:rPr>
              <a:t>user-friendly interface</a:t>
            </a:r>
            <a:r>
              <a:rPr lang="en" sz="1500">
                <a:latin typeface="Times New Roman"/>
                <a:ea typeface="Times New Roman"/>
                <a:cs typeface="Times New Roman"/>
                <a:sym typeface="Times New Roman"/>
              </a:rPr>
              <a:t> for accessing predictions and reports.</a:t>
            </a:r>
            <a:endParaRPr sz="1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76" name="Google Shape;276;p39"/>
          <p:cNvSpPr txBox="1"/>
          <p:nvPr>
            <p:ph idx="1" type="body"/>
          </p:nvPr>
        </p:nvSpPr>
        <p:spPr>
          <a:xfrm>
            <a:off x="727650" y="1537825"/>
            <a:ext cx="7688700" cy="2805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Train RAG Architecture for </a:t>
            </a:r>
            <a:r>
              <a:rPr lang="en" sz="1600">
                <a:latin typeface="Times New Roman"/>
                <a:ea typeface="Times New Roman"/>
                <a:cs typeface="Times New Roman"/>
                <a:sym typeface="Times New Roman"/>
              </a:rPr>
              <a:t>customized</a:t>
            </a:r>
            <a:r>
              <a:rPr lang="en" sz="1600">
                <a:latin typeface="Times New Roman"/>
                <a:ea typeface="Times New Roman"/>
                <a:cs typeface="Times New Roman"/>
                <a:sym typeface="Times New Roman"/>
              </a:rPr>
              <a:t> user queries.</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Font typeface="Times New Roman"/>
              <a:buAutoNum type="arabicPeriod"/>
            </a:pPr>
            <a:r>
              <a:rPr lang="en" sz="1600">
                <a:latin typeface="Times New Roman"/>
                <a:ea typeface="Times New Roman"/>
                <a:cs typeface="Times New Roman"/>
                <a:sym typeface="Times New Roman"/>
              </a:rPr>
              <a:t>Real Time monitoring, predicting and reporting </a:t>
            </a:r>
            <a:r>
              <a:rPr lang="en" sz="1600">
                <a:latin typeface="Times New Roman"/>
                <a:ea typeface="Times New Roman"/>
                <a:cs typeface="Times New Roman"/>
                <a:sym typeface="Times New Roman"/>
              </a:rPr>
              <a:t>with</a:t>
            </a:r>
            <a:r>
              <a:rPr lang="en" sz="1600">
                <a:latin typeface="Times New Roman"/>
                <a:ea typeface="Times New Roman"/>
                <a:cs typeface="Times New Roman"/>
                <a:sym typeface="Times New Roman"/>
              </a:rPr>
              <a:t> integration of IoT Devices.</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Font typeface="Times New Roman"/>
              <a:buAutoNum type="arabicPeriod"/>
            </a:pPr>
            <a:r>
              <a:rPr lang="en" sz="1600">
                <a:latin typeface="Times New Roman"/>
                <a:ea typeface="Times New Roman"/>
                <a:cs typeface="Times New Roman"/>
                <a:sym typeface="Times New Roman"/>
              </a:rPr>
              <a:t>Tailor the predictive maintenance system for specific industries </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1167000" y="1662750"/>
            <a:ext cx="7038900" cy="18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Software</a:t>
            </a:r>
            <a:endParaRPr sz="52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1"/>
          <p:cNvPicPr preferRelativeResize="0"/>
          <p:nvPr/>
        </p:nvPicPr>
        <p:blipFill rotWithShape="1">
          <a:blip r:embed="rId3">
            <a:alphaModFix/>
          </a:blip>
          <a:srcRect b="12717" l="0" r="7918" t="0"/>
          <a:stretch/>
        </p:blipFill>
        <p:spPr>
          <a:xfrm>
            <a:off x="1105675" y="925525"/>
            <a:ext cx="949075" cy="987925"/>
          </a:xfrm>
          <a:prstGeom prst="rect">
            <a:avLst/>
          </a:prstGeom>
          <a:noFill/>
          <a:ln>
            <a:noFill/>
          </a:ln>
        </p:spPr>
      </p:pic>
      <p:pic>
        <p:nvPicPr>
          <p:cNvPr id="287" name="Google Shape;287;p41"/>
          <p:cNvPicPr preferRelativeResize="0"/>
          <p:nvPr/>
        </p:nvPicPr>
        <p:blipFill>
          <a:blip r:embed="rId4">
            <a:alphaModFix/>
          </a:blip>
          <a:stretch>
            <a:fillRect/>
          </a:stretch>
        </p:blipFill>
        <p:spPr>
          <a:xfrm>
            <a:off x="2828950" y="160825"/>
            <a:ext cx="1882725" cy="1044550"/>
          </a:xfrm>
          <a:prstGeom prst="rect">
            <a:avLst/>
          </a:prstGeom>
          <a:noFill/>
          <a:ln>
            <a:noFill/>
          </a:ln>
        </p:spPr>
      </p:pic>
      <p:pic>
        <p:nvPicPr>
          <p:cNvPr id="288" name="Google Shape;288;p41"/>
          <p:cNvPicPr preferRelativeResize="0"/>
          <p:nvPr/>
        </p:nvPicPr>
        <p:blipFill>
          <a:blip r:embed="rId5">
            <a:alphaModFix/>
          </a:blip>
          <a:stretch>
            <a:fillRect/>
          </a:stretch>
        </p:blipFill>
        <p:spPr>
          <a:xfrm>
            <a:off x="431350" y="2339162"/>
            <a:ext cx="1980175" cy="886650"/>
          </a:xfrm>
          <a:prstGeom prst="rect">
            <a:avLst/>
          </a:prstGeom>
          <a:noFill/>
          <a:ln>
            <a:noFill/>
          </a:ln>
        </p:spPr>
      </p:pic>
      <p:pic>
        <p:nvPicPr>
          <p:cNvPr id="289" name="Google Shape;289;p41"/>
          <p:cNvPicPr preferRelativeResize="0"/>
          <p:nvPr/>
        </p:nvPicPr>
        <p:blipFill>
          <a:blip r:embed="rId6">
            <a:alphaModFix/>
          </a:blip>
          <a:stretch>
            <a:fillRect/>
          </a:stretch>
        </p:blipFill>
        <p:spPr>
          <a:xfrm>
            <a:off x="5092400" y="422150"/>
            <a:ext cx="2578504" cy="1044550"/>
          </a:xfrm>
          <a:prstGeom prst="rect">
            <a:avLst/>
          </a:prstGeom>
          <a:noFill/>
          <a:ln>
            <a:noFill/>
          </a:ln>
        </p:spPr>
      </p:pic>
      <p:pic>
        <p:nvPicPr>
          <p:cNvPr id="290" name="Google Shape;290;p41"/>
          <p:cNvPicPr preferRelativeResize="0"/>
          <p:nvPr/>
        </p:nvPicPr>
        <p:blipFill>
          <a:blip r:embed="rId7">
            <a:alphaModFix/>
          </a:blip>
          <a:stretch>
            <a:fillRect/>
          </a:stretch>
        </p:blipFill>
        <p:spPr>
          <a:xfrm>
            <a:off x="6740975" y="1651925"/>
            <a:ext cx="2018625" cy="1088475"/>
          </a:xfrm>
          <a:prstGeom prst="rect">
            <a:avLst/>
          </a:prstGeom>
          <a:noFill/>
          <a:ln>
            <a:noFill/>
          </a:ln>
        </p:spPr>
      </p:pic>
      <p:pic>
        <p:nvPicPr>
          <p:cNvPr id="291" name="Google Shape;291;p41"/>
          <p:cNvPicPr preferRelativeResize="0"/>
          <p:nvPr/>
        </p:nvPicPr>
        <p:blipFill>
          <a:blip r:embed="rId8">
            <a:alphaModFix/>
          </a:blip>
          <a:stretch>
            <a:fillRect/>
          </a:stretch>
        </p:blipFill>
        <p:spPr>
          <a:xfrm>
            <a:off x="3247588" y="2056513"/>
            <a:ext cx="2143125" cy="2143125"/>
          </a:xfrm>
          <a:prstGeom prst="rect">
            <a:avLst/>
          </a:prstGeom>
          <a:noFill/>
          <a:ln>
            <a:noFill/>
          </a:ln>
        </p:spPr>
      </p:pic>
      <p:pic>
        <p:nvPicPr>
          <p:cNvPr id="292" name="Google Shape;292;p41"/>
          <p:cNvPicPr preferRelativeResize="0"/>
          <p:nvPr/>
        </p:nvPicPr>
        <p:blipFill rotWithShape="1">
          <a:blip r:embed="rId9">
            <a:alphaModFix/>
          </a:blip>
          <a:srcRect b="-5199" l="0" r="0" t="5200"/>
          <a:stretch/>
        </p:blipFill>
        <p:spPr>
          <a:xfrm>
            <a:off x="5733508" y="3671095"/>
            <a:ext cx="1296275" cy="1296300"/>
          </a:xfrm>
          <a:prstGeom prst="rect">
            <a:avLst/>
          </a:prstGeom>
          <a:noFill/>
          <a:ln>
            <a:noFill/>
          </a:ln>
        </p:spPr>
      </p:pic>
      <p:pic>
        <p:nvPicPr>
          <p:cNvPr id="293" name="Google Shape;293;p41"/>
          <p:cNvPicPr preferRelativeResize="0"/>
          <p:nvPr/>
        </p:nvPicPr>
        <p:blipFill>
          <a:blip r:embed="rId10">
            <a:alphaModFix/>
          </a:blip>
          <a:stretch>
            <a:fillRect/>
          </a:stretch>
        </p:blipFill>
        <p:spPr>
          <a:xfrm>
            <a:off x="1568751" y="3689147"/>
            <a:ext cx="1260200" cy="1260200"/>
          </a:xfrm>
          <a:prstGeom prst="rect">
            <a:avLst/>
          </a:prstGeom>
          <a:noFill/>
          <a:ln>
            <a:noFill/>
          </a:ln>
        </p:spPr>
      </p:pic>
      <p:pic>
        <p:nvPicPr>
          <p:cNvPr id="294" name="Google Shape;294;p41"/>
          <p:cNvPicPr preferRelativeResize="0"/>
          <p:nvPr/>
        </p:nvPicPr>
        <p:blipFill>
          <a:blip r:embed="rId11">
            <a:alphaModFix/>
          </a:blip>
          <a:stretch>
            <a:fillRect/>
          </a:stretch>
        </p:blipFill>
        <p:spPr>
          <a:xfrm>
            <a:off x="7262600" y="2925625"/>
            <a:ext cx="1209086" cy="140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23850" y="866775"/>
            <a:ext cx="64188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Problem Statement</a:t>
            </a:r>
            <a:endParaRPr sz="5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Proposed Workflow</a:t>
            </a:r>
            <a:endParaRPr sz="5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3"/>
          <p:cNvPicPr preferRelativeResize="0"/>
          <p:nvPr/>
        </p:nvPicPr>
        <p:blipFill>
          <a:blip r:embed="rId3">
            <a:alphaModFix/>
          </a:blip>
          <a:stretch>
            <a:fillRect/>
          </a:stretch>
        </p:blipFill>
        <p:spPr>
          <a:xfrm>
            <a:off x="1939262" y="152400"/>
            <a:ext cx="5265495" cy="4838702"/>
          </a:xfrm>
          <a:prstGeom prst="rect">
            <a:avLst/>
          </a:prstGeom>
          <a:noFill/>
          <a:ln>
            <a:noFill/>
          </a:ln>
        </p:spPr>
      </p:pic>
      <p:pic>
        <p:nvPicPr>
          <p:cNvPr id="305" name="Google Shape;305;p43"/>
          <p:cNvPicPr preferRelativeResize="0"/>
          <p:nvPr/>
        </p:nvPicPr>
        <p:blipFill rotWithShape="1">
          <a:blip r:embed="rId4">
            <a:alphaModFix/>
          </a:blip>
          <a:srcRect b="11465" l="0" r="0" t="0"/>
          <a:stretch/>
        </p:blipFill>
        <p:spPr>
          <a:xfrm>
            <a:off x="3284113" y="2168750"/>
            <a:ext cx="754500" cy="719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idx="1" type="body"/>
          </p:nvPr>
        </p:nvSpPr>
        <p:spPr>
          <a:xfrm>
            <a:off x="671350" y="2309850"/>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Advantages</a:t>
            </a:r>
            <a:endParaRPr sz="5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idx="1" type="body"/>
          </p:nvPr>
        </p:nvSpPr>
        <p:spPr>
          <a:xfrm>
            <a:off x="616975" y="793025"/>
            <a:ext cx="7388700" cy="352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latin typeface="Times New Roman"/>
                <a:ea typeface="Times New Roman"/>
                <a:cs typeface="Times New Roman"/>
                <a:sym typeface="Times New Roman"/>
              </a:rPr>
              <a:t>1. Early Fault Detection and Prevention</a:t>
            </a:r>
            <a:endParaRPr b="1"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ML identifies failure patterns early, allowing timely maintenance and reducing downtime.</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just">
              <a:spcBef>
                <a:spcPts val="0"/>
              </a:spcBef>
              <a:spcAft>
                <a:spcPts val="0"/>
              </a:spcAft>
              <a:buNone/>
            </a:pPr>
            <a:r>
              <a:rPr b="1" lang="en" sz="1500">
                <a:latin typeface="Times New Roman"/>
                <a:ea typeface="Times New Roman"/>
                <a:cs typeface="Times New Roman"/>
                <a:sym typeface="Times New Roman"/>
              </a:rPr>
              <a:t>2. Cost Savings</a:t>
            </a:r>
            <a:endParaRPr b="1"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PdM avoids unnecessary repairs, and LLMs reduce labor costs through automated report generation.</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just">
              <a:spcBef>
                <a:spcPts val="0"/>
              </a:spcBef>
              <a:spcAft>
                <a:spcPts val="0"/>
              </a:spcAft>
              <a:buNone/>
            </a:pPr>
            <a:r>
              <a:rPr b="1" lang="en" sz="1500">
                <a:latin typeface="Times New Roman"/>
                <a:ea typeface="Times New Roman"/>
                <a:cs typeface="Times New Roman"/>
                <a:sym typeface="Times New Roman"/>
              </a:rPr>
              <a:t>3. Improved Accuracy and Efficiency</a:t>
            </a:r>
            <a:endParaRPr b="1"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ML models enhance prediction accuracy, while LLMs generate consistent and precise reports.</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just">
              <a:spcBef>
                <a:spcPts val="0"/>
              </a:spcBef>
              <a:spcAft>
                <a:spcPts val="0"/>
              </a:spcAft>
              <a:buNone/>
            </a:pPr>
            <a:r>
              <a:rPr b="1" lang="en" sz="1500">
                <a:latin typeface="Times New Roman"/>
                <a:ea typeface="Times New Roman"/>
                <a:cs typeface="Times New Roman"/>
                <a:sym typeface="Times New Roman"/>
              </a:rPr>
              <a:t>4. Enhanced Decision-Making</a:t>
            </a:r>
            <a:endParaRPr b="1"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PdM provides real-time insights, and LLMs offer actionable, easy-to-understand recommendations.</a:t>
            </a:r>
            <a:endParaRPr sz="15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p4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Applications</a:t>
            </a:r>
            <a:endParaRPr sz="5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 Centre</a:t>
            </a:r>
            <a:endParaRPr>
              <a:latin typeface="Times New Roman"/>
              <a:ea typeface="Times New Roman"/>
              <a:cs typeface="Times New Roman"/>
              <a:sym typeface="Times New Roman"/>
            </a:endParaRPr>
          </a:p>
        </p:txBody>
      </p:sp>
      <p:sp>
        <p:nvSpPr>
          <p:cNvPr id="326" name="Google Shape;326;p47"/>
          <p:cNvSpPr txBox="1"/>
          <p:nvPr>
            <p:ph idx="1" type="body"/>
          </p:nvPr>
        </p:nvSpPr>
        <p:spPr>
          <a:xfrm>
            <a:off x="727650" y="1617175"/>
            <a:ext cx="7688700" cy="2805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b="1" lang="en" sz="1600">
                <a:latin typeface="Times New Roman"/>
                <a:ea typeface="Times New Roman"/>
                <a:cs typeface="Times New Roman"/>
                <a:sym typeface="Times New Roman"/>
              </a:rPr>
              <a:t>Server Maintenance: </a:t>
            </a:r>
            <a:r>
              <a:rPr lang="en" sz="1600">
                <a:latin typeface="Times New Roman"/>
                <a:ea typeface="Times New Roman"/>
                <a:cs typeface="Times New Roman"/>
                <a:sym typeface="Times New Roman"/>
              </a:rPr>
              <a:t>Monitor and predict failures in servers, storage systems, and networking equipment to ensure high availability and reliability of data center operations.</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AutoNum type="arabicPeriod"/>
            </a:pPr>
            <a:r>
              <a:rPr b="1" lang="en" sz="1600">
                <a:latin typeface="Times New Roman"/>
                <a:ea typeface="Times New Roman"/>
                <a:cs typeface="Times New Roman"/>
                <a:sym typeface="Times New Roman"/>
              </a:rPr>
              <a:t>Cooling Systems: </a:t>
            </a:r>
            <a:r>
              <a:rPr lang="en" sz="1600">
                <a:latin typeface="Times New Roman"/>
                <a:ea typeface="Times New Roman"/>
                <a:cs typeface="Times New Roman"/>
                <a:sym typeface="Times New Roman"/>
              </a:rPr>
              <a:t>Predict maintenance needs for cooling systems and HVAC units critical for maintaining optimal operating conditions in data center</a:t>
            </a:r>
            <a:endParaRPr sz="16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1" type="body"/>
          </p:nvPr>
        </p:nvSpPr>
        <p:spPr>
          <a:xfrm>
            <a:off x="727650" y="1581125"/>
            <a:ext cx="7688700" cy="2805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b="1" lang="en" sz="1600">
                <a:latin typeface="Times New Roman"/>
                <a:ea typeface="Times New Roman"/>
                <a:cs typeface="Times New Roman"/>
                <a:sym typeface="Times New Roman"/>
              </a:rPr>
              <a:t>Industrial Robots: </a:t>
            </a:r>
            <a:r>
              <a:rPr lang="en" sz="1600">
                <a:latin typeface="Times New Roman"/>
                <a:ea typeface="Times New Roman"/>
                <a:cs typeface="Times New Roman"/>
                <a:sym typeface="Times New Roman"/>
              </a:rPr>
              <a:t>Monitor and predict failures in robots used in manufacturing and automation processes to reduce downtime and improve efficiency.</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b="1"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AutoNum type="arabicPeriod"/>
            </a:pPr>
            <a:r>
              <a:rPr b="1" lang="en" sz="1600">
                <a:latin typeface="Times New Roman"/>
                <a:ea typeface="Times New Roman"/>
                <a:cs typeface="Times New Roman"/>
                <a:sym typeface="Times New Roman"/>
              </a:rPr>
              <a:t>Service Robots: </a:t>
            </a:r>
            <a:r>
              <a:rPr lang="en" sz="1600">
                <a:latin typeface="Times New Roman"/>
                <a:ea typeface="Times New Roman"/>
                <a:cs typeface="Times New Roman"/>
                <a:sym typeface="Times New Roman"/>
              </a:rPr>
              <a:t>Apply predictive maintenance to service robots used in various applications, such as healthcare, hospitality, and logistics, to ensure reliable operation.</a:t>
            </a:r>
            <a:endParaRPr b="1" sz="1600">
              <a:latin typeface="Times New Roman"/>
              <a:ea typeface="Times New Roman"/>
              <a:cs typeface="Times New Roman"/>
              <a:sym typeface="Times New Roman"/>
            </a:endParaRPr>
          </a:p>
        </p:txBody>
      </p:sp>
      <p:sp>
        <p:nvSpPr>
          <p:cNvPr id="332" name="Google Shape;332;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Robotics and Automation</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idx="1" type="body"/>
          </p:nvPr>
        </p:nvSpPr>
        <p:spPr>
          <a:xfrm>
            <a:off x="727650" y="1588325"/>
            <a:ext cx="7688700" cy="2805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b="1" lang="en" sz="1600">
                <a:latin typeface="Times New Roman"/>
                <a:ea typeface="Times New Roman"/>
                <a:cs typeface="Times New Roman"/>
                <a:sym typeface="Times New Roman"/>
              </a:rPr>
              <a:t>Device Management: </a:t>
            </a:r>
            <a:r>
              <a:rPr lang="en" sz="1600">
                <a:latin typeface="Times New Roman"/>
                <a:ea typeface="Times New Roman"/>
                <a:cs typeface="Times New Roman"/>
                <a:sym typeface="Times New Roman"/>
              </a:rPr>
              <a:t>Apply predictive maintenance to manage and maintain smart devices and IoT sensors deployed in various environments, ensuring continuous operation and data accuracy.</a:t>
            </a:r>
            <a:endParaRPr sz="16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50000"/>
              </a:lnSpc>
              <a:spcBef>
                <a:spcPts val="1200"/>
              </a:spcBef>
              <a:spcAft>
                <a:spcPts val="0"/>
              </a:spcAft>
              <a:buSzPts val="1600"/>
              <a:buAutoNum type="arabicPeriod"/>
            </a:pPr>
            <a:r>
              <a:rPr b="1" lang="en" sz="1600">
                <a:latin typeface="Times New Roman"/>
                <a:ea typeface="Times New Roman"/>
                <a:cs typeface="Times New Roman"/>
                <a:sym typeface="Times New Roman"/>
              </a:rPr>
              <a:t>Network of IoT Devices: </a:t>
            </a:r>
            <a:r>
              <a:rPr lang="en" sz="1600">
                <a:latin typeface="Times New Roman"/>
                <a:ea typeface="Times New Roman"/>
                <a:cs typeface="Times New Roman"/>
                <a:sym typeface="Times New Roman"/>
              </a:rPr>
              <a:t>Predict and address potential issues in networks of connected devices to ensure reliable data transmission and device performance.</a:t>
            </a:r>
            <a:endParaRPr b="1" sz="1600">
              <a:latin typeface="Times New Roman"/>
              <a:ea typeface="Times New Roman"/>
              <a:cs typeface="Times New Roman"/>
              <a:sym typeface="Times New Roman"/>
            </a:endParaRPr>
          </a:p>
        </p:txBody>
      </p:sp>
      <p:sp>
        <p:nvSpPr>
          <p:cNvPr id="338" name="Google Shape;338;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Smart Devices and IoT</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802450" y="21147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200">
                <a:latin typeface="Times New Roman"/>
                <a:ea typeface="Times New Roman"/>
                <a:cs typeface="Times New Roman"/>
                <a:sym typeface="Times New Roman"/>
              </a:rPr>
              <a:t>Conclusion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latin typeface="Times New Roman"/>
                <a:ea typeface="Times New Roman"/>
                <a:cs typeface="Times New Roman"/>
                <a:sym typeface="Times New Roman"/>
              </a:rPr>
              <a:t>Integrating Predictive Maintenance with LLMs and ML enhances early fault detection, reduces costs, and improves decision-making with real-time insights. It automates report generation, minimizing human error and ensuring compliance. This combination boosts efficiency, extends equipment life, and supports continuous operational improvement.</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AutoNum type="arabicPeriod"/>
            </a:pPr>
            <a:r>
              <a:rPr b="1" lang="en">
                <a:latin typeface="Times New Roman"/>
                <a:ea typeface="Times New Roman"/>
                <a:cs typeface="Times New Roman"/>
                <a:sym typeface="Times New Roman"/>
              </a:rPr>
              <a:t>Failure Prediction</a:t>
            </a:r>
            <a:r>
              <a:rPr lang="en">
                <a:latin typeface="Times New Roman"/>
                <a:ea typeface="Times New Roman"/>
                <a:cs typeface="Times New Roman"/>
                <a:sym typeface="Times New Roman"/>
              </a:rPr>
              <a:t>: Develop a system to accurately predict if a machine will fail based on operational data and performance metrics.</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311150" lvl="0" marL="457200" rtl="0" algn="just">
              <a:spcBef>
                <a:spcPts val="1200"/>
              </a:spcBef>
              <a:spcAft>
                <a:spcPts val="0"/>
              </a:spcAft>
              <a:buSzPts val="1300"/>
              <a:buAutoNum type="arabicPeriod"/>
            </a:pPr>
            <a:r>
              <a:rPr b="1" lang="en">
                <a:latin typeface="Times New Roman"/>
                <a:ea typeface="Times New Roman"/>
                <a:cs typeface="Times New Roman"/>
                <a:sym typeface="Times New Roman"/>
              </a:rPr>
              <a:t>Failure Type Identification</a:t>
            </a:r>
            <a:r>
              <a:rPr lang="en">
                <a:latin typeface="Times New Roman"/>
                <a:ea typeface="Times New Roman"/>
                <a:cs typeface="Times New Roman"/>
                <a:sym typeface="Times New Roman"/>
              </a:rPr>
              <a:t>: Classify the type of machine failure to enable targeted troubleshooting and maintenance.</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311150" lvl="0" marL="457200" rtl="0" algn="just">
              <a:spcBef>
                <a:spcPts val="1200"/>
              </a:spcBef>
              <a:spcAft>
                <a:spcPts val="0"/>
              </a:spcAft>
              <a:buSzPts val="1300"/>
              <a:buAutoNum type="arabicPeriod"/>
            </a:pPr>
            <a:r>
              <a:rPr b="1" lang="en">
                <a:latin typeface="Times New Roman"/>
                <a:ea typeface="Times New Roman"/>
                <a:cs typeface="Times New Roman"/>
                <a:sym typeface="Times New Roman"/>
              </a:rPr>
              <a:t>Result Explanation &amp; Report Generation</a:t>
            </a:r>
            <a:r>
              <a:rPr lang="en">
                <a:latin typeface="Times New Roman"/>
                <a:ea typeface="Times New Roman"/>
                <a:cs typeface="Times New Roman"/>
                <a:sym typeface="Times New Roman"/>
              </a:rPr>
              <a:t>: Provide understandable explanations for predictions and generate comprehensive diagnostic reports automatically for technicians and decision-makers.</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5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References</a:t>
            </a:r>
            <a:endParaRPr sz="52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59" name="Google Shape;359;p53"/>
          <p:cNvSpPr txBox="1"/>
          <p:nvPr>
            <p:ph idx="1" type="body"/>
          </p:nvPr>
        </p:nvSpPr>
        <p:spPr>
          <a:xfrm>
            <a:off x="727650" y="1588325"/>
            <a:ext cx="7688700" cy="2805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[1] Achouch, Mounia, et al. "On predictive maintenance in industry 4.0: Overview, models, and challenges." Applied Sciences 12.16 (2022): 8081.</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600">
                <a:latin typeface="Times New Roman"/>
                <a:ea typeface="Times New Roman"/>
                <a:cs typeface="Times New Roman"/>
                <a:sym typeface="Times New Roman"/>
              </a:rPr>
              <a:t>[2] Paolanti, Marina, et al. "Machine learning approach for predictive maintenance in industry 4.0." 2018 14th IEEE/ASME International Conference on Mechatronic and Embedded Systems and Applications (MESA). IEEE, 2018.</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600">
                <a:latin typeface="Times New Roman"/>
                <a:ea typeface="Times New Roman"/>
                <a:cs typeface="Times New Roman"/>
                <a:sym typeface="Times New Roman"/>
              </a:rPr>
              <a:t>[3] Susto, Gian Antonio, et al. "Machine learning for predictive maintenance: A multiple classifier approach." IEEE transactions on industrial informatics 11.3 (2014): 812-820.</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65" name="Google Shape;365;p54"/>
          <p:cNvSpPr txBox="1"/>
          <p:nvPr>
            <p:ph idx="1" type="body"/>
          </p:nvPr>
        </p:nvSpPr>
        <p:spPr>
          <a:xfrm>
            <a:off x="727650" y="1588325"/>
            <a:ext cx="7688700" cy="2805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[4] Ferdousi, Rahatara, et al. "DefectTwin: When LLM Meets Digital Twin for Railway Defect Inspection." arXiv preprint arXiv:2409.06725 (2024).</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600">
                <a:latin typeface="Times New Roman"/>
                <a:ea typeface="Times New Roman"/>
                <a:cs typeface="Times New Roman"/>
                <a:sym typeface="Times New Roman"/>
              </a:rPr>
              <a:t>[5] Bansal, Dheeraj, David J. Evans, and Barrie Jones. "A real-time predictive maintenance system for machine systems." International Journal of Machine tools and manufacture 44.7-8 (2004): 759-766.</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 sz="1600">
                <a:latin typeface="Times New Roman"/>
                <a:ea typeface="Times New Roman"/>
                <a:cs typeface="Times New Roman"/>
                <a:sym typeface="Times New Roman"/>
              </a:rPr>
              <a:t>[6] Hegde, Raveendra, and Saurabh Sharma. "Self supervised LLM customizer (SSLC): Customizing LLMs on unlabeled data to enhance contextual question answering." (2024).</a:t>
            </a:r>
            <a:endParaRPr sz="16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71" name="Google Shape;371;p55"/>
          <p:cNvSpPr txBox="1"/>
          <p:nvPr>
            <p:ph idx="1" type="body"/>
          </p:nvPr>
        </p:nvSpPr>
        <p:spPr>
          <a:xfrm>
            <a:off x="727650" y="1588325"/>
            <a:ext cx="7688700" cy="2805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latin typeface="Times New Roman"/>
                <a:ea typeface="Times New Roman"/>
                <a:cs typeface="Times New Roman"/>
                <a:sym typeface="Times New Roman"/>
              </a:rPr>
              <a:t>[7] Sipos, Ruben, et al. "Log-based predictive maintenance." Proceedings of the 20th ACM SIGKDD international conference on knowledge discovery and data mining. 2014.</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600">
                <a:latin typeface="Times New Roman"/>
                <a:ea typeface="Times New Roman"/>
                <a:cs typeface="Times New Roman"/>
                <a:sym typeface="Times New Roman"/>
              </a:rPr>
              <a:t>[8] Prabhod, Kummaragunta Joel. "Advanced Machine Learning Techniques for Predictive Maintenance in Industrial IoT: Integrating Generative AI and Deep Learning for Real-Time Monitoring." Journal of AI-Assisted Scientific Discovery 1.1 (2021): 1-29.</a:t>
            </a:r>
            <a:endParaRPr sz="16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idx="1" type="body"/>
          </p:nvPr>
        </p:nvSpPr>
        <p:spPr>
          <a:xfrm>
            <a:off x="1052550" y="1023875"/>
            <a:ext cx="7038900" cy="39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latin typeface="Times New Roman"/>
                <a:ea typeface="Times New Roman"/>
                <a:cs typeface="Times New Roman"/>
                <a:sym typeface="Times New Roman"/>
              </a:rPr>
              <a:t>[9] Lowin, Maximilian. "A Text-Based Predictive Maintenance Approach for Facility Management Requests Utilizing Association Rule Mining and Large Language Models." Machine Learning and Knowledge Extraction 6.1 (2024): 233-258.</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[10] Kurkute, Mahadu Vinayak, Gunaseelan Namperumal, and Akila Selvaraj. "Scalable Development and Deployment of LLMs in Manufacturing: Leveraging AI to Enhance Predictive Maintenance, Quality Control, and Process Automation." Australian Journal of Machine Learning Research &amp; Applications 3.2 (2023): 381-430.</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[11] Zhou, Nianjun, et al. "Towards Automated Solution Recipe Generation for Industrial Asset Management with LLM." arXiv preprint arXiv:2407.18992 (2024).</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idx="1" type="body"/>
          </p:nvPr>
        </p:nvSpPr>
        <p:spPr>
          <a:xfrm>
            <a:off x="1052550" y="1023875"/>
            <a:ext cx="7038900" cy="39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[12] </a:t>
            </a:r>
            <a:r>
              <a:rPr lang="en" sz="1600">
                <a:latin typeface="Times New Roman"/>
                <a:ea typeface="Times New Roman"/>
                <a:cs typeface="Times New Roman"/>
                <a:sym typeface="Times New Roman"/>
              </a:rPr>
              <a:t>Pinto, Riccardo, and Tania Cerquitelli. "Robot fault detection and remaining life estimation for predictive maintenance." Procedia Computer Science 151 (2019): 709-716.</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[13] Verhagen, Wim JC, and Lennaert WM De Boer. "Predictive maintenance for aircraft components using proportional hazard models." Journal of Industrial Information Integration 12 (2018): 23-30.</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[14] Vianna, Wlamir Olivares Loesch, and Takashi Yoneyama. "Predictive maintenance optimization for aircraft redundant systems subjected to multiple wear profiles." IEEE Systems Journal 12.2 (2017): 1170-1181.</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idx="1" type="body"/>
          </p:nvPr>
        </p:nvSpPr>
        <p:spPr>
          <a:xfrm>
            <a:off x="1052550" y="1023875"/>
            <a:ext cx="7038900" cy="39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[15] Amruthnath, Nagdev, and Tarun Gupta. "A research study on unsupervised machine learning algorithms for early fault detection in predictive maintenance." 2018 5th international conference on industrial engineering and applications (ICIEA). IEEE, 2018.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[16] Hosamo, Haidar Hosamo, et al. "A Digital Twin predictive maintenance framework of air handling units based on automatic fault detection and diagnostics." Energy and Buildings 261 (2022): 111988.</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[17]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5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Thank You!</a:t>
            </a:r>
            <a:endParaRPr sz="5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Introduction</a:t>
            </a:r>
            <a:endParaRPr sz="5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65" name="Google Shape;165;p18"/>
          <p:cNvSpPr txBox="1"/>
          <p:nvPr>
            <p:ph idx="1" type="body"/>
          </p:nvPr>
        </p:nvSpPr>
        <p:spPr>
          <a:xfrm>
            <a:off x="727650" y="1595550"/>
            <a:ext cx="7688700" cy="261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Times New Roman"/>
                <a:ea typeface="Times New Roman"/>
                <a:cs typeface="Times New Roman"/>
                <a:sym typeface="Times New Roman"/>
              </a:rPr>
              <a:t>Definition:</a:t>
            </a:r>
            <a:r>
              <a:rPr b="1" lang="en">
                <a:latin typeface="Times New Roman"/>
                <a:ea typeface="Times New Roman"/>
                <a:cs typeface="Times New Roman"/>
                <a:sym typeface="Times New Roman"/>
              </a:rPr>
              <a:t> </a:t>
            </a:r>
            <a:r>
              <a:rPr lang="en">
                <a:latin typeface="Times New Roman"/>
                <a:ea typeface="Times New Roman"/>
                <a:cs typeface="Times New Roman"/>
                <a:sym typeface="Times New Roman"/>
              </a:rPr>
              <a:t> Leveraging data analysis and machine learning to anticipate equipment failures before they occur, optimizing maintenance schedules and boosting operational efficiency.</a:t>
            </a:r>
            <a:endParaRPr>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0"/>
              </a:spcAft>
              <a:buNone/>
            </a:pPr>
            <a:r>
              <a:rPr b="1" lang="en">
                <a:latin typeface="Times New Roman"/>
                <a:ea typeface="Times New Roman"/>
                <a:cs typeface="Times New Roman"/>
                <a:sym typeface="Times New Roman"/>
              </a:rPr>
              <a:t>Role of LLMs: </a:t>
            </a:r>
            <a:r>
              <a:rPr lang="en">
                <a:latin typeface="Times New Roman"/>
                <a:ea typeface="Times New Roman"/>
                <a:cs typeface="Times New Roman"/>
                <a:sym typeface="Times New Roman"/>
              </a:rPr>
              <a:t>Automate diagnostic report generation, analyze vast data, and provide actionable insights to drive informed decisions.</a:t>
            </a:r>
            <a:endParaRPr>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1200"/>
              </a:spcBef>
              <a:spcAft>
                <a:spcPts val="0"/>
              </a:spcAft>
              <a:buNone/>
            </a:pPr>
            <a:r>
              <a:rPr b="1" lang="en">
                <a:latin typeface="Times New Roman"/>
                <a:ea typeface="Times New Roman"/>
                <a:cs typeface="Times New Roman"/>
                <a:sym typeface="Times New Roman"/>
              </a:rPr>
              <a:t>Significance: </a:t>
            </a:r>
            <a:r>
              <a:rPr lang="en">
                <a:latin typeface="Times New Roman"/>
                <a:ea typeface="Times New Roman"/>
                <a:cs typeface="Times New Roman"/>
                <a:sym typeface="Times New Roman"/>
              </a:rPr>
              <a:t>Reducing unexpected breakdowns, minimizing maintenance costs, and enhancing reporting accuracy and speed. Optimizing resource allocation and elevating equipment reliability across industries.</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Motivation</a:t>
            </a:r>
            <a:endParaRPr sz="5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Times New Roman"/>
                <a:ea typeface="Times New Roman"/>
                <a:cs typeface="Times New Roman"/>
                <a:sym typeface="Times New Roman"/>
              </a:rPr>
              <a:t>Cost Efficiency:</a:t>
            </a:r>
            <a:r>
              <a:rPr lang="en">
                <a:latin typeface="Times New Roman"/>
                <a:ea typeface="Times New Roman"/>
                <a:cs typeface="Times New Roman"/>
                <a:sym typeface="Times New Roman"/>
              </a:rPr>
              <a:t> Reduces downtime and maintenance costs, with studies showing up to 50% of maintenance budgets wasted on unnecessary tasks. Predictive strategies ensure resources are allocated effectively.</a:t>
            </a:r>
            <a:endParaRPr>
              <a:latin typeface="Times New Roman"/>
              <a:ea typeface="Times New Roman"/>
              <a:cs typeface="Times New Roman"/>
              <a:sym typeface="Times New Roman"/>
            </a:endParaRPr>
          </a:p>
          <a:p>
            <a:pPr indent="0" lvl="0" marL="45720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rPr b="1" lang="en">
                <a:latin typeface="Times New Roman"/>
                <a:ea typeface="Times New Roman"/>
                <a:cs typeface="Times New Roman"/>
                <a:sym typeface="Times New Roman"/>
              </a:rPr>
              <a:t>Data-Driven Decisions: </a:t>
            </a:r>
            <a:r>
              <a:rPr lang="en">
                <a:latin typeface="Times New Roman"/>
                <a:ea typeface="Times New Roman"/>
                <a:cs typeface="Times New Roman"/>
                <a:sym typeface="Times New Roman"/>
              </a:rPr>
              <a:t>Employs analytics to forecast potential failures, facilitating informed maintenance scheduling and improving equipment reliability.</a:t>
            </a:r>
            <a:endParaRPr>
              <a:latin typeface="Times New Roman"/>
              <a:ea typeface="Times New Roman"/>
              <a:cs typeface="Times New Roman"/>
              <a:sym typeface="Times New Roman"/>
            </a:endParaRPr>
          </a:p>
          <a:p>
            <a:pPr indent="0" lvl="0" marL="45720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rPr b="1" lang="en">
                <a:latin typeface="Times New Roman"/>
                <a:ea typeface="Times New Roman"/>
                <a:cs typeface="Times New Roman"/>
                <a:sym typeface="Times New Roman"/>
              </a:rPr>
              <a:t>Sustainable Manufacturing: </a:t>
            </a:r>
            <a:r>
              <a:rPr lang="en">
                <a:latin typeface="Times New Roman"/>
                <a:ea typeface="Times New Roman"/>
                <a:cs typeface="Times New Roman"/>
                <a:sym typeface="Times New Roman"/>
              </a:rPr>
              <a:t>Aligns with sustainable production goals by minimizing downtime and extending equipment life, optimizing maintenance processes for a greener operational footprint.</a:t>
            </a:r>
            <a:endParaRPr>
              <a:latin typeface="Times New Roman"/>
              <a:ea typeface="Times New Roman"/>
              <a:cs typeface="Times New Roman"/>
              <a:sym typeface="Times New Roman"/>
            </a:endParaRPr>
          </a:p>
          <a:p>
            <a:pPr indent="0" lvl="0" marL="0" rtl="0" algn="l">
              <a:spcBef>
                <a:spcPts val="6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200">
                <a:latin typeface="Times New Roman"/>
                <a:ea typeface="Times New Roman"/>
                <a:cs typeface="Times New Roman"/>
                <a:sym typeface="Times New Roman"/>
              </a:rPr>
              <a:t>Literature Survey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