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</p:sldIdLst>
  <p:sldSz cy="5143500" cx="9144000"/>
  <p:notesSz cx="6858000" cy="9144000"/>
  <p:embeddedFontLst>
    <p:embeddedFont>
      <p:font typeface="IBM Plex Sans"/>
      <p:regular r:id="rId64"/>
      <p:bold r:id="rId65"/>
      <p:italic r:id="rId66"/>
      <p:boldItalic r:id="rId67"/>
    </p:embeddedFont>
    <p:embeddedFont>
      <p:font typeface="IBM Plex Sans Light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IBM Plex Mono Light"/>
      <p:regular r:id="rId76"/>
      <p:bold r:id="rId77"/>
      <p:italic r:id="rId78"/>
      <p:boldItalic r:id="rId79"/>
    </p:embeddedFont>
    <p:embeddedFont>
      <p:font typeface="IBM Plex Sans Medium"/>
      <p:regular r:id="rId80"/>
      <p:bold r:id="rId81"/>
      <p:italic r:id="rId82"/>
      <p:boldItalic r:id="rId83"/>
    </p:embeddedFont>
    <p:embeddedFont>
      <p:font typeface="Average"/>
      <p:regular r:id="rId84"/>
    </p:embeddedFont>
    <p:embeddedFont>
      <p:font typeface="Oswald"/>
      <p:regular r:id="rId85"/>
      <p:bold r:id="rId8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D450C6-CD3B-4E60-BCBA-301BDBE8D360}">
  <a:tblStyle styleId="{32D450C6-CD3B-4E60-BCBA-301BDBE8D3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Average-regular.fntdata"/><Relationship Id="rId83" Type="http://schemas.openxmlformats.org/officeDocument/2006/relationships/font" Target="fonts/IBMPlexSansMedium-boldItalic.fntdata"/><Relationship Id="rId42" Type="http://schemas.openxmlformats.org/officeDocument/2006/relationships/slide" Target="slides/slide36.xml"/><Relationship Id="rId86" Type="http://schemas.openxmlformats.org/officeDocument/2006/relationships/font" Target="fonts/Oswald-bold.fntdata"/><Relationship Id="rId41" Type="http://schemas.openxmlformats.org/officeDocument/2006/relationships/slide" Target="slides/slide35.xml"/><Relationship Id="rId85" Type="http://schemas.openxmlformats.org/officeDocument/2006/relationships/font" Target="fonts/Oswald-regular.fntdata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IBMPlexSansMedium-regular.fntdata"/><Relationship Id="rId82" Type="http://schemas.openxmlformats.org/officeDocument/2006/relationships/font" Target="fonts/IBMPlexSansMedium-italic.fntdata"/><Relationship Id="rId81" Type="http://schemas.openxmlformats.org/officeDocument/2006/relationships/font" Target="fonts/IBMPlexSans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5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4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7.xml"/><Relationship Id="rId77" Type="http://schemas.openxmlformats.org/officeDocument/2006/relationships/font" Target="fonts/IBMPlexMonoLight-bold.fntdata"/><Relationship Id="rId32" Type="http://schemas.openxmlformats.org/officeDocument/2006/relationships/slide" Target="slides/slide26.xml"/><Relationship Id="rId76" Type="http://schemas.openxmlformats.org/officeDocument/2006/relationships/font" Target="fonts/IBMPlexMonoLight-regular.fntdata"/><Relationship Id="rId35" Type="http://schemas.openxmlformats.org/officeDocument/2006/relationships/slide" Target="slides/slide29.xml"/><Relationship Id="rId79" Type="http://schemas.openxmlformats.org/officeDocument/2006/relationships/font" Target="fonts/IBMPlexMonoLight-boldItalic.fntdata"/><Relationship Id="rId34" Type="http://schemas.openxmlformats.org/officeDocument/2006/relationships/slide" Target="slides/slide28.xml"/><Relationship Id="rId78" Type="http://schemas.openxmlformats.org/officeDocument/2006/relationships/font" Target="fonts/IBMPlexMonoLight-italic.fntdata"/><Relationship Id="rId71" Type="http://schemas.openxmlformats.org/officeDocument/2006/relationships/font" Target="fonts/IBMPlexSansLight-boldItalic.fntdata"/><Relationship Id="rId70" Type="http://schemas.openxmlformats.org/officeDocument/2006/relationships/font" Target="fonts/IBMPlexSansLight-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IBMPlexSans-regular.fntdata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IBMPlexSans-italic.fntdata"/><Relationship Id="rId21" Type="http://schemas.openxmlformats.org/officeDocument/2006/relationships/slide" Target="slides/slide15.xml"/><Relationship Id="rId65" Type="http://schemas.openxmlformats.org/officeDocument/2006/relationships/font" Target="fonts/IBMPlexSans-bold.fntdata"/><Relationship Id="rId24" Type="http://schemas.openxmlformats.org/officeDocument/2006/relationships/slide" Target="slides/slide18.xml"/><Relationship Id="rId68" Type="http://schemas.openxmlformats.org/officeDocument/2006/relationships/font" Target="fonts/IBMPlexSansLight-regular.fntdata"/><Relationship Id="rId23" Type="http://schemas.openxmlformats.org/officeDocument/2006/relationships/slide" Target="slides/slide17.xml"/><Relationship Id="rId67" Type="http://schemas.openxmlformats.org/officeDocument/2006/relationships/font" Target="fonts/IBMPlexSans-boldItalic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IBMPlexSansLight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e7d02eaa9_0_1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2e7d02eaa9_0_1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2e7d02eaa9_1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2e7d02eaa9_1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2e7d02eaa9_1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2e7d02eaa9_1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2e7d02eaa9_1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2e7d02eaa9_1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35a009125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35a009125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2e7d02eaa9_1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2e7d02eaa9_1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2e7d02eaa9_1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2e7d02eaa9_1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2e7d02eaa9_1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2e7d02eaa9_1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2e7d02eaa9_1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2e7d02eaa9_1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2e7d02eaa9_1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2e7d02eaa9_1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2e7d02eaa9_1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2e7d02eaa9_1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370f4865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370f4865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2e7d02eaa9_1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2e7d02eaa9_1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2e7d02eaa9_1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2e7d02eaa9_1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2e7d02eaa9_1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2e7d02eaa9_1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2e7d02eaa9_1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2e7d02eaa9_1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2e7d02eaa9_1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2e7d02eaa9_1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2e7d02eaa9_1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2e7d02eaa9_1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35a009125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35a009125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2e7d02eaa9_1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2e7d02eaa9_1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2e7d02eaa9_1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2e7d02eaa9_1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2e7d02eaa9_1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2e7d02eaa9_1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2e7d02eaa9_1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2e7d02eaa9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2e7d02eaa9_1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2e7d02eaa9_1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2e7d02eaa9_1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2e7d02eaa9_1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2e7d02eaa9_1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2e7d02eaa9_1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2e7d02eaa9_1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2e7d02eaa9_1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2e7d02eaa9_1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2e7d02eaa9_1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2e7d02eaa9_1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2e7d02eaa9_1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2e7d02eaa9_1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2e7d02eaa9_1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2e7d02eaa9_1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2e7d02eaa9_1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2e7d02eaa9_1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2e7d02eaa9_1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2e7d02eaa9_1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2e7d02eaa9_1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2e7d02eaa9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2e7d02eaa9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2e7d02eaa9_1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2e7d02eaa9_1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2e7d02eaa9_1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2e7d02eaa9_1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2e7d02eaa9_0_1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2e7d02eaa9_0_1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310baed5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310baed5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310baed5e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310baed5e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310baed5e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310baed5e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310baed5e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310baed5e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310baed5e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310baed5e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370f48658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370f48658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310baed5e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310baed5e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2e7d02eaa9_1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2e7d02eaa9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310baed5e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310baed5e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370f48658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370f48658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370f48658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370f48658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370f48658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370f48658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370f48658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370f48658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370f48658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370f48658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370f48658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370f48658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2e7d02eaa9_0_1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2e7d02eaa9_0_1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2e7d02eaa9_1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2e7d02eaa9_1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2e7d02eaa9_1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2e7d02eaa9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2e7d02eaa9_1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2e7d02eaa9_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2e7d02eaa9_1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2e7d02eaa9_1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with footer">
  <p:cSld name="TITLE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342900" y="452925"/>
            <a:ext cx="3544800" cy="4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59" name="Google Shape;59;p13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80">
          <p15:clr>
            <a:srgbClr val="E46962"/>
          </p15:clr>
        </p15:guide>
        <p15:guide id="2" orient="horz" pos="432">
          <p15:clr>
            <a:srgbClr val="E46962"/>
          </p15:clr>
        </p15:guide>
        <p15:guide id="3" orient="horz" pos="2736">
          <p15:clr>
            <a:srgbClr val="E46962"/>
          </p15:clr>
        </p15:guide>
        <p15:guide id="4" pos="5184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HEADER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4582900" y="1058100"/>
            <a:ext cx="10476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2" type="subTitle"/>
          </p:nvPr>
        </p:nvSpPr>
        <p:spPr>
          <a:xfrm>
            <a:off x="6284500" y="1058100"/>
            <a:ext cx="24024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3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42900" y="1817100"/>
            <a:ext cx="3650700" cy="15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4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big idea with image">
  <p:cSld name="TITLE_AND_BODY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223925" y="457200"/>
            <a:ext cx="3435000" cy="18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5239600" y="871784"/>
            <a:ext cx="3447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Mono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937300" y="1290250"/>
            <a:ext cx="2875500" cy="28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3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5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952">
          <p15:clr>
            <a:srgbClr val="E46962"/>
          </p15:clr>
        </p15:guide>
        <p15:guide id="2" orient="horz" pos="2594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with footer">
  <p:cSld name="CUSTOM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42900" y="457200"/>
            <a:ext cx="8458200" cy="15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645275" y="2291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Mono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342975" y="2710450"/>
            <a:ext cx="27174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3" type="subTitle"/>
          </p:nvPr>
        </p:nvSpPr>
        <p:spPr>
          <a:xfrm>
            <a:off x="3515600" y="2291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Mono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4" type="body"/>
          </p:nvPr>
        </p:nvSpPr>
        <p:spPr>
          <a:xfrm>
            <a:off x="3213300" y="2710450"/>
            <a:ext cx="27174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5" type="subTitle"/>
          </p:nvPr>
        </p:nvSpPr>
        <p:spPr>
          <a:xfrm>
            <a:off x="6385925" y="2291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Mono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6" type="body"/>
          </p:nvPr>
        </p:nvSpPr>
        <p:spPr>
          <a:xfrm>
            <a:off x="6083625" y="2710450"/>
            <a:ext cx="27174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7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6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544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AND_TWO_COLUMNS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42900" y="2506825"/>
            <a:ext cx="8343900" cy="1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7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mall image with footer">
  <p:cSld name="TITLE_ONLY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42900" y="457200"/>
            <a:ext cx="5343600" cy="4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736">
          <p15:clr>
            <a:srgbClr val="E46962"/>
          </p15:clr>
        </p15:guide>
        <p15:guide id="2" pos="5184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ONE_COLUMN_TEXT_1"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hasCustomPrompt="1" type="title"/>
          </p:nvPr>
        </p:nvSpPr>
        <p:spPr>
          <a:xfrm>
            <a:off x="-2143950" y="25"/>
            <a:ext cx="112077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42900" y="452925"/>
            <a:ext cx="28593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●"/>
              <a:defRPr>
                <a:solidFill>
                  <a:schemeClr val="accent6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○"/>
              <a:defRPr>
                <a:solidFill>
                  <a:schemeClr val="accent6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■"/>
              <a:defRPr>
                <a:solidFill>
                  <a:schemeClr val="accent6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●"/>
              <a:defRPr>
                <a:solidFill>
                  <a:schemeClr val="accent6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○"/>
              <a:defRPr>
                <a:solidFill>
                  <a:schemeClr val="accent6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■"/>
              <a:defRPr>
                <a:solidFill>
                  <a:schemeClr val="accent6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●"/>
              <a:defRPr>
                <a:solidFill>
                  <a:schemeClr val="accent6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○"/>
              <a:defRPr>
                <a:solidFill>
                  <a:schemeClr val="accent6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footer">
  <p:cSld name="CUSTOM_7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42900" y="457200"/>
            <a:ext cx="8458200" cy="8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20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ubtitle, body and images">
  <p:cSld name="MAIN_POINT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>
            <p:ph idx="2" type="pic"/>
          </p:nvPr>
        </p:nvSpPr>
        <p:spPr>
          <a:xfrm>
            <a:off x="6708900" y="457200"/>
            <a:ext cx="1977900" cy="19779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1"/>
          <p:cNvSpPr/>
          <p:nvPr>
            <p:ph idx="3" type="pic"/>
          </p:nvPr>
        </p:nvSpPr>
        <p:spPr>
          <a:xfrm>
            <a:off x="6708900" y="2591100"/>
            <a:ext cx="1977900" cy="19779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1"/>
          <p:cNvSpPr txBox="1"/>
          <p:nvPr>
            <p:ph idx="1" type="subTitle"/>
          </p:nvPr>
        </p:nvSpPr>
        <p:spPr>
          <a:xfrm>
            <a:off x="645275" y="551372"/>
            <a:ext cx="17721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Mono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4" type="subTitle"/>
          </p:nvPr>
        </p:nvSpPr>
        <p:spPr>
          <a:xfrm>
            <a:off x="2417375" y="551375"/>
            <a:ext cx="37512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Mono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5" type="body"/>
          </p:nvPr>
        </p:nvSpPr>
        <p:spPr>
          <a:xfrm>
            <a:off x="342975" y="969850"/>
            <a:ext cx="4876200" cy="1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6" type="subTitle"/>
          </p:nvPr>
        </p:nvSpPr>
        <p:spPr>
          <a:xfrm>
            <a:off x="645275" y="2605522"/>
            <a:ext cx="17721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Mono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7" type="subTitle"/>
          </p:nvPr>
        </p:nvSpPr>
        <p:spPr>
          <a:xfrm>
            <a:off x="2417375" y="2605525"/>
            <a:ext cx="37512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Mono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8" type="body"/>
          </p:nvPr>
        </p:nvSpPr>
        <p:spPr>
          <a:xfrm>
            <a:off x="342975" y="3024000"/>
            <a:ext cx="4876200" cy="1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9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1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544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with footer">
  <p:cSld name="CUSTOM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42900" y="457200"/>
            <a:ext cx="3544800" cy="4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2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header and footer">
  <p:cSld name="CUSTOM_2_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342900" y="630425"/>
            <a:ext cx="8345700" cy="259200"/>
          </a:xfrm>
          <a:prstGeom prst="rect">
            <a:avLst/>
          </a:prstGeom>
        </p:spPr>
        <p:txBody>
          <a:bodyPr anchorCtr="0" anchor="t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type="title"/>
          </p:nvPr>
        </p:nvSpPr>
        <p:spPr>
          <a:xfrm>
            <a:off x="342900" y="889625"/>
            <a:ext cx="8345700" cy="3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2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3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with image">
  <p:cSld name="TITLE_AND_BODY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5239600" y="871784"/>
            <a:ext cx="34611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Mono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4937300" y="1290250"/>
            <a:ext cx="37482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3" type="subTitle"/>
          </p:nvPr>
        </p:nvSpPr>
        <p:spPr>
          <a:xfrm>
            <a:off x="5239600" y="1997709"/>
            <a:ext cx="34611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Mono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4" type="body"/>
          </p:nvPr>
        </p:nvSpPr>
        <p:spPr>
          <a:xfrm>
            <a:off x="4937300" y="2416175"/>
            <a:ext cx="37482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5" type="subTitle"/>
          </p:nvPr>
        </p:nvSpPr>
        <p:spPr>
          <a:xfrm>
            <a:off x="5239600" y="3123634"/>
            <a:ext cx="34611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Mono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6" type="body"/>
          </p:nvPr>
        </p:nvSpPr>
        <p:spPr>
          <a:xfrm>
            <a:off x="4937300" y="3542100"/>
            <a:ext cx="37482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type="title"/>
          </p:nvPr>
        </p:nvSpPr>
        <p:spPr>
          <a:xfrm>
            <a:off x="1223925" y="457200"/>
            <a:ext cx="3435000" cy="18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4"/>
          <p:cNvSpPr txBox="1"/>
          <p:nvPr>
            <p:ph idx="7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4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with footer">
  <p:cSld name="CUSTOM_2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42900" y="457200"/>
            <a:ext cx="8343900" cy="14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5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text and two images">
  <p:cSld name="CUSTOM_2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5969400" y="771725"/>
            <a:ext cx="21339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44" name="Google Shape;144;p26"/>
          <p:cNvSpPr/>
          <p:nvPr>
            <p:ph idx="2" type="pic"/>
          </p:nvPr>
        </p:nvSpPr>
        <p:spPr>
          <a:xfrm>
            <a:off x="457200" y="1625175"/>
            <a:ext cx="5345400" cy="27993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26"/>
          <p:cNvSpPr/>
          <p:nvPr>
            <p:ph idx="3" type="pic"/>
          </p:nvPr>
        </p:nvSpPr>
        <p:spPr>
          <a:xfrm>
            <a:off x="5943600" y="1635225"/>
            <a:ext cx="2743200" cy="279930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26"/>
          <p:cNvSpPr txBox="1"/>
          <p:nvPr>
            <p:ph idx="4" type="subTitle"/>
          </p:nvPr>
        </p:nvSpPr>
        <p:spPr>
          <a:xfrm>
            <a:off x="645275" y="479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Mono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5" type="subTitle"/>
          </p:nvPr>
        </p:nvSpPr>
        <p:spPr>
          <a:xfrm>
            <a:off x="3515675" y="479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Mono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6" type="subTitle"/>
          </p:nvPr>
        </p:nvSpPr>
        <p:spPr>
          <a:xfrm>
            <a:off x="6386075" y="479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IBM Plex Mono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Mono Medium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7" type="body"/>
          </p:nvPr>
        </p:nvSpPr>
        <p:spPr>
          <a:xfrm>
            <a:off x="3156150" y="771725"/>
            <a:ext cx="21339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50" name="Google Shape;150;p26"/>
          <p:cNvSpPr txBox="1"/>
          <p:nvPr>
            <p:ph idx="8" type="body"/>
          </p:nvPr>
        </p:nvSpPr>
        <p:spPr>
          <a:xfrm>
            <a:off x="342975" y="771725"/>
            <a:ext cx="21339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51" name="Google Shape;151;p26"/>
          <p:cNvSpPr txBox="1"/>
          <p:nvPr>
            <p:ph idx="9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6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text">
  <p:cSld name="CUSTOM_4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idx="1" type="subTitle"/>
          </p:nvPr>
        </p:nvSpPr>
        <p:spPr>
          <a:xfrm>
            <a:off x="342925" y="457200"/>
            <a:ext cx="4068000" cy="27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156" name="Google Shape;156;p27"/>
          <p:cNvSpPr txBox="1"/>
          <p:nvPr>
            <p:ph idx="2" type="subTitle"/>
          </p:nvPr>
        </p:nvSpPr>
        <p:spPr>
          <a:xfrm>
            <a:off x="4724500" y="457200"/>
            <a:ext cx="2506500" cy="27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157" name="Google Shape;157;p27"/>
          <p:cNvSpPr txBox="1"/>
          <p:nvPr>
            <p:ph idx="3" type="subTitle"/>
          </p:nvPr>
        </p:nvSpPr>
        <p:spPr>
          <a:xfrm>
            <a:off x="7494500" y="457200"/>
            <a:ext cx="1192500" cy="27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158" name="Google Shape;158;p27"/>
          <p:cNvSpPr txBox="1"/>
          <p:nvPr>
            <p:ph idx="4" type="body"/>
          </p:nvPr>
        </p:nvSpPr>
        <p:spPr>
          <a:xfrm>
            <a:off x="342925" y="3553200"/>
            <a:ext cx="4068000" cy="10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59" name="Google Shape;159;p27"/>
          <p:cNvSpPr txBox="1"/>
          <p:nvPr>
            <p:ph idx="5" type="body"/>
          </p:nvPr>
        </p:nvSpPr>
        <p:spPr>
          <a:xfrm>
            <a:off x="4724500" y="3553200"/>
            <a:ext cx="2506500" cy="10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60" name="Google Shape;160;p27"/>
          <p:cNvSpPr txBox="1"/>
          <p:nvPr>
            <p:ph idx="6" type="body"/>
          </p:nvPr>
        </p:nvSpPr>
        <p:spPr>
          <a:xfrm>
            <a:off x="7494400" y="3553200"/>
            <a:ext cx="1192500" cy="10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61" name="Google Shape;161;p27"/>
          <p:cNvSpPr txBox="1"/>
          <p:nvPr>
            <p:ph idx="7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162" name="Google Shape;162;p27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7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with footer 1">
  <p:cSld name="CUSTOM_3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6129700" y="1058025"/>
            <a:ext cx="25569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6" name="Google Shape;166;p28"/>
          <p:cNvSpPr txBox="1"/>
          <p:nvPr>
            <p:ph idx="2" type="body"/>
          </p:nvPr>
        </p:nvSpPr>
        <p:spPr>
          <a:xfrm>
            <a:off x="4695000" y="1058025"/>
            <a:ext cx="13782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7" name="Google Shape;167;p28"/>
          <p:cNvSpPr txBox="1"/>
          <p:nvPr>
            <p:ph type="title"/>
          </p:nvPr>
        </p:nvSpPr>
        <p:spPr>
          <a:xfrm>
            <a:off x="457200" y="1195125"/>
            <a:ext cx="4000500" cy="26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8" name="Google Shape;168;p28"/>
          <p:cNvSpPr txBox="1"/>
          <p:nvPr>
            <p:ph idx="3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8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66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with footer 2">
  <p:cSld name="CUSTOM_3_3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1891900" y="1058025"/>
            <a:ext cx="25569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3" name="Google Shape;173;p29"/>
          <p:cNvSpPr txBox="1"/>
          <p:nvPr>
            <p:ph idx="2" type="body"/>
          </p:nvPr>
        </p:nvSpPr>
        <p:spPr>
          <a:xfrm>
            <a:off x="457200" y="1058025"/>
            <a:ext cx="13782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4" name="Google Shape;174;p29"/>
          <p:cNvSpPr txBox="1"/>
          <p:nvPr>
            <p:ph type="title"/>
          </p:nvPr>
        </p:nvSpPr>
        <p:spPr>
          <a:xfrm>
            <a:off x="4686100" y="1195125"/>
            <a:ext cx="4000500" cy="26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5" name="Google Shape;175;p29"/>
          <p:cNvSpPr txBox="1"/>
          <p:nvPr>
            <p:ph idx="3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176" name="Google Shape;176;p29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9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66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lage elements">
  <p:cSld name="CUSTOM_5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42900" y="452925"/>
            <a:ext cx="8354400" cy="1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0" name="Google Shape;180;p30"/>
          <p:cNvSpPr txBox="1"/>
          <p:nvPr>
            <p:ph idx="1" type="subTitle"/>
          </p:nvPr>
        </p:nvSpPr>
        <p:spPr>
          <a:xfrm>
            <a:off x="342900" y="3868525"/>
            <a:ext cx="1953300" cy="259200"/>
          </a:xfrm>
          <a:prstGeom prst="rect">
            <a:avLst/>
          </a:prstGeom>
        </p:spPr>
        <p:txBody>
          <a:bodyPr anchorCtr="0" anchor="t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Sans Medium"/>
              <a:buNone/>
              <a:defRPr sz="8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81" name="Google Shape;181;p30"/>
          <p:cNvSpPr txBox="1"/>
          <p:nvPr>
            <p:ph idx="2" type="subTitle"/>
          </p:nvPr>
        </p:nvSpPr>
        <p:spPr>
          <a:xfrm>
            <a:off x="2473100" y="3868525"/>
            <a:ext cx="1953300" cy="259200"/>
          </a:xfrm>
          <a:prstGeom prst="rect">
            <a:avLst/>
          </a:prstGeom>
        </p:spPr>
        <p:txBody>
          <a:bodyPr anchorCtr="0" anchor="t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Sans Medium"/>
              <a:buNone/>
              <a:defRPr sz="8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82" name="Google Shape;182;p30"/>
          <p:cNvSpPr txBox="1"/>
          <p:nvPr>
            <p:ph idx="3" type="subTitle"/>
          </p:nvPr>
        </p:nvSpPr>
        <p:spPr>
          <a:xfrm>
            <a:off x="4603300" y="3868525"/>
            <a:ext cx="1953300" cy="259200"/>
          </a:xfrm>
          <a:prstGeom prst="rect">
            <a:avLst/>
          </a:prstGeom>
        </p:spPr>
        <p:txBody>
          <a:bodyPr anchorCtr="0" anchor="t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Sans Medium"/>
              <a:buNone/>
              <a:defRPr sz="8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83" name="Google Shape;183;p30"/>
          <p:cNvSpPr txBox="1"/>
          <p:nvPr>
            <p:ph idx="4" type="subTitle"/>
          </p:nvPr>
        </p:nvSpPr>
        <p:spPr>
          <a:xfrm>
            <a:off x="6733500" y="3868525"/>
            <a:ext cx="1953300" cy="259200"/>
          </a:xfrm>
          <a:prstGeom prst="rect">
            <a:avLst/>
          </a:prstGeom>
        </p:spPr>
        <p:txBody>
          <a:bodyPr anchorCtr="0" anchor="t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Sans Medium"/>
              <a:buNone/>
              <a:defRPr sz="8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84" name="Google Shape;184;p30"/>
          <p:cNvSpPr txBox="1"/>
          <p:nvPr>
            <p:ph idx="5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185" name="Google Shape;185;p30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30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mc:AlternateContent>
    <mc:Choice Requires="p14">
      <p:transition p14:dur="1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developer.nvidia.com/blog/advancing-the-accuracy-efficiency-frontier-with-llama-3-1-nemotron-51b/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/>
        </p:nvSpPr>
        <p:spPr>
          <a:xfrm>
            <a:off x="727950" y="3644625"/>
            <a:ext cx="7688100" cy="1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Guide:  Mrs. Babita R. Jane</a:t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121B1F069: Chetan Mahale</a:t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121B1F072: Sanchalee Meshram</a:t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121B1F080: Pranav Narkhede</a:t>
            </a:r>
            <a:endParaRPr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31"/>
          <p:cNvSpPr txBox="1"/>
          <p:nvPr/>
        </p:nvSpPr>
        <p:spPr>
          <a:xfrm>
            <a:off x="727950" y="14857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Predictive Maintenance &amp; Diagnostic Report Generation using LLM</a:t>
            </a:r>
            <a:endParaRPr b="1" sz="3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31"/>
          <p:cNvSpPr/>
          <p:nvPr/>
        </p:nvSpPr>
        <p:spPr>
          <a:xfrm>
            <a:off x="0" y="-59950"/>
            <a:ext cx="91440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" sz="2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Pimpri Chinchwad Education Trust (PCET)</a:t>
            </a:r>
            <a:br>
              <a:rPr i="0" lang="en" sz="2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" sz="21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Pimpri Chinchwad College of Engineering</a:t>
            </a:r>
            <a:br>
              <a:rPr b="1" i="0" lang="en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0" lang="en" sz="13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ISO 9001:2015 Certified Institute, NBA Accredited, Accredited by NAAC with ‘A’ grade</a:t>
            </a:r>
            <a:endParaRPr i="0" sz="23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31"/>
          <p:cNvSpPr/>
          <p:nvPr/>
        </p:nvSpPr>
        <p:spPr>
          <a:xfrm>
            <a:off x="334273" y="212150"/>
            <a:ext cx="864900" cy="838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Standardization and Label Encoding</a:t>
            </a:r>
            <a:endParaRPr/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5206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96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0"/>
              <a:buChar char="-"/>
            </a:pPr>
            <a:r>
              <a:rPr lang="en" sz="1360">
                <a:solidFill>
                  <a:schemeClr val="dk1"/>
                </a:solidFill>
              </a:rPr>
              <a:t>Standard Scaling to bring features on same scale</a:t>
            </a:r>
            <a:endParaRPr sz="136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60">
              <a:solidFill>
                <a:schemeClr val="dk1"/>
              </a:solidFill>
            </a:endParaRPr>
          </a:p>
          <a:p>
            <a:pPr indent="-31496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60"/>
              <a:buChar char="-"/>
            </a:pPr>
            <a:r>
              <a:rPr lang="en" sz="1360">
                <a:solidFill>
                  <a:schemeClr val="dk1"/>
                </a:solidFill>
              </a:rPr>
              <a:t>Label Encoding all the categorical features</a:t>
            </a:r>
            <a:endParaRPr sz="136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60">
              <a:solidFill>
                <a:schemeClr val="dk1"/>
              </a:solidFill>
            </a:endParaRPr>
          </a:p>
          <a:p>
            <a:pPr indent="-31496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60"/>
              <a:buChar char="-"/>
            </a:pPr>
            <a:r>
              <a:rPr lang="en" sz="1360">
                <a:solidFill>
                  <a:schemeClr val="dk1"/>
                </a:solidFill>
              </a:rPr>
              <a:t>Train - Test Split:  70% - 30%</a:t>
            </a:r>
            <a:endParaRPr sz="136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idx="1" type="body"/>
          </p:nvPr>
        </p:nvSpPr>
        <p:spPr>
          <a:xfrm>
            <a:off x="5529175" y="2240788"/>
            <a:ext cx="29040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Highly </a:t>
            </a:r>
            <a:r>
              <a:rPr b="1" lang="en"/>
              <a:t>Imbalanced</a:t>
            </a:r>
            <a:r>
              <a:rPr b="1" lang="en"/>
              <a:t> Data</a:t>
            </a:r>
            <a:endParaRPr b="1"/>
          </a:p>
        </p:txBody>
      </p:sp>
      <p:pic>
        <p:nvPicPr>
          <p:cNvPr id="270" name="Google Shape;27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95645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Block Diagram</a:t>
            </a:r>
            <a:endParaRPr/>
          </a:p>
        </p:txBody>
      </p:sp>
      <p:pic>
        <p:nvPicPr>
          <p:cNvPr id="281" name="Google Shape;28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4"/>
            <a:ext cx="8520602" cy="393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Any dataset of Predictive </a:t>
            </a:r>
            <a:r>
              <a:rPr lang="en">
                <a:solidFill>
                  <a:schemeClr val="dk1"/>
                </a:solidFill>
              </a:rPr>
              <a:t>Maintenance</a:t>
            </a:r>
            <a:r>
              <a:rPr lang="en">
                <a:solidFill>
                  <a:schemeClr val="dk1"/>
                </a:solidFill>
              </a:rPr>
              <a:t> will have a </a:t>
            </a:r>
            <a:r>
              <a:rPr b="1" lang="en">
                <a:solidFill>
                  <a:schemeClr val="dk1"/>
                </a:solidFill>
              </a:rPr>
              <a:t>N</a:t>
            </a:r>
            <a:r>
              <a:rPr b="1" lang="en">
                <a:solidFill>
                  <a:schemeClr val="dk1"/>
                </a:solidFill>
              </a:rPr>
              <a:t>atural</a:t>
            </a:r>
            <a:r>
              <a:rPr b="1" lang="en">
                <a:solidFill>
                  <a:schemeClr val="dk1"/>
                </a:solidFill>
              </a:rPr>
              <a:t> Imbalance</a:t>
            </a:r>
            <a:r>
              <a:rPr lang="en">
                <a:solidFill>
                  <a:schemeClr val="dk1"/>
                </a:solidFill>
              </a:rPr>
              <a:t> because the </a:t>
            </a:r>
            <a:r>
              <a:rPr lang="en">
                <a:solidFill>
                  <a:schemeClr val="dk1"/>
                </a:solidFill>
              </a:rPr>
              <a:t>occurrence</a:t>
            </a:r>
            <a:r>
              <a:rPr lang="en">
                <a:solidFill>
                  <a:schemeClr val="dk1"/>
                </a:solidFill>
              </a:rPr>
              <a:t> of </a:t>
            </a:r>
            <a:r>
              <a:rPr lang="en">
                <a:solidFill>
                  <a:schemeClr val="dk1"/>
                </a:solidFill>
              </a:rPr>
              <a:t>failure</a:t>
            </a:r>
            <a:r>
              <a:rPr lang="en">
                <a:solidFill>
                  <a:schemeClr val="dk1"/>
                </a:solidFill>
              </a:rPr>
              <a:t> is very low rather than success.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Hence Accuracy cannot be a metric for evaluation because it will be biased towards </a:t>
            </a:r>
            <a:r>
              <a:rPr lang="en">
                <a:solidFill>
                  <a:schemeClr val="dk1"/>
                </a:solidFill>
              </a:rPr>
              <a:t>success</a:t>
            </a:r>
            <a:r>
              <a:rPr lang="en">
                <a:solidFill>
                  <a:schemeClr val="dk1"/>
                </a:solidFill>
              </a:rPr>
              <a:t> class.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Instead of Accuracy, we have considered metrics like </a:t>
            </a:r>
            <a:r>
              <a:rPr b="1" lang="en">
                <a:solidFill>
                  <a:schemeClr val="dk1"/>
                </a:solidFill>
              </a:rPr>
              <a:t>Precision</a:t>
            </a:r>
            <a:r>
              <a:rPr b="1" lang="en">
                <a:solidFill>
                  <a:schemeClr val="dk1"/>
                </a:solidFill>
              </a:rPr>
              <a:t> and Recall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Precision minimizes false positives (unnecessary maintenance), while recall ensures minimal false negatives (missed failures), optimizing maintenance strategies.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7" name="Google Shape;28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Deciding Metrics for Evaluation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Bagging on </a:t>
            </a:r>
            <a:r>
              <a:rPr lang="en"/>
              <a:t>Imbalanced</a:t>
            </a:r>
            <a:r>
              <a:rPr lang="en"/>
              <a:t> Data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Bagging Classifier with Decision Tree Base Estimator</a:t>
            </a:r>
            <a:endParaRPr/>
          </a:p>
        </p:txBody>
      </p:sp>
      <p:pic>
        <p:nvPicPr>
          <p:cNvPr id="298" name="Google Shape;29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88" y="1285875"/>
            <a:ext cx="84296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304" name="Google Shape;30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938" y="1281575"/>
            <a:ext cx="481012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Bagging Classifier with Random Forest Base Estimator</a:t>
            </a:r>
            <a:endParaRPr/>
          </a:p>
        </p:txBody>
      </p:sp>
      <p:pic>
        <p:nvPicPr>
          <p:cNvPr id="310" name="Google Shape;31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1850"/>
            <a:ext cx="8839200" cy="237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42900" y="457200"/>
            <a:ext cx="8458200" cy="15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00" name="Google Shape;200;p32"/>
          <p:cNvSpPr txBox="1"/>
          <p:nvPr>
            <p:ph idx="2" type="body"/>
          </p:nvPr>
        </p:nvSpPr>
        <p:spPr>
          <a:xfrm>
            <a:off x="342975" y="2710450"/>
            <a:ext cx="27174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Failure Prediction: </a:t>
            </a:r>
            <a:r>
              <a:rPr lang="en">
                <a:solidFill>
                  <a:schemeClr val="dk1"/>
                </a:solidFill>
              </a:rPr>
              <a:t>Develop a system to accurately predict if a machine will fail based on operational data and performance metrics.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1" name="Google Shape;201;p32"/>
          <p:cNvSpPr txBox="1"/>
          <p:nvPr>
            <p:ph idx="4" type="body"/>
          </p:nvPr>
        </p:nvSpPr>
        <p:spPr>
          <a:xfrm>
            <a:off x="3213300" y="2710450"/>
            <a:ext cx="27174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Failure Type Identification:</a:t>
            </a:r>
            <a:r>
              <a:rPr lang="en">
                <a:solidFill>
                  <a:schemeClr val="dk1"/>
                </a:solidFill>
              </a:rPr>
              <a:t> Classify the type of machine failure to enable targeted troubleshooting and maintenance.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2" name="Google Shape;202;p32"/>
          <p:cNvSpPr txBox="1"/>
          <p:nvPr>
            <p:ph idx="6" type="body"/>
          </p:nvPr>
        </p:nvSpPr>
        <p:spPr>
          <a:xfrm>
            <a:off x="6083625" y="2710450"/>
            <a:ext cx="27174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Report Generation: </a:t>
            </a:r>
            <a:r>
              <a:rPr lang="en">
                <a:solidFill>
                  <a:schemeClr val="dk1"/>
                </a:solidFill>
              </a:rPr>
              <a:t>Generate comprehensive diagnostic report with LLM  automatically for machine operators and decision-makers.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3" name="Google Shape;203;p32"/>
          <p:cNvSpPr/>
          <p:nvPr/>
        </p:nvSpPr>
        <p:spPr>
          <a:xfrm>
            <a:off x="1391527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/>
          <p:nvPr/>
        </p:nvSpPr>
        <p:spPr>
          <a:xfrm>
            <a:off x="4276277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2"/>
          <p:cNvSpPr/>
          <p:nvPr/>
        </p:nvSpPr>
        <p:spPr>
          <a:xfrm>
            <a:off x="7375877" y="2448400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32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32"/>
          <p:cNvCxnSpPr/>
          <p:nvPr/>
        </p:nvCxnSpPr>
        <p:spPr>
          <a:xfrm>
            <a:off x="342977" y="2038918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32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316" name="Google Shape;31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38" y="1166813"/>
            <a:ext cx="473392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Boosting on Imbalanced Data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Adaboost</a:t>
            </a:r>
            <a:endParaRPr/>
          </a:p>
        </p:txBody>
      </p:sp>
      <p:pic>
        <p:nvPicPr>
          <p:cNvPr id="327" name="Google Shape;32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3063"/>
            <a:ext cx="671512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333" name="Google Shape;33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295400"/>
            <a:ext cx="45720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pic>
        <p:nvPicPr>
          <p:cNvPr id="339" name="Google Shape;33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825" y="1399103"/>
            <a:ext cx="4594350" cy="23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345" name="Google Shape;34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102" y="1041727"/>
            <a:ext cx="5357800" cy="306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Results</a:t>
            </a:r>
            <a:endParaRPr/>
          </a:p>
        </p:txBody>
      </p:sp>
      <p:graphicFrame>
        <p:nvGraphicFramePr>
          <p:cNvPr id="351" name="Google Shape;351;p56"/>
          <p:cNvGraphicFramePr/>
          <p:nvPr/>
        </p:nvGraphicFramePr>
        <p:xfrm>
          <a:off x="952500" y="157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{32D450C6-CD3B-4E60-BCBA-301BDBE8D360}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Algorithm</a:t>
                      </a:r>
                      <a:endParaRPr b="1" sz="17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Average Precision</a:t>
                      </a:r>
                      <a:endParaRPr b="1" sz="17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Average Recall </a:t>
                      </a:r>
                      <a:endParaRPr b="1" sz="17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Average F1 Score</a:t>
                      </a:r>
                      <a:endParaRPr b="1" sz="17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Bagging with Decision Tree</a:t>
                      </a:r>
                      <a:endParaRPr sz="17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0.54</a:t>
                      </a:r>
                      <a:endParaRPr sz="17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0.31</a:t>
                      </a:r>
                      <a:endParaRPr sz="17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0.36</a:t>
                      </a:r>
                      <a:endParaRPr sz="17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Bagging with Random Forest</a:t>
                      </a:r>
                      <a:endParaRPr sz="17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0.55</a:t>
                      </a:r>
                      <a:endParaRPr sz="17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0.24</a:t>
                      </a:r>
                      <a:endParaRPr sz="17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0.27</a:t>
                      </a:r>
                      <a:endParaRPr sz="17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AdaBoost</a:t>
                      </a:r>
                      <a:endParaRPr sz="17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0.23</a:t>
                      </a:r>
                      <a:endParaRPr sz="17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0.21</a:t>
                      </a:r>
                      <a:endParaRPr sz="17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0.22</a:t>
                      </a:r>
                      <a:endParaRPr sz="17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XGBoost</a:t>
                      </a:r>
                      <a:endParaRPr sz="17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0.69</a:t>
                      </a:r>
                      <a:endParaRPr sz="17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0.63</a:t>
                      </a:r>
                      <a:endParaRPr sz="17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0.65</a:t>
                      </a:r>
                      <a:endParaRPr sz="17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 using SMOTE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Distribution Before and After Augmentation</a:t>
            </a:r>
            <a:endParaRPr/>
          </a:p>
        </p:txBody>
      </p:sp>
      <p:sp>
        <p:nvSpPr>
          <p:cNvPr id="362" name="Google Shape;362;p5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63"/>
            <a:ext cx="4500525" cy="3991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476" y="1152475"/>
            <a:ext cx="4500518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9"/>
          <p:cNvSpPr txBox="1"/>
          <p:nvPr>
            <p:ph type="title"/>
          </p:nvPr>
        </p:nvSpPr>
        <p:spPr>
          <a:xfrm>
            <a:off x="7425050" y="1529250"/>
            <a:ext cx="1603500" cy="24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of Data Generated</a:t>
            </a:r>
            <a:endParaRPr/>
          </a:p>
        </p:txBody>
      </p:sp>
      <p:pic>
        <p:nvPicPr>
          <p:cNvPr id="371" name="Google Shape;37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06616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AI4I 2020 Predictive Maintenance Dataset 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From UC Irvine Mac</a:t>
            </a:r>
            <a:r>
              <a:rPr lang="en">
                <a:solidFill>
                  <a:schemeClr val="dk1"/>
                </a:solidFill>
              </a:rPr>
              <a:t>hine Learning Repository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6 target features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The dataset consists of 10,000 data points stored as rows with 14 features in columns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0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 using CTGAN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Distribution Before and After Augmentation</a:t>
            </a:r>
            <a:endParaRPr/>
          </a:p>
        </p:txBody>
      </p:sp>
      <p:sp>
        <p:nvSpPr>
          <p:cNvPr id="382" name="Google Shape;382;p6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6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4" name="Google Shape;38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63"/>
            <a:ext cx="4500525" cy="3991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463" y="1152475"/>
            <a:ext cx="4500525" cy="3991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2"/>
          <p:cNvSpPr txBox="1"/>
          <p:nvPr>
            <p:ph type="title"/>
          </p:nvPr>
        </p:nvSpPr>
        <p:spPr>
          <a:xfrm>
            <a:off x="7425050" y="1529250"/>
            <a:ext cx="1603500" cy="24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of Data Generated</a:t>
            </a:r>
            <a:endParaRPr/>
          </a:p>
        </p:txBody>
      </p:sp>
      <p:pic>
        <p:nvPicPr>
          <p:cNvPr id="391" name="Google Shape;39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06618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Now as the </a:t>
            </a:r>
            <a:r>
              <a:rPr lang="en">
                <a:solidFill>
                  <a:schemeClr val="dk1"/>
                </a:solidFill>
              </a:rPr>
              <a:t>dataset</a:t>
            </a:r>
            <a:r>
              <a:rPr lang="en">
                <a:solidFill>
                  <a:schemeClr val="dk1"/>
                </a:solidFill>
              </a:rPr>
              <a:t> is balanced, we can use Accuracy also as a metric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So now the metrics are </a:t>
            </a:r>
            <a:r>
              <a:rPr lang="en">
                <a:solidFill>
                  <a:schemeClr val="dk1"/>
                </a:solidFill>
              </a:rPr>
              <a:t>Precision</a:t>
            </a:r>
            <a:r>
              <a:rPr lang="en">
                <a:solidFill>
                  <a:schemeClr val="dk1"/>
                </a:solidFill>
              </a:rPr>
              <a:t>, Recall and Accuracy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7" name="Google Shape;397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Deciding Metrics for Evaluation against Augmented Dataset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4"/>
          <p:cNvSpPr txBox="1"/>
          <p:nvPr>
            <p:ph type="title"/>
          </p:nvPr>
        </p:nvSpPr>
        <p:spPr>
          <a:xfrm>
            <a:off x="265500" y="1661800"/>
            <a:ext cx="4045200" cy="19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on SMOTE Augmented Dataset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</a:t>
            </a:r>
            <a:r>
              <a:rPr lang="en"/>
              <a:t> Analysis</a:t>
            </a:r>
            <a:endParaRPr/>
          </a:p>
        </p:txBody>
      </p:sp>
      <p:pic>
        <p:nvPicPr>
          <p:cNvPr id="408" name="Google Shape;40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875" y="1176450"/>
            <a:ext cx="658426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6"/>
          <p:cNvSpPr txBox="1"/>
          <p:nvPr>
            <p:ph type="title"/>
          </p:nvPr>
        </p:nvSpPr>
        <p:spPr>
          <a:xfrm>
            <a:off x="265500" y="1661800"/>
            <a:ext cx="4045200" cy="19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on CTGAN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Augmented Dataset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Analysis</a:t>
            </a:r>
            <a:endParaRPr/>
          </a:p>
        </p:txBody>
      </p:sp>
      <p:pic>
        <p:nvPicPr>
          <p:cNvPr id="419" name="Google Shape;41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875" y="1170100"/>
            <a:ext cx="658426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8"/>
          <p:cNvSpPr txBox="1"/>
          <p:nvPr>
            <p:ph type="title"/>
          </p:nvPr>
        </p:nvSpPr>
        <p:spPr>
          <a:xfrm>
            <a:off x="265500" y="1661800"/>
            <a:ext cx="4045200" cy="19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Stacking Ensemble Model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Stacking Ensemble Model</a:t>
            </a:r>
            <a:endParaRPr/>
          </a:p>
        </p:txBody>
      </p:sp>
      <p:pic>
        <p:nvPicPr>
          <p:cNvPr id="430" name="Google Shape;43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22000"/>
            <a:ext cx="8839199" cy="89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graphicFrame>
        <p:nvGraphicFramePr>
          <p:cNvPr id="220" name="Google Shape;220;p34"/>
          <p:cNvGraphicFramePr/>
          <p:nvPr/>
        </p:nvGraphicFramePr>
        <p:xfrm>
          <a:off x="952500" y="137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{32D450C6-CD3B-4E60-BCBA-301BDBE8D360}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Feature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Type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Feature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Type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UID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Integer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Tool wear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Integer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Product ID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Categorical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Machine failure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Integer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Type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Categorical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TWF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Integer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Air temperature	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Continuous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HDF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Integer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Process temperature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Continuous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PWF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Integer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Rotational speed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Integer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OSF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Integer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Torque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Continuous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RNF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Integer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Testing </a:t>
            </a:r>
            <a:endParaRPr/>
          </a:p>
        </p:txBody>
      </p:sp>
      <p:sp>
        <p:nvSpPr>
          <p:cNvPr id="436" name="Google Shape;436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SMOTE augmented dataset and CTGAN augmented dataset were aggregated to make a balanced training data.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The test dataset was also aggregated in the same way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on Stacking Model</a:t>
            </a:r>
            <a:endParaRPr/>
          </a:p>
        </p:txBody>
      </p:sp>
      <p:pic>
        <p:nvPicPr>
          <p:cNvPr id="442" name="Google Shape;44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475" y="1359825"/>
            <a:ext cx="4073050" cy="24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2"/>
          <p:cNvSpPr txBox="1"/>
          <p:nvPr>
            <p:ph type="title"/>
          </p:nvPr>
        </p:nvSpPr>
        <p:spPr>
          <a:xfrm>
            <a:off x="457200" y="1195125"/>
            <a:ext cx="4000500" cy="26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448" name="Google Shape;448;p72"/>
          <p:cNvSpPr txBox="1"/>
          <p:nvPr>
            <p:ph idx="1" type="body"/>
          </p:nvPr>
        </p:nvSpPr>
        <p:spPr>
          <a:xfrm>
            <a:off x="5025950" y="1058025"/>
            <a:ext cx="3660600" cy="33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Select best LLM according to our use case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Create Web application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Integrate Stacking Classifier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Create LLM Pipeline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Integrate LLM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49" name="Google Shape;449;p72"/>
          <p:cNvCxnSpPr/>
          <p:nvPr/>
        </p:nvCxnSpPr>
        <p:spPr>
          <a:xfrm rot="10800000">
            <a:off x="4572000" y="466575"/>
            <a:ext cx="0" cy="410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72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72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3"/>
          <p:cNvSpPr txBox="1"/>
          <p:nvPr>
            <p:ph type="title"/>
          </p:nvPr>
        </p:nvSpPr>
        <p:spPr>
          <a:xfrm>
            <a:off x="265500" y="1661800"/>
            <a:ext cx="4045200" cy="19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of Large Language Model</a:t>
            </a:r>
            <a:endParaRPr/>
          </a:p>
        </p:txBody>
      </p:sp>
      <p:sp>
        <p:nvSpPr>
          <p:cNvPr id="462" name="Google Shape;462;p74"/>
          <p:cNvSpPr txBox="1"/>
          <p:nvPr>
            <p:ph idx="1" type="body"/>
          </p:nvPr>
        </p:nvSpPr>
        <p:spPr>
          <a:xfrm>
            <a:off x="311700" y="1152475"/>
            <a:ext cx="8520600" cy="3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LLM: </a:t>
            </a:r>
            <a:r>
              <a:rPr b="1" lang="en" sz="2400" u="sng">
                <a:solidFill>
                  <a:schemeClr val="dk1"/>
                </a:solidFill>
              </a:rPr>
              <a:t>Llama-3.1-Nemotron-70B-Instruct by Nvidia</a:t>
            </a:r>
            <a:endParaRPr b="1" sz="2400" u="sng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Nvidia i</a:t>
            </a:r>
            <a:r>
              <a:rPr lang="en">
                <a:solidFill>
                  <a:schemeClr val="dk1"/>
                </a:solidFill>
              </a:rPr>
              <a:t>mproved the Meta's Llama 3.1 to generate helpful and human like responses, which best fits our use case.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Arena-Hard Score: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Llama-3.1 - 51.6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Lla</a:t>
            </a:r>
            <a:r>
              <a:rPr lang="en">
                <a:solidFill>
                  <a:schemeClr val="dk1"/>
                </a:solidFill>
              </a:rPr>
              <a:t>ma-3.1-Nemotron-70B-Instruct - 70.9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 Architecture: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UcPeriod"/>
            </a:pPr>
            <a:r>
              <a:rPr lang="en">
                <a:solidFill>
                  <a:schemeClr val="dk1"/>
                </a:solidFill>
              </a:rPr>
              <a:t>Architecture Type: Transformer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UcPeriod"/>
            </a:pPr>
            <a:r>
              <a:rPr lang="en">
                <a:solidFill>
                  <a:schemeClr val="dk1"/>
                </a:solidFill>
              </a:rPr>
              <a:t>Network Architecture: Llama 3.1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5"/>
          <p:cNvSpPr txBox="1"/>
          <p:nvPr>
            <p:ph idx="1" type="body"/>
          </p:nvPr>
        </p:nvSpPr>
        <p:spPr>
          <a:xfrm>
            <a:off x="311700" y="1152475"/>
            <a:ext cx="8520600" cy="3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is an automatic evaluation tool for instruction-tuned LLMs.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Key features of the Arena-Hard benchmark include: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">
                <a:solidFill>
                  <a:schemeClr val="dk1"/>
                </a:solidFill>
              </a:rPr>
              <a:t>Reflects human preference </a:t>
            </a:r>
            <a:r>
              <a:rPr lang="en">
                <a:solidFill>
                  <a:schemeClr val="dk1"/>
                </a:solidFill>
              </a:rPr>
              <a:t>in real-world use cases: The benchmark score has a high agreement with human preference.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">
                <a:solidFill>
                  <a:schemeClr val="dk1"/>
                </a:solidFill>
              </a:rPr>
              <a:t>Frequently updates to avoid over-fitting or test set leakage:</a:t>
            </a:r>
            <a:r>
              <a:rPr lang="en">
                <a:solidFill>
                  <a:schemeClr val="dk1"/>
                </a:solidFill>
              </a:rPr>
              <a:t> It uses new, unseen prompts to ensure the benchmark remains challenging and relevant.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8" name="Google Shape;468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Arena-Hard Score: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Reflects human preference in real-world use cases: The benchmark score has a high agreement with human preference.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Best acc to following comparisons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4" name="Google Shape;474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Llama-3.1-Nemotron-70B-Instruct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Llama-3.1-</a:t>
            </a:r>
            <a:r>
              <a:rPr lang="en"/>
              <a:t>Nemotron</a:t>
            </a:r>
            <a:r>
              <a:rPr lang="en"/>
              <a:t> accuracy and efficiency.</a:t>
            </a:r>
            <a:endParaRPr/>
          </a:p>
        </p:txBody>
      </p:sp>
      <p:graphicFrame>
        <p:nvGraphicFramePr>
          <p:cNvPr id="480" name="Google Shape;480;p77"/>
          <p:cNvGraphicFramePr/>
          <p:nvPr/>
        </p:nvGraphicFramePr>
        <p:xfrm>
          <a:off x="454750" y="121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{32D450C6-CD3B-4E60-BCBA-301BDBE8D360}</a:tableStyleId>
              </a:tblPr>
              <a:tblGrid>
                <a:gridCol w="3275325"/>
                <a:gridCol w="1731525"/>
                <a:gridCol w="2222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Name of LLM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MT Bench*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MMLU*</a:t>
                      </a:r>
                      <a:endParaRPr b="1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Llama-3.1- Nemotron-51B- Instruct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8.99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80.2 %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Llama 3.1-70B- Instruct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8.93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81.66 %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Llama 3-70B	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8.94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80.17 %</a:t>
                      </a:r>
                      <a:endParaRPr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1" name="Google Shape;481;p77"/>
          <p:cNvSpPr txBox="1"/>
          <p:nvPr/>
        </p:nvSpPr>
        <p:spPr>
          <a:xfrm>
            <a:off x="497750" y="3217400"/>
            <a:ext cx="8238300" cy="16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*MT - Bench - Designed to test Multi-Turn conversation and instruction-following ability, covering common use cases and focusing on challenging questions to differentiate models.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*MMLU - Massive Multitask Language Understanding: Aims to enhance how machines interpret and process human language significantly.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Source: </a:t>
            </a:r>
            <a:r>
              <a:rPr i="1" lang="en" u="sng">
                <a:solidFill>
                  <a:srgbClr val="74D3FF"/>
                </a:solidFill>
                <a:latin typeface="Average"/>
                <a:ea typeface="Average"/>
                <a:cs typeface="Average"/>
                <a:sym typeface="Averag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Nvidia Blog</a:t>
            </a:r>
            <a:endParaRPr i="1">
              <a:solidFill>
                <a:srgbClr val="74D3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 Used </a:t>
            </a:r>
            <a:endParaRPr/>
          </a:p>
        </p:txBody>
      </p:sp>
      <p:sp>
        <p:nvSpPr>
          <p:cNvPr id="487" name="Google Shape;487;p78"/>
          <p:cNvSpPr txBox="1"/>
          <p:nvPr>
            <p:ph idx="1" type="body"/>
          </p:nvPr>
        </p:nvSpPr>
        <p:spPr>
          <a:xfrm>
            <a:off x="311700" y="1152475"/>
            <a:ext cx="8520600" cy="3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Generate a diagnostic report based on the following machine parameters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Type: {Type}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Air</a:t>
            </a:r>
            <a:r>
              <a:rPr lang="en">
                <a:solidFill>
                  <a:schemeClr val="dk1"/>
                </a:solidFill>
              </a:rPr>
              <a:t> Temperature [K]: {Air_temp}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Process</a:t>
            </a:r>
            <a:r>
              <a:rPr lang="en">
                <a:solidFill>
                  <a:schemeClr val="dk1"/>
                </a:solidFill>
              </a:rPr>
              <a:t> Temperature [K]: {Process_temp}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Rotational</a:t>
            </a:r>
            <a:r>
              <a:rPr lang="en">
                <a:solidFill>
                  <a:schemeClr val="dk1"/>
                </a:solidFill>
              </a:rPr>
              <a:t> Speed [rpm]: {Rot_speed}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Torque [Nm]: {Torque}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Tool Wear [min]: {Tool_wear}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 the predicted failure class: {predicted_class} (one of the following: TWF - Tool Wear Failure, HDF - Heat Dissipation Failure, OSF - Overstrain Failure, PWF - Power Failure, RNF - Random Failure, About to Fail, or No Failure).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Include in the report: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brief summary of the operational parameters.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Actionable recommendations tailored only to the specific failure class {predicted_class} provided. Avoid listing or referring to other failure classes.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the failure class is "No Failure," confirm that the machine is operating normally and requires no immediate maintenance, while suggesting continued monitoring and scheduled maintenance.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Ensure the output is concise, actionable, and relevant to the provided parameters.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9"/>
          <p:cNvSpPr txBox="1"/>
          <p:nvPr>
            <p:ph type="title"/>
          </p:nvPr>
        </p:nvSpPr>
        <p:spPr>
          <a:xfrm>
            <a:off x="265500" y="1661800"/>
            <a:ext cx="4045200" cy="19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Description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311700" y="1152475"/>
            <a:ext cx="85206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360">
                <a:solidFill>
                  <a:schemeClr val="dk1"/>
                </a:solidFill>
              </a:rPr>
              <a:t>UID</a:t>
            </a:r>
            <a:r>
              <a:rPr lang="en" sz="1360">
                <a:solidFill>
                  <a:schemeClr val="dk1"/>
                </a:solidFill>
              </a:rPr>
              <a:t>: unique identifier ranging from 1 to 10000</a:t>
            </a:r>
            <a:endParaRPr sz="136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360">
                <a:solidFill>
                  <a:schemeClr val="dk1"/>
                </a:solidFill>
              </a:rPr>
              <a:t>product ID</a:t>
            </a:r>
            <a:r>
              <a:rPr lang="en" sz="1360">
                <a:solidFill>
                  <a:schemeClr val="dk1"/>
                </a:solidFill>
              </a:rPr>
              <a:t>: consisting of a letter L, M, or H for low (50% of all products), medium (30%) and high (20%) as product quality variants and a variant-specific serial number</a:t>
            </a:r>
            <a:endParaRPr sz="136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360">
                <a:solidFill>
                  <a:schemeClr val="dk1"/>
                </a:solidFill>
              </a:rPr>
              <a:t>air temperature [K]:</a:t>
            </a:r>
            <a:r>
              <a:rPr lang="en" sz="1360">
                <a:solidFill>
                  <a:schemeClr val="dk1"/>
                </a:solidFill>
              </a:rPr>
              <a:t> generated using a random walk process later normalized to a standard deviation of 2 K around 300 K</a:t>
            </a:r>
            <a:endParaRPr sz="136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360">
                <a:solidFill>
                  <a:schemeClr val="dk1"/>
                </a:solidFill>
              </a:rPr>
              <a:t>process temperature [K]</a:t>
            </a:r>
            <a:r>
              <a:rPr lang="en" sz="1360">
                <a:solidFill>
                  <a:schemeClr val="dk1"/>
                </a:solidFill>
              </a:rPr>
              <a:t>: generated using a random walk process normalized to a standard deviation of 1 K, added to the air temperature plus 10 K.</a:t>
            </a:r>
            <a:endParaRPr sz="136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360">
                <a:solidFill>
                  <a:schemeClr val="dk1"/>
                </a:solidFill>
              </a:rPr>
              <a:t>rotational speed [rpm]</a:t>
            </a:r>
            <a:r>
              <a:rPr lang="en" sz="1360">
                <a:solidFill>
                  <a:schemeClr val="dk1"/>
                </a:solidFill>
              </a:rPr>
              <a:t>: calculated from a power of 2860 W, overlaid with a normally distributed noise</a:t>
            </a:r>
            <a:endParaRPr sz="136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360">
                <a:solidFill>
                  <a:schemeClr val="dk1"/>
                </a:solidFill>
              </a:rPr>
              <a:t>torque [Nm]</a:t>
            </a:r>
            <a:r>
              <a:rPr lang="en" sz="1360">
                <a:solidFill>
                  <a:schemeClr val="dk1"/>
                </a:solidFill>
              </a:rPr>
              <a:t>: torque values are normally distributed around 40 Nm with a Ïƒ = 10 Nm and no negative values. </a:t>
            </a:r>
            <a:endParaRPr sz="136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360">
                <a:solidFill>
                  <a:schemeClr val="dk1"/>
                </a:solidFill>
              </a:rPr>
              <a:t>tool wear [min]:</a:t>
            </a:r>
            <a:r>
              <a:rPr lang="en" sz="1360">
                <a:solidFill>
                  <a:schemeClr val="dk1"/>
                </a:solidFill>
              </a:rPr>
              <a:t> The quality variants H/M/L add 5/3/2 minutes of tool wear to the used tool in the process. and a</a:t>
            </a:r>
            <a:endParaRPr sz="136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b="1" lang="en" sz="1360">
                <a:solidFill>
                  <a:schemeClr val="dk1"/>
                </a:solidFill>
              </a:rPr>
              <a:t>machine failure: </a:t>
            </a:r>
            <a:r>
              <a:rPr lang="en" sz="1360">
                <a:solidFill>
                  <a:schemeClr val="dk1"/>
                </a:solidFill>
              </a:rPr>
              <a:t>label that indicates, whether the machine has failed in this particular datapoint for any of the following failure modes are true.</a:t>
            </a:r>
            <a:endParaRPr sz="136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80"/>
          <p:cNvSpPr txBox="1"/>
          <p:nvPr/>
        </p:nvSpPr>
        <p:spPr>
          <a:xfrm>
            <a:off x="7488000" y="1971450"/>
            <a:ext cx="1349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Web Flow Diagram</a:t>
            </a:r>
            <a:endParaRPr sz="2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498" name="Google Shape;498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0839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416857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81"/>
          <p:cNvSpPr txBox="1"/>
          <p:nvPr/>
        </p:nvSpPr>
        <p:spPr>
          <a:xfrm>
            <a:off x="2494350" y="4613425"/>
            <a:ext cx="415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Web App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2"/>
          <p:cNvSpPr txBox="1"/>
          <p:nvPr/>
        </p:nvSpPr>
        <p:spPr>
          <a:xfrm>
            <a:off x="2494350" y="4613425"/>
            <a:ext cx="415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Web App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510" name="Google Shape;510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415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516" name="Google Shape;516;p83"/>
          <p:cNvSpPr txBox="1"/>
          <p:nvPr>
            <p:ph idx="1" type="body"/>
          </p:nvPr>
        </p:nvSpPr>
        <p:spPr>
          <a:xfrm>
            <a:off x="311700" y="1152475"/>
            <a:ext cx="8520600" cy="3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system is able to fulfill all the objectives i.e. Failure Prediction, Type of Failure and Diagnostic Report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Besides objectives, the system also delivers the identified literature gaps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Building a robust generalized System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Identifying the </a:t>
            </a:r>
            <a:r>
              <a:rPr lang="en">
                <a:solidFill>
                  <a:schemeClr val="dk1"/>
                </a:solidFill>
              </a:rPr>
              <a:t>reason</a:t>
            </a:r>
            <a:r>
              <a:rPr lang="en">
                <a:solidFill>
                  <a:schemeClr val="dk1"/>
                </a:solidFill>
              </a:rPr>
              <a:t> why machine failed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Giving instructions to operators through report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</a:t>
            </a:r>
            <a:endParaRPr/>
          </a:p>
        </p:txBody>
      </p:sp>
      <p:sp>
        <p:nvSpPr>
          <p:cNvPr id="522" name="Google Shape;522;p84"/>
          <p:cNvSpPr txBox="1"/>
          <p:nvPr>
            <p:ph idx="1" type="body"/>
          </p:nvPr>
        </p:nvSpPr>
        <p:spPr>
          <a:xfrm>
            <a:off x="311700" y="1152475"/>
            <a:ext cx="8520600" cy="3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Every dataset is </a:t>
            </a:r>
            <a:r>
              <a:rPr lang="en">
                <a:solidFill>
                  <a:schemeClr val="dk1"/>
                </a:solidFill>
              </a:rPr>
              <a:t>naturally imbalanced, which makes predictions difficult.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The diagnostic report generated by the LLM depends heavily on its prompt and fine-tuning. It may produce inaccurate or irrelevant information if the input is misinterpreted or incomplete.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The system requires a constant internet connection.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528" name="Google Shape;528;p85"/>
          <p:cNvSpPr txBox="1"/>
          <p:nvPr>
            <p:ph idx="1" type="body"/>
          </p:nvPr>
        </p:nvSpPr>
        <p:spPr>
          <a:xfrm>
            <a:off x="311700" y="1152475"/>
            <a:ext cx="8520600" cy="3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Fine Tune LLM for the specific use case.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Implement a RAG (Retrieval Augmented Generation) architecture for more relevant results.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Enhance explainability of </a:t>
            </a:r>
            <a:r>
              <a:rPr lang="en">
                <a:solidFill>
                  <a:schemeClr val="dk1"/>
                </a:solidFill>
              </a:rPr>
              <a:t>results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with</a:t>
            </a:r>
            <a:r>
              <a:rPr lang="en">
                <a:solidFill>
                  <a:schemeClr val="dk1"/>
                </a:solidFill>
              </a:rPr>
              <a:t> the help of XAI architectures like SHAP (SHapley Additive exPlanations) or LIME (Local Interpretable Model-agnostic Explanation)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Validate the responses with the help of SMEs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Experiment on various LLMs using various fine-tuned prompts for better results.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86"/>
          <p:cNvSpPr txBox="1"/>
          <p:nvPr>
            <p:ph idx="1" type="body"/>
          </p:nvPr>
        </p:nvSpPr>
        <p:spPr>
          <a:xfrm>
            <a:off x="311700" y="1152475"/>
            <a:ext cx="8520600" cy="3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Handled the Data challenges using Statistical and GenAI techniques.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The project offers comprehensive solution to the problem of predictive maintenance.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The project aligns closely with real-world industrial scenarios providing actionable insights to machine operators.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The modular design of the system allows for scalability and adaptation to other predictive maintenance datasets, though further testing is needed to generalize the solution.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4" name="Google Shape;534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87"/>
          <p:cNvSpPr txBox="1"/>
          <p:nvPr>
            <p:ph type="title"/>
          </p:nvPr>
        </p:nvSpPr>
        <p:spPr>
          <a:xfrm>
            <a:off x="261825" y="1964975"/>
            <a:ext cx="35787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  <p:grpSp>
        <p:nvGrpSpPr>
          <p:cNvPr id="540" name="Google Shape;540;p87"/>
          <p:cNvGrpSpPr/>
          <p:nvPr/>
        </p:nvGrpSpPr>
        <p:grpSpPr>
          <a:xfrm>
            <a:off x="4651732" y="3772079"/>
            <a:ext cx="594300" cy="501771"/>
            <a:chOff x="6107475" y="4573475"/>
            <a:chExt cx="594300" cy="501771"/>
          </a:xfrm>
        </p:grpSpPr>
        <p:sp>
          <p:nvSpPr>
            <p:cNvPr id="541" name="Google Shape;541;p87"/>
            <p:cNvSpPr/>
            <p:nvPr/>
          </p:nvSpPr>
          <p:spPr>
            <a:xfrm>
              <a:off x="6107475" y="457347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7"/>
            <p:cNvSpPr/>
            <p:nvPr/>
          </p:nvSpPr>
          <p:spPr>
            <a:xfrm>
              <a:off x="6244650" y="457347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7"/>
            <p:cNvSpPr/>
            <p:nvPr/>
          </p:nvSpPr>
          <p:spPr>
            <a:xfrm>
              <a:off x="6381825" y="457347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7"/>
            <p:cNvSpPr/>
            <p:nvPr/>
          </p:nvSpPr>
          <p:spPr>
            <a:xfrm>
              <a:off x="6519000" y="457347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7"/>
            <p:cNvSpPr/>
            <p:nvPr/>
          </p:nvSpPr>
          <p:spPr>
            <a:xfrm>
              <a:off x="6656175" y="457347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87"/>
            <p:cNvSpPr/>
            <p:nvPr/>
          </p:nvSpPr>
          <p:spPr>
            <a:xfrm>
              <a:off x="6107475" y="468816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87"/>
            <p:cNvSpPr/>
            <p:nvPr/>
          </p:nvSpPr>
          <p:spPr>
            <a:xfrm>
              <a:off x="6244650" y="468816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87"/>
            <p:cNvSpPr/>
            <p:nvPr/>
          </p:nvSpPr>
          <p:spPr>
            <a:xfrm>
              <a:off x="6381825" y="468816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87"/>
            <p:cNvSpPr/>
            <p:nvPr/>
          </p:nvSpPr>
          <p:spPr>
            <a:xfrm>
              <a:off x="6519000" y="468816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87"/>
            <p:cNvSpPr/>
            <p:nvPr/>
          </p:nvSpPr>
          <p:spPr>
            <a:xfrm>
              <a:off x="6656175" y="468816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87"/>
            <p:cNvSpPr/>
            <p:nvPr/>
          </p:nvSpPr>
          <p:spPr>
            <a:xfrm>
              <a:off x="6107475" y="480026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87"/>
            <p:cNvSpPr/>
            <p:nvPr/>
          </p:nvSpPr>
          <p:spPr>
            <a:xfrm>
              <a:off x="6244650" y="480026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87"/>
            <p:cNvSpPr/>
            <p:nvPr/>
          </p:nvSpPr>
          <p:spPr>
            <a:xfrm>
              <a:off x="6381825" y="480026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87"/>
            <p:cNvSpPr/>
            <p:nvPr/>
          </p:nvSpPr>
          <p:spPr>
            <a:xfrm>
              <a:off x="6519000" y="480026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87"/>
            <p:cNvSpPr/>
            <p:nvPr/>
          </p:nvSpPr>
          <p:spPr>
            <a:xfrm>
              <a:off x="6656175" y="480026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87"/>
            <p:cNvSpPr/>
            <p:nvPr/>
          </p:nvSpPr>
          <p:spPr>
            <a:xfrm>
              <a:off x="6107475" y="491495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87"/>
            <p:cNvSpPr/>
            <p:nvPr/>
          </p:nvSpPr>
          <p:spPr>
            <a:xfrm>
              <a:off x="6244650" y="491495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87"/>
            <p:cNvSpPr/>
            <p:nvPr/>
          </p:nvSpPr>
          <p:spPr>
            <a:xfrm>
              <a:off x="6381825" y="491495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87"/>
            <p:cNvSpPr/>
            <p:nvPr/>
          </p:nvSpPr>
          <p:spPr>
            <a:xfrm>
              <a:off x="6519000" y="491495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87"/>
            <p:cNvSpPr/>
            <p:nvPr/>
          </p:nvSpPr>
          <p:spPr>
            <a:xfrm>
              <a:off x="6656175" y="491495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87"/>
            <p:cNvSpPr/>
            <p:nvPr/>
          </p:nvSpPr>
          <p:spPr>
            <a:xfrm>
              <a:off x="6107475" y="5029646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87"/>
            <p:cNvSpPr/>
            <p:nvPr/>
          </p:nvSpPr>
          <p:spPr>
            <a:xfrm>
              <a:off x="6244650" y="5029646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87"/>
            <p:cNvSpPr/>
            <p:nvPr/>
          </p:nvSpPr>
          <p:spPr>
            <a:xfrm>
              <a:off x="6381825" y="5029646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87"/>
            <p:cNvSpPr/>
            <p:nvPr/>
          </p:nvSpPr>
          <p:spPr>
            <a:xfrm>
              <a:off x="6519000" y="5029646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87"/>
            <p:cNvSpPr/>
            <p:nvPr/>
          </p:nvSpPr>
          <p:spPr>
            <a:xfrm>
              <a:off x="6656175" y="5029646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87"/>
          <p:cNvGrpSpPr/>
          <p:nvPr/>
        </p:nvGrpSpPr>
        <p:grpSpPr>
          <a:xfrm>
            <a:off x="4188771" y="1499600"/>
            <a:ext cx="324300" cy="1072150"/>
            <a:chOff x="8278241" y="2502000"/>
            <a:chExt cx="324300" cy="1072150"/>
          </a:xfrm>
        </p:grpSpPr>
        <p:sp>
          <p:nvSpPr>
            <p:cNvPr id="567" name="Google Shape;567;p87"/>
            <p:cNvSpPr/>
            <p:nvPr/>
          </p:nvSpPr>
          <p:spPr>
            <a:xfrm>
              <a:off x="8278241" y="2502000"/>
              <a:ext cx="324300" cy="2805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87"/>
            <p:cNvSpPr/>
            <p:nvPr/>
          </p:nvSpPr>
          <p:spPr>
            <a:xfrm>
              <a:off x="8278241" y="2897825"/>
              <a:ext cx="324300" cy="2805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87"/>
            <p:cNvSpPr/>
            <p:nvPr/>
          </p:nvSpPr>
          <p:spPr>
            <a:xfrm>
              <a:off x="8278241" y="3293650"/>
              <a:ext cx="324300" cy="2805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0" name="Google Shape;570;p87"/>
          <p:cNvSpPr/>
          <p:nvPr/>
        </p:nvSpPr>
        <p:spPr>
          <a:xfrm>
            <a:off x="6834025" y="2206850"/>
            <a:ext cx="507300" cy="50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1" name="Google Shape;571;p87"/>
          <p:cNvGrpSpPr/>
          <p:nvPr/>
        </p:nvGrpSpPr>
        <p:grpSpPr>
          <a:xfrm>
            <a:off x="3938206" y="3825218"/>
            <a:ext cx="574985" cy="507291"/>
            <a:chOff x="6107475" y="4573475"/>
            <a:chExt cx="594300" cy="501771"/>
          </a:xfrm>
        </p:grpSpPr>
        <p:sp>
          <p:nvSpPr>
            <p:cNvPr id="572" name="Google Shape;572;p87"/>
            <p:cNvSpPr/>
            <p:nvPr/>
          </p:nvSpPr>
          <p:spPr>
            <a:xfrm>
              <a:off x="6107475" y="457347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87"/>
            <p:cNvSpPr/>
            <p:nvPr/>
          </p:nvSpPr>
          <p:spPr>
            <a:xfrm>
              <a:off x="6244650" y="457347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87"/>
            <p:cNvSpPr/>
            <p:nvPr/>
          </p:nvSpPr>
          <p:spPr>
            <a:xfrm>
              <a:off x="6381825" y="457347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87"/>
            <p:cNvSpPr/>
            <p:nvPr/>
          </p:nvSpPr>
          <p:spPr>
            <a:xfrm>
              <a:off x="6519000" y="457347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87"/>
            <p:cNvSpPr/>
            <p:nvPr/>
          </p:nvSpPr>
          <p:spPr>
            <a:xfrm>
              <a:off x="6656175" y="457347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87"/>
            <p:cNvSpPr/>
            <p:nvPr/>
          </p:nvSpPr>
          <p:spPr>
            <a:xfrm>
              <a:off x="6107475" y="468816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87"/>
            <p:cNvSpPr/>
            <p:nvPr/>
          </p:nvSpPr>
          <p:spPr>
            <a:xfrm>
              <a:off x="6244650" y="468816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87"/>
            <p:cNvSpPr/>
            <p:nvPr/>
          </p:nvSpPr>
          <p:spPr>
            <a:xfrm>
              <a:off x="6381825" y="468816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87"/>
            <p:cNvSpPr/>
            <p:nvPr/>
          </p:nvSpPr>
          <p:spPr>
            <a:xfrm>
              <a:off x="6519000" y="468816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87"/>
            <p:cNvSpPr/>
            <p:nvPr/>
          </p:nvSpPr>
          <p:spPr>
            <a:xfrm>
              <a:off x="6656175" y="4688165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87"/>
            <p:cNvSpPr/>
            <p:nvPr/>
          </p:nvSpPr>
          <p:spPr>
            <a:xfrm>
              <a:off x="6107475" y="480026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87"/>
            <p:cNvSpPr/>
            <p:nvPr/>
          </p:nvSpPr>
          <p:spPr>
            <a:xfrm>
              <a:off x="6244650" y="480026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87"/>
            <p:cNvSpPr/>
            <p:nvPr/>
          </p:nvSpPr>
          <p:spPr>
            <a:xfrm>
              <a:off x="6381825" y="480026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87"/>
            <p:cNvSpPr/>
            <p:nvPr/>
          </p:nvSpPr>
          <p:spPr>
            <a:xfrm>
              <a:off x="6519000" y="480026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87"/>
            <p:cNvSpPr/>
            <p:nvPr/>
          </p:nvSpPr>
          <p:spPr>
            <a:xfrm>
              <a:off x="6656175" y="480026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87"/>
            <p:cNvSpPr/>
            <p:nvPr/>
          </p:nvSpPr>
          <p:spPr>
            <a:xfrm>
              <a:off x="6107475" y="491495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87"/>
            <p:cNvSpPr/>
            <p:nvPr/>
          </p:nvSpPr>
          <p:spPr>
            <a:xfrm>
              <a:off x="6244650" y="491495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87"/>
            <p:cNvSpPr/>
            <p:nvPr/>
          </p:nvSpPr>
          <p:spPr>
            <a:xfrm>
              <a:off x="6381825" y="491495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87"/>
            <p:cNvSpPr/>
            <p:nvPr/>
          </p:nvSpPr>
          <p:spPr>
            <a:xfrm>
              <a:off x="6519000" y="491495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87"/>
            <p:cNvSpPr/>
            <p:nvPr/>
          </p:nvSpPr>
          <p:spPr>
            <a:xfrm>
              <a:off x="6656175" y="4914957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87"/>
            <p:cNvSpPr/>
            <p:nvPr/>
          </p:nvSpPr>
          <p:spPr>
            <a:xfrm>
              <a:off x="6107475" y="5029646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87"/>
            <p:cNvSpPr/>
            <p:nvPr/>
          </p:nvSpPr>
          <p:spPr>
            <a:xfrm>
              <a:off x="6244650" y="5029646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87"/>
            <p:cNvSpPr/>
            <p:nvPr/>
          </p:nvSpPr>
          <p:spPr>
            <a:xfrm>
              <a:off x="6381825" y="5029646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87"/>
            <p:cNvSpPr/>
            <p:nvPr/>
          </p:nvSpPr>
          <p:spPr>
            <a:xfrm>
              <a:off x="6519000" y="5029646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87"/>
            <p:cNvSpPr/>
            <p:nvPr/>
          </p:nvSpPr>
          <p:spPr>
            <a:xfrm>
              <a:off x="6656175" y="5029646"/>
              <a:ext cx="45600" cy="45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Description</a:t>
            </a:r>
            <a:endParaRPr/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311700" y="1152475"/>
            <a:ext cx="85206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0">
                <a:solidFill>
                  <a:schemeClr val="dk1"/>
                </a:solidFill>
              </a:rPr>
              <a:t>The machine failure consists of five independent failure modes</a:t>
            </a:r>
            <a:endParaRPr sz="136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60">
                <a:solidFill>
                  <a:schemeClr val="dk1"/>
                </a:solidFill>
              </a:rPr>
              <a:t>tool wear failure (TWF): </a:t>
            </a:r>
            <a:r>
              <a:rPr lang="en" sz="1360">
                <a:solidFill>
                  <a:schemeClr val="dk1"/>
                </a:solidFill>
              </a:rPr>
              <a:t>the tool will be replaced of fail at a randomly selected tool wear time between 200 â€“ 240 mins (120 times in our dataset). At this point in time, the tool is replaced 69 times, and fails 51 times (randomly assigned).</a:t>
            </a:r>
            <a:endParaRPr sz="136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60">
                <a:solidFill>
                  <a:schemeClr val="dk1"/>
                </a:solidFill>
              </a:rPr>
              <a:t>heat dissipation failure (HDF):</a:t>
            </a:r>
            <a:r>
              <a:rPr lang="en" sz="1360">
                <a:solidFill>
                  <a:schemeClr val="dk1"/>
                </a:solidFill>
              </a:rPr>
              <a:t> heat dissipation causes a process failure, if the difference between air- and process temperature is below 8.6 K and the tool rotational speed is below 1380 rpm. This is the case for 115 data points.</a:t>
            </a:r>
            <a:endParaRPr sz="136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60">
                <a:solidFill>
                  <a:schemeClr val="dk1"/>
                </a:solidFill>
              </a:rPr>
              <a:t>power failure (PWF):</a:t>
            </a:r>
            <a:r>
              <a:rPr lang="en" sz="1360">
                <a:solidFill>
                  <a:schemeClr val="dk1"/>
                </a:solidFill>
              </a:rPr>
              <a:t> the product of torque and rotational speed (in rad/s) equals the power required for the process. If this power is below 3500 W or above 9000 W, the process fails, which is the case 95 times in our dataset.</a:t>
            </a:r>
            <a:endParaRPr sz="136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60">
                <a:solidFill>
                  <a:schemeClr val="dk1"/>
                </a:solidFill>
              </a:rPr>
              <a:t>overstrain failure (OSF): </a:t>
            </a:r>
            <a:r>
              <a:rPr lang="en" sz="1360">
                <a:solidFill>
                  <a:schemeClr val="dk1"/>
                </a:solidFill>
              </a:rPr>
              <a:t>if the product of tool wear and torque exceeds 11,000 minNm for the L product variant (12,000 M, 13,000 H), the process fails due to overstrain. This is true for 98 </a:t>
            </a:r>
            <a:r>
              <a:rPr lang="en" sz="1360">
                <a:solidFill>
                  <a:schemeClr val="dk1"/>
                </a:solidFill>
              </a:rPr>
              <a:t>data points</a:t>
            </a:r>
            <a:r>
              <a:rPr lang="en" sz="1360">
                <a:solidFill>
                  <a:schemeClr val="dk1"/>
                </a:solidFill>
              </a:rPr>
              <a:t>.</a:t>
            </a:r>
            <a:endParaRPr sz="136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60">
                <a:solidFill>
                  <a:schemeClr val="dk1"/>
                </a:solidFill>
              </a:rPr>
              <a:t>random failures (RNF): </a:t>
            </a:r>
            <a:r>
              <a:rPr lang="en" sz="1360">
                <a:solidFill>
                  <a:schemeClr val="dk1"/>
                </a:solidFill>
              </a:rPr>
              <a:t>each process has a chance of 0,1 % to fail regardless of its process parameters. This is the case for only 5 </a:t>
            </a:r>
            <a:r>
              <a:rPr lang="en" sz="1360">
                <a:solidFill>
                  <a:schemeClr val="dk1"/>
                </a:solidFill>
              </a:rPr>
              <a:t>data points</a:t>
            </a:r>
            <a:r>
              <a:rPr lang="en" sz="1360">
                <a:solidFill>
                  <a:schemeClr val="dk1"/>
                </a:solidFill>
              </a:rPr>
              <a:t>, less than could be expected for 10,000 </a:t>
            </a:r>
            <a:r>
              <a:rPr lang="en" sz="1360">
                <a:solidFill>
                  <a:schemeClr val="dk1"/>
                </a:solidFill>
              </a:rPr>
              <a:t>data points</a:t>
            </a:r>
            <a:r>
              <a:rPr lang="en" sz="1360">
                <a:solidFill>
                  <a:schemeClr val="dk1"/>
                </a:solidFill>
              </a:rPr>
              <a:t> in our dataset.</a:t>
            </a:r>
            <a:endParaRPr sz="136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36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238" name="Google Shape;238;p3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0">
                <a:solidFill>
                  <a:srgbClr val="1A1A1A"/>
                </a:solidFill>
              </a:rPr>
              <a:t>Tasks carried out:</a:t>
            </a:r>
            <a:endParaRPr sz="1360">
              <a:solidFill>
                <a:srgbClr val="1A1A1A"/>
              </a:solidFill>
            </a:endParaRPr>
          </a:p>
          <a:p>
            <a:pPr indent="-31496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360"/>
              <a:buChar char="-"/>
            </a:pPr>
            <a:r>
              <a:rPr lang="en" sz="1360">
                <a:solidFill>
                  <a:srgbClr val="1A1A1A"/>
                </a:solidFill>
              </a:rPr>
              <a:t>Dropping Irrelevant Features</a:t>
            </a:r>
            <a:endParaRPr sz="1360">
              <a:solidFill>
                <a:srgbClr val="1A1A1A"/>
              </a:solidFill>
            </a:endParaRPr>
          </a:p>
          <a:p>
            <a:pPr indent="-31496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60"/>
              <a:buChar char="-"/>
            </a:pPr>
            <a:r>
              <a:rPr lang="en" sz="1360">
                <a:solidFill>
                  <a:srgbClr val="1A1A1A"/>
                </a:solidFill>
              </a:rPr>
              <a:t>Feature Engineering</a:t>
            </a:r>
            <a:endParaRPr sz="1360">
              <a:solidFill>
                <a:srgbClr val="1A1A1A"/>
              </a:solidFill>
            </a:endParaRPr>
          </a:p>
          <a:p>
            <a:pPr indent="-31496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60"/>
              <a:buChar char="-"/>
            </a:pPr>
            <a:r>
              <a:rPr lang="en" sz="1360">
                <a:solidFill>
                  <a:srgbClr val="1A1A1A"/>
                </a:solidFill>
              </a:rPr>
              <a:t>Standardization</a:t>
            </a:r>
            <a:endParaRPr sz="1360">
              <a:solidFill>
                <a:srgbClr val="1A1A1A"/>
              </a:solidFill>
            </a:endParaRPr>
          </a:p>
          <a:p>
            <a:pPr indent="-31496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60"/>
              <a:buChar char="-"/>
            </a:pPr>
            <a:r>
              <a:rPr lang="en" sz="1360">
                <a:solidFill>
                  <a:srgbClr val="1A1A1A"/>
                </a:solidFill>
              </a:rPr>
              <a:t>Label Encoding</a:t>
            </a:r>
            <a:endParaRPr sz="1360">
              <a:solidFill>
                <a:srgbClr val="1A1A1A"/>
              </a:solidFill>
            </a:endParaRPr>
          </a:p>
          <a:p>
            <a:pPr indent="-31496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60"/>
              <a:buChar char="-"/>
            </a:pPr>
            <a:r>
              <a:rPr lang="en" sz="1360">
                <a:solidFill>
                  <a:srgbClr val="1A1A1A"/>
                </a:solidFill>
              </a:rPr>
              <a:t>Train - Test Splitting</a:t>
            </a:r>
            <a:endParaRPr sz="1360">
              <a:solidFill>
                <a:srgbClr val="1A1A1A"/>
              </a:solidFill>
            </a:endParaRPr>
          </a:p>
          <a:p>
            <a:pPr indent="-31496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60"/>
              <a:buChar char="-"/>
            </a:pPr>
            <a:r>
              <a:rPr lang="en" sz="1360">
                <a:solidFill>
                  <a:srgbClr val="1A1A1A"/>
                </a:solidFill>
              </a:rPr>
              <a:t>Saving Files</a:t>
            </a:r>
            <a:endParaRPr sz="1360">
              <a:solidFill>
                <a:srgbClr val="1A1A1A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360"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Dropping </a:t>
            </a:r>
            <a:r>
              <a:rPr lang="en"/>
              <a:t>Irrelevant</a:t>
            </a:r>
            <a:r>
              <a:rPr lang="en"/>
              <a:t> Features</a:t>
            </a:r>
            <a:endParaRPr/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311700" y="1152475"/>
            <a:ext cx="8520600" cy="3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96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0"/>
              <a:buChar char="-"/>
            </a:pPr>
            <a:r>
              <a:rPr lang="en" sz="1360">
                <a:solidFill>
                  <a:schemeClr val="dk1"/>
                </a:solidFill>
              </a:rPr>
              <a:t>UID</a:t>
            </a:r>
            <a:r>
              <a:rPr lang="en" sz="1360">
                <a:solidFill>
                  <a:schemeClr val="dk1"/>
                </a:solidFill>
              </a:rPr>
              <a:t> </a:t>
            </a:r>
            <a:r>
              <a:rPr lang="en" sz="1360">
                <a:solidFill>
                  <a:schemeClr val="dk1"/>
                </a:solidFill>
              </a:rPr>
              <a:t>is an identifier which does not add value to the model hence it can be dropped. </a:t>
            </a:r>
            <a:endParaRPr sz="136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60">
              <a:solidFill>
                <a:schemeClr val="dk1"/>
              </a:solidFill>
            </a:endParaRPr>
          </a:p>
          <a:p>
            <a:pPr indent="-31496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60"/>
              <a:buChar char="-"/>
            </a:pPr>
            <a:r>
              <a:rPr lang="en" sz="1360">
                <a:solidFill>
                  <a:schemeClr val="dk1"/>
                </a:solidFill>
              </a:rPr>
              <a:t>Similarly Product ID can be dropped too. </a:t>
            </a:r>
            <a:endParaRPr sz="136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60">
              <a:solidFill>
                <a:schemeClr val="dk1"/>
              </a:solidFill>
            </a:endParaRPr>
          </a:p>
          <a:p>
            <a:pPr indent="-31496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60"/>
              <a:buChar char="-"/>
            </a:pPr>
            <a:r>
              <a:rPr lang="en" sz="1360">
                <a:solidFill>
                  <a:schemeClr val="dk1"/>
                </a:solidFill>
              </a:rPr>
              <a:t>Machine failure is a redundant feature since if any one of the failure mode is 1 (yes), it will be set to 1</a:t>
            </a:r>
            <a:endParaRPr sz="136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250" name="Google Shape;250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Adding New Class: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“About To Fail”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Based on threshold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(275 &lt;= row['Air temperature [K]'] &lt;= 295) or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(275 &lt;= row['Process temperature [K]'] &lt;= 305) or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(900 &lt;= row['Rotational speed [rpm]'] &lt;= 1200) or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(2 &lt;= row['Torque [Nm]'] &lt;= 3) or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(row['Tool wear [min]'] &gt; 250)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1" name="Google Shape;251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 	Instead of having 6 sparse features construct, one dense feature: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2" name="Google Shape;2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923325"/>
            <a:ext cx="327660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0075" y="1923325"/>
            <a:ext cx="913916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