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Bold" panose="020B0604020202020204" charset="0"/>
      <p:regular r:id="rId10"/>
    </p:embeddedFont>
    <p:embeddedFont>
      <p:font typeface="Handy Casual"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50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91669">
            <a:off x="3278791" y="1594787"/>
            <a:ext cx="1737858" cy="1583030"/>
          </a:xfrm>
          <a:custGeom>
            <a:avLst/>
            <a:gdLst/>
            <a:ahLst/>
            <a:cxnLst/>
            <a:rect l="l" t="t" r="r" b="b"/>
            <a:pathLst>
              <a:path w="1737858" h="1583030">
                <a:moveTo>
                  <a:pt x="0" y="0"/>
                </a:moveTo>
                <a:lnTo>
                  <a:pt x="1737857" y="0"/>
                </a:lnTo>
                <a:lnTo>
                  <a:pt x="1737857" y="1583031"/>
                </a:lnTo>
                <a:lnTo>
                  <a:pt x="0" y="15830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028700" y="4508551"/>
            <a:ext cx="3713137" cy="4248440"/>
          </a:xfrm>
          <a:custGeom>
            <a:avLst/>
            <a:gdLst/>
            <a:ahLst/>
            <a:cxnLst/>
            <a:rect l="l" t="t" r="r" b="b"/>
            <a:pathLst>
              <a:path w="3713137" h="4248440">
                <a:moveTo>
                  <a:pt x="0" y="0"/>
                </a:moveTo>
                <a:lnTo>
                  <a:pt x="3713137" y="0"/>
                </a:lnTo>
                <a:lnTo>
                  <a:pt x="3713137" y="4248440"/>
                </a:lnTo>
                <a:lnTo>
                  <a:pt x="0" y="42484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119757" flipV="1">
            <a:off x="13984448" y="1012389"/>
            <a:ext cx="4560715" cy="4833128"/>
          </a:xfrm>
          <a:custGeom>
            <a:avLst/>
            <a:gdLst/>
            <a:ahLst/>
            <a:cxnLst/>
            <a:rect l="l" t="t" r="r" b="b"/>
            <a:pathLst>
              <a:path w="4560715" h="4833128">
                <a:moveTo>
                  <a:pt x="0" y="4833128"/>
                </a:moveTo>
                <a:lnTo>
                  <a:pt x="4560715" y="4833128"/>
                </a:lnTo>
                <a:lnTo>
                  <a:pt x="4560715" y="0"/>
                </a:lnTo>
                <a:lnTo>
                  <a:pt x="0" y="0"/>
                </a:lnTo>
                <a:lnTo>
                  <a:pt x="0" y="483312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1399026">
            <a:off x="10496119" y="1961744"/>
            <a:ext cx="1719464" cy="2465181"/>
          </a:xfrm>
          <a:custGeom>
            <a:avLst/>
            <a:gdLst/>
            <a:ahLst/>
            <a:cxnLst/>
            <a:rect l="l" t="t" r="r" b="b"/>
            <a:pathLst>
              <a:path w="1719464" h="2465181">
                <a:moveTo>
                  <a:pt x="0" y="0"/>
                </a:moveTo>
                <a:lnTo>
                  <a:pt x="1719463" y="0"/>
                </a:lnTo>
                <a:lnTo>
                  <a:pt x="1719463" y="2465181"/>
                </a:lnTo>
                <a:lnTo>
                  <a:pt x="0" y="246518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a:off x="5054196" y="2223683"/>
            <a:ext cx="9945171" cy="7034617"/>
          </a:xfrm>
          <a:custGeom>
            <a:avLst/>
            <a:gdLst/>
            <a:ahLst/>
            <a:cxnLst/>
            <a:rect l="l" t="t" r="r" b="b"/>
            <a:pathLst>
              <a:path w="9945171" h="7034617">
                <a:moveTo>
                  <a:pt x="0" y="0"/>
                </a:moveTo>
                <a:lnTo>
                  <a:pt x="9945171" y="0"/>
                </a:lnTo>
                <a:lnTo>
                  <a:pt x="9945171" y="7034617"/>
                </a:lnTo>
                <a:lnTo>
                  <a:pt x="0" y="7034617"/>
                </a:lnTo>
                <a:lnTo>
                  <a:pt x="0" y="0"/>
                </a:lnTo>
                <a:close/>
              </a:path>
            </a:pathLst>
          </a:custGeom>
          <a:blipFill>
            <a:blip r:embed="rId12"/>
            <a:stretch>
              <a:fillRect l="-18523" r="-18523"/>
            </a:stretch>
          </a:blipFill>
        </p:spPr>
      </p:sp>
      <p:sp>
        <p:nvSpPr>
          <p:cNvPr id="9" name="TextBox 9"/>
          <p:cNvSpPr txBox="1"/>
          <p:nvPr/>
        </p:nvSpPr>
        <p:spPr>
          <a:xfrm>
            <a:off x="11523990" y="1047750"/>
            <a:ext cx="5225042" cy="476250"/>
          </a:xfrm>
          <a:prstGeom prst="rect">
            <a:avLst/>
          </a:prstGeom>
        </p:spPr>
        <p:txBody>
          <a:bodyPr lIns="0" tIns="0" rIns="0" bIns="0" rtlCol="0" anchor="t">
            <a:spAutoFit/>
          </a:bodyPr>
          <a:lstStyle/>
          <a:p>
            <a:pPr algn="r">
              <a:lnSpc>
                <a:spcPts val="3600"/>
              </a:lnSpc>
              <a:spcBef>
                <a:spcPct val="0"/>
              </a:spcBef>
            </a:pPr>
            <a:r>
              <a:rPr lang="en-US" sz="3000">
                <a:solidFill>
                  <a:srgbClr val="000000"/>
                </a:solidFill>
                <a:latin typeface="Handy Casual"/>
                <a:ea typeface="Handy Casual"/>
                <a:cs typeface="Handy Casual"/>
                <a:sym typeface="Handy Casual"/>
              </a:rPr>
              <a:t>By Dataviz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557357" y="1749500"/>
            <a:ext cx="11239311" cy="5170083"/>
          </a:xfrm>
          <a:custGeom>
            <a:avLst/>
            <a:gdLst/>
            <a:ahLst/>
            <a:cxnLst/>
            <a:rect l="l" t="t" r="r" b="b"/>
            <a:pathLst>
              <a:path w="11239311" h="5170083">
                <a:moveTo>
                  <a:pt x="0" y="0"/>
                </a:moveTo>
                <a:lnTo>
                  <a:pt x="11239311" y="0"/>
                </a:lnTo>
                <a:lnTo>
                  <a:pt x="11239311" y="5170083"/>
                </a:lnTo>
                <a:lnTo>
                  <a:pt x="0" y="5170083"/>
                </a:lnTo>
                <a:lnTo>
                  <a:pt x="0" y="0"/>
                </a:lnTo>
                <a:close/>
              </a:path>
            </a:pathLst>
          </a:custGeom>
          <a:blipFill>
            <a:blip r:embed="rId2"/>
            <a:stretch>
              <a:fillRect/>
            </a:stretch>
          </a:blipFill>
        </p:spPr>
      </p:sp>
      <p:sp>
        <p:nvSpPr>
          <p:cNvPr id="3" name="TextBox 3"/>
          <p:cNvSpPr txBox="1"/>
          <p:nvPr/>
        </p:nvSpPr>
        <p:spPr>
          <a:xfrm>
            <a:off x="131087" y="-152400"/>
            <a:ext cx="18156913" cy="1344471"/>
          </a:xfrm>
          <a:prstGeom prst="rect">
            <a:avLst/>
          </a:prstGeom>
        </p:spPr>
        <p:txBody>
          <a:bodyPr lIns="0" tIns="0" rIns="0" bIns="0" rtlCol="0" anchor="t">
            <a:spAutoFit/>
          </a:bodyPr>
          <a:lstStyle/>
          <a:p>
            <a:pPr>
              <a:lnSpc>
                <a:spcPts val="11480"/>
              </a:lnSpc>
            </a:pPr>
            <a:r>
              <a:rPr lang="en-US" sz="7200" b="1" dirty="0">
                <a:solidFill>
                  <a:srgbClr val="000000"/>
                </a:solidFill>
                <a:latin typeface="Canva Sans Bold"/>
                <a:ea typeface="Canva Sans Bold"/>
                <a:cs typeface="Canva Sans Bold"/>
                <a:sym typeface="Canva Sans Bold"/>
              </a:rPr>
              <a:t>Impact of Late deliveries on returns</a:t>
            </a:r>
          </a:p>
        </p:txBody>
      </p:sp>
      <p:sp>
        <p:nvSpPr>
          <p:cNvPr id="4" name="TextBox 4"/>
          <p:cNvSpPr txBox="1"/>
          <p:nvPr/>
        </p:nvSpPr>
        <p:spPr>
          <a:xfrm>
            <a:off x="7876937" y="4895850"/>
            <a:ext cx="2534126" cy="476250"/>
          </a:xfrm>
          <a:prstGeom prst="rect">
            <a:avLst/>
          </a:prstGeom>
        </p:spPr>
        <p:txBody>
          <a:bodyPr lIns="0" tIns="0" rIns="0" bIns="0" rtlCol="0" anchor="t">
            <a:spAutoFit/>
          </a:bodyPr>
          <a:lstStyle/>
          <a:p>
            <a:pPr algn="ctr">
              <a:lnSpc>
                <a:spcPts val="3600"/>
              </a:lnSpc>
              <a:spcBef>
                <a:spcPct val="0"/>
              </a:spcBef>
            </a:pPr>
            <a:r>
              <a:rPr lang="en-US" sz="3000">
                <a:solidFill>
                  <a:srgbClr val="000000"/>
                </a:solidFill>
                <a:latin typeface="Handy Casual"/>
                <a:ea typeface="Handy Casual"/>
                <a:cs typeface="Handy Casual"/>
                <a:sym typeface="Handy Casual"/>
              </a:rPr>
              <a:t>Your paragraph text</a:t>
            </a:r>
          </a:p>
        </p:txBody>
      </p:sp>
      <p:sp>
        <p:nvSpPr>
          <p:cNvPr id="5" name="TextBox 5"/>
          <p:cNvSpPr txBox="1"/>
          <p:nvPr/>
        </p:nvSpPr>
        <p:spPr>
          <a:xfrm>
            <a:off x="0" y="7414883"/>
            <a:ext cx="18288000" cy="1323975"/>
          </a:xfrm>
          <a:prstGeom prst="rect">
            <a:avLst/>
          </a:prstGeom>
        </p:spPr>
        <p:txBody>
          <a:bodyPr lIns="0" tIns="0" rIns="0" bIns="0" rtlCol="0" anchor="t">
            <a:spAutoFit/>
          </a:bodyPr>
          <a:lstStyle/>
          <a:p>
            <a:pPr algn="ctr">
              <a:lnSpc>
                <a:spcPts val="5204"/>
              </a:lnSpc>
              <a:spcBef>
                <a:spcPct val="0"/>
              </a:spcBef>
            </a:pPr>
            <a:r>
              <a:rPr lang="en-US" sz="4336">
                <a:solidFill>
                  <a:srgbClr val="000000"/>
                </a:solidFill>
                <a:latin typeface="Handy Casual"/>
                <a:ea typeface="Handy Casual"/>
                <a:cs typeface="Handy Casual"/>
                <a:sym typeface="Handy Casual"/>
              </a:rPr>
              <a:t>Customers experiencing longer waits are more likely to be dissatisfied, which increases return likelihood and associated costs.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735871" y="1600763"/>
            <a:ext cx="11120833" cy="6158311"/>
          </a:xfrm>
          <a:custGeom>
            <a:avLst/>
            <a:gdLst/>
            <a:ahLst/>
            <a:cxnLst/>
            <a:rect l="l" t="t" r="r" b="b"/>
            <a:pathLst>
              <a:path w="11120833" h="6158311">
                <a:moveTo>
                  <a:pt x="0" y="0"/>
                </a:moveTo>
                <a:lnTo>
                  <a:pt x="11120833" y="0"/>
                </a:lnTo>
                <a:lnTo>
                  <a:pt x="11120833" y="6158311"/>
                </a:lnTo>
                <a:lnTo>
                  <a:pt x="0" y="6158311"/>
                </a:lnTo>
                <a:lnTo>
                  <a:pt x="0" y="0"/>
                </a:lnTo>
                <a:close/>
              </a:path>
            </a:pathLst>
          </a:custGeom>
          <a:blipFill>
            <a:blip r:embed="rId2"/>
            <a:stretch>
              <a:fillRect/>
            </a:stretch>
          </a:blipFill>
        </p:spPr>
      </p:sp>
      <p:sp>
        <p:nvSpPr>
          <p:cNvPr id="3" name="TextBox 3"/>
          <p:cNvSpPr txBox="1"/>
          <p:nvPr/>
        </p:nvSpPr>
        <p:spPr>
          <a:xfrm>
            <a:off x="2842131" y="-152400"/>
            <a:ext cx="12734826" cy="1344471"/>
          </a:xfrm>
          <a:prstGeom prst="rect">
            <a:avLst/>
          </a:prstGeom>
        </p:spPr>
        <p:txBody>
          <a:bodyPr lIns="0" tIns="0" rIns="0" bIns="0" rtlCol="0" anchor="t">
            <a:spAutoFit/>
          </a:bodyPr>
          <a:lstStyle/>
          <a:p>
            <a:pPr algn="ctr">
              <a:lnSpc>
                <a:spcPts val="11480"/>
              </a:lnSpc>
            </a:pPr>
            <a:r>
              <a:rPr lang="en-US" sz="7200" b="1" dirty="0">
                <a:solidFill>
                  <a:srgbClr val="000000"/>
                </a:solidFill>
                <a:latin typeface="Canva Sans Bold"/>
                <a:ea typeface="Canva Sans Bold"/>
                <a:cs typeface="Canva Sans Bold"/>
                <a:sym typeface="Canva Sans Bold"/>
              </a:rPr>
              <a:t>Impact of Size on returns</a:t>
            </a:r>
          </a:p>
        </p:txBody>
      </p:sp>
      <p:sp>
        <p:nvSpPr>
          <p:cNvPr id="4" name="TextBox 4"/>
          <p:cNvSpPr txBox="1"/>
          <p:nvPr/>
        </p:nvSpPr>
        <p:spPr>
          <a:xfrm>
            <a:off x="65544" y="8306482"/>
            <a:ext cx="18288000" cy="1323975"/>
          </a:xfrm>
          <a:prstGeom prst="rect">
            <a:avLst/>
          </a:prstGeom>
        </p:spPr>
        <p:txBody>
          <a:bodyPr lIns="0" tIns="0" rIns="0" bIns="0" rtlCol="0" anchor="t">
            <a:spAutoFit/>
          </a:bodyPr>
          <a:lstStyle/>
          <a:p>
            <a:pPr marL="0" lvl="0" indent="0" algn="ctr">
              <a:lnSpc>
                <a:spcPts val="5204"/>
              </a:lnSpc>
              <a:spcBef>
                <a:spcPct val="0"/>
              </a:spcBef>
            </a:pPr>
            <a:r>
              <a:rPr lang="en-US" sz="4336" u="none" strike="noStrike">
                <a:solidFill>
                  <a:srgbClr val="000000"/>
                </a:solidFill>
                <a:latin typeface="Handy Casual"/>
                <a:ea typeface="Handy Casual"/>
                <a:cs typeface="Handy Casual"/>
                <a:sym typeface="Handy Casual"/>
              </a:rPr>
              <a:t>size less than 34, L, and XXXL items show notably higher returns, pointing to potential sizing inaccuracies.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1480206" y="1646309"/>
            <a:ext cx="8800665" cy="5811968"/>
          </a:xfrm>
          <a:custGeom>
            <a:avLst/>
            <a:gdLst/>
            <a:ahLst/>
            <a:cxnLst/>
            <a:rect l="l" t="t" r="r" b="b"/>
            <a:pathLst>
              <a:path w="8800665" h="5811968">
                <a:moveTo>
                  <a:pt x="0" y="0"/>
                </a:moveTo>
                <a:lnTo>
                  <a:pt x="8800664" y="0"/>
                </a:lnTo>
                <a:lnTo>
                  <a:pt x="8800664" y="5811968"/>
                </a:lnTo>
                <a:lnTo>
                  <a:pt x="0" y="5811968"/>
                </a:lnTo>
                <a:lnTo>
                  <a:pt x="0" y="0"/>
                </a:lnTo>
                <a:close/>
              </a:path>
            </a:pathLst>
          </a:custGeom>
          <a:blipFill>
            <a:blip r:embed="rId2"/>
            <a:stretch>
              <a:fillRect/>
            </a:stretch>
          </a:blipFill>
        </p:spPr>
      </p:sp>
      <p:sp>
        <p:nvSpPr>
          <p:cNvPr id="3" name="TextBox 3"/>
          <p:cNvSpPr txBox="1"/>
          <p:nvPr/>
        </p:nvSpPr>
        <p:spPr>
          <a:xfrm>
            <a:off x="2662973" y="38947"/>
            <a:ext cx="13293130" cy="1344471"/>
          </a:xfrm>
          <a:prstGeom prst="rect">
            <a:avLst/>
          </a:prstGeom>
        </p:spPr>
        <p:txBody>
          <a:bodyPr lIns="0" tIns="0" rIns="0" bIns="0" rtlCol="0" anchor="t">
            <a:spAutoFit/>
          </a:bodyPr>
          <a:lstStyle/>
          <a:p>
            <a:pPr algn="ctr">
              <a:lnSpc>
                <a:spcPts val="11480"/>
              </a:lnSpc>
              <a:spcBef>
                <a:spcPct val="0"/>
              </a:spcBef>
            </a:pPr>
            <a:r>
              <a:rPr lang="en-US" sz="7200" b="1" dirty="0">
                <a:solidFill>
                  <a:srgbClr val="000000"/>
                </a:solidFill>
                <a:latin typeface="Canva Sans Bold"/>
                <a:ea typeface="Canva Sans Bold"/>
                <a:cs typeface="Canva Sans Bold"/>
                <a:sym typeface="Canva Sans Bold"/>
              </a:rPr>
              <a:t>Impact of Price on returns</a:t>
            </a:r>
          </a:p>
        </p:txBody>
      </p:sp>
      <p:sp>
        <p:nvSpPr>
          <p:cNvPr id="4" name="TextBox 4"/>
          <p:cNvSpPr txBox="1"/>
          <p:nvPr/>
        </p:nvSpPr>
        <p:spPr>
          <a:xfrm>
            <a:off x="0" y="7829878"/>
            <a:ext cx="18288000" cy="1981200"/>
          </a:xfrm>
          <a:prstGeom prst="rect">
            <a:avLst/>
          </a:prstGeom>
        </p:spPr>
        <p:txBody>
          <a:bodyPr lIns="0" tIns="0" rIns="0" bIns="0" rtlCol="0" anchor="t">
            <a:spAutoFit/>
          </a:bodyPr>
          <a:lstStyle/>
          <a:p>
            <a:pPr marL="0" lvl="0" indent="0" algn="ctr">
              <a:lnSpc>
                <a:spcPts val="5204"/>
              </a:lnSpc>
              <a:spcBef>
                <a:spcPct val="0"/>
              </a:spcBef>
            </a:pPr>
            <a:r>
              <a:rPr lang="en-US" sz="4336" u="none" strike="noStrike">
                <a:solidFill>
                  <a:srgbClr val="000000"/>
                </a:solidFill>
                <a:latin typeface="Handy Casual"/>
                <a:ea typeface="Handy Casual"/>
                <a:cs typeface="Handy Casual"/>
                <a:sym typeface="Handy Casual"/>
              </a:rPr>
              <a:t>Items with higher average prices also tend to show higher return rates. This may reflect heightened customer expectations for expensive items, leading to more returns if they do not meet quality or fit expectations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4117896" y="1482926"/>
            <a:ext cx="9579243" cy="5618473"/>
          </a:xfrm>
          <a:custGeom>
            <a:avLst/>
            <a:gdLst/>
            <a:ahLst/>
            <a:cxnLst/>
            <a:rect l="l" t="t" r="r" b="b"/>
            <a:pathLst>
              <a:path w="9579243" h="5618473">
                <a:moveTo>
                  <a:pt x="0" y="0"/>
                </a:moveTo>
                <a:lnTo>
                  <a:pt x="9579243" y="0"/>
                </a:lnTo>
                <a:lnTo>
                  <a:pt x="9579243" y="5618472"/>
                </a:lnTo>
                <a:lnTo>
                  <a:pt x="0" y="5618472"/>
                </a:lnTo>
                <a:lnTo>
                  <a:pt x="0" y="0"/>
                </a:lnTo>
                <a:close/>
              </a:path>
            </a:pathLst>
          </a:custGeom>
          <a:blipFill>
            <a:blip r:embed="rId2"/>
            <a:stretch>
              <a:fillRect/>
            </a:stretch>
          </a:blipFill>
        </p:spPr>
      </p:sp>
      <p:sp>
        <p:nvSpPr>
          <p:cNvPr id="3" name="TextBox 3"/>
          <p:cNvSpPr txBox="1"/>
          <p:nvPr/>
        </p:nvSpPr>
        <p:spPr>
          <a:xfrm>
            <a:off x="1028700" y="10700"/>
            <a:ext cx="16217503" cy="1243318"/>
          </a:xfrm>
          <a:prstGeom prst="rect">
            <a:avLst/>
          </a:prstGeom>
        </p:spPr>
        <p:txBody>
          <a:bodyPr lIns="0" tIns="0" rIns="0" bIns="0" rtlCol="0" anchor="t">
            <a:spAutoFit/>
          </a:bodyPr>
          <a:lstStyle/>
          <a:p>
            <a:pPr algn="l">
              <a:lnSpc>
                <a:spcPts val="10220"/>
              </a:lnSpc>
              <a:spcBef>
                <a:spcPct val="0"/>
              </a:spcBef>
            </a:pPr>
            <a:r>
              <a:rPr lang="en-US" sz="7200" b="1" dirty="0">
                <a:solidFill>
                  <a:srgbClr val="000000"/>
                </a:solidFill>
                <a:latin typeface="Canva Sans Bold"/>
                <a:ea typeface="Canva Sans Bold"/>
                <a:cs typeface="Canva Sans Bold"/>
                <a:sym typeface="Canva Sans Bold"/>
              </a:rPr>
              <a:t>Impact of manufacturers on returns</a:t>
            </a:r>
          </a:p>
        </p:txBody>
      </p:sp>
      <p:sp>
        <p:nvSpPr>
          <p:cNvPr id="4" name="TextBox 4"/>
          <p:cNvSpPr txBox="1"/>
          <p:nvPr/>
        </p:nvSpPr>
        <p:spPr>
          <a:xfrm>
            <a:off x="0" y="7320473"/>
            <a:ext cx="18288000" cy="2638425"/>
          </a:xfrm>
          <a:prstGeom prst="rect">
            <a:avLst/>
          </a:prstGeom>
        </p:spPr>
        <p:txBody>
          <a:bodyPr lIns="0" tIns="0" rIns="0" bIns="0" rtlCol="0" anchor="t">
            <a:spAutoFit/>
          </a:bodyPr>
          <a:lstStyle/>
          <a:p>
            <a:pPr marL="0" lvl="0" indent="0" algn="ctr">
              <a:lnSpc>
                <a:spcPts val="5204"/>
              </a:lnSpc>
              <a:spcBef>
                <a:spcPct val="0"/>
              </a:spcBef>
            </a:pPr>
            <a:r>
              <a:rPr lang="en-US" sz="4336" u="none" strike="noStrike">
                <a:solidFill>
                  <a:srgbClr val="000000"/>
                </a:solidFill>
                <a:latin typeface="Handy Casual"/>
                <a:ea typeface="Handy Casual"/>
                <a:cs typeface="Handy Casual"/>
                <a:sym typeface="Handy Casual"/>
              </a:rPr>
              <a:t>The return rates vary considerably by manufacturer, with some IDs showing average returnShipment values near 0.2–0.3(a more stable performance in terms of product acceptance) and others approaching 1.0 (i.e., almost every order is returned). This suggests that product quality or design consistency differs significantly among manufacturers.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3603491" y="2045973"/>
            <a:ext cx="11081019" cy="5343715"/>
          </a:xfrm>
          <a:custGeom>
            <a:avLst/>
            <a:gdLst/>
            <a:ahLst/>
            <a:cxnLst/>
            <a:rect l="l" t="t" r="r" b="b"/>
            <a:pathLst>
              <a:path w="11081019" h="5343715">
                <a:moveTo>
                  <a:pt x="0" y="0"/>
                </a:moveTo>
                <a:lnTo>
                  <a:pt x="11081018" y="0"/>
                </a:lnTo>
                <a:lnTo>
                  <a:pt x="11081018" y="5343716"/>
                </a:lnTo>
                <a:lnTo>
                  <a:pt x="0" y="5343716"/>
                </a:lnTo>
                <a:lnTo>
                  <a:pt x="0" y="0"/>
                </a:lnTo>
                <a:close/>
              </a:path>
            </a:pathLst>
          </a:custGeom>
          <a:blipFill>
            <a:blip r:embed="rId2"/>
            <a:stretch>
              <a:fillRect/>
            </a:stretch>
          </a:blipFill>
        </p:spPr>
      </p:sp>
      <p:sp>
        <p:nvSpPr>
          <p:cNvPr id="3" name="TextBox 3"/>
          <p:cNvSpPr txBox="1"/>
          <p:nvPr/>
        </p:nvSpPr>
        <p:spPr>
          <a:xfrm>
            <a:off x="361255" y="67029"/>
            <a:ext cx="17565489" cy="1344471"/>
          </a:xfrm>
          <a:prstGeom prst="rect">
            <a:avLst/>
          </a:prstGeom>
        </p:spPr>
        <p:txBody>
          <a:bodyPr lIns="0" tIns="0" rIns="0" bIns="0" rtlCol="0" anchor="t">
            <a:spAutoFit/>
          </a:bodyPr>
          <a:lstStyle/>
          <a:p>
            <a:pPr algn="ctr">
              <a:lnSpc>
                <a:spcPts val="11480"/>
              </a:lnSpc>
              <a:spcBef>
                <a:spcPct val="0"/>
              </a:spcBef>
            </a:pPr>
            <a:r>
              <a:rPr lang="en-US" sz="7200" b="1" dirty="0">
                <a:solidFill>
                  <a:srgbClr val="000000"/>
                </a:solidFill>
                <a:latin typeface="Canva Sans Bold"/>
                <a:ea typeface="Canva Sans Bold"/>
                <a:cs typeface="Canva Sans Bold"/>
                <a:sym typeface="Canva Sans Bold"/>
              </a:rPr>
              <a:t>Impact of customer age on returns</a:t>
            </a:r>
          </a:p>
        </p:txBody>
      </p:sp>
      <p:sp>
        <p:nvSpPr>
          <p:cNvPr id="4" name="TextBox 4"/>
          <p:cNvSpPr txBox="1"/>
          <p:nvPr/>
        </p:nvSpPr>
        <p:spPr>
          <a:xfrm>
            <a:off x="0" y="7961189"/>
            <a:ext cx="18288000" cy="1981200"/>
          </a:xfrm>
          <a:prstGeom prst="rect">
            <a:avLst/>
          </a:prstGeom>
        </p:spPr>
        <p:txBody>
          <a:bodyPr lIns="0" tIns="0" rIns="0" bIns="0" rtlCol="0" anchor="t">
            <a:spAutoFit/>
          </a:bodyPr>
          <a:lstStyle/>
          <a:p>
            <a:pPr marL="0" lvl="0" indent="0" algn="ctr">
              <a:lnSpc>
                <a:spcPts val="5204"/>
              </a:lnSpc>
              <a:spcBef>
                <a:spcPct val="0"/>
              </a:spcBef>
            </a:pPr>
            <a:r>
              <a:rPr lang="en-US" sz="4336" u="none" strike="noStrike">
                <a:solidFill>
                  <a:srgbClr val="000000"/>
                </a:solidFill>
                <a:latin typeface="Handy Casual"/>
                <a:ea typeface="Handy Casual"/>
                <a:cs typeface="Handy Casual"/>
                <a:sym typeface="Handy Casual"/>
              </a:rPr>
              <a:t>From roughly ages 30 to 60, the average returnShipment appears more consistent and somewhat lower compared to the extremes, suggesting that these middle-aged customers may have clearer product expectations and less likelihood of returning items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TextBox 2"/>
          <p:cNvSpPr txBox="1"/>
          <p:nvPr/>
        </p:nvSpPr>
        <p:spPr>
          <a:xfrm>
            <a:off x="122981" y="49543"/>
            <a:ext cx="18042037" cy="948208"/>
          </a:xfrm>
          <a:prstGeom prst="rect">
            <a:avLst/>
          </a:prstGeom>
        </p:spPr>
        <p:txBody>
          <a:bodyPr lIns="0" tIns="0" rIns="0" bIns="0" rtlCol="0" anchor="t">
            <a:spAutoFit/>
          </a:bodyPr>
          <a:lstStyle/>
          <a:p>
            <a:pPr marL="0" lvl="0" indent="0" algn="l">
              <a:lnSpc>
                <a:spcPts val="7980"/>
              </a:lnSpc>
              <a:spcBef>
                <a:spcPct val="0"/>
              </a:spcBef>
            </a:pPr>
            <a:r>
              <a:rPr lang="en-US" sz="5400" b="1" u="none" strike="noStrike" dirty="0">
                <a:solidFill>
                  <a:srgbClr val="000000"/>
                </a:solidFill>
                <a:latin typeface="Canva Sans Bold"/>
                <a:ea typeface="Canva Sans Bold"/>
                <a:cs typeface="Canva Sans Bold"/>
                <a:sym typeface="Canva Sans Bold"/>
              </a:rPr>
              <a:t>Impact of customer location and gender on returns</a:t>
            </a:r>
          </a:p>
        </p:txBody>
      </p:sp>
      <p:sp>
        <p:nvSpPr>
          <p:cNvPr id="3" name="TextBox 3"/>
          <p:cNvSpPr txBox="1"/>
          <p:nvPr/>
        </p:nvSpPr>
        <p:spPr>
          <a:xfrm>
            <a:off x="0" y="6991350"/>
            <a:ext cx="18288000" cy="3295650"/>
          </a:xfrm>
          <a:prstGeom prst="rect">
            <a:avLst/>
          </a:prstGeom>
        </p:spPr>
        <p:txBody>
          <a:bodyPr lIns="0" tIns="0" rIns="0" bIns="0" rtlCol="0" anchor="t">
            <a:spAutoFit/>
          </a:bodyPr>
          <a:lstStyle/>
          <a:p>
            <a:pPr marL="0" lvl="0" indent="0" algn="ctr">
              <a:lnSpc>
                <a:spcPts val="5204"/>
              </a:lnSpc>
              <a:spcBef>
                <a:spcPct val="0"/>
              </a:spcBef>
            </a:pPr>
            <a:r>
              <a:rPr lang="en-US" sz="4336" u="none" strike="noStrike">
                <a:solidFill>
                  <a:srgbClr val="000000"/>
                </a:solidFill>
                <a:latin typeface="Handy Casual"/>
                <a:ea typeface="Handy Casual"/>
                <a:cs typeface="Handy Casual"/>
                <a:sym typeface="Handy Casual"/>
              </a:rPr>
              <a:t>Saxony, and Thuringia show some of the highest return rates (above ~0.50). This suggests that products delivered to these states—regardless of gender—are more frequently returned.In states like Saxony-Anhalt, the Mrs segment appears slightly higher in returnShipment compared to the Mr segment. This could mean female customers in these areas have more stringent expectations or are purchasing items that are prone to fit issues.</a:t>
            </a:r>
          </a:p>
        </p:txBody>
      </p:sp>
      <p:sp>
        <p:nvSpPr>
          <p:cNvPr id="4" name="Freeform 4"/>
          <p:cNvSpPr/>
          <p:nvPr/>
        </p:nvSpPr>
        <p:spPr>
          <a:xfrm>
            <a:off x="2831219" y="1606207"/>
            <a:ext cx="11301259" cy="4817162"/>
          </a:xfrm>
          <a:custGeom>
            <a:avLst/>
            <a:gdLst/>
            <a:ahLst/>
            <a:cxnLst/>
            <a:rect l="l" t="t" r="r" b="b"/>
            <a:pathLst>
              <a:path w="11301259" h="4817162">
                <a:moveTo>
                  <a:pt x="0" y="0"/>
                </a:moveTo>
                <a:lnTo>
                  <a:pt x="11301259" y="0"/>
                </a:lnTo>
                <a:lnTo>
                  <a:pt x="11301259" y="4817161"/>
                </a:lnTo>
                <a:lnTo>
                  <a:pt x="0" y="4817161"/>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1905000" y="1181100"/>
            <a:ext cx="14630400" cy="8763000"/>
          </a:xfrm>
          <a:custGeom>
            <a:avLst/>
            <a:gdLst/>
            <a:ahLst/>
            <a:cxnLst/>
            <a:rect l="l" t="t" r="r" b="b"/>
            <a:pathLst>
              <a:path w="11301259" h="6342832">
                <a:moveTo>
                  <a:pt x="0" y="0"/>
                </a:moveTo>
                <a:lnTo>
                  <a:pt x="11301259" y="0"/>
                </a:lnTo>
                <a:lnTo>
                  <a:pt x="11301259" y="6342831"/>
                </a:lnTo>
                <a:lnTo>
                  <a:pt x="0" y="6342831"/>
                </a:lnTo>
                <a:lnTo>
                  <a:pt x="0" y="0"/>
                </a:lnTo>
                <a:close/>
              </a:path>
            </a:pathLst>
          </a:custGeom>
          <a:blipFill>
            <a:blip r:embed="rId2"/>
            <a:stretch>
              <a:fillRect/>
            </a:stretch>
          </a:blipFill>
        </p:spPr>
      </p:sp>
      <p:sp>
        <p:nvSpPr>
          <p:cNvPr id="3" name="TextBox 3"/>
          <p:cNvSpPr txBox="1"/>
          <p:nvPr/>
        </p:nvSpPr>
        <p:spPr>
          <a:xfrm>
            <a:off x="5987754" y="-114300"/>
            <a:ext cx="4678164" cy="979157"/>
          </a:xfrm>
          <a:prstGeom prst="rect">
            <a:avLst/>
          </a:prstGeom>
        </p:spPr>
        <p:txBody>
          <a:bodyPr lIns="0" tIns="0" rIns="0" bIns="0" rtlCol="0" anchor="t">
            <a:spAutoFit/>
          </a:bodyPr>
          <a:lstStyle/>
          <a:p>
            <a:pPr marL="0" lvl="0" indent="0" algn="l">
              <a:lnSpc>
                <a:spcPts val="7980"/>
              </a:lnSpc>
              <a:spcBef>
                <a:spcPct val="0"/>
              </a:spcBef>
            </a:pPr>
            <a:r>
              <a:rPr lang="en-US" sz="5700" b="1">
                <a:solidFill>
                  <a:srgbClr val="000000"/>
                </a:solidFill>
                <a:latin typeface="Canva Sans Bold"/>
                <a:ea typeface="Canva Sans Bold"/>
                <a:cs typeface="Canva Sans Bold"/>
                <a:sym typeface="Canva Sans Bold"/>
              </a:rPr>
              <a:t>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286</Words>
  <Application>Microsoft Office PowerPoint</Application>
  <PresentationFormat>Custom</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Handy Casual</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dc:title>
  <cp:lastModifiedBy>koyalkarchetan06@outlook.com</cp:lastModifiedBy>
  <cp:revision>2</cp:revision>
  <dcterms:created xsi:type="dcterms:W3CDTF">2006-08-16T00:00:00Z</dcterms:created>
  <dcterms:modified xsi:type="dcterms:W3CDTF">2025-03-26T09:19:38Z</dcterms:modified>
  <dc:identifier>DAGikIHNf1o</dc:identifier>
</cp:coreProperties>
</file>