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nva Sans Bold" panose="020B0604020202020204" charset="0"/>
      <p:regular r:id="rId17"/>
    </p:embeddedFont>
    <p:embeddedFont>
      <p:font typeface="Eastman Grotesque Bold" panose="020B0604020202020204" charset="0"/>
      <p:regular r:id="rId18"/>
    </p:embeddedFont>
    <p:embeddedFont>
      <p:font typeface="Open Sans" panose="020B0606030504020204" pitchFamily="34" charset="0"/>
      <p:regular r:id="rId19"/>
    </p:embeddedFont>
    <p:embeddedFont>
      <p:font typeface="Open Sans Bold" panose="020B0604020202020204" charset="0"/>
      <p:regular r:id="rId20"/>
    </p:embeddedFont>
    <p:embeddedFont>
      <p:font typeface="Poppins" panose="00000500000000000000" pitchFamily="2" charset="0"/>
      <p:regular r:id="rId21"/>
    </p:embeddedFont>
    <p:embeddedFont>
      <p:font typeface="Poppins Bold" panose="020B0604020202020204" charset="0"/>
      <p:regular r:id="rId22"/>
    </p:embeddedFont>
    <p:embeddedFont>
      <p:font typeface="Poppins Italics" panose="020B0604020202020204" charset="0"/>
      <p:regular r:id="rId23"/>
    </p:embeddedFont>
    <p:embeddedFont>
      <p:font typeface="Poppins Semi-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5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91173" y="2243453"/>
            <a:ext cx="2474806" cy="660290"/>
            <a:chOff x="0" y="0"/>
            <a:chExt cx="936333" cy="2498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36333" cy="249818"/>
            </a:xfrm>
            <a:custGeom>
              <a:avLst/>
              <a:gdLst/>
              <a:ahLst/>
              <a:cxnLst/>
              <a:rect l="l" t="t" r="r" b="b"/>
              <a:pathLst>
                <a:path w="936333" h="249818">
                  <a:moveTo>
                    <a:pt x="124909" y="0"/>
                  </a:moveTo>
                  <a:lnTo>
                    <a:pt x="811424" y="0"/>
                  </a:lnTo>
                  <a:cubicBezTo>
                    <a:pt x="880410" y="0"/>
                    <a:pt x="936333" y="55924"/>
                    <a:pt x="936333" y="124909"/>
                  </a:cubicBezTo>
                  <a:lnTo>
                    <a:pt x="936333" y="124909"/>
                  </a:lnTo>
                  <a:cubicBezTo>
                    <a:pt x="936333" y="158037"/>
                    <a:pt x="923173" y="189808"/>
                    <a:pt x="899748" y="213233"/>
                  </a:cubicBezTo>
                  <a:cubicBezTo>
                    <a:pt x="876323" y="236658"/>
                    <a:pt x="844552" y="249818"/>
                    <a:pt x="811424" y="249818"/>
                  </a:cubicBezTo>
                  <a:lnTo>
                    <a:pt x="124909" y="249818"/>
                  </a:lnTo>
                  <a:cubicBezTo>
                    <a:pt x="91781" y="249818"/>
                    <a:pt x="60010" y="236658"/>
                    <a:pt x="36585" y="213233"/>
                  </a:cubicBezTo>
                  <a:cubicBezTo>
                    <a:pt x="13160" y="189808"/>
                    <a:pt x="0" y="158037"/>
                    <a:pt x="0" y="124909"/>
                  </a:cubicBezTo>
                  <a:lnTo>
                    <a:pt x="0" y="124909"/>
                  </a:lnTo>
                  <a:cubicBezTo>
                    <a:pt x="0" y="91781"/>
                    <a:pt x="13160" y="60010"/>
                    <a:pt x="36585" y="36585"/>
                  </a:cubicBezTo>
                  <a:cubicBezTo>
                    <a:pt x="60010" y="13160"/>
                    <a:pt x="91781" y="0"/>
                    <a:pt x="12490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441FF">
                    <a:alpha val="100000"/>
                  </a:srgbClr>
                </a:gs>
                <a:gs pos="100000">
                  <a:srgbClr val="4E3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936333" cy="297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Group 4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6940243"/>
            <a:ext cx="10159183" cy="4476755"/>
            <a:chOff x="0" y="0"/>
            <a:chExt cx="2675670" cy="11790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75670" cy="1179063"/>
            </a:xfrm>
            <a:custGeom>
              <a:avLst/>
              <a:gdLst/>
              <a:ahLst/>
              <a:cxnLst/>
              <a:rect l="l" t="t" r="r" b="b"/>
              <a:pathLst>
                <a:path w="2675670" h="1179063">
                  <a:moveTo>
                    <a:pt x="67061" y="0"/>
                  </a:moveTo>
                  <a:lnTo>
                    <a:pt x="2608608" y="0"/>
                  </a:lnTo>
                  <a:cubicBezTo>
                    <a:pt x="2626394" y="0"/>
                    <a:pt x="2643451" y="7065"/>
                    <a:pt x="2656028" y="19642"/>
                  </a:cubicBezTo>
                  <a:cubicBezTo>
                    <a:pt x="2668604" y="32218"/>
                    <a:pt x="2675670" y="49276"/>
                    <a:pt x="2675670" y="67061"/>
                  </a:cubicBezTo>
                  <a:lnTo>
                    <a:pt x="2675670" y="1112002"/>
                  </a:lnTo>
                  <a:cubicBezTo>
                    <a:pt x="2675670" y="1149038"/>
                    <a:pt x="2645645" y="1179063"/>
                    <a:pt x="2608608" y="1179063"/>
                  </a:cubicBezTo>
                  <a:lnTo>
                    <a:pt x="67061" y="1179063"/>
                  </a:lnTo>
                  <a:cubicBezTo>
                    <a:pt x="30024" y="1179063"/>
                    <a:pt x="0" y="1149038"/>
                    <a:pt x="0" y="1112002"/>
                  </a:cubicBezTo>
                  <a:lnTo>
                    <a:pt x="0" y="67061"/>
                  </a:lnTo>
                  <a:cubicBezTo>
                    <a:pt x="0" y="30024"/>
                    <a:pt x="30024" y="0"/>
                    <a:pt x="6706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E441FF">
                    <a:alpha val="100000"/>
                  </a:srgbClr>
                </a:gs>
                <a:gs pos="100000">
                  <a:srgbClr val="4E3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2675670" cy="12647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91173" y="3187948"/>
            <a:ext cx="10676404" cy="332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23"/>
              </a:lnSpc>
            </a:pPr>
            <a:r>
              <a:rPr lang="en-US" sz="8423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SEGMENTATION &amp; PERSONALIZATION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12088601" y="4304655"/>
            <a:ext cx="6481802" cy="6108179"/>
          </a:xfrm>
          <a:custGeom>
            <a:avLst/>
            <a:gdLst/>
            <a:ahLst/>
            <a:cxnLst/>
            <a:rect l="l" t="t" r="r" b="b"/>
            <a:pathLst>
              <a:path w="6481802" h="6108179">
                <a:moveTo>
                  <a:pt x="0" y="0"/>
                </a:moveTo>
                <a:lnTo>
                  <a:pt x="6481802" y="0"/>
                </a:lnTo>
                <a:lnTo>
                  <a:pt x="6481802" y="6108178"/>
                </a:lnTo>
                <a:lnTo>
                  <a:pt x="0" y="6108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56314" y="7273019"/>
            <a:ext cx="6587686" cy="2583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</a:pPr>
            <a:r>
              <a:rPr lang="en-US" sz="293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24MBMB01 - Sivani</a:t>
            </a:r>
          </a:p>
          <a:p>
            <a:pPr algn="l">
              <a:lnSpc>
                <a:spcPts val="4103"/>
              </a:lnSpc>
            </a:pPr>
            <a:r>
              <a:rPr lang="en-US" sz="293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24MBMB15 - Sri Harsha</a:t>
            </a:r>
          </a:p>
          <a:p>
            <a:pPr algn="l">
              <a:lnSpc>
                <a:spcPts val="4103"/>
              </a:lnSpc>
            </a:pPr>
            <a:r>
              <a:rPr lang="en-US" sz="293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24MBMB16 - Fahim</a:t>
            </a:r>
          </a:p>
          <a:p>
            <a:pPr algn="l">
              <a:lnSpc>
                <a:spcPts val="4103"/>
              </a:lnSpc>
            </a:pPr>
            <a:r>
              <a:rPr lang="en-US" sz="293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24MBMB20 - Chetan</a:t>
            </a:r>
          </a:p>
          <a:p>
            <a:pPr algn="l">
              <a:lnSpc>
                <a:spcPts val="4103"/>
              </a:lnSpc>
            </a:pPr>
            <a:r>
              <a:rPr lang="en-US" sz="293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24MBMB36 - Usha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341741" y="4051475"/>
            <a:ext cx="7827594" cy="2191605"/>
            <a:chOff x="0" y="0"/>
            <a:chExt cx="2061588" cy="5772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1589" cy="577213"/>
            </a:xfrm>
            <a:custGeom>
              <a:avLst/>
              <a:gdLst/>
              <a:ahLst/>
              <a:cxnLst/>
              <a:rect l="l" t="t" r="r" b="b"/>
              <a:pathLst>
                <a:path w="2061589" h="577213">
                  <a:moveTo>
                    <a:pt x="50442" y="0"/>
                  </a:moveTo>
                  <a:lnTo>
                    <a:pt x="2011147" y="0"/>
                  </a:lnTo>
                  <a:cubicBezTo>
                    <a:pt x="2024525" y="0"/>
                    <a:pt x="2037355" y="5314"/>
                    <a:pt x="2046814" y="14774"/>
                  </a:cubicBezTo>
                  <a:cubicBezTo>
                    <a:pt x="2056274" y="24234"/>
                    <a:pt x="2061589" y="37064"/>
                    <a:pt x="2061589" y="50442"/>
                  </a:cubicBezTo>
                  <a:lnTo>
                    <a:pt x="2061589" y="526771"/>
                  </a:lnTo>
                  <a:cubicBezTo>
                    <a:pt x="2061589" y="540149"/>
                    <a:pt x="2056274" y="552979"/>
                    <a:pt x="2046814" y="562439"/>
                  </a:cubicBezTo>
                  <a:cubicBezTo>
                    <a:pt x="2037355" y="571898"/>
                    <a:pt x="2024525" y="577213"/>
                    <a:pt x="2011147" y="577213"/>
                  </a:cubicBezTo>
                  <a:lnTo>
                    <a:pt x="50442" y="577213"/>
                  </a:lnTo>
                  <a:cubicBezTo>
                    <a:pt x="22584" y="577213"/>
                    <a:pt x="0" y="554629"/>
                    <a:pt x="0" y="526771"/>
                  </a:cubicBezTo>
                  <a:lnTo>
                    <a:pt x="0" y="50442"/>
                  </a:lnTo>
                  <a:cubicBezTo>
                    <a:pt x="0" y="37064"/>
                    <a:pt x="5314" y="24234"/>
                    <a:pt x="14774" y="14774"/>
                  </a:cubicBezTo>
                  <a:cubicBezTo>
                    <a:pt x="24234" y="5314"/>
                    <a:pt x="37064" y="0"/>
                    <a:pt x="504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E441FF">
                      <a:alpha val="100000"/>
                    </a:srgbClr>
                  </a:gs>
                  <a:gs pos="100000">
                    <a:srgbClr val="4E31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061588" cy="615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1909247" y="714671"/>
            <a:ext cx="3151477" cy="3029357"/>
          </a:xfrm>
          <a:custGeom>
            <a:avLst/>
            <a:gdLst/>
            <a:ahLst/>
            <a:cxnLst/>
            <a:rect l="l" t="t" r="r" b="b"/>
            <a:pathLst>
              <a:path w="3151477" h="3029357">
                <a:moveTo>
                  <a:pt x="0" y="0"/>
                </a:moveTo>
                <a:lnTo>
                  <a:pt x="3151477" y="0"/>
                </a:lnTo>
                <a:lnTo>
                  <a:pt x="3151477" y="3029357"/>
                </a:lnTo>
                <a:lnTo>
                  <a:pt x="0" y="3029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408857" y="367709"/>
            <a:ext cx="12045936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9647" y="2192901"/>
            <a:ext cx="4258419" cy="94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5"/>
              </a:lnSpc>
            </a:pPr>
            <a:r>
              <a:rPr lang="en-US" sz="5261" b="1">
                <a:solidFill>
                  <a:srgbClr val="5E17E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Quality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97298" y="3253589"/>
            <a:ext cx="5178475" cy="2809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Incomplete</a:t>
            </a:r>
          </a:p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Inaccurate</a:t>
            </a:r>
          </a:p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Inconsistent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747905"/>
            <a:ext cx="14426093" cy="207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0495" lvl="1" indent="-315247" algn="l">
              <a:lnSpc>
                <a:spcPts val="4088"/>
              </a:lnSpc>
              <a:buFont typeface="Arial"/>
              <a:buChar char="•"/>
            </a:pPr>
            <a:r>
              <a:rPr lang="en-US" sz="292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Garbage in, garbage out — no matter how good the algorithm (K-means, Agglomerative), if data is flawed, segments will be misleading.</a:t>
            </a:r>
          </a:p>
          <a:p>
            <a:pPr marL="630495" lvl="1" indent="-315247" algn="l">
              <a:lnSpc>
                <a:spcPts val="4088"/>
              </a:lnSpc>
              <a:buFont typeface="Arial"/>
              <a:buChar char="•"/>
            </a:pPr>
            <a:r>
              <a:rPr lang="en-US" sz="292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For personalization, poor data may lead to irrelevant recommendations or messages.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20200" y="4367851"/>
            <a:ext cx="7270676" cy="147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752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If customer purchase data is missing for certain months, a system might wrongly assume a customer is inactive.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341741" y="3678507"/>
            <a:ext cx="7827594" cy="2191605"/>
            <a:chOff x="0" y="0"/>
            <a:chExt cx="2061588" cy="5772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1589" cy="577213"/>
            </a:xfrm>
            <a:custGeom>
              <a:avLst/>
              <a:gdLst/>
              <a:ahLst/>
              <a:cxnLst/>
              <a:rect l="l" t="t" r="r" b="b"/>
              <a:pathLst>
                <a:path w="2061589" h="577213">
                  <a:moveTo>
                    <a:pt x="50442" y="0"/>
                  </a:moveTo>
                  <a:lnTo>
                    <a:pt x="2011147" y="0"/>
                  </a:lnTo>
                  <a:cubicBezTo>
                    <a:pt x="2024525" y="0"/>
                    <a:pt x="2037355" y="5314"/>
                    <a:pt x="2046814" y="14774"/>
                  </a:cubicBezTo>
                  <a:cubicBezTo>
                    <a:pt x="2056274" y="24234"/>
                    <a:pt x="2061589" y="37064"/>
                    <a:pt x="2061589" y="50442"/>
                  </a:cubicBezTo>
                  <a:lnTo>
                    <a:pt x="2061589" y="526771"/>
                  </a:lnTo>
                  <a:cubicBezTo>
                    <a:pt x="2061589" y="540149"/>
                    <a:pt x="2056274" y="552979"/>
                    <a:pt x="2046814" y="562439"/>
                  </a:cubicBezTo>
                  <a:cubicBezTo>
                    <a:pt x="2037355" y="571898"/>
                    <a:pt x="2024525" y="577213"/>
                    <a:pt x="2011147" y="577213"/>
                  </a:cubicBezTo>
                  <a:lnTo>
                    <a:pt x="50442" y="577213"/>
                  </a:lnTo>
                  <a:cubicBezTo>
                    <a:pt x="22584" y="577213"/>
                    <a:pt x="0" y="554629"/>
                    <a:pt x="0" y="526771"/>
                  </a:cubicBezTo>
                  <a:lnTo>
                    <a:pt x="0" y="50442"/>
                  </a:lnTo>
                  <a:cubicBezTo>
                    <a:pt x="0" y="37064"/>
                    <a:pt x="5314" y="24234"/>
                    <a:pt x="14774" y="14774"/>
                  </a:cubicBezTo>
                  <a:cubicBezTo>
                    <a:pt x="24234" y="5314"/>
                    <a:pt x="37064" y="0"/>
                    <a:pt x="504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E441FF">
                      <a:alpha val="100000"/>
                    </a:srgbClr>
                  </a:gs>
                  <a:gs pos="100000">
                    <a:srgbClr val="4E31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061588" cy="615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890876" y="6265361"/>
            <a:ext cx="1741409" cy="2250609"/>
          </a:xfrm>
          <a:custGeom>
            <a:avLst/>
            <a:gdLst/>
            <a:ahLst/>
            <a:cxnLst/>
            <a:rect l="l" t="t" r="r" b="b"/>
            <a:pathLst>
              <a:path w="1741409" h="2250609">
                <a:moveTo>
                  <a:pt x="0" y="0"/>
                </a:moveTo>
                <a:lnTo>
                  <a:pt x="1741409" y="0"/>
                </a:lnTo>
                <a:lnTo>
                  <a:pt x="1741409" y="2250609"/>
                </a:lnTo>
                <a:lnTo>
                  <a:pt x="0" y="22506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408857" y="367709"/>
            <a:ext cx="12045936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47421" y="2031534"/>
            <a:ext cx="15651872" cy="94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5"/>
              </a:lnSpc>
            </a:pPr>
            <a:r>
              <a:rPr lang="en-US" sz="5261" b="1">
                <a:solidFill>
                  <a:srgbClr val="5E17E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Choosing Relevant Criteria for Segmentation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3298076"/>
            <a:ext cx="6743700" cy="2809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 dirty="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Demographics</a:t>
            </a:r>
          </a:p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 dirty="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Psychographics</a:t>
            </a:r>
          </a:p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 dirty="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Behavioral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747905"/>
            <a:ext cx="14426093" cy="2074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0495" lvl="1" indent="-315247" algn="l">
              <a:lnSpc>
                <a:spcPts val="4088"/>
              </a:lnSpc>
              <a:buFont typeface="Arial"/>
              <a:buChar char="•"/>
            </a:pPr>
            <a:r>
              <a:rPr lang="en-US" sz="292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Which variable or combination gives the most useful, actionable segments?</a:t>
            </a:r>
          </a:p>
          <a:p>
            <a:pPr marL="630495" lvl="1" indent="-315247" algn="l">
              <a:lnSpc>
                <a:spcPts val="4088"/>
              </a:lnSpc>
              <a:buFont typeface="Arial"/>
              <a:buChar char="•"/>
            </a:pPr>
            <a:r>
              <a:rPr lang="en-US" sz="292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Over-simplified criteria may miss key nuances, while too many variables can make clusters hard to interpret.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620200" y="3994882"/>
            <a:ext cx="7270676" cy="147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752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Segmenting based only on age may not reveal shopping preferences as accurately as behavioral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341741" y="3545726"/>
            <a:ext cx="7827594" cy="2428808"/>
            <a:chOff x="0" y="0"/>
            <a:chExt cx="2061588" cy="6396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1589" cy="639686"/>
            </a:xfrm>
            <a:custGeom>
              <a:avLst/>
              <a:gdLst/>
              <a:ahLst/>
              <a:cxnLst/>
              <a:rect l="l" t="t" r="r" b="b"/>
              <a:pathLst>
                <a:path w="2061589" h="639686">
                  <a:moveTo>
                    <a:pt x="50442" y="0"/>
                  </a:moveTo>
                  <a:lnTo>
                    <a:pt x="2011147" y="0"/>
                  </a:lnTo>
                  <a:cubicBezTo>
                    <a:pt x="2024525" y="0"/>
                    <a:pt x="2037355" y="5314"/>
                    <a:pt x="2046814" y="14774"/>
                  </a:cubicBezTo>
                  <a:cubicBezTo>
                    <a:pt x="2056274" y="24234"/>
                    <a:pt x="2061589" y="37064"/>
                    <a:pt x="2061589" y="50442"/>
                  </a:cubicBezTo>
                  <a:lnTo>
                    <a:pt x="2061589" y="589244"/>
                  </a:lnTo>
                  <a:cubicBezTo>
                    <a:pt x="2061589" y="617103"/>
                    <a:pt x="2039005" y="639686"/>
                    <a:pt x="2011147" y="639686"/>
                  </a:cubicBezTo>
                  <a:lnTo>
                    <a:pt x="50442" y="639686"/>
                  </a:lnTo>
                  <a:cubicBezTo>
                    <a:pt x="37064" y="639686"/>
                    <a:pt x="24234" y="634372"/>
                    <a:pt x="14774" y="624912"/>
                  </a:cubicBezTo>
                  <a:cubicBezTo>
                    <a:pt x="5314" y="615452"/>
                    <a:pt x="0" y="602622"/>
                    <a:pt x="0" y="589244"/>
                  </a:cubicBezTo>
                  <a:lnTo>
                    <a:pt x="0" y="50442"/>
                  </a:lnTo>
                  <a:cubicBezTo>
                    <a:pt x="0" y="37064"/>
                    <a:pt x="5314" y="24234"/>
                    <a:pt x="14774" y="14774"/>
                  </a:cubicBezTo>
                  <a:cubicBezTo>
                    <a:pt x="24234" y="5314"/>
                    <a:pt x="37064" y="0"/>
                    <a:pt x="504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E441FF">
                      <a:alpha val="100000"/>
                    </a:srgbClr>
                  </a:gs>
                  <a:gs pos="100000">
                    <a:srgbClr val="4E31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061588" cy="6777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877158" y="768680"/>
            <a:ext cx="2113467" cy="2281745"/>
          </a:xfrm>
          <a:custGeom>
            <a:avLst/>
            <a:gdLst/>
            <a:ahLst/>
            <a:cxnLst/>
            <a:rect l="l" t="t" r="r" b="b"/>
            <a:pathLst>
              <a:path w="2113467" h="2281745">
                <a:moveTo>
                  <a:pt x="0" y="0"/>
                </a:moveTo>
                <a:lnTo>
                  <a:pt x="2113466" y="0"/>
                </a:lnTo>
                <a:lnTo>
                  <a:pt x="2113466" y="2281746"/>
                </a:lnTo>
                <a:lnTo>
                  <a:pt x="0" y="2281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408857" y="367709"/>
            <a:ext cx="12045936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708" y="2107734"/>
            <a:ext cx="15651872" cy="94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65"/>
              </a:lnSpc>
            </a:pPr>
            <a:r>
              <a:rPr lang="en-US" sz="5261" b="1">
                <a:solidFill>
                  <a:srgbClr val="5E17EB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Privacy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3298076"/>
            <a:ext cx="6210300" cy="2798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 dirty="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Consent</a:t>
            </a:r>
          </a:p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 dirty="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Transparency</a:t>
            </a:r>
          </a:p>
          <a:p>
            <a:pPr marL="1135886" lvl="1" indent="-567943" algn="l">
              <a:lnSpc>
                <a:spcPts val="7365"/>
              </a:lnSpc>
              <a:buFont typeface="Arial"/>
              <a:buChar char="•"/>
            </a:pPr>
            <a:r>
              <a:rPr lang="en-US" sz="5261" dirty="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Compliance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6802992"/>
            <a:ext cx="14426093" cy="1556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0495" lvl="1" indent="-315247" algn="l">
              <a:lnSpc>
                <a:spcPts val="4088"/>
              </a:lnSpc>
              <a:buFont typeface="Arial"/>
              <a:buChar char="•"/>
            </a:pPr>
            <a:r>
              <a:rPr lang="en-US" sz="292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Failing to handle data responsibly can lead to legal penalties and loss of customer trust.</a:t>
            </a:r>
          </a:p>
          <a:p>
            <a:pPr marL="630495" lvl="1" indent="-315247" algn="l">
              <a:lnSpc>
                <a:spcPts val="4088"/>
              </a:lnSpc>
              <a:buFont typeface="Arial"/>
              <a:buChar char="•"/>
            </a:pPr>
            <a:r>
              <a:rPr lang="en-US" sz="2920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Limits access to certain kinds of rich, personalized data.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72600" y="3737816"/>
            <a:ext cx="7270676" cy="1958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2752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A recommendation system that uses private location history without consent might violate user privacy and spark backlash.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708867" y="3088613"/>
            <a:ext cx="6972706" cy="5229529"/>
          </a:xfrm>
          <a:custGeom>
            <a:avLst/>
            <a:gdLst/>
            <a:ahLst/>
            <a:cxnLst/>
            <a:rect l="l" t="t" r="r" b="b"/>
            <a:pathLst>
              <a:path w="6972706" h="5229529">
                <a:moveTo>
                  <a:pt x="0" y="0"/>
                </a:moveTo>
                <a:lnTo>
                  <a:pt x="6972706" y="0"/>
                </a:lnTo>
                <a:lnTo>
                  <a:pt x="6972706" y="5229529"/>
                </a:lnTo>
                <a:lnTo>
                  <a:pt x="0" y="5229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408857" y="367709"/>
            <a:ext cx="14063018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Real World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5350" y="1685496"/>
            <a:ext cx="8815208" cy="789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3489" lvl="1" indent="-261744" algn="l">
              <a:lnSpc>
                <a:spcPts val="3394"/>
              </a:lnSpc>
              <a:buFont typeface="Arial"/>
              <a:buChar char="•"/>
            </a:pPr>
            <a:r>
              <a:rPr lang="en-US" sz="2424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POWERING BUSINESS GROWTH WITH ML-DRIVEN INSIGHTS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Value:</a:t>
            </a:r>
            <a:r>
              <a:rPr lang="en-US" sz="2224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 i="1">
                <a:solidFill>
                  <a:srgbClr val="5E17EB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Engagement:</a:t>
            </a:r>
            <a:r>
              <a:rPr lang="en-US" sz="2224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Personalized recommendations boost user interaction (e.g., Netflix drives 80% of views via suggestions).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endParaRPr lang="en-US" sz="2224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 i="1">
                <a:solidFill>
                  <a:srgbClr val="5E17EB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Revenue:</a:t>
            </a:r>
            <a:r>
              <a:rPr lang="en-US" sz="2224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Targeted campaigns increase sales (e.g., Amazon’s 35% revenue from personalized product recommendations).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endParaRPr lang="en-US" sz="2224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ML-Powered Examples:</a:t>
            </a:r>
            <a:r>
              <a:rPr lang="en-US" sz="2224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 i="1">
                <a:solidFill>
                  <a:srgbClr val="5E17EB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Starbucks:</a:t>
            </a:r>
            <a:r>
              <a:rPr lang="en-US" sz="2224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Uses K-Means to segment loyalty app users, driving 50% of U.S. sales with tailored offers.  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endParaRPr lang="en-US" sz="2224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 i="1">
                <a:solidFill>
                  <a:srgbClr val="5E17EB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Spotify: </a:t>
            </a:r>
            <a:r>
              <a:rPr lang="en-US" sz="2224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Recommendation systems personalize playlists, enhancing user retention by 20%.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endParaRPr lang="en-US" sz="2224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4"/>
              </a:lnSpc>
              <a:spcBef>
                <a:spcPct val="0"/>
              </a:spcBef>
            </a:pPr>
            <a:r>
              <a:rPr lang="en-US" sz="2224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Why It Works</a:t>
            </a:r>
            <a:r>
              <a:rPr lang="en-US" sz="2224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: K-Means, agglomerative clustering, and recommendation systems uncover actionable customer insights.</a:t>
            </a:r>
          </a:p>
          <a:p>
            <a:pPr algn="l">
              <a:lnSpc>
                <a:spcPts val="3114"/>
              </a:lnSpc>
              <a:spcBef>
                <a:spcPct val="0"/>
              </a:spcBef>
            </a:pPr>
            <a:endParaRPr lang="en-US" sz="2224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440366" y="3254123"/>
            <a:ext cx="7203322" cy="4898509"/>
          </a:xfrm>
          <a:custGeom>
            <a:avLst/>
            <a:gdLst/>
            <a:ahLst/>
            <a:cxnLst/>
            <a:rect l="l" t="t" r="r" b="b"/>
            <a:pathLst>
              <a:path w="7203322" h="4898509">
                <a:moveTo>
                  <a:pt x="0" y="0"/>
                </a:moveTo>
                <a:lnTo>
                  <a:pt x="7203322" y="0"/>
                </a:lnTo>
                <a:lnTo>
                  <a:pt x="7203322" y="4898509"/>
                </a:lnTo>
                <a:lnTo>
                  <a:pt x="0" y="489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4" r="-103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408857" y="367709"/>
            <a:ext cx="14063018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Real World applications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4787" y="1776091"/>
            <a:ext cx="9915146" cy="7430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499" lvl="1" indent="-240250" algn="l">
              <a:lnSpc>
                <a:spcPts val="3115"/>
              </a:lnSpc>
              <a:buFont typeface="Arial"/>
              <a:buChar char="•"/>
            </a:pPr>
            <a:r>
              <a:rPr lang="en-US" sz="2225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SHAPING THE FUTURE OF PERSONALIZATION WITH MACHINE LEARNING</a:t>
            </a:r>
          </a:p>
          <a:p>
            <a:pPr algn="l">
              <a:lnSpc>
                <a:spcPts val="3115"/>
              </a:lnSpc>
            </a:pPr>
            <a:r>
              <a:rPr lang="en-US" sz="2225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Key Takeaway:</a:t>
            </a:r>
            <a:r>
              <a:rPr lang="en-US" sz="2225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ML-driven segmentation and personalization revolutionize customer experiences, enhancing loyalty and profitability.  </a:t>
            </a:r>
          </a:p>
          <a:p>
            <a:pPr algn="l">
              <a:lnSpc>
                <a:spcPts val="3115"/>
              </a:lnSpc>
            </a:pPr>
            <a:endParaRPr lang="en-US" sz="2225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5"/>
              </a:lnSpc>
            </a:pPr>
            <a:r>
              <a:rPr lang="en-US" sz="2225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Cross-Industry Impact:</a:t>
            </a:r>
            <a:r>
              <a:rPr lang="en-US" sz="2225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  <a:p>
            <a:pPr algn="l">
              <a:lnSpc>
                <a:spcPts val="3115"/>
              </a:lnSpc>
            </a:pPr>
            <a:r>
              <a:rPr lang="en-US" sz="2225" i="1">
                <a:solidFill>
                  <a:srgbClr val="5E17EB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E-Commerce:</a:t>
            </a:r>
            <a:r>
              <a:rPr lang="en-US" sz="2225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Amazon uses hybrid recommendation models, combining collaborative and content-based filtering for precision.  </a:t>
            </a:r>
          </a:p>
          <a:p>
            <a:pPr algn="l">
              <a:lnSpc>
                <a:spcPts val="3115"/>
              </a:lnSpc>
            </a:pPr>
            <a:endParaRPr lang="en-US" sz="2225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5"/>
              </a:lnSpc>
            </a:pPr>
            <a:r>
              <a:rPr lang="en-US" sz="2225" i="1">
                <a:solidFill>
                  <a:srgbClr val="5E17EB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Streaming:</a:t>
            </a:r>
            <a:r>
              <a:rPr lang="en-US" sz="2225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Spotify applies agglomerative clustering to group users by listening habits, tailoring playlists dynamically.  </a:t>
            </a:r>
          </a:p>
          <a:p>
            <a:pPr algn="l">
              <a:lnSpc>
                <a:spcPts val="3115"/>
              </a:lnSpc>
            </a:pPr>
            <a:endParaRPr lang="en-US" sz="2225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5"/>
              </a:lnSpc>
            </a:pPr>
            <a:r>
              <a:rPr lang="en-US" sz="2225" i="1">
                <a:solidFill>
                  <a:srgbClr val="5E17EB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Retail:</a:t>
            </a:r>
            <a:r>
              <a:rPr lang="en-US" sz="2225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Starbucks leverages K-Means to identify high-value customers, optimizing marketing spend.</a:t>
            </a:r>
          </a:p>
          <a:p>
            <a:pPr algn="l">
              <a:lnSpc>
                <a:spcPts val="3115"/>
              </a:lnSpc>
            </a:pPr>
            <a:endParaRPr lang="en-US" sz="2225">
              <a:solidFill>
                <a:srgbClr val="5E17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115"/>
              </a:lnSpc>
            </a:pPr>
            <a:r>
              <a:rPr lang="en-US" sz="2225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Trends: </a:t>
            </a:r>
            <a:r>
              <a:rPr lang="en-US" sz="2225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Deep learning enables real-time hyper-personalization; privacy-first approaches (e.g., zero-party data) ensure ethical AI practices.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44484" y="5105400"/>
            <a:ext cx="8373469" cy="1463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620"/>
              </a:lnSpc>
            </a:pPr>
            <a:r>
              <a:rPr lang="en-US" sz="9398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588442" y="8350739"/>
            <a:ext cx="17847742" cy="6994177"/>
            <a:chOff x="0" y="0"/>
            <a:chExt cx="4700640" cy="184208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00640" cy="1842088"/>
            </a:xfrm>
            <a:custGeom>
              <a:avLst/>
              <a:gdLst/>
              <a:ahLst/>
              <a:cxnLst/>
              <a:rect l="l" t="t" r="r" b="b"/>
              <a:pathLst>
                <a:path w="4700640" h="1842088">
                  <a:moveTo>
                    <a:pt x="31666" y="0"/>
                  </a:moveTo>
                  <a:lnTo>
                    <a:pt x="4668974" y="0"/>
                  </a:lnTo>
                  <a:cubicBezTo>
                    <a:pt x="4686463" y="0"/>
                    <a:pt x="4700640" y="14177"/>
                    <a:pt x="4700640" y="31666"/>
                  </a:cubicBezTo>
                  <a:lnTo>
                    <a:pt x="4700640" y="1810422"/>
                  </a:lnTo>
                  <a:cubicBezTo>
                    <a:pt x="4700640" y="1818820"/>
                    <a:pt x="4697304" y="1826875"/>
                    <a:pt x="4691365" y="1832813"/>
                  </a:cubicBezTo>
                  <a:cubicBezTo>
                    <a:pt x="4685427" y="1838752"/>
                    <a:pt x="4677372" y="1842088"/>
                    <a:pt x="4668974" y="1842088"/>
                  </a:cubicBezTo>
                  <a:lnTo>
                    <a:pt x="31666" y="1842088"/>
                  </a:lnTo>
                  <a:cubicBezTo>
                    <a:pt x="14177" y="1842088"/>
                    <a:pt x="0" y="1827911"/>
                    <a:pt x="0" y="1810422"/>
                  </a:cubicBezTo>
                  <a:lnTo>
                    <a:pt x="0" y="31666"/>
                  </a:lnTo>
                  <a:cubicBezTo>
                    <a:pt x="0" y="23267"/>
                    <a:pt x="3336" y="15213"/>
                    <a:pt x="9275" y="9275"/>
                  </a:cubicBezTo>
                  <a:cubicBezTo>
                    <a:pt x="15213" y="3336"/>
                    <a:pt x="23267" y="0"/>
                    <a:pt x="316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700640" cy="1880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962581" flipH="1">
            <a:off x="13345403" y="250980"/>
            <a:ext cx="4268724" cy="9785041"/>
          </a:xfrm>
          <a:custGeom>
            <a:avLst/>
            <a:gdLst/>
            <a:ahLst/>
            <a:cxnLst/>
            <a:rect l="l" t="t" r="r" b="b"/>
            <a:pathLst>
              <a:path w="4268724" h="9785041">
                <a:moveTo>
                  <a:pt x="4268724" y="0"/>
                </a:moveTo>
                <a:lnTo>
                  <a:pt x="0" y="0"/>
                </a:lnTo>
                <a:lnTo>
                  <a:pt x="0" y="9785040"/>
                </a:lnTo>
                <a:lnTo>
                  <a:pt x="4268724" y="9785040"/>
                </a:lnTo>
                <a:lnTo>
                  <a:pt x="4268724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480112" y="8058201"/>
            <a:ext cx="14866138" cy="2890800"/>
            <a:chOff x="0" y="0"/>
            <a:chExt cx="3915361" cy="76136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15361" cy="761363"/>
            </a:xfrm>
            <a:custGeom>
              <a:avLst/>
              <a:gdLst/>
              <a:ahLst/>
              <a:cxnLst/>
              <a:rect l="l" t="t" r="r" b="b"/>
              <a:pathLst>
                <a:path w="3915361" h="761363">
                  <a:moveTo>
                    <a:pt x="38017" y="0"/>
                  </a:moveTo>
                  <a:lnTo>
                    <a:pt x="3877345" y="0"/>
                  </a:lnTo>
                  <a:cubicBezTo>
                    <a:pt x="3887427" y="0"/>
                    <a:pt x="3897097" y="4005"/>
                    <a:pt x="3904226" y="11135"/>
                  </a:cubicBezTo>
                  <a:cubicBezTo>
                    <a:pt x="3911356" y="18264"/>
                    <a:pt x="3915361" y="27934"/>
                    <a:pt x="3915361" y="38017"/>
                  </a:cubicBezTo>
                  <a:lnTo>
                    <a:pt x="3915361" y="723346"/>
                  </a:lnTo>
                  <a:cubicBezTo>
                    <a:pt x="3915361" y="733429"/>
                    <a:pt x="3911356" y="743099"/>
                    <a:pt x="3904226" y="750228"/>
                  </a:cubicBezTo>
                  <a:cubicBezTo>
                    <a:pt x="3897097" y="757358"/>
                    <a:pt x="3887427" y="761363"/>
                    <a:pt x="3877345" y="761363"/>
                  </a:cubicBezTo>
                  <a:lnTo>
                    <a:pt x="38017" y="761363"/>
                  </a:lnTo>
                  <a:cubicBezTo>
                    <a:pt x="27934" y="761363"/>
                    <a:pt x="18264" y="757358"/>
                    <a:pt x="11135" y="750228"/>
                  </a:cubicBezTo>
                  <a:cubicBezTo>
                    <a:pt x="4005" y="743099"/>
                    <a:pt x="0" y="733429"/>
                    <a:pt x="0" y="723346"/>
                  </a:cubicBezTo>
                  <a:lnTo>
                    <a:pt x="0" y="38017"/>
                  </a:lnTo>
                  <a:cubicBezTo>
                    <a:pt x="0" y="27934"/>
                    <a:pt x="4005" y="18264"/>
                    <a:pt x="11135" y="11135"/>
                  </a:cubicBezTo>
                  <a:cubicBezTo>
                    <a:pt x="18264" y="4005"/>
                    <a:pt x="27934" y="0"/>
                    <a:pt x="3801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915361" cy="79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094645" y="2787848"/>
            <a:ext cx="3164655" cy="4114800"/>
          </a:xfrm>
          <a:custGeom>
            <a:avLst/>
            <a:gdLst/>
            <a:ahLst/>
            <a:cxnLst/>
            <a:rect l="l" t="t" r="r" b="b"/>
            <a:pathLst>
              <a:path w="3164655" h="4114800">
                <a:moveTo>
                  <a:pt x="0" y="0"/>
                </a:moveTo>
                <a:lnTo>
                  <a:pt x="3164655" y="0"/>
                </a:lnTo>
                <a:lnTo>
                  <a:pt x="31646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28272"/>
            <a:ext cx="6728006" cy="161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03"/>
              </a:lnSpc>
            </a:pPr>
            <a:r>
              <a:rPr lang="en-US" sz="10357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Agenda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334327"/>
            <a:ext cx="7838157" cy="5010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0567" lvl="1" indent="-435284" algn="l">
              <a:lnSpc>
                <a:spcPts val="8064"/>
              </a:lnSpc>
              <a:buFont typeface="Arial"/>
              <a:buChar char="•"/>
            </a:pPr>
            <a:r>
              <a:rPr lang="en-US" sz="4032" b="1">
                <a:solidFill>
                  <a:srgbClr val="5E17EB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K Means Clustering</a:t>
            </a:r>
          </a:p>
          <a:p>
            <a:pPr marL="870567" lvl="1" indent="-435284" algn="l">
              <a:lnSpc>
                <a:spcPts val="8064"/>
              </a:lnSpc>
              <a:buFont typeface="Arial"/>
              <a:buChar char="•"/>
            </a:pPr>
            <a:r>
              <a:rPr lang="en-US" sz="4032" b="1">
                <a:solidFill>
                  <a:srgbClr val="5E17EB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Agglomerative clustering </a:t>
            </a:r>
          </a:p>
          <a:p>
            <a:pPr marL="870567" lvl="1" indent="-435284" algn="l">
              <a:lnSpc>
                <a:spcPts val="8064"/>
              </a:lnSpc>
              <a:buFont typeface="Arial"/>
              <a:buChar char="•"/>
            </a:pPr>
            <a:r>
              <a:rPr lang="en-US" sz="4032" b="1">
                <a:solidFill>
                  <a:srgbClr val="5E17EB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Recommendation system</a:t>
            </a:r>
          </a:p>
          <a:p>
            <a:pPr marL="870567" lvl="1" indent="-435284" algn="l">
              <a:lnSpc>
                <a:spcPts val="8064"/>
              </a:lnSpc>
              <a:buFont typeface="Arial"/>
              <a:buChar char="•"/>
            </a:pPr>
            <a:r>
              <a:rPr lang="en-US" sz="4032" b="1">
                <a:solidFill>
                  <a:srgbClr val="5E17EB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Challenges</a:t>
            </a:r>
          </a:p>
          <a:p>
            <a:pPr marL="870567" lvl="1" indent="-435284" algn="l">
              <a:lnSpc>
                <a:spcPts val="8064"/>
              </a:lnSpc>
              <a:buFont typeface="Arial"/>
              <a:buChar char="•"/>
            </a:pPr>
            <a:r>
              <a:rPr lang="en-US" sz="4032" b="1">
                <a:solidFill>
                  <a:srgbClr val="5E17EB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Real World applications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2516970"/>
            <a:ext cx="8011313" cy="6372815"/>
          </a:xfrm>
          <a:custGeom>
            <a:avLst/>
            <a:gdLst/>
            <a:ahLst/>
            <a:cxnLst/>
            <a:rect l="l" t="t" r="r" b="b"/>
            <a:pathLst>
              <a:path w="8011313" h="6372815">
                <a:moveTo>
                  <a:pt x="0" y="0"/>
                </a:moveTo>
                <a:lnTo>
                  <a:pt x="8011313" y="0"/>
                </a:lnTo>
                <a:lnTo>
                  <a:pt x="8011313" y="6372815"/>
                </a:lnTo>
                <a:lnTo>
                  <a:pt x="0" y="6372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408857" y="367709"/>
            <a:ext cx="12045936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K Means Clustering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38077" y="5086350"/>
            <a:ext cx="7472255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  <a:p>
            <a:pPr marL="647702" lvl="1" indent="-323851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Cluster Assignments: Customers grouped into meaningful segments</a:t>
            </a:r>
          </a:p>
          <a:p>
            <a:pPr marL="647702" lvl="1" indent="-323851" algn="l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Cluster Centers: Average age and spending per cluster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5E17E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38077" y="3844545"/>
            <a:ext cx="334307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Euclidean Distance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64176" y="2539621"/>
            <a:ext cx="589061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What is Customer Segmentation?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762650" y="2307467"/>
            <a:ext cx="9788864" cy="6385062"/>
          </a:xfrm>
          <a:custGeom>
            <a:avLst/>
            <a:gdLst/>
            <a:ahLst/>
            <a:cxnLst/>
            <a:rect l="l" t="t" r="r" b="b"/>
            <a:pathLst>
              <a:path w="9788864" h="6385062">
                <a:moveTo>
                  <a:pt x="0" y="0"/>
                </a:moveTo>
                <a:lnTo>
                  <a:pt x="9788864" y="0"/>
                </a:lnTo>
                <a:lnTo>
                  <a:pt x="9788864" y="6385063"/>
                </a:lnTo>
                <a:lnTo>
                  <a:pt x="0" y="63850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408857" y="367709"/>
            <a:ext cx="12045936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K Means Clustering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19942" y="5161010"/>
            <a:ext cx="5534292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ELBOW METHOD - 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for optimal clusters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5E17E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optimal k =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73967" y="7759815"/>
            <a:ext cx="513447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Measuring Clustering Quality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73967" y="2583097"/>
            <a:ext cx="5180446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5E17EB"/>
                </a:solidFill>
                <a:latin typeface="Open Sans"/>
                <a:ea typeface="Open Sans"/>
                <a:cs typeface="Open Sans"/>
                <a:sym typeface="Open Sans"/>
              </a:rPr>
              <a:t>The choice of 'K' can significantly impact the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827137" y="441811"/>
            <a:ext cx="3711675" cy="1264833"/>
            <a:chOff x="0" y="0"/>
            <a:chExt cx="977560" cy="333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884537" y="413236"/>
            <a:ext cx="15545881" cy="1384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09"/>
              </a:lnSpc>
            </a:pPr>
            <a:r>
              <a:rPr lang="en-US" sz="8946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Agglomerative clustering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43081" y="1963323"/>
            <a:ext cx="16816219" cy="7925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Agglomerative clustering is a bottom-up hierarchical clustering method.</a:t>
            </a:r>
          </a:p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data point starts as an individual cluster.</a:t>
            </a:r>
          </a:p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Clusters are iteratively merged based on similarity until one cluster remains or a desired number is reached.</a:t>
            </a:r>
          </a:p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linkage criteria:</a:t>
            </a:r>
          </a:p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linkage: shortest distance between clusters</a:t>
            </a:r>
          </a:p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linkage: farthest distance</a:t>
            </a:r>
          </a:p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linkage: mean distance between all points</a:t>
            </a:r>
          </a:p>
          <a:p>
            <a:pPr marL="647919" lvl="1" indent="-323959" algn="l">
              <a:lnSpc>
                <a:spcPts val="5851"/>
              </a:lnSpc>
              <a:buFont typeface="Arial"/>
              <a:buChar char="•"/>
            </a:pPr>
            <a:r>
              <a:rPr lang="en-US" sz="3001" spc="7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Ward’s method: minimizes variance within clusters</a:t>
            </a:r>
          </a:p>
          <a:p>
            <a:pPr algn="ctr">
              <a:lnSpc>
                <a:spcPts val="3081"/>
              </a:lnSpc>
              <a:spcBef>
                <a:spcPct val="0"/>
              </a:spcBef>
            </a:pPr>
            <a:endParaRPr lang="en-US" sz="3001" spc="72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3578" y="2300951"/>
            <a:ext cx="712827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6237C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Dendrogram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530992" y="-21632"/>
            <a:ext cx="9110549" cy="955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9190" lvl="1" indent="-409595" algn="l">
              <a:lnSpc>
                <a:spcPts val="7588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dendrogram is a tree diagram that shows how clusters are formed.</a:t>
            </a:r>
          </a:p>
          <a:p>
            <a:pPr marL="819190" lvl="1" indent="-409595" algn="l">
              <a:lnSpc>
                <a:spcPts val="7588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Leaves = individual customers; branches = cluster merges.</a:t>
            </a:r>
          </a:p>
          <a:p>
            <a:pPr marL="819190" lvl="1" indent="-409595" algn="l">
              <a:lnSpc>
                <a:spcPts val="7588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height of each merge shows the distance between clusters.</a:t>
            </a:r>
          </a:p>
          <a:p>
            <a:pPr marL="819190" lvl="1" indent="-409595" algn="l">
              <a:lnSpc>
                <a:spcPts val="7588"/>
              </a:lnSpc>
              <a:buFont typeface="Arial"/>
              <a:buChar char="•"/>
            </a:pPr>
            <a:r>
              <a:rPr lang="en-US" sz="379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Cut the tree at a certain height to define the optimal number of customer segments.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1669" y="0"/>
            <a:ext cx="14473056" cy="10043955"/>
          </a:xfrm>
          <a:custGeom>
            <a:avLst/>
            <a:gdLst/>
            <a:ahLst/>
            <a:cxnLst/>
            <a:rect l="l" t="t" r="r" b="b"/>
            <a:pathLst>
              <a:path w="14473056" h="10043955">
                <a:moveTo>
                  <a:pt x="0" y="0"/>
                </a:moveTo>
                <a:lnTo>
                  <a:pt x="14473056" y="0"/>
                </a:lnTo>
                <a:lnTo>
                  <a:pt x="14473056" y="10043955"/>
                </a:lnTo>
                <a:lnTo>
                  <a:pt x="0" y="10043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7" b="-837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8576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-125833"/>
            <a:ext cx="10329760" cy="10538667"/>
          </a:xfrm>
          <a:custGeom>
            <a:avLst/>
            <a:gdLst/>
            <a:ahLst/>
            <a:cxnLst/>
            <a:rect l="l" t="t" r="r" b="b"/>
            <a:pathLst>
              <a:path w="10329760" h="10538667">
                <a:moveTo>
                  <a:pt x="0" y="0"/>
                </a:moveTo>
                <a:lnTo>
                  <a:pt x="10329760" y="0"/>
                </a:lnTo>
                <a:lnTo>
                  <a:pt x="10329760" y="10538666"/>
                </a:lnTo>
                <a:lnTo>
                  <a:pt x="0" y="105386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391920" y="441811"/>
            <a:ext cx="3711675" cy="1264833"/>
            <a:chOff x="0" y="0"/>
            <a:chExt cx="977560" cy="3331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4011994" y="7353791"/>
            <a:ext cx="10264013" cy="845272"/>
          </a:xfrm>
          <a:custGeom>
            <a:avLst/>
            <a:gdLst/>
            <a:ahLst/>
            <a:cxnLst/>
            <a:rect l="l" t="t" r="r" b="b"/>
            <a:pathLst>
              <a:path w="10264013" h="845272">
                <a:moveTo>
                  <a:pt x="0" y="0"/>
                </a:moveTo>
                <a:lnTo>
                  <a:pt x="10264012" y="0"/>
                </a:lnTo>
                <a:lnTo>
                  <a:pt x="10264012" y="845272"/>
                </a:lnTo>
                <a:lnTo>
                  <a:pt x="0" y="845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622195" y="359735"/>
            <a:ext cx="14331951" cy="130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49"/>
              </a:lnSpc>
            </a:pPr>
            <a:r>
              <a:rPr lang="en-US" sz="8451" b="1">
                <a:solidFill>
                  <a:srgbClr val="5E17EB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75189" y="2524079"/>
            <a:ext cx="13639753" cy="75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28"/>
              </a:lnSpc>
            </a:pPr>
            <a:r>
              <a:rPr lang="en-US" sz="3952" spc="39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Content Based Filtering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75189" y="4991100"/>
            <a:ext cx="13639753" cy="75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28"/>
              </a:lnSpc>
            </a:pPr>
            <a:r>
              <a:rPr lang="en-US" sz="3952" spc="39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Collaberative Filtering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15410" y="3586099"/>
            <a:ext cx="13639753" cy="75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28"/>
              </a:lnSpc>
            </a:pPr>
            <a:r>
              <a:rPr lang="en-US" sz="3952" spc="39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K-Nearest Neighbors (KNN) - user based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15410" y="6257879"/>
            <a:ext cx="13639753" cy="75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28"/>
              </a:lnSpc>
            </a:pPr>
            <a:r>
              <a:rPr lang="en-US" sz="3952" spc="39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TF - IDF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F6F6F6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2322" y="1159806"/>
            <a:ext cx="11301259" cy="3983694"/>
          </a:xfrm>
          <a:custGeom>
            <a:avLst/>
            <a:gdLst/>
            <a:ahLst/>
            <a:cxnLst/>
            <a:rect l="l" t="t" r="r" b="b"/>
            <a:pathLst>
              <a:path w="11301259" h="3983694">
                <a:moveTo>
                  <a:pt x="0" y="0"/>
                </a:moveTo>
                <a:lnTo>
                  <a:pt x="11301259" y="0"/>
                </a:lnTo>
                <a:lnTo>
                  <a:pt x="11301259" y="3983694"/>
                </a:lnTo>
                <a:lnTo>
                  <a:pt x="0" y="3983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957129" y="9654584"/>
            <a:ext cx="18597740" cy="1264833"/>
            <a:chOff x="0" y="0"/>
            <a:chExt cx="4898170" cy="3331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98170" cy="333125"/>
            </a:xfrm>
            <a:custGeom>
              <a:avLst/>
              <a:gdLst/>
              <a:ahLst/>
              <a:cxnLst/>
              <a:rect l="l" t="t" r="r" b="b"/>
              <a:pathLst>
                <a:path w="4898170" h="333125">
                  <a:moveTo>
                    <a:pt x="30389" y="0"/>
                  </a:moveTo>
                  <a:lnTo>
                    <a:pt x="4867782" y="0"/>
                  </a:lnTo>
                  <a:cubicBezTo>
                    <a:pt x="4884565" y="0"/>
                    <a:pt x="4898170" y="13605"/>
                    <a:pt x="4898170" y="30389"/>
                  </a:cubicBezTo>
                  <a:lnTo>
                    <a:pt x="4898170" y="302736"/>
                  </a:lnTo>
                  <a:cubicBezTo>
                    <a:pt x="4898170" y="319519"/>
                    <a:pt x="4884565" y="333125"/>
                    <a:pt x="4867782" y="333125"/>
                  </a:cubicBezTo>
                  <a:lnTo>
                    <a:pt x="30389" y="333125"/>
                  </a:lnTo>
                  <a:cubicBezTo>
                    <a:pt x="13605" y="333125"/>
                    <a:pt x="0" y="319519"/>
                    <a:pt x="0" y="302736"/>
                  </a:cubicBezTo>
                  <a:lnTo>
                    <a:pt x="0" y="30389"/>
                  </a:lnTo>
                  <a:cubicBezTo>
                    <a:pt x="0" y="13605"/>
                    <a:pt x="13605" y="0"/>
                    <a:pt x="303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9817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2299352" y="-236133"/>
            <a:ext cx="3711675" cy="1264833"/>
            <a:chOff x="0" y="0"/>
            <a:chExt cx="977560" cy="3331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77560" cy="333125"/>
            </a:xfrm>
            <a:custGeom>
              <a:avLst/>
              <a:gdLst/>
              <a:ahLst/>
              <a:cxnLst/>
              <a:rect l="l" t="t" r="r" b="b"/>
              <a:pathLst>
                <a:path w="977560" h="333125">
                  <a:moveTo>
                    <a:pt x="152266" y="0"/>
                  </a:moveTo>
                  <a:lnTo>
                    <a:pt x="825295" y="0"/>
                  </a:lnTo>
                  <a:cubicBezTo>
                    <a:pt x="865678" y="0"/>
                    <a:pt x="904407" y="16042"/>
                    <a:pt x="932963" y="44598"/>
                  </a:cubicBezTo>
                  <a:cubicBezTo>
                    <a:pt x="961518" y="73153"/>
                    <a:pt x="977560" y="111882"/>
                    <a:pt x="977560" y="152266"/>
                  </a:cubicBezTo>
                  <a:lnTo>
                    <a:pt x="977560" y="180859"/>
                  </a:lnTo>
                  <a:cubicBezTo>
                    <a:pt x="977560" y="221243"/>
                    <a:pt x="961518" y="259972"/>
                    <a:pt x="932963" y="288527"/>
                  </a:cubicBezTo>
                  <a:cubicBezTo>
                    <a:pt x="904407" y="317083"/>
                    <a:pt x="865678" y="333125"/>
                    <a:pt x="825295" y="333125"/>
                  </a:cubicBezTo>
                  <a:lnTo>
                    <a:pt x="152266" y="333125"/>
                  </a:lnTo>
                  <a:cubicBezTo>
                    <a:pt x="111882" y="333125"/>
                    <a:pt x="73153" y="317083"/>
                    <a:pt x="44598" y="288527"/>
                  </a:cubicBezTo>
                  <a:cubicBezTo>
                    <a:pt x="16042" y="259972"/>
                    <a:pt x="0" y="221243"/>
                    <a:pt x="0" y="180859"/>
                  </a:cubicBezTo>
                  <a:lnTo>
                    <a:pt x="0" y="152266"/>
                  </a:lnTo>
                  <a:cubicBezTo>
                    <a:pt x="0" y="111882"/>
                    <a:pt x="16042" y="73153"/>
                    <a:pt x="44598" y="44598"/>
                  </a:cubicBezTo>
                  <a:cubicBezTo>
                    <a:pt x="73153" y="16042"/>
                    <a:pt x="111882" y="0"/>
                    <a:pt x="1522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31FF">
                    <a:alpha val="100000"/>
                  </a:srgbClr>
                </a:gs>
                <a:gs pos="100000">
                  <a:srgbClr val="E441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77560" cy="37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6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810901" y="6693850"/>
            <a:ext cx="11301259" cy="2175492"/>
          </a:xfrm>
          <a:custGeom>
            <a:avLst/>
            <a:gdLst/>
            <a:ahLst/>
            <a:cxnLst/>
            <a:rect l="l" t="t" r="r" b="b"/>
            <a:pathLst>
              <a:path w="11301259" h="2175492">
                <a:moveTo>
                  <a:pt x="0" y="0"/>
                </a:moveTo>
                <a:lnTo>
                  <a:pt x="11301259" y="0"/>
                </a:lnTo>
                <a:lnTo>
                  <a:pt x="11301259" y="2175493"/>
                </a:lnTo>
                <a:lnTo>
                  <a:pt x="0" y="2175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61797" y="243884"/>
            <a:ext cx="6084888" cy="754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928"/>
              </a:lnSpc>
              <a:spcBef>
                <a:spcPct val="0"/>
              </a:spcBef>
            </a:pPr>
            <a:r>
              <a:rPr lang="en-US" sz="3952" u="none" strike="noStrike" spc="39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TF - IDF implementation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10901" y="5463320"/>
            <a:ext cx="5202238" cy="754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928"/>
              </a:lnSpc>
              <a:spcBef>
                <a:spcPct val="0"/>
              </a:spcBef>
            </a:pPr>
            <a:r>
              <a:rPr lang="en-US" sz="3952" spc="39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Knn</a:t>
            </a:r>
            <a:r>
              <a:rPr lang="en-US" sz="3952" u="none" strike="noStrike" spc="39">
                <a:solidFill>
                  <a:srgbClr val="5E17EB"/>
                </a:solidFill>
                <a:latin typeface="Poppins"/>
                <a:ea typeface="Poppins"/>
                <a:cs typeface="Poppins"/>
                <a:sym typeface="Poppins"/>
              </a:rPr>
              <a:t>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618</Words>
  <Application>Microsoft Office PowerPoint</Application>
  <PresentationFormat>Custom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Poppins Italics</vt:lpstr>
      <vt:lpstr>Poppins Semi-Bold</vt:lpstr>
      <vt:lpstr>Calibri</vt:lpstr>
      <vt:lpstr>Times New Roman</vt:lpstr>
      <vt:lpstr>Open Sans</vt:lpstr>
      <vt:lpstr>Poppins</vt:lpstr>
      <vt:lpstr>Poppins Bold</vt:lpstr>
      <vt:lpstr>Eastman Grotesque Bold</vt:lpstr>
      <vt:lpstr>Arial</vt:lpstr>
      <vt:lpstr>Open Sans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GROUP-4</dc:title>
  <cp:lastModifiedBy>koyalkarchetan06@outlook.com</cp:lastModifiedBy>
  <cp:revision>2</cp:revision>
  <dcterms:created xsi:type="dcterms:W3CDTF">2006-08-16T00:00:00Z</dcterms:created>
  <dcterms:modified xsi:type="dcterms:W3CDTF">2025-05-03T06:16:26Z</dcterms:modified>
  <dc:identifier>DAGmRg2Hd0g</dc:identifier>
</cp:coreProperties>
</file>