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84" r:id="rId3"/>
    <p:sldId id="285" r:id="rId4"/>
    <p:sldId id="271" r:id="rId5"/>
    <p:sldId id="286" r:id="rId6"/>
    <p:sldId id="27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wyn Moses" initials="JM" lastIdx="1" clrIdx="0">
    <p:extLst>
      <p:ext uri="{19B8F6BF-5375-455C-9EA6-DF929625EA0E}">
        <p15:presenceInfo xmlns:p15="http://schemas.microsoft.com/office/powerpoint/2012/main" userId="65a09b22b085ab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67" autoAdjust="0"/>
    <p:restoredTop sz="94660"/>
  </p:normalViewPr>
  <p:slideViewPr>
    <p:cSldViewPr snapToGrid="0">
      <p:cViewPr varScale="1">
        <p:scale>
          <a:sx n="85" d="100"/>
          <a:sy n="85" d="100"/>
        </p:scale>
        <p:origin x="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9/10/2021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95598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9/10/2021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7585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9/10/2021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1931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9/10/2021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127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9/10/2021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24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9/10/2021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1605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9/10/2021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6508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9/10/2021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6050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9/10/2021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9026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9/10/2021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415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9/10/2021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40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9/10/2021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67601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7" name="Picture 3" descr="A black pattern of curved lines">
            <a:extLst>
              <a:ext uri="{FF2B5EF4-FFF2-40B4-BE49-F238E27FC236}">
                <a16:creationId xmlns:a16="http://schemas.microsoft.com/office/drawing/2014/main" id="{3FC66717-C9C7-4689-9B63-51F98E1C2851}"/>
              </a:ext>
            </a:extLst>
          </p:cNvPr>
          <p:cNvPicPr>
            <a:picLocks noChangeAspect="1"/>
          </p:cNvPicPr>
          <p:nvPr/>
        </p:nvPicPr>
        <p:blipFill rotWithShape="1">
          <a:blip r:embed="rId2">
            <a:alphaModFix amt="40000"/>
          </a:blip>
          <a:srcRect t="12719" r="-1" b="3616"/>
          <a:stretch/>
        </p:blipFill>
        <p:spPr>
          <a:xfrm>
            <a:off x="3049" y="-157879"/>
            <a:ext cx="12188951" cy="6949296"/>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9948BA-8A36-4987-8108-80ABDD4FA328}"/>
              </a:ext>
            </a:extLst>
          </p:cNvPr>
          <p:cNvSpPr>
            <a:spLocks noGrp="1"/>
          </p:cNvSpPr>
          <p:nvPr>
            <p:ph type="ctrTitle"/>
          </p:nvPr>
        </p:nvSpPr>
        <p:spPr>
          <a:xfrm>
            <a:off x="1651247" y="595299"/>
            <a:ext cx="8424907" cy="2409132"/>
          </a:xfrm>
        </p:spPr>
        <p:txBody>
          <a:bodyPr>
            <a:normAutofit/>
          </a:bodyPr>
          <a:lstStyle/>
          <a:p>
            <a:r>
              <a:rPr lang="en-US" sz="6000" dirty="0">
                <a:solidFill>
                  <a:srgbClr val="FFFFFF"/>
                </a:solidFill>
                <a:latin typeface="Times New Roman" panose="02020603050405020304" pitchFamily="18" charset="0"/>
                <a:cs typeface="Times New Roman" panose="02020603050405020304" pitchFamily="18" charset="0"/>
              </a:rPr>
              <a:t>Classification of Myocardial Infarction</a:t>
            </a:r>
          </a:p>
        </p:txBody>
      </p:sp>
      <p:sp>
        <p:nvSpPr>
          <p:cNvPr id="3" name="Subtitle 2">
            <a:extLst>
              <a:ext uri="{FF2B5EF4-FFF2-40B4-BE49-F238E27FC236}">
                <a16:creationId xmlns:a16="http://schemas.microsoft.com/office/drawing/2014/main" id="{7A55BD31-A189-4AA6-B13E-AF60189CEDDC}"/>
              </a:ext>
            </a:extLst>
          </p:cNvPr>
          <p:cNvSpPr>
            <a:spLocks noGrp="1"/>
          </p:cNvSpPr>
          <p:nvPr>
            <p:ph type="subTitle" idx="1"/>
          </p:nvPr>
        </p:nvSpPr>
        <p:spPr>
          <a:xfrm>
            <a:off x="1217976" y="3857613"/>
            <a:ext cx="3412639" cy="559654"/>
          </a:xfrm>
        </p:spPr>
        <p:txBody>
          <a:bodyPr>
            <a:normAutofit/>
          </a:bodyPr>
          <a:lstStyle/>
          <a:p>
            <a:pPr algn="l"/>
            <a:r>
              <a:rPr lang="en-US" u="sng" dirty="0">
                <a:solidFill>
                  <a:srgbClr val="FFFFFF"/>
                </a:solidFill>
              </a:rPr>
              <a:t>Mentor</a:t>
            </a:r>
            <a:r>
              <a:rPr lang="en-US" dirty="0">
                <a:solidFill>
                  <a:srgbClr val="FFFFFF"/>
                </a:solidFill>
              </a:rPr>
              <a:t> – Mr. </a:t>
            </a:r>
            <a:r>
              <a:rPr lang="en-US" dirty="0" err="1">
                <a:solidFill>
                  <a:srgbClr val="FFFFFF"/>
                </a:solidFill>
              </a:rPr>
              <a:t>Parth</a:t>
            </a:r>
            <a:endParaRPr lang="en-US" dirty="0">
              <a:solidFill>
                <a:srgbClr val="FFFFFF"/>
              </a:solidFill>
            </a:endParaRPr>
          </a:p>
        </p:txBody>
      </p:sp>
      <p:sp>
        <p:nvSpPr>
          <p:cNvPr id="46" name="Subtitle 2">
            <a:extLst>
              <a:ext uri="{FF2B5EF4-FFF2-40B4-BE49-F238E27FC236}">
                <a16:creationId xmlns:a16="http://schemas.microsoft.com/office/drawing/2014/main" id="{44FC40A3-33E3-4FAA-BC33-429611548C0E}"/>
              </a:ext>
            </a:extLst>
          </p:cNvPr>
          <p:cNvSpPr txBox="1">
            <a:spLocks/>
          </p:cNvSpPr>
          <p:nvPr/>
        </p:nvSpPr>
        <p:spPr>
          <a:xfrm>
            <a:off x="1217976" y="4863445"/>
            <a:ext cx="9878123" cy="1230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u="sng" dirty="0">
                <a:solidFill>
                  <a:srgbClr val="FFFFFF"/>
                </a:solidFill>
              </a:rPr>
              <a:t>Team</a:t>
            </a:r>
            <a:r>
              <a:rPr lang="en-US" dirty="0">
                <a:solidFill>
                  <a:srgbClr val="FFFFFF"/>
                </a:solidFill>
              </a:rPr>
              <a:t> – </a:t>
            </a:r>
          </a:p>
          <a:p>
            <a:pPr algn="l"/>
            <a:r>
              <a:rPr lang="en-US" sz="1800" dirty="0">
                <a:solidFill>
                  <a:srgbClr val="FFFFFF"/>
                </a:solidFill>
              </a:rPr>
              <a:t>	Akshay K S               	Chetangouda Patil		Karan R		Kishore Kumar H B				</a:t>
            </a:r>
          </a:p>
          <a:p>
            <a:pPr algn="l"/>
            <a:endParaRPr lang="en-US" dirty="0">
              <a:solidFill>
                <a:srgbClr val="FFFFFF"/>
              </a:solidFill>
            </a:endParaRPr>
          </a:p>
        </p:txBody>
      </p:sp>
      <p:pic>
        <p:nvPicPr>
          <p:cNvPr id="49" name="Google Shape;333;p1">
            <a:extLst>
              <a:ext uri="{FF2B5EF4-FFF2-40B4-BE49-F238E27FC236}">
                <a16:creationId xmlns:a16="http://schemas.microsoft.com/office/drawing/2014/main" id="{01E733D8-EFD4-4FE1-802C-D5C0AD097EB9}"/>
              </a:ext>
            </a:extLst>
          </p:cNvPr>
          <p:cNvPicPr preferRelativeResize="0"/>
          <p:nvPr/>
        </p:nvPicPr>
        <p:blipFill rotWithShape="1">
          <a:blip r:embed="rId3">
            <a:alphaModFix/>
          </a:blip>
          <a:srcRect/>
          <a:stretch/>
        </p:blipFill>
        <p:spPr>
          <a:xfrm>
            <a:off x="9814761" y="443828"/>
            <a:ext cx="1187051" cy="411359"/>
          </a:xfrm>
          <a:prstGeom prst="rect">
            <a:avLst/>
          </a:prstGeom>
          <a:noFill/>
          <a:ln>
            <a:noFill/>
          </a:ln>
        </p:spPr>
      </p:pic>
      <p:sp>
        <p:nvSpPr>
          <p:cNvPr id="5" name="TextBox 4">
            <a:extLst>
              <a:ext uri="{FF2B5EF4-FFF2-40B4-BE49-F238E27FC236}">
                <a16:creationId xmlns:a16="http://schemas.microsoft.com/office/drawing/2014/main" id="{50A68235-3D4B-4252-9E70-53307CBFBACB}"/>
              </a:ext>
            </a:extLst>
          </p:cNvPr>
          <p:cNvSpPr txBox="1"/>
          <p:nvPr/>
        </p:nvSpPr>
        <p:spPr>
          <a:xfrm>
            <a:off x="10650999" y="6190938"/>
            <a:ext cx="1271652" cy="369332"/>
          </a:xfrm>
          <a:prstGeom prst="rect">
            <a:avLst/>
          </a:prstGeom>
          <a:noFill/>
        </p:spPr>
        <p:txBody>
          <a:bodyPr wrap="square" rtlCol="0">
            <a:spAutoFit/>
          </a:bodyPr>
          <a:lstStyle/>
          <a:p>
            <a:r>
              <a:rPr lang="en-US" dirty="0">
                <a:solidFill>
                  <a:schemeClr val="bg1">
                    <a:lumMod val="75000"/>
                  </a:schemeClr>
                </a:solidFill>
              </a:rPr>
              <a:t>24-07-2021</a:t>
            </a:r>
          </a:p>
        </p:txBody>
      </p:sp>
    </p:spTree>
    <p:extLst>
      <p:ext uri="{BB962C8B-B14F-4D97-AF65-F5344CB8AC3E}">
        <p14:creationId xmlns:p14="http://schemas.microsoft.com/office/powerpoint/2010/main" val="71322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E805-D614-4FE4-B843-A4077B28F8C1}"/>
              </a:ext>
            </a:extLst>
          </p:cNvPr>
          <p:cNvSpPr>
            <a:spLocks noGrp="1"/>
          </p:cNvSpPr>
          <p:nvPr>
            <p:ph type="title"/>
          </p:nvPr>
        </p:nvSpPr>
        <p:spPr>
          <a:solidFill>
            <a:schemeClr val="tx1"/>
          </a:solidFill>
        </p:spPr>
        <p:txBody>
          <a:bodyPr>
            <a:normAutofit/>
          </a:bodyPr>
          <a:lstStyle/>
          <a:p>
            <a:pPr algn="ctr"/>
            <a:r>
              <a:rPr lang="en-IN" sz="4000" b="1" i="0" u="none" strike="noStrike" dirty="0">
                <a:solidFill>
                  <a:schemeClr val="bg1"/>
                </a:solidFill>
                <a:effectLst/>
                <a:cs typeface="Arial" panose="020B0604020202020204" pitchFamily="34" charset="0"/>
              </a:rPr>
              <a:t>Business Objective</a:t>
            </a:r>
            <a:endParaRPr lang="en-IN" sz="9600" dirty="0">
              <a:solidFill>
                <a:schemeClr val="bg1"/>
              </a:solidFill>
              <a:cs typeface="Arial" panose="020B0604020202020204" pitchFamily="34" charset="0"/>
            </a:endParaRPr>
          </a:p>
        </p:txBody>
      </p:sp>
      <p:sp>
        <p:nvSpPr>
          <p:cNvPr id="3" name="Content Placeholder 2">
            <a:extLst>
              <a:ext uri="{FF2B5EF4-FFF2-40B4-BE49-F238E27FC236}">
                <a16:creationId xmlns:a16="http://schemas.microsoft.com/office/drawing/2014/main" id="{735910C6-8389-4C73-B253-B495EA4237A3}"/>
              </a:ext>
            </a:extLst>
          </p:cNvPr>
          <p:cNvSpPr>
            <a:spLocks noGrp="1"/>
          </p:cNvSpPr>
          <p:nvPr>
            <p:ph idx="1"/>
          </p:nvPr>
        </p:nvSpPr>
        <p:spPr/>
        <p:txBody>
          <a:bodyPr>
            <a:normAutofit/>
          </a:bodyPr>
          <a:lstStyle/>
          <a:p>
            <a:pPr algn="just">
              <a:lnSpc>
                <a:spcPct val="100000"/>
              </a:lnSpc>
            </a:pPr>
            <a:r>
              <a:rPr lang="en-US" sz="2800" i="0" u="none" strike="noStrike" dirty="0">
                <a:solidFill>
                  <a:srgbClr val="123654"/>
                </a:solidFill>
                <a:effectLst/>
                <a:cs typeface="Times New Roman" panose="02020603050405020304" pitchFamily="18" charset="0"/>
              </a:rPr>
              <a:t>Myocardial Infarction(Commonly known as “Heart attack”)  is one of the most challenging problems of modern medicine. Acute myocardial infarction is associated with high mortality in the first year after it. The incidence of MI remains high in all countries. This is especially true for the urban population of highly developed countries, which are exposed to chronic stress factors, irregular and not always balanced nutrition.</a:t>
            </a:r>
            <a:endParaRPr lang="en-IN" sz="3200" dirty="0">
              <a:cs typeface="Times New Roman" panose="02020603050405020304" pitchFamily="18" charset="0"/>
            </a:endParaRPr>
          </a:p>
        </p:txBody>
      </p:sp>
      <p:pic>
        <p:nvPicPr>
          <p:cNvPr id="4" name="Google Shape;333;p1">
            <a:extLst>
              <a:ext uri="{FF2B5EF4-FFF2-40B4-BE49-F238E27FC236}">
                <a16:creationId xmlns:a16="http://schemas.microsoft.com/office/drawing/2014/main" id="{8A9ABFAC-467D-4C2F-A649-9D12CBD5B11D}"/>
              </a:ext>
            </a:extLst>
          </p:cNvPr>
          <p:cNvPicPr preferRelativeResize="0"/>
          <p:nvPr/>
        </p:nvPicPr>
        <p:blipFill rotWithShape="1">
          <a:blip r:embed="rId2">
            <a:alphaModFix/>
          </a:blip>
          <a:srcRect/>
          <a:stretch/>
        </p:blipFill>
        <p:spPr>
          <a:xfrm>
            <a:off x="10249299" y="475357"/>
            <a:ext cx="1187051" cy="411359"/>
          </a:xfrm>
          <a:prstGeom prst="rect">
            <a:avLst/>
          </a:prstGeom>
          <a:noFill/>
          <a:ln>
            <a:noFill/>
          </a:ln>
        </p:spPr>
      </p:pic>
    </p:spTree>
    <p:extLst>
      <p:ext uri="{BB962C8B-B14F-4D97-AF65-F5344CB8AC3E}">
        <p14:creationId xmlns:p14="http://schemas.microsoft.com/office/powerpoint/2010/main" val="339625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932-C18D-4B1D-B4B8-BECCB0DA8CDD}"/>
              </a:ext>
            </a:extLst>
          </p:cNvPr>
          <p:cNvSpPr>
            <a:spLocks noGrp="1"/>
          </p:cNvSpPr>
          <p:nvPr>
            <p:ph type="title"/>
          </p:nvPr>
        </p:nvSpPr>
        <p:spPr>
          <a:xfrm>
            <a:off x="766445" y="150441"/>
            <a:ext cx="10659110" cy="628788"/>
          </a:xfrm>
          <a:solidFill>
            <a:schemeClr val="tx1"/>
          </a:solidFill>
        </p:spPr>
        <p:txBody>
          <a:bodyPr>
            <a:normAutofit fontScale="90000"/>
          </a:bodyPr>
          <a:lstStyle/>
          <a:p>
            <a:pPr algn="ctr"/>
            <a:r>
              <a:rPr lang="en-US" sz="4000" dirty="0">
                <a:solidFill>
                  <a:schemeClr val="bg1"/>
                </a:solidFill>
              </a:rPr>
              <a:t>Architecture - Flow</a:t>
            </a:r>
            <a:endParaRPr lang="en-IN" sz="4000" dirty="0">
              <a:solidFill>
                <a:schemeClr val="bg1"/>
              </a:solidFill>
            </a:endParaRPr>
          </a:p>
        </p:txBody>
      </p:sp>
      <p:sp>
        <p:nvSpPr>
          <p:cNvPr id="3" name="Content Placeholder 2">
            <a:extLst>
              <a:ext uri="{FF2B5EF4-FFF2-40B4-BE49-F238E27FC236}">
                <a16:creationId xmlns:a16="http://schemas.microsoft.com/office/drawing/2014/main" id="{38D89B7A-9C31-42D0-9C12-5782C60D8020}"/>
              </a:ext>
            </a:extLst>
          </p:cNvPr>
          <p:cNvSpPr>
            <a:spLocks noGrp="1"/>
          </p:cNvSpPr>
          <p:nvPr>
            <p:ph idx="1"/>
          </p:nvPr>
        </p:nvSpPr>
        <p:spPr>
          <a:xfrm>
            <a:off x="766445" y="876194"/>
            <a:ext cx="10669905" cy="5831365"/>
          </a:xfrm>
        </p:spPr>
        <p:txBody>
          <a:bodyPr/>
          <a:lstStyle/>
          <a:p>
            <a:pPr marL="0" indent="0" algn="ctr">
              <a:buNone/>
            </a:pPr>
            <a:endParaRPr lang="en-IN" dirty="0"/>
          </a:p>
        </p:txBody>
      </p:sp>
      <p:pic>
        <p:nvPicPr>
          <p:cNvPr id="6" name="Google Shape;333;p1">
            <a:extLst>
              <a:ext uri="{FF2B5EF4-FFF2-40B4-BE49-F238E27FC236}">
                <a16:creationId xmlns:a16="http://schemas.microsoft.com/office/drawing/2014/main" id="{A3B16C25-91E2-4E75-8E2C-5D4CFCC36E7D}"/>
              </a:ext>
            </a:extLst>
          </p:cNvPr>
          <p:cNvPicPr preferRelativeResize="0"/>
          <p:nvPr/>
        </p:nvPicPr>
        <p:blipFill rotWithShape="1">
          <a:blip r:embed="rId2">
            <a:alphaModFix/>
          </a:blip>
          <a:srcRect/>
          <a:stretch/>
        </p:blipFill>
        <p:spPr>
          <a:xfrm>
            <a:off x="10238504" y="259155"/>
            <a:ext cx="1187051" cy="411359"/>
          </a:xfrm>
          <a:prstGeom prst="rect">
            <a:avLst/>
          </a:prstGeom>
          <a:noFill/>
          <a:ln>
            <a:noFill/>
          </a:ln>
        </p:spPr>
      </p:pic>
      <p:sp>
        <p:nvSpPr>
          <p:cNvPr id="7" name="Rectangle 6">
            <a:extLst>
              <a:ext uri="{FF2B5EF4-FFF2-40B4-BE49-F238E27FC236}">
                <a16:creationId xmlns:a16="http://schemas.microsoft.com/office/drawing/2014/main" id="{63ECB755-A8D6-492F-9C0C-C3F8DE7E0306}"/>
              </a:ext>
            </a:extLst>
          </p:cNvPr>
          <p:cNvSpPr/>
          <p:nvPr/>
        </p:nvSpPr>
        <p:spPr>
          <a:xfrm>
            <a:off x="1304014" y="1264257"/>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Data Set Details</a:t>
            </a:r>
            <a:endParaRPr lang="en-IN" dirty="0">
              <a:solidFill>
                <a:schemeClr val="tx1">
                  <a:lumMod val="65000"/>
                  <a:lumOff val="35000"/>
                </a:schemeClr>
              </a:solidFill>
            </a:endParaRPr>
          </a:p>
        </p:txBody>
      </p:sp>
      <p:sp>
        <p:nvSpPr>
          <p:cNvPr id="8" name="Rectangle 7">
            <a:extLst>
              <a:ext uri="{FF2B5EF4-FFF2-40B4-BE49-F238E27FC236}">
                <a16:creationId xmlns:a16="http://schemas.microsoft.com/office/drawing/2014/main" id="{0AAC03E2-DFC1-4615-BCAC-4F9B83D5EBCA}"/>
              </a:ext>
            </a:extLst>
          </p:cNvPr>
          <p:cNvSpPr/>
          <p:nvPr/>
        </p:nvSpPr>
        <p:spPr>
          <a:xfrm>
            <a:off x="1304013" y="2856506"/>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Model Building </a:t>
            </a:r>
            <a:endParaRPr lang="en-IN" dirty="0">
              <a:solidFill>
                <a:schemeClr val="tx1">
                  <a:lumMod val="65000"/>
                  <a:lumOff val="35000"/>
                </a:schemeClr>
              </a:solidFill>
            </a:endParaRPr>
          </a:p>
        </p:txBody>
      </p:sp>
      <p:sp>
        <p:nvSpPr>
          <p:cNvPr id="9" name="Rectangle 8">
            <a:extLst>
              <a:ext uri="{FF2B5EF4-FFF2-40B4-BE49-F238E27FC236}">
                <a16:creationId xmlns:a16="http://schemas.microsoft.com/office/drawing/2014/main" id="{A40E8657-A262-4A99-B019-A07AA9CEE5D9}"/>
              </a:ext>
            </a:extLst>
          </p:cNvPr>
          <p:cNvSpPr/>
          <p:nvPr/>
        </p:nvSpPr>
        <p:spPr>
          <a:xfrm>
            <a:off x="1304013" y="4387857"/>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Deployment</a:t>
            </a:r>
            <a:endParaRPr lang="en-IN" dirty="0">
              <a:solidFill>
                <a:schemeClr val="tx1">
                  <a:lumMod val="65000"/>
                  <a:lumOff val="35000"/>
                </a:schemeClr>
              </a:solidFill>
            </a:endParaRPr>
          </a:p>
        </p:txBody>
      </p:sp>
      <p:sp>
        <p:nvSpPr>
          <p:cNvPr id="10" name="Rectangle 9">
            <a:extLst>
              <a:ext uri="{FF2B5EF4-FFF2-40B4-BE49-F238E27FC236}">
                <a16:creationId xmlns:a16="http://schemas.microsoft.com/office/drawing/2014/main" id="{FB94AFDE-1504-46C5-A359-DED60B73D155}"/>
              </a:ext>
            </a:extLst>
          </p:cNvPr>
          <p:cNvSpPr/>
          <p:nvPr/>
        </p:nvSpPr>
        <p:spPr>
          <a:xfrm>
            <a:off x="1304012" y="5123065"/>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Output</a:t>
            </a:r>
            <a:endParaRPr lang="en-IN" dirty="0">
              <a:solidFill>
                <a:schemeClr val="tx1">
                  <a:lumMod val="65000"/>
                  <a:lumOff val="35000"/>
                </a:schemeClr>
              </a:solidFill>
            </a:endParaRPr>
          </a:p>
        </p:txBody>
      </p:sp>
      <p:sp>
        <p:nvSpPr>
          <p:cNvPr id="11" name="Rectangle 10">
            <a:extLst>
              <a:ext uri="{FF2B5EF4-FFF2-40B4-BE49-F238E27FC236}">
                <a16:creationId xmlns:a16="http://schemas.microsoft.com/office/drawing/2014/main" id="{B9B23B23-5627-4A1B-916F-6076A4E1D4E5}"/>
              </a:ext>
            </a:extLst>
          </p:cNvPr>
          <p:cNvSpPr/>
          <p:nvPr/>
        </p:nvSpPr>
        <p:spPr>
          <a:xfrm>
            <a:off x="1304013" y="3622418"/>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Model Evaluation</a:t>
            </a:r>
            <a:endParaRPr lang="en-IN" dirty="0">
              <a:solidFill>
                <a:schemeClr val="tx1">
                  <a:lumMod val="65000"/>
                  <a:lumOff val="35000"/>
                </a:schemeClr>
              </a:solidFill>
            </a:endParaRPr>
          </a:p>
        </p:txBody>
      </p:sp>
      <p:sp>
        <p:nvSpPr>
          <p:cNvPr id="12" name="Rectangle 11">
            <a:extLst>
              <a:ext uri="{FF2B5EF4-FFF2-40B4-BE49-F238E27FC236}">
                <a16:creationId xmlns:a16="http://schemas.microsoft.com/office/drawing/2014/main" id="{FB6C9B36-6FD5-4FFD-A3C1-1D5E055531D6}"/>
              </a:ext>
            </a:extLst>
          </p:cNvPr>
          <p:cNvSpPr/>
          <p:nvPr/>
        </p:nvSpPr>
        <p:spPr>
          <a:xfrm>
            <a:off x="1304014" y="2090594"/>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EDA</a:t>
            </a:r>
            <a:endParaRPr lang="en-IN" dirty="0">
              <a:solidFill>
                <a:schemeClr val="tx1">
                  <a:lumMod val="65000"/>
                  <a:lumOff val="35000"/>
                </a:schemeClr>
              </a:solidFill>
            </a:endParaRPr>
          </a:p>
        </p:txBody>
      </p:sp>
      <p:sp>
        <p:nvSpPr>
          <p:cNvPr id="13" name="Rectangle 12">
            <a:extLst>
              <a:ext uri="{FF2B5EF4-FFF2-40B4-BE49-F238E27FC236}">
                <a16:creationId xmlns:a16="http://schemas.microsoft.com/office/drawing/2014/main" id="{B8E3C886-1E54-4C56-9BA2-185867D5A0ED}"/>
              </a:ext>
            </a:extLst>
          </p:cNvPr>
          <p:cNvSpPr/>
          <p:nvPr/>
        </p:nvSpPr>
        <p:spPr>
          <a:xfrm>
            <a:off x="1304011" y="5915312"/>
            <a:ext cx="3872285" cy="57249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Challenges Faced</a:t>
            </a:r>
            <a:endParaRPr lang="en-IN" dirty="0">
              <a:solidFill>
                <a:schemeClr val="tx1">
                  <a:lumMod val="65000"/>
                  <a:lumOff val="35000"/>
                </a:schemeClr>
              </a:solidFill>
            </a:endParaRPr>
          </a:p>
        </p:txBody>
      </p:sp>
      <p:sp>
        <p:nvSpPr>
          <p:cNvPr id="14" name="Arrow: Down 13">
            <a:extLst>
              <a:ext uri="{FF2B5EF4-FFF2-40B4-BE49-F238E27FC236}">
                <a16:creationId xmlns:a16="http://schemas.microsoft.com/office/drawing/2014/main" id="{3255C251-49CA-40E3-AE70-BF2F4467BD4F}"/>
              </a:ext>
            </a:extLst>
          </p:cNvPr>
          <p:cNvSpPr/>
          <p:nvPr/>
        </p:nvSpPr>
        <p:spPr>
          <a:xfrm>
            <a:off x="3084545" y="1836751"/>
            <a:ext cx="45719" cy="253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F8DF1377-C3FB-4A7F-A124-A467C91E151C}"/>
              </a:ext>
            </a:extLst>
          </p:cNvPr>
          <p:cNvSpPr/>
          <p:nvPr/>
        </p:nvSpPr>
        <p:spPr>
          <a:xfrm>
            <a:off x="3084544" y="2663088"/>
            <a:ext cx="45719" cy="192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7FD7D9E-8E13-497A-926D-C3D60D736AC1}"/>
              </a:ext>
            </a:extLst>
          </p:cNvPr>
          <p:cNvSpPr/>
          <p:nvPr/>
        </p:nvSpPr>
        <p:spPr>
          <a:xfrm>
            <a:off x="3088210" y="3437896"/>
            <a:ext cx="45719" cy="180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B6F65062-CF51-4F31-A355-171AA1F76B94}"/>
              </a:ext>
            </a:extLst>
          </p:cNvPr>
          <p:cNvSpPr/>
          <p:nvPr/>
        </p:nvSpPr>
        <p:spPr>
          <a:xfrm>
            <a:off x="3084543" y="4957499"/>
            <a:ext cx="45719" cy="162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B7D9D689-4855-465E-A374-FC90E261A34A}"/>
              </a:ext>
            </a:extLst>
          </p:cNvPr>
          <p:cNvSpPr/>
          <p:nvPr/>
        </p:nvSpPr>
        <p:spPr>
          <a:xfrm>
            <a:off x="3084543" y="5695559"/>
            <a:ext cx="45719" cy="203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33826B42-1B6A-4280-A744-4915BDCE3059}"/>
              </a:ext>
            </a:extLst>
          </p:cNvPr>
          <p:cNvSpPr/>
          <p:nvPr/>
        </p:nvSpPr>
        <p:spPr>
          <a:xfrm>
            <a:off x="3084543" y="4207824"/>
            <a:ext cx="45719" cy="159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602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539E-51DC-42C9-AC1C-8363A71B8CF1}"/>
              </a:ext>
            </a:extLst>
          </p:cNvPr>
          <p:cNvSpPr>
            <a:spLocks noGrp="1"/>
          </p:cNvSpPr>
          <p:nvPr>
            <p:ph type="title"/>
          </p:nvPr>
        </p:nvSpPr>
        <p:spPr>
          <a:xfrm>
            <a:off x="230819" y="124288"/>
            <a:ext cx="11730361" cy="556749"/>
          </a:xfrm>
          <a:solidFill>
            <a:schemeClr val="tx1"/>
          </a:solidFill>
        </p:spPr>
        <p:txBody>
          <a:bodyPr>
            <a:noAutofit/>
          </a:bodyPr>
          <a:lstStyle/>
          <a:p>
            <a:pPr algn="ctr"/>
            <a:r>
              <a:rPr lang="en-US" sz="4000" dirty="0">
                <a:solidFill>
                  <a:schemeClr val="bg2"/>
                </a:solidFill>
              </a:rPr>
              <a:t>Data Set Details</a:t>
            </a:r>
          </a:p>
        </p:txBody>
      </p:sp>
      <p:sp>
        <p:nvSpPr>
          <p:cNvPr id="3" name="Content Placeholder 2">
            <a:extLst>
              <a:ext uri="{FF2B5EF4-FFF2-40B4-BE49-F238E27FC236}">
                <a16:creationId xmlns:a16="http://schemas.microsoft.com/office/drawing/2014/main" id="{C537C646-32B9-4D28-B7F5-3EE5021BC03D}"/>
              </a:ext>
            </a:extLst>
          </p:cNvPr>
          <p:cNvSpPr>
            <a:spLocks noGrp="1"/>
          </p:cNvSpPr>
          <p:nvPr>
            <p:ph idx="1"/>
          </p:nvPr>
        </p:nvSpPr>
        <p:spPr>
          <a:xfrm>
            <a:off x="230819" y="855187"/>
            <a:ext cx="11730361" cy="5878525"/>
          </a:xfrm>
        </p:spPr>
        <p:txBody>
          <a:bodyPr/>
          <a:lstStyle/>
          <a:p>
            <a:r>
              <a:rPr lang="en-US" sz="1800" dirty="0"/>
              <a:t>No of Rows – 1701</a:t>
            </a:r>
          </a:p>
          <a:p>
            <a:r>
              <a:rPr lang="en-US" sz="1800" dirty="0"/>
              <a:t>No of Columns - 124</a:t>
            </a:r>
          </a:p>
          <a:p>
            <a:pPr marL="0" indent="0">
              <a:buNone/>
            </a:pPr>
            <a:endParaRPr lang="en-US" dirty="0"/>
          </a:p>
        </p:txBody>
      </p:sp>
      <p:pic>
        <p:nvPicPr>
          <p:cNvPr id="5" name="Google Shape;333;p1">
            <a:extLst>
              <a:ext uri="{FF2B5EF4-FFF2-40B4-BE49-F238E27FC236}">
                <a16:creationId xmlns:a16="http://schemas.microsoft.com/office/drawing/2014/main" id="{2558E637-D210-4224-9E97-FA260E36C7EA}"/>
              </a:ext>
            </a:extLst>
          </p:cNvPr>
          <p:cNvPicPr preferRelativeResize="0"/>
          <p:nvPr/>
        </p:nvPicPr>
        <p:blipFill rotWithShape="1">
          <a:blip r:embed="rId2">
            <a:alphaModFix/>
          </a:blip>
          <a:srcRect/>
          <a:stretch/>
        </p:blipFill>
        <p:spPr>
          <a:xfrm>
            <a:off x="10893287" y="191983"/>
            <a:ext cx="953708" cy="293047"/>
          </a:xfrm>
          <a:prstGeom prst="rect">
            <a:avLst/>
          </a:prstGeom>
          <a:noFill/>
          <a:ln>
            <a:noFill/>
          </a:ln>
        </p:spPr>
      </p:pic>
      <p:pic>
        <p:nvPicPr>
          <p:cNvPr id="7" name="Picture 6">
            <a:extLst>
              <a:ext uri="{FF2B5EF4-FFF2-40B4-BE49-F238E27FC236}">
                <a16:creationId xmlns:a16="http://schemas.microsoft.com/office/drawing/2014/main" id="{00EAF320-3621-4DB0-9724-25BDBB23EA85}"/>
              </a:ext>
            </a:extLst>
          </p:cNvPr>
          <p:cNvPicPr>
            <a:picLocks noChangeAspect="1"/>
          </p:cNvPicPr>
          <p:nvPr/>
        </p:nvPicPr>
        <p:blipFill>
          <a:blip r:embed="rId3"/>
          <a:stretch>
            <a:fillRect/>
          </a:stretch>
        </p:blipFill>
        <p:spPr>
          <a:xfrm>
            <a:off x="230819" y="1627112"/>
            <a:ext cx="11709647" cy="5106600"/>
          </a:xfrm>
          <a:prstGeom prst="rect">
            <a:avLst/>
          </a:prstGeom>
        </p:spPr>
      </p:pic>
    </p:spTree>
    <p:extLst>
      <p:ext uri="{BB962C8B-B14F-4D97-AF65-F5344CB8AC3E}">
        <p14:creationId xmlns:p14="http://schemas.microsoft.com/office/powerpoint/2010/main" val="260609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38EA-5EA4-44EC-AF5B-A1DCB3EACC87}"/>
              </a:ext>
            </a:extLst>
          </p:cNvPr>
          <p:cNvSpPr>
            <a:spLocks noGrp="1"/>
          </p:cNvSpPr>
          <p:nvPr>
            <p:ph type="title"/>
          </p:nvPr>
        </p:nvSpPr>
        <p:spPr>
          <a:xfrm>
            <a:off x="777240" y="365125"/>
            <a:ext cx="10659110" cy="792343"/>
          </a:xfrm>
          <a:solidFill>
            <a:schemeClr val="tx1"/>
          </a:solidFill>
        </p:spPr>
        <p:txBody>
          <a:bodyPr>
            <a:normAutofit fontScale="90000"/>
          </a:bodyPr>
          <a:lstStyle/>
          <a:p>
            <a:pPr algn="ctr"/>
            <a:r>
              <a:rPr lang="en-US" dirty="0">
                <a:solidFill>
                  <a:schemeClr val="bg1"/>
                </a:solidFill>
              </a:rPr>
              <a:t>E.D.A</a:t>
            </a:r>
            <a:endParaRPr lang="en-IN" dirty="0">
              <a:solidFill>
                <a:schemeClr val="bg1"/>
              </a:solidFill>
            </a:endParaRPr>
          </a:p>
        </p:txBody>
      </p:sp>
      <p:sp>
        <p:nvSpPr>
          <p:cNvPr id="3" name="Content Placeholder 2">
            <a:extLst>
              <a:ext uri="{FF2B5EF4-FFF2-40B4-BE49-F238E27FC236}">
                <a16:creationId xmlns:a16="http://schemas.microsoft.com/office/drawing/2014/main" id="{397F9086-A621-4744-9F9A-D14B22438770}"/>
              </a:ext>
            </a:extLst>
          </p:cNvPr>
          <p:cNvSpPr>
            <a:spLocks noGrp="1"/>
          </p:cNvSpPr>
          <p:nvPr>
            <p:ph idx="1"/>
          </p:nvPr>
        </p:nvSpPr>
        <p:spPr>
          <a:xfrm>
            <a:off x="777240" y="1342663"/>
            <a:ext cx="10659110" cy="4834300"/>
          </a:xfrm>
        </p:spPr>
        <p:txBody>
          <a:bodyPr/>
          <a:lstStyle/>
          <a:p>
            <a:pPr marL="514350" indent="-514350">
              <a:buFont typeface="+mj-lt"/>
              <a:buAutoNum type="arabicPeriod"/>
            </a:pPr>
            <a:r>
              <a:rPr lang="en-US" sz="2800" dirty="0"/>
              <a:t>Checking for NA values present in data set.</a:t>
            </a:r>
          </a:p>
          <a:p>
            <a:pPr marL="514350" indent="-514350">
              <a:buFont typeface="+mj-lt"/>
              <a:buAutoNum type="arabicPeriod"/>
            </a:pPr>
            <a:r>
              <a:rPr lang="en-US" sz="2800" dirty="0"/>
              <a:t>Replacing the missing values by mean and mode Imputation.</a:t>
            </a:r>
          </a:p>
          <a:p>
            <a:pPr marL="514350" indent="-514350">
              <a:buFont typeface="+mj-lt"/>
              <a:buAutoNum type="arabicPeriod"/>
            </a:pPr>
            <a:r>
              <a:rPr lang="en-US" sz="2800" dirty="0"/>
              <a:t>Checking for the Outliers in columns.</a:t>
            </a:r>
          </a:p>
          <a:p>
            <a:pPr marL="514350" indent="-514350">
              <a:buFont typeface="+mj-lt"/>
              <a:buAutoNum type="arabicPeriod"/>
            </a:pPr>
            <a:r>
              <a:rPr lang="en-US" sz="2800" dirty="0"/>
              <a:t>Removing the outliers.</a:t>
            </a:r>
          </a:p>
          <a:p>
            <a:pPr marL="0" indent="0">
              <a:buNone/>
            </a:pPr>
            <a:endParaRPr lang="en-IN" dirty="0"/>
          </a:p>
        </p:txBody>
      </p:sp>
    </p:spTree>
    <p:extLst>
      <p:ext uri="{BB962C8B-B14F-4D97-AF65-F5344CB8AC3E}">
        <p14:creationId xmlns:p14="http://schemas.microsoft.com/office/powerpoint/2010/main" val="286615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7" name="Picture 3" descr="A black pattern of curved lines">
            <a:extLst>
              <a:ext uri="{FF2B5EF4-FFF2-40B4-BE49-F238E27FC236}">
                <a16:creationId xmlns:a16="http://schemas.microsoft.com/office/drawing/2014/main" id="{3FC66717-C9C7-4689-9B63-51F98E1C2851}"/>
              </a:ext>
            </a:extLst>
          </p:cNvPr>
          <p:cNvPicPr>
            <a:picLocks noChangeAspect="1"/>
          </p:cNvPicPr>
          <p:nvPr/>
        </p:nvPicPr>
        <p:blipFill rotWithShape="1">
          <a:blip r:embed="rId2">
            <a:alphaModFix amt="40000"/>
          </a:blip>
          <a:srcRect t="12719" r="-1" b="3616"/>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9948BA-8A36-4987-8108-80ABDD4FA328}"/>
              </a:ext>
            </a:extLst>
          </p:cNvPr>
          <p:cNvSpPr>
            <a:spLocks noGrp="1"/>
          </p:cNvSpPr>
          <p:nvPr>
            <p:ph type="ctrTitle"/>
          </p:nvPr>
        </p:nvSpPr>
        <p:spPr>
          <a:xfrm>
            <a:off x="2494455" y="2754922"/>
            <a:ext cx="7063739" cy="1096151"/>
          </a:xfrm>
        </p:spPr>
        <p:txBody>
          <a:bodyPr>
            <a:normAutofit/>
          </a:bodyPr>
          <a:lstStyle/>
          <a:p>
            <a:r>
              <a:rPr lang="en-US" dirty="0">
                <a:solidFill>
                  <a:srgbClr val="FFFFFF"/>
                </a:solidFill>
              </a:rPr>
              <a:t>THANK YOU</a:t>
            </a:r>
          </a:p>
        </p:txBody>
      </p:sp>
      <p:pic>
        <p:nvPicPr>
          <p:cNvPr id="49" name="Google Shape;333;p1">
            <a:extLst>
              <a:ext uri="{FF2B5EF4-FFF2-40B4-BE49-F238E27FC236}">
                <a16:creationId xmlns:a16="http://schemas.microsoft.com/office/drawing/2014/main" id="{01E733D8-EFD4-4FE1-802C-D5C0AD097EB9}"/>
              </a:ext>
            </a:extLst>
          </p:cNvPr>
          <p:cNvPicPr preferRelativeResize="0"/>
          <p:nvPr/>
        </p:nvPicPr>
        <p:blipFill rotWithShape="1">
          <a:blip r:embed="rId3">
            <a:alphaModFix/>
          </a:blip>
          <a:srcRect/>
          <a:stretch/>
        </p:blipFill>
        <p:spPr>
          <a:xfrm>
            <a:off x="9814761" y="443828"/>
            <a:ext cx="1187051" cy="411359"/>
          </a:xfrm>
          <a:prstGeom prst="rect">
            <a:avLst/>
          </a:prstGeom>
          <a:noFill/>
          <a:ln>
            <a:noFill/>
          </a:ln>
        </p:spPr>
      </p:pic>
    </p:spTree>
    <p:extLst>
      <p:ext uri="{BB962C8B-B14F-4D97-AF65-F5344CB8AC3E}">
        <p14:creationId xmlns:p14="http://schemas.microsoft.com/office/powerpoint/2010/main" val="394029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nfetti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TM03457464[[fn=Dividend]]</Template>
  <TotalTime>480</TotalTime>
  <Words>174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Nova</vt:lpstr>
      <vt:lpstr>Times New Roman</vt:lpstr>
      <vt:lpstr>ConfettiVTI</vt:lpstr>
      <vt:lpstr>Classification of Myocardial Infarction</vt:lpstr>
      <vt:lpstr>Business Objective</vt:lpstr>
      <vt:lpstr>Architecture - Flow</vt:lpstr>
      <vt:lpstr>Data Set Details</vt:lpstr>
      <vt:lpstr>E.D.A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Jeswyn Moses</dc:creator>
  <cp:lastModifiedBy>Chetan Patil</cp:lastModifiedBy>
  <cp:revision>63</cp:revision>
  <dcterms:created xsi:type="dcterms:W3CDTF">2021-07-23T10:39:32Z</dcterms:created>
  <dcterms:modified xsi:type="dcterms:W3CDTF">2021-09-10T18:05:02Z</dcterms:modified>
</cp:coreProperties>
</file>