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76" r:id="rId7"/>
    <p:sldId id="277" r:id="rId8"/>
    <p:sldId id="278" r:id="rId9"/>
    <p:sldId id="260" r:id="rId10"/>
    <p:sldId id="271" r:id="rId11"/>
    <p:sldId id="261" r:id="rId12"/>
    <p:sldId id="272" r:id="rId13"/>
    <p:sldId id="262" r:id="rId14"/>
    <p:sldId id="263" r:id="rId15"/>
    <p:sldId id="264" r:id="rId16"/>
    <p:sldId id="273" r:id="rId17"/>
    <p:sldId id="265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transmission &amp; encoding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two voltage level (+</a:t>
            </a:r>
            <a:r>
              <a:rPr lang="en-US" dirty="0" err="1" smtClean="0"/>
              <a:t>ve</a:t>
            </a:r>
            <a:r>
              <a:rPr lang="en-US" dirty="0" smtClean="0"/>
              <a:t> , -</a:t>
            </a:r>
            <a:r>
              <a:rPr lang="en-US" dirty="0" err="1" smtClean="0"/>
              <a:t>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 voltage level on the line is reduced </a:t>
            </a:r>
          </a:p>
          <a:p>
            <a:r>
              <a:rPr lang="en-US" dirty="0" smtClean="0"/>
              <a:t>DC component problem can be solved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encoding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01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return to zero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this technique the level is either +</a:t>
            </a:r>
            <a:r>
              <a:rPr lang="en-US" dirty="0" err="1" smtClean="0"/>
              <a:t>ve</a:t>
            </a:r>
            <a:r>
              <a:rPr lang="en-US" dirty="0" smtClean="0"/>
              <a:t> or negative  </a:t>
            </a:r>
          </a:p>
          <a:p>
            <a:r>
              <a:rPr lang="en-US" dirty="0" smtClean="0"/>
              <a:t>Two different type </a:t>
            </a:r>
          </a:p>
          <a:p>
            <a:r>
              <a:rPr lang="en-US" dirty="0" smtClean="0"/>
              <a:t>NRZ-L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 NRZ-L the level of the signal is dependent upon the state of the bit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represented as 1  and  -</a:t>
            </a:r>
            <a:r>
              <a:rPr lang="en-US" dirty="0" err="1" smtClean="0"/>
              <a:t>ve</a:t>
            </a:r>
            <a:r>
              <a:rPr lang="en-US" dirty="0" smtClean="0"/>
              <a:t>  represented as 0 or vice versa </a:t>
            </a:r>
          </a:p>
          <a:p>
            <a:pPr lvl="1"/>
            <a:r>
              <a:rPr lang="en-US" dirty="0" smtClean="0"/>
              <a:t>Clock synchronization </a:t>
            </a:r>
          </a:p>
          <a:p>
            <a:r>
              <a:rPr lang="en-US" dirty="0" smtClean="0"/>
              <a:t>NRZ I </a:t>
            </a:r>
            <a:endParaRPr lang="en-US" dirty="0" smtClean="0"/>
          </a:p>
          <a:p>
            <a:pPr lvl="1"/>
            <a:r>
              <a:rPr lang="en-US" dirty="0" smtClean="0"/>
              <a:t>In NRZ-I the signal is inverted if a 1 is encountered.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signal transition can be used for clock synchronization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NRZ L &amp; NRZ 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3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good encoding technique must contain provision for synchronization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6200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RZ 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Ensure that there is signal change for every bit </a:t>
            </a:r>
          </a:p>
          <a:p>
            <a:r>
              <a:rPr lang="en-US" dirty="0" smtClean="0"/>
              <a:t>This requires three voltage level : +</a:t>
            </a:r>
            <a:r>
              <a:rPr lang="en-US" dirty="0" err="1" smtClean="0"/>
              <a:t>Ve</a:t>
            </a:r>
            <a:r>
              <a:rPr lang="en-US" dirty="0" smtClean="0"/>
              <a:t>  zero, &amp; negative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543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Biphase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362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signal changes at the middle of the interval  but does not return to zero</a:t>
            </a:r>
          </a:p>
          <a:p>
            <a:r>
              <a:rPr lang="en-US" dirty="0" smtClean="0"/>
              <a:t>Manchester encoding : inversion at middle of each bit  interval  </a:t>
            </a:r>
          </a:p>
          <a:p>
            <a:r>
              <a:rPr lang="en-US" dirty="0" smtClean="0"/>
              <a:t>Negative to positive represent 1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to negative represent 0</a:t>
            </a:r>
          </a:p>
          <a:p>
            <a:r>
              <a:rPr lang="en-US" dirty="0" smtClean="0"/>
              <a:t>Differential Manchester : presence or absence of additional transition at the beginning of interval is used for identifying the bit </a:t>
            </a:r>
          </a:p>
          <a:p>
            <a:r>
              <a:rPr lang="en-US" dirty="0" smtClean="0"/>
              <a:t>DM require two transition to represent zero and one for Binary 1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620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Bipolar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three voltage levels</a:t>
            </a:r>
          </a:p>
          <a:p>
            <a:r>
              <a:rPr lang="en-US" dirty="0" smtClean="0"/>
              <a:t> +</a:t>
            </a:r>
            <a:r>
              <a:rPr lang="en-US" dirty="0" err="1" smtClean="0"/>
              <a:t>ve</a:t>
            </a:r>
            <a:r>
              <a:rPr lang="en-US" dirty="0" smtClean="0"/>
              <a:t> , -</a:t>
            </a:r>
            <a:r>
              <a:rPr lang="en-US" dirty="0" err="1" smtClean="0"/>
              <a:t>Ve</a:t>
            </a:r>
            <a:r>
              <a:rPr lang="en-US" dirty="0" smtClean="0"/>
              <a:t>  &amp; Zero </a:t>
            </a:r>
          </a:p>
          <a:p>
            <a:pPr lvl="1"/>
            <a:r>
              <a:rPr lang="en-US" dirty="0" smtClean="0"/>
              <a:t>Zero level represents the binary zero </a:t>
            </a:r>
          </a:p>
          <a:p>
            <a:pPr lvl="1"/>
            <a:r>
              <a:rPr lang="en-US" dirty="0" smtClean="0"/>
              <a:t>1 is represented by alternating +</a:t>
            </a:r>
            <a:r>
              <a:rPr lang="en-US" dirty="0" err="1" smtClean="0"/>
              <a:t>ve</a:t>
            </a:r>
            <a:r>
              <a:rPr lang="en-US" dirty="0" smtClean="0"/>
              <a:t> &amp; -</a:t>
            </a:r>
            <a:r>
              <a:rPr lang="en-US" dirty="0" err="1" smtClean="0"/>
              <a:t>Ve</a:t>
            </a:r>
            <a:r>
              <a:rPr lang="en-US" dirty="0" smtClean="0"/>
              <a:t> voltages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Bipolar AMI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46760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Arial" charset="0"/>
              </a:rPr>
              <a:t/>
            </a:r>
            <a:br>
              <a:rPr lang="en-US" b="1" dirty="0" smtClean="0">
                <a:latin typeface="Arial" charset="0"/>
              </a:rPr>
            </a:br>
            <a:r>
              <a:rPr lang="en-US" b="1" dirty="0" smtClean="0">
                <a:latin typeface="Arial" charset="0"/>
              </a:rPr>
              <a:t>Block </a:t>
            </a:r>
            <a:r>
              <a:rPr lang="en-US" b="1" dirty="0" smtClean="0">
                <a:latin typeface="Arial" charset="0"/>
              </a:rPr>
              <a:t>Coding </a:t>
            </a:r>
            <a:br>
              <a:rPr lang="en-US" b="1" dirty="0" smtClean="0">
                <a:latin typeface="Arial" charset="0"/>
              </a:rPr>
            </a:b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dirty="0" smtClean="0"/>
              <a:t>Substitution in block coding</a:t>
            </a:r>
            <a:endParaRPr lang="en-US" sz="32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725" y="1143000"/>
            <a:ext cx="7407275" cy="533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 i="1" dirty="0" smtClean="0"/>
              <a:t>Line coding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3454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4B/5B encoding</a:t>
            </a:r>
            <a:endParaRPr lang="en-US" sz="3200" dirty="0"/>
          </a:p>
        </p:txBody>
      </p:sp>
      <p:graphicFrame>
        <p:nvGraphicFramePr>
          <p:cNvPr id="4" name="Group 67"/>
          <p:cNvGraphicFramePr>
            <a:graphicFrameLocks noGrp="1"/>
          </p:cNvGraphicFramePr>
          <p:nvPr/>
        </p:nvGraphicFramePr>
        <p:xfrm>
          <a:off x="609600" y="1371601"/>
          <a:ext cx="7848601" cy="5086350"/>
        </p:xfrm>
        <a:graphic>
          <a:graphicData uri="http://schemas.openxmlformats.org/drawingml/2006/table">
            <a:tbl>
              <a:tblPr/>
              <a:tblGrid>
                <a:gridCol w="1961254"/>
                <a:gridCol w="1963047"/>
                <a:gridCol w="1961254"/>
                <a:gridCol w="1963046"/>
              </a:tblGrid>
              <a:tr h="687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47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687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27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27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27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27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27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27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66"/>
          <p:cNvGraphicFramePr>
            <a:graphicFrameLocks noGrp="1"/>
          </p:cNvGraphicFramePr>
          <p:nvPr/>
        </p:nvGraphicFramePr>
        <p:xfrm>
          <a:off x="762000" y="1447799"/>
          <a:ext cx="6172200" cy="4953002"/>
        </p:xfrm>
        <a:graphic>
          <a:graphicData uri="http://schemas.openxmlformats.org/drawingml/2006/table">
            <a:tbl>
              <a:tblPr/>
              <a:tblGrid>
                <a:gridCol w="3292619"/>
                <a:gridCol w="2879581"/>
              </a:tblGrid>
              <a:tr h="669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32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 (Quiet)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669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 (Idle)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13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 (Halt)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13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 (start delimiter)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13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 (start delimiter)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13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(end delimiter)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13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 (Set)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13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 (Reset)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600" b="1" i="1" dirty="0" smtClean="0"/>
              <a:t/>
            </a:r>
            <a:br>
              <a:rPr lang="en-US" altLang="en-US" sz="3600" b="1" i="1" dirty="0" smtClean="0"/>
            </a:br>
            <a:r>
              <a:rPr lang="en-US" altLang="en-US" sz="3600" b="1" i="1" dirty="0" smtClean="0"/>
              <a:t>Signal </a:t>
            </a:r>
            <a:r>
              <a:rPr lang="en-US" altLang="en-US" sz="3600" b="1" i="1" dirty="0" smtClean="0"/>
              <a:t>level versus data level</a:t>
            </a:r>
            <a:r>
              <a:rPr lang="en-US" altLang="en-US" b="1" i="1" dirty="0" smtClean="0"/>
              <a:t/>
            </a:r>
            <a:br>
              <a:rPr lang="en-US" altLang="en-US" b="1" i="1" dirty="0" smtClean="0"/>
            </a:br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3" y="1198563"/>
            <a:ext cx="7202487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Electrical signals can be of various types </a:t>
            </a:r>
          </a:p>
          <a:p>
            <a:r>
              <a:rPr lang="en-US" dirty="0" smtClean="0"/>
              <a:t>Analog , Digital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19400"/>
            <a:ext cx="708660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Digital to digital conversion  ( encoding 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92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91399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" pitchFamily="18" charset="0"/>
              </a:rPr>
              <a:t>A signal has </a:t>
            </a:r>
            <a:r>
              <a:rPr lang="en-US" dirty="0" smtClean="0">
                <a:latin typeface="Times" pitchFamily="18" charset="0"/>
              </a:rPr>
              <a:t>two data </a:t>
            </a:r>
            <a:r>
              <a:rPr lang="en-US" dirty="0" smtClean="0">
                <a:latin typeface="Times" pitchFamily="18" charset="0"/>
              </a:rPr>
              <a:t>levels with a pulse duration of 1 </a:t>
            </a:r>
            <a:r>
              <a:rPr lang="en-US" dirty="0" err="1" smtClean="0">
                <a:latin typeface="Times" pitchFamily="18" charset="0"/>
              </a:rPr>
              <a:t>ms.</a:t>
            </a:r>
            <a:r>
              <a:rPr lang="en-US" dirty="0" smtClean="0">
                <a:latin typeface="Times" pitchFamily="18" charset="0"/>
              </a:rPr>
              <a:t> We calculate the pulse rate </a:t>
            </a:r>
            <a:r>
              <a:rPr lang="en-US" dirty="0" smtClean="0">
                <a:latin typeface="Times" pitchFamily="18" charset="0"/>
              </a:rPr>
              <a:t>and </a:t>
            </a:r>
            <a:r>
              <a:rPr lang="en-US" dirty="0" smtClean="0">
                <a:latin typeface="Times" pitchFamily="18" charset="0"/>
              </a:rPr>
              <a:t>bit rate as </a:t>
            </a:r>
            <a:r>
              <a:rPr lang="en-US" dirty="0" smtClean="0">
                <a:latin typeface="Times" pitchFamily="18" charset="0"/>
              </a:rPr>
              <a:t>follows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Pulse Rate =  = 1000 pulses/s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 Rate = </a:t>
            </a:r>
            <a:r>
              <a:rPr lang="en-US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PulseRate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 log</a:t>
            </a:r>
            <a:r>
              <a:rPr lang="en-US" baseline="-25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 = 1000 x log</a:t>
            </a:r>
            <a:r>
              <a:rPr lang="en-US" baseline="-25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1000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bps</a:t>
            </a:r>
          </a:p>
          <a:p>
            <a:r>
              <a:rPr lang="en-US" dirty="0" smtClean="0"/>
              <a:t>If signal has 4 data levels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Rate = </a:t>
            </a:r>
            <a:r>
              <a:rPr lang="en-US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PulseRate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 log</a:t>
            </a:r>
            <a:r>
              <a:rPr lang="en-US" baseline="-25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 = 1000 x log</a:t>
            </a:r>
            <a:r>
              <a:rPr lang="en-US" baseline="-25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2000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b="1" i="1" dirty="0" smtClean="0"/>
              <a:t>Line coding schemes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91200"/>
            <a:ext cx="8229600" cy="792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600200"/>
            <a:ext cx="817245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Unipolar</a:t>
            </a:r>
            <a:r>
              <a:rPr lang="en-US" b="1" i="1" dirty="0" smtClean="0"/>
              <a:t> encoding uses only one voltage level.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Unipolar 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average amplitude of </a:t>
            </a:r>
            <a:r>
              <a:rPr lang="en-US" dirty="0" err="1" smtClean="0"/>
              <a:t>unipolar</a:t>
            </a:r>
            <a:r>
              <a:rPr lang="en-US" dirty="0" smtClean="0"/>
              <a:t> signal is non zero </a:t>
            </a:r>
          </a:p>
          <a:p>
            <a:r>
              <a:rPr lang="en-US" dirty="0" smtClean="0"/>
              <a:t>1 is encoded as +</a:t>
            </a:r>
            <a:r>
              <a:rPr lang="en-US" dirty="0" err="1" smtClean="0"/>
              <a:t>ve</a:t>
            </a:r>
            <a:r>
              <a:rPr lang="en-US" dirty="0" smtClean="0"/>
              <a:t> value </a:t>
            </a:r>
          </a:p>
          <a:p>
            <a:r>
              <a:rPr lang="en-US" dirty="0" smtClean="0"/>
              <a:t>0 is encoded as zero </a:t>
            </a:r>
          </a:p>
          <a:p>
            <a:r>
              <a:rPr lang="en-US" dirty="0" smtClean="0"/>
              <a:t>For non chaining signal beginning &amp; end of each bit can not be determined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239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469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Digital transmission &amp; encoding techniques</vt:lpstr>
      <vt:lpstr>Line coding</vt:lpstr>
      <vt:lpstr> Signal level versus data level </vt:lpstr>
      <vt:lpstr>Conversion methods </vt:lpstr>
      <vt:lpstr>Digital to digital conversion  ( encoding )</vt:lpstr>
      <vt:lpstr>Slide 6</vt:lpstr>
      <vt:lpstr>Line coding schemes</vt:lpstr>
      <vt:lpstr>Slide 8</vt:lpstr>
      <vt:lpstr>Unipolar encoding </vt:lpstr>
      <vt:lpstr>Polar</vt:lpstr>
      <vt:lpstr>Polar encoding techniques </vt:lpstr>
      <vt:lpstr>Non return to zero </vt:lpstr>
      <vt:lpstr>NRZ L &amp; NRZ I </vt:lpstr>
      <vt:lpstr>RZ encoding </vt:lpstr>
      <vt:lpstr>Biphase </vt:lpstr>
      <vt:lpstr>Bipolar </vt:lpstr>
      <vt:lpstr>Bipolar AMI  </vt:lpstr>
      <vt:lpstr> Block Coding  </vt:lpstr>
      <vt:lpstr>Substitution in block coding</vt:lpstr>
      <vt:lpstr>4B/5B encoding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</dc:creator>
  <cp:lastModifiedBy>JPM</cp:lastModifiedBy>
  <cp:revision>16</cp:revision>
  <dcterms:created xsi:type="dcterms:W3CDTF">2006-08-16T00:00:00Z</dcterms:created>
  <dcterms:modified xsi:type="dcterms:W3CDTF">2020-02-14T04:14:59Z</dcterms:modified>
</cp:coreProperties>
</file>