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3" r:id="rId4"/>
    <p:sldId id="268" r:id="rId5"/>
    <p:sldId id="257" r:id="rId6"/>
    <p:sldId id="258" r:id="rId7"/>
    <p:sldId id="269" r:id="rId8"/>
    <p:sldId id="284" r:id="rId9"/>
    <p:sldId id="285" r:id="rId10"/>
    <p:sldId id="286" r:id="rId11"/>
    <p:sldId id="261" r:id="rId12"/>
    <p:sldId id="274" r:id="rId13"/>
    <p:sldId id="262" r:id="rId14"/>
    <p:sldId id="263" r:id="rId15"/>
    <p:sldId id="264" r:id="rId16"/>
    <p:sldId id="265" r:id="rId17"/>
    <p:sldId id="271" r:id="rId18"/>
    <p:sldId id="266" r:id="rId19"/>
    <p:sldId id="267" r:id="rId20"/>
    <p:sldId id="272" r:id="rId21"/>
    <p:sldId id="270" r:id="rId22"/>
    <p:sldId id="273" r:id="rId23"/>
    <p:sldId id="277" r:id="rId24"/>
    <p:sldId id="278" r:id="rId25"/>
    <p:sldId id="279" r:id="rId26"/>
    <p:sldId id="280" r:id="rId27"/>
    <p:sldId id="281" r:id="rId28"/>
    <p:sldId id="282" r:id="rId29"/>
    <p:sldId id="275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IP addressing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458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Primary Address Classes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i="1" dirty="0" smtClean="0"/>
              <a:t>Class A Networks 1.0.0.0 to 127.255.255.255</a:t>
            </a:r>
          </a:p>
          <a:p>
            <a:r>
              <a:rPr lang="en-US" i="1" dirty="0" smtClean="0"/>
              <a:t>Class B Networks 128.0.0.0 to 191.255.255.255</a:t>
            </a:r>
          </a:p>
          <a:p>
            <a:r>
              <a:rPr lang="en-US" i="1" dirty="0" smtClean="0"/>
              <a:t>Class C Networks 192.0.0.0 to 223.255.255.255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/>
              <a:t>Class D Networks 224.0.0.0 to 239.255.255.255</a:t>
            </a:r>
          </a:p>
          <a:p>
            <a:r>
              <a:rPr lang="en-US" i="1" dirty="0" smtClean="0"/>
              <a:t>Class E Networks 240.0.0.0 to 255.255.255.255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10.0.0.0 - 10.255.255.255 (10/8 prefix)</a:t>
            </a:r>
          </a:p>
          <a:p>
            <a:pPr>
              <a:buNone/>
            </a:pPr>
            <a:r>
              <a:rPr lang="en-US" dirty="0" smtClean="0"/>
              <a:t>•  172.16.0.0 - 172.31.255.255 (172.16/12 </a:t>
            </a:r>
            <a:r>
              <a:rPr lang="en-US" smtClean="0"/>
              <a:t>prefix)</a:t>
            </a:r>
            <a:endParaRPr lang="en-US" dirty="0" smtClean="0"/>
          </a:p>
          <a:p>
            <a:pPr>
              <a:buNone/>
            </a:pPr>
            <a:r>
              <a:rPr lang="en-US" smtClean="0"/>
              <a:t>•  </a:t>
            </a:r>
            <a:r>
              <a:rPr lang="en-US" dirty="0" smtClean="0"/>
              <a:t>192.168.0.0 - 192.168.255.255 (192.168/16 prefix)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 netting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1985, RFC 950 defined a standard procedure to support the sub netting, or division, of a single Class A, B, or C network number into smaller pieces. </a:t>
            </a:r>
          </a:p>
          <a:p>
            <a:r>
              <a:rPr lang="en-US" dirty="0" smtClean="0"/>
              <a:t>Sub netting was introduced to overcome some of the problems that Internet were beginning to experience with the classful two-level addressing hierarchy</a:t>
            </a:r>
          </a:p>
          <a:p>
            <a:pPr lvl="1"/>
            <a:r>
              <a:rPr lang="en-US" dirty="0" smtClean="0"/>
              <a:t>Internet routing tables were beginning to grow.</a:t>
            </a:r>
          </a:p>
          <a:p>
            <a:pPr lvl="1"/>
            <a:r>
              <a:rPr lang="en-US" dirty="0" smtClean="0"/>
              <a:t>Local administrators had to request another network number from the Internet body, before a new network could be installed at their site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Subnet  Address Hierarchy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dirty="0" smtClean="0"/>
              <a:t>The route from the Internet to any sub- net of a given IP address is the same, no matter which subnet the destination host is on.</a:t>
            </a:r>
            <a:endParaRPr lang="en-US" dirty="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433" name="Group 1"/>
          <p:cNvGrpSpPr>
            <a:grpSpLocks/>
          </p:cNvGrpSpPr>
          <p:nvPr/>
        </p:nvGrpSpPr>
        <p:grpSpPr bwMode="auto">
          <a:xfrm>
            <a:off x="1219200" y="1676400"/>
            <a:ext cx="6705600" cy="762000"/>
            <a:chOff x="0" y="0"/>
            <a:chExt cx="5410" cy="430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0" y="390"/>
              <a:ext cx="2140" cy="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2270" y="110"/>
              <a:ext cx="3140" cy="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0" y="10"/>
              <a:ext cx="5360" cy="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0" y="10"/>
              <a:ext cx="5360" cy="3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150" y="10"/>
              <a:ext cx="0" cy="3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5" y="136"/>
              <a:ext cx="718" cy="147"/>
            </a:xfrm>
            <a:prstGeom prst="rect">
              <a:avLst/>
            </a:prstGeom>
            <a:noFill/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" y="134"/>
              <a:ext cx="492" cy="154"/>
            </a:xfrm>
            <a:prstGeom prst="rect">
              <a:avLst/>
            </a:prstGeom>
            <a:noFill/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6" y="116"/>
              <a:ext cx="392" cy="147"/>
            </a:xfrm>
            <a:prstGeom prst="rect">
              <a:avLst/>
            </a:prstGeom>
            <a:noFill/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3" y="116"/>
              <a:ext cx="696" cy="147"/>
            </a:xfrm>
            <a:prstGeom prst="rect">
              <a:avLst/>
            </a:prstGeom>
            <a:noFill/>
          </p:spPr>
        </p:pic>
      </p:grp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88" y="3057525"/>
            <a:ext cx="7286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overcame the registered number issue by assigning each organization one (or at most a few) network numbers from the IPv4 address space.</a:t>
            </a:r>
          </a:p>
          <a:p>
            <a:r>
              <a:rPr lang="en-US" dirty="0" smtClean="0"/>
              <a:t>The organization was then free to assign a distinct sub- network number for each of its internal networks.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614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529" name="Group 1"/>
          <p:cNvGrpSpPr>
            <a:grpSpLocks/>
          </p:cNvGrpSpPr>
          <p:nvPr/>
        </p:nvGrpSpPr>
        <p:grpSpPr bwMode="auto">
          <a:xfrm>
            <a:off x="1143000" y="1752600"/>
            <a:ext cx="6553200" cy="4343400"/>
            <a:chOff x="0" y="0"/>
            <a:chExt cx="6480" cy="3588"/>
          </a:xfrm>
        </p:grpSpPr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0" y="0"/>
              <a:ext cx="6480" cy="35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2" name="Freeform 84"/>
            <p:cNvSpPr>
              <a:spLocks/>
            </p:cNvSpPr>
            <p:nvPr/>
          </p:nvSpPr>
          <p:spPr bwMode="auto">
            <a:xfrm>
              <a:off x="3501" y="409"/>
              <a:ext cx="2540" cy="2800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260" y="0"/>
                </a:cxn>
                <a:cxn ang="0">
                  <a:pos x="191" y="9"/>
                </a:cxn>
                <a:cxn ang="0">
                  <a:pos x="129" y="36"/>
                </a:cxn>
                <a:cxn ang="0">
                  <a:pos x="76" y="76"/>
                </a:cxn>
                <a:cxn ang="0">
                  <a:pos x="36" y="129"/>
                </a:cxn>
                <a:cxn ang="0">
                  <a:pos x="9" y="191"/>
                </a:cxn>
                <a:cxn ang="0">
                  <a:pos x="0" y="260"/>
                </a:cxn>
                <a:cxn ang="0">
                  <a:pos x="0" y="2540"/>
                </a:cxn>
                <a:cxn ang="0">
                  <a:pos x="9" y="2609"/>
                </a:cxn>
                <a:cxn ang="0">
                  <a:pos x="36" y="2671"/>
                </a:cxn>
                <a:cxn ang="0">
                  <a:pos x="76" y="2724"/>
                </a:cxn>
                <a:cxn ang="0">
                  <a:pos x="129" y="2764"/>
                </a:cxn>
                <a:cxn ang="0">
                  <a:pos x="191" y="2791"/>
                </a:cxn>
                <a:cxn ang="0">
                  <a:pos x="260" y="2800"/>
                </a:cxn>
                <a:cxn ang="0">
                  <a:pos x="2280" y="2800"/>
                </a:cxn>
                <a:cxn ang="0">
                  <a:pos x="2349" y="2791"/>
                </a:cxn>
                <a:cxn ang="0">
                  <a:pos x="2411" y="2764"/>
                </a:cxn>
                <a:cxn ang="0">
                  <a:pos x="2464" y="2724"/>
                </a:cxn>
                <a:cxn ang="0">
                  <a:pos x="2505" y="2671"/>
                </a:cxn>
                <a:cxn ang="0">
                  <a:pos x="2531" y="2609"/>
                </a:cxn>
                <a:cxn ang="0">
                  <a:pos x="2540" y="2540"/>
                </a:cxn>
                <a:cxn ang="0">
                  <a:pos x="2540" y="260"/>
                </a:cxn>
                <a:cxn ang="0">
                  <a:pos x="2531" y="191"/>
                </a:cxn>
                <a:cxn ang="0">
                  <a:pos x="2505" y="129"/>
                </a:cxn>
                <a:cxn ang="0">
                  <a:pos x="2464" y="76"/>
                </a:cxn>
                <a:cxn ang="0">
                  <a:pos x="2411" y="36"/>
                </a:cxn>
                <a:cxn ang="0">
                  <a:pos x="2349" y="9"/>
                </a:cxn>
                <a:cxn ang="0">
                  <a:pos x="2280" y="0"/>
                </a:cxn>
              </a:cxnLst>
              <a:rect l="0" t="0" r="r" b="b"/>
              <a:pathLst>
                <a:path w="2540" h="2800">
                  <a:moveTo>
                    <a:pt x="2280" y="0"/>
                  </a:moveTo>
                  <a:lnTo>
                    <a:pt x="260" y="0"/>
                  </a:lnTo>
                  <a:lnTo>
                    <a:pt x="191" y="9"/>
                  </a:lnTo>
                  <a:lnTo>
                    <a:pt x="129" y="36"/>
                  </a:lnTo>
                  <a:lnTo>
                    <a:pt x="76" y="76"/>
                  </a:lnTo>
                  <a:lnTo>
                    <a:pt x="36" y="129"/>
                  </a:lnTo>
                  <a:lnTo>
                    <a:pt x="9" y="191"/>
                  </a:lnTo>
                  <a:lnTo>
                    <a:pt x="0" y="260"/>
                  </a:lnTo>
                  <a:lnTo>
                    <a:pt x="0" y="2540"/>
                  </a:lnTo>
                  <a:lnTo>
                    <a:pt x="9" y="2609"/>
                  </a:lnTo>
                  <a:lnTo>
                    <a:pt x="36" y="2671"/>
                  </a:lnTo>
                  <a:lnTo>
                    <a:pt x="76" y="2724"/>
                  </a:lnTo>
                  <a:lnTo>
                    <a:pt x="129" y="2764"/>
                  </a:lnTo>
                  <a:lnTo>
                    <a:pt x="191" y="2791"/>
                  </a:lnTo>
                  <a:lnTo>
                    <a:pt x="260" y="2800"/>
                  </a:lnTo>
                  <a:lnTo>
                    <a:pt x="2280" y="2800"/>
                  </a:lnTo>
                  <a:lnTo>
                    <a:pt x="2349" y="2791"/>
                  </a:lnTo>
                  <a:lnTo>
                    <a:pt x="2411" y="2764"/>
                  </a:lnTo>
                  <a:lnTo>
                    <a:pt x="2464" y="2724"/>
                  </a:lnTo>
                  <a:lnTo>
                    <a:pt x="2505" y="2671"/>
                  </a:lnTo>
                  <a:lnTo>
                    <a:pt x="2531" y="2609"/>
                  </a:lnTo>
                  <a:lnTo>
                    <a:pt x="2540" y="2540"/>
                  </a:lnTo>
                  <a:lnTo>
                    <a:pt x="2540" y="260"/>
                  </a:lnTo>
                  <a:lnTo>
                    <a:pt x="2531" y="191"/>
                  </a:lnTo>
                  <a:lnTo>
                    <a:pt x="2505" y="129"/>
                  </a:lnTo>
                  <a:lnTo>
                    <a:pt x="2464" y="76"/>
                  </a:lnTo>
                  <a:lnTo>
                    <a:pt x="2411" y="36"/>
                  </a:lnTo>
                  <a:lnTo>
                    <a:pt x="2349" y="9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1" name="Freeform 83"/>
            <p:cNvSpPr>
              <a:spLocks/>
            </p:cNvSpPr>
            <p:nvPr/>
          </p:nvSpPr>
          <p:spPr bwMode="auto">
            <a:xfrm>
              <a:off x="3501" y="409"/>
              <a:ext cx="2540" cy="2800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280" y="0"/>
                </a:cxn>
                <a:cxn ang="0">
                  <a:pos x="2349" y="9"/>
                </a:cxn>
                <a:cxn ang="0">
                  <a:pos x="2411" y="36"/>
                </a:cxn>
                <a:cxn ang="0">
                  <a:pos x="2464" y="76"/>
                </a:cxn>
                <a:cxn ang="0">
                  <a:pos x="2505" y="129"/>
                </a:cxn>
                <a:cxn ang="0">
                  <a:pos x="2531" y="191"/>
                </a:cxn>
                <a:cxn ang="0">
                  <a:pos x="2540" y="260"/>
                </a:cxn>
                <a:cxn ang="0">
                  <a:pos x="2540" y="2540"/>
                </a:cxn>
                <a:cxn ang="0">
                  <a:pos x="2531" y="2609"/>
                </a:cxn>
                <a:cxn ang="0">
                  <a:pos x="2505" y="2671"/>
                </a:cxn>
                <a:cxn ang="0">
                  <a:pos x="2464" y="2724"/>
                </a:cxn>
                <a:cxn ang="0">
                  <a:pos x="2411" y="2764"/>
                </a:cxn>
                <a:cxn ang="0">
                  <a:pos x="2349" y="2791"/>
                </a:cxn>
                <a:cxn ang="0">
                  <a:pos x="2280" y="2800"/>
                </a:cxn>
                <a:cxn ang="0">
                  <a:pos x="260" y="2800"/>
                </a:cxn>
                <a:cxn ang="0">
                  <a:pos x="191" y="2791"/>
                </a:cxn>
                <a:cxn ang="0">
                  <a:pos x="129" y="2764"/>
                </a:cxn>
                <a:cxn ang="0">
                  <a:pos x="76" y="2724"/>
                </a:cxn>
                <a:cxn ang="0">
                  <a:pos x="36" y="2671"/>
                </a:cxn>
                <a:cxn ang="0">
                  <a:pos x="9" y="2609"/>
                </a:cxn>
                <a:cxn ang="0">
                  <a:pos x="0" y="2540"/>
                </a:cxn>
                <a:cxn ang="0">
                  <a:pos x="0" y="260"/>
                </a:cxn>
                <a:cxn ang="0">
                  <a:pos x="9" y="191"/>
                </a:cxn>
                <a:cxn ang="0">
                  <a:pos x="36" y="129"/>
                </a:cxn>
                <a:cxn ang="0">
                  <a:pos x="76" y="76"/>
                </a:cxn>
                <a:cxn ang="0">
                  <a:pos x="129" y="36"/>
                </a:cxn>
                <a:cxn ang="0">
                  <a:pos x="191" y="9"/>
                </a:cxn>
                <a:cxn ang="0">
                  <a:pos x="260" y="0"/>
                </a:cxn>
              </a:cxnLst>
              <a:rect l="0" t="0" r="r" b="b"/>
              <a:pathLst>
                <a:path w="2540" h="2800">
                  <a:moveTo>
                    <a:pt x="260" y="0"/>
                  </a:moveTo>
                  <a:lnTo>
                    <a:pt x="2280" y="0"/>
                  </a:lnTo>
                  <a:lnTo>
                    <a:pt x="2349" y="9"/>
                  </a:lnTo>
                  <a:lnTo>
                    <a:pt x="2411" y="36"/>
                  </a:lnTo>
                  <a:lnTo>
                    <a:pt x="2464" y="76"/>
                  </a:lnTo>
                  <a:lnTo>
                    <a:pt x="2505" y="129"/>
                  </a:lnTo>
                  <a:lnTo>
                    <a:pt x="2531" y="191"/>
                  </a:lnTo>
                  <a:lnTo>
                    <a:pt x="2540" y="260"/>
                  </a:lnTo>
                  <a:lnTo>
                    <a:pt x="2540" y="2540"/>
                  </a:lnTo>
                  <a:lnTo>
                    <a:pt x="2531" y="2609"/>
                  </a:lnTo>
                  <a:lnTo>
                    <a:pt x="2505" y="2671"/>
                  </a:lnTo>
                  <a:lnTo>
                    <a:pt x="2464" y="2724"/>
                  </a:lnTo>
                  <a:lnTo>
                    <a:pt x="2411" y="2764"/>
                  </a:lnTo>
                  <a:lnTo>
                    <a:pt x="2349" y="2791"/>
                  </a:lnTo>
                  <a:lnTo>
                    <a:pt x="2280" y="2800"/>
                  </a:lnTo>
                  <a:lnTo>
                    <a:pt x="260" y="2800"/>
                  </a:lnTo>
                  <a:lnTo>
                    <a:pt x="191" y="2791"/>
                  </a:lnTo>
                  <a:lnTo>
                    <a:pt x="129" y="2764"/>
                  </a:lnTo>
                  <a:lnTo>
                    <a:pt x="76" y="2724"/>
                  </a:lnTo>
                  <a:lnTo>
                    <a:pt x="36" y="2671"/>
                  </a:lnTo>
                  <a:lnTo>
                    <a:pt x="9" y="2609"/>
                  </a:lnTo>
                  <a:lnTo>
                    <a:pt x="0" y="2540"/>
                  </a:lnTo>
                  <a:lnTo>
                    <a:pt x="0" y="260"/>
                  </a:lnTo>
                  <a:lnTo>
                    <a:pt x="9" y="191"/>
                  </a:lnTo>
                  <a:lnTo>
                    <a:pt x="36" y="129"/>
                  </a:lnTo>
                  <a:lnTo>
                    <a:pt x="76" y="76"/>
                  </a:lnTo>
                  <a:lnTo>
                    <a:pt x="129" y="36"/>
                  </a:lnTo>
                  <a:lnTo>
                    <a:pt x="191" y="9"/>
                  </a:lnTo>
                  <a:lnTo>
                    <a:pt x="26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0" name="Line 82"/>
            <p:cNvSpPr>
              <a:spLocks noChangeShapeType="1"/>
            </p:cNvSpPr>
            <p:nvPr/>
          </p:nvSpPr>
          <p:spPr bwMode="auto">
            <a:xfrm>
              <a:off x="2081" y="1789"/>
              <a:ext cx="7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9" name="AutoShape 81"/>
            <p:cNvSpPr>
              <a:spLocks/>
            </p:cNvSpPr>
            <p:nvPr/>
          </p:nvSpPr>
          <p:spPr bwMode="auto">
            <a:xfrm>
              <a:off x="209" y="1269"/>
              <a:ext cx="2224" cy="1190"/>
            </a:xfrm>
            <a:custGeom>
              <a:avLst/>
              <a:gdLst/>
              <a:ahLst/>
              <a:cxnLst>
                <a:cxn ang="0">
                  <a:pos x="360" y="1031"/>
                </a:cxn>
                <a:cxn ang="0">
                  <a:pos x="520" y="1136"/>
                </a:cxn>
                <a:cxn ang="0">
                  <a:pos x="672" y="1190"/>
                </a:cxn>
                <a:cxn ang="0">
                  <a:pos x="818" y="1160"/>
                </a:cxn>
                <a:cxn ang="0">
                  <a:pos x="927" y="1093"/>
                </a:cxn>
                <a:cxn ang="0">
                  <a:pos x="1362" y="1082"/>
                </a:cxn>
                <a:cxn ang="0">
                  <a:pos x="1378" y="1069"/>
                </a:cxn>
                <a:cxn ang="0">
                  <a:pos x="1810" y="1030"/>
                </a:cxn>
                <a:cxn ang="0">
                  <a:pos x="1395" y="1078"/>
                </a:cxn>
                <a:cxn ang="0">
                  <a:pos x="1505" y="1146"/>
                </a:cxn>
                <a:cxn ang="0">
                  <a:pos x="1612" y="1170"/>
                </a:cxn>
                <a:cxn ang="0">
                  <a:pos x="1702" y="1133"/>
                </a:cxn>
                <a:cxn ang="0">
                  <a:pos x="1776" y="1069"/>
                </a:cxn>
                <a:cxn ang="0">
                  <a:pos x="976" y="1098"/>
                </a:cxn>
                <a:cxn ang="0">
                  <a:pos x="1140" y="1157"/>
                </a:cxn>
                <a:cxn ang="0">
                  <a:pos x="1255" y="1136"/>
                </a:cxn>
                <a:cxn ang="0">
                  <a:pos x="1332" y="1100"/>
                </a:cxn>
                <a:cxn ang="0">
                  <a:pos x="402" y="30"/>
                </a:cxn>
                <a:cxn ang="0">
                  <a:pos x="301" y="84"/>
                </a:cxn>
                <a:cxn ang="0">
                  <a:pos x="230" y="192"/>
                </a:cxn>
                <a:cxn ang="0">
                  <a:pos x="79" y="278"/>
                </a:cxn>
                <a:cxn ang="0">
                  <a:pos x="2" y="400"/>
                </a:cxn>
                <a:cxn ang="0">
                  <a:pos x="15" y="533"/>
                </a:cxn>
                <a:cxn ang="0">
                  <a:pos x="55" y="645"/>
                </a:cxn>
                <a:cxn ang="0">
                  <a:pos x="32" y="775"/>
                </a:cxn>
                <a:cxn ang="0">
                  <a:pos x="52" y="910"/>
                </a:cxn>
                <a:cxn ang="0">
                  <a:pos x="123" y="1006"/>
                </a:cxn>
                <a:cxn ang="0">
                  <a:pos x="222" y="1032"/>
                </a:cxn>
                <a:cxn ang="0">
                  <a:pos x="1810" y="1030"/>
                </a:cxn>
                <a:cxn ang="0">
                  <a:pos x="1853" y="974"/>
                </a:cxn>
                <a:cxn ang="0">
                  <a:pos x="1932" y="940"/>
                </a:cxn>
                <a:cxn ang="0">
                  <a:pos x="2028" y="923"/>
                </a:cxn>
                <a:cxn ang="0">
                  <a:pos x="2127" y="870"/>
                </a:cxn>
                <a:cxn ang="0">
                  <a:pos x="2203" y="773"/>
                </a:cxn>
                <a:cxn ang="0">
                  <a:pos x="2222" y="640"/>
                </a:cxn>
                <a:cxn ang="0">
                  <a:pos x="2179" y="507"/>
                </a:cxn>
                <a:cxn ang="0">
                  <a:pos x="2115" y="398"/>
                </a:cxn>
                <a:cxn ang="0">
                  <a:pos x="2132" y="280"/>
                </a:cxn>
                <a:cxn ang="0">
                  <a:pos x="2092" y="160"/>
                </a:cxn>
                <a:cxn ang="0">
                  <a:pos x="1773" y="106"/>
                </a:cxn>
                <a:cxn ang="0">
                  <a:pos x="1692" y="70"/>
                </a:cxn>
                <a:cxn ang="0">
                  <a:pos x="639" y="62"/>
                </a:cxn>
                <a:cxn ang="0">
                  <a:pos x="448" y="28"/>
                </a:cxn>
                <a:cxn ang="0">
                  <a:pos x="1820" y="85"/>
                </a:cxn>
                <a:cxn ang="0">
                  <a:pos x="1773" y="106"/>
                </a:cxn>
                <a:cxn ang="0">
                  <a:pos x="1968" y="85"/>
                </a:cxn>
                <a:cxn ang="0">
                  <a:pos x="957" y="0"/>
                </a:cxn>
                <a:cxn ang="0">
                  <a:pos x="807" y="38"/>
                </a:cxn>
                <a:cxn ang="0">
                  <a:pos x="714" y="67"/>
                </a:cxn>
                <a:cxn ang="0">
                  <a:pos x="1683" y="66"/>
                </a:cxn>
                <a:cxn ang="0">
                  <a:pos x="1173" y="51"/>
                </a:cxn>
                <a:cxn ang="0">
                  <a:pos x="1012" y="0"/>
                </a:cxn>
                <a:cxn ang="0">
                  <a:pos x="1394" y="36"/>
                </a:cxn>
                <a:cxn ang="0">
                  <a:pos x="1272" y="60"/>
                </a:cxn>
                <a:cxn ang="0">
                  <a:pos x="1648" y="49"/>
                </a:cxn>
              </a:cxnLst>
              <a:rect l="0" t="0" r="r" b="b"/>
              <a:pathLst>
                <a:path w="2224" h="1190">
                  <a:moveTo>
                    <a:pt x="1810" y="1030"/>
                  </a:moveTo>
                  <a:lnTo>
                    <a:pt x="312" y="1030"/>
                  </a:lnTo>
                  <a:lnTo>
                    <a:pt x="360" y="1031"/>
                  </a:lnTo>
                  <a:lnTo>
                    <a:pt x="405" y="1042"/>
                  </a:lnTo>
                  <a:lnTo>
                    <a:pt x="445" y="1066"/>
                  </a:lnTo>
                  <a:lnTo>
                    <a:pt x="520" y="1136"/>
                  </a:lnTo>
                  <a:lnTo>
                    <a:pt x="565" y="1163"/>
                  </a:lnTo>
                  <a:lnTo>
                    <a:pt x="615" y="1181"/>
                  </a:lnTo>
                  <a:lnTo>
                    <a:pt x="672" y="1190"/>
                  </a:lnTo>
                  <a:lnTo>
                    <a:pt x="728" y="1190"/>
                  </a:lnTo>
                  <a:lnTo>
                    <a:pt x="777" y="1180"/>
                  </a:lnTo>
                  <a:lnTo>
                    <a:pt x="818" y="1160"/>
                  </a:lnTo>
                  <a:lnTo>
                    <a:pt x="852" y="1130"/>
                  </a:lnTo>
                  <a:lnTo>
                    <a:pt x="886" y="1103"/>
                  </a:lnTo>
                  <a:lnTo>
                    <a:pt x="927" y="1093"/>
                  </a:lnTo>
                  <a:lnTo>
                    <a:pt x="1346" y="1093"/>
                  </a:lnTo>
                  <a:lnTo>
                    <a:pt x="1350" y="1091"/>
                  </a:lnTo>
                  <a:lnTo>
                    <a:pt x="1362" y="1082"/>
                  </a:lnTo>
                  <a:lnTo>
                    <a:pt x="1370" y="1076"/>
                  </a:lnTo>
                  <a:lnTo>
                    <a:pt x="1372" y="1070"/>
                  </a:lnTo>
                  <a:lnTo>
                    <a:pt x="1378" y="1069"/>
                  </a:lnTo>
                  <a:lnTo>
                    <a:pt x="1776" y="1069"/>
                  </a:lnTo>
                  <a:lnTo>
                    <a:pt x="1787" y="1057"/>
                  </a:lnTo>
                  <a:lnTo>
                    <a:pt x="1810" y="1030"/>
                  </a:lnTo>
                  <a:close/>
                  <a:moveTo>
                    <a:pt x="1776" y="1069"/>
                  </a:moveTo>
                  <a:lnTo>
                    <a:pt x="1378" y="1069"/>
                  </a:lnTo>
                  <a:lnTo>
                    <a:pt x="1395" y="1078"/>
                  </a:lnTo>
                  <a:lnTo>
                    <a:pt x="1423" y="1094"/>
                  </a:lnTo>
                  <a:lnTo>
                    <a:pt x="1462" y="1120"/>
                  </a:lnTo>
                  <a:lnTo>
                    <a:pt x="1505" y="1146"/>
                  </a:lnTo>
                  <a:lnTo>
                    <a:pt x="1545" y="1163"/>
                  </a:lnTo>
                  <a:lnTo>
                    <a:pt x="1580" y="1171"/>
                  </a:lnTo>
                  <a:lnTo>
                    <a:pt x="1612" y="1170"/>
                  </a:lnTo>
                  <a:lnTo>
                    <a:pt x="1642" y="1162"/>
                  </a:lnTo>
                  <a:lnTo>
                    <a:pt x="1672" y="1150"/>
                  </a:lnTo>
                  <a:lnTo>
                    <a:pt x="1702" y="1133"/>
                  </a:lnTo>
                  <a:lnTo>
                    <a:pt x="1732" y="1110"/>
                  </a:lnTo>
                  <a:lnTo>
                    <a:pt x="1761" y="1084"/>
                  </a:lnTo>
                  <a:lnTo>
                    <a:pt x="1776" y="1069"/>
                  </a:lnTo>
                  <a:close/>
                  <a:moveTo>
                    <a:pt x="1346" y="1093"/>
                  </a:moveTo>
                  <a:lnTo>
                    <a:pt x="927" y="1093"/>
                  </a:lnTo>
                  <a:lnTo>
                    <a:pt x="976" y="1098"/>
                  </a:lnTo>
                  <a:lnTo>
                    <a:pt x="1032" y="1120"/>
                  </a:lnTo>
                  <a:lnTo>
                    <a:pt x="1089" y="1144"/>
                  </a:lnTo>
                  <a:lnTo>
                    <a:pt x="1140" y="1157"/>
                  </a:lnTo>
                  <a:lnTo>
                    <a:pt x="1184" y="1159"/>
                  </a:lnTo>
                  <a:lnTo>
                    <a:pt x="1222" y="1150"/>
                  </a:lnTo>
                  <a:lnTo>
                    <a:pt x="1255" y="1136"/>
                  </a:lnTo>
                  <a:lnTo>
                    <a:pt x="1285" y="1123"/>
                  </a:lnTo>
                  <a:lnTo>
                    <a:pt x="1310" y="1111"/>
                  </a:lnTo>
                  <a:lnTo>
                    <a:pt x="1332" y="1100"/>
                  </a:lnTo>
                  <a:lnTo>
                    <a:pt x="1346" y="1093"/>
                  </a:lnTo>
                  <a:close/>
                  <a:moveTo>
                    <a:pt x="448" y="28"/>
                  </a:moveTo>
                  <a:lnTo>
                    <a:pt x="402" y="30"/>
                  </a:lnTo>
                  <a:lnTo>
                    <a:pt x="361" y="39"/>
                  </a:lnTo>
                  <a:lnTo>
                    <a:pt x="327" y="57"/>
                  </a:lnTo>
                  <a:lnTo>
                    <a:pt x="301" y="84"/>
                  </a:lnTo>
                  <a:lnTo>
                    <a:pt x="282" y="120"/>
                  </a:lnTo>
                  <a:lnTo>
                    <a:pt x="262" y="158"/>
                  </a:lnTo>
                  <a:lnTo>
                    <a:pt x="230" y="192"/>
                  </a:lnTo>
                  <a:lnTo>
                    <a:pt x="187" y="223"/>
                  </a:lnTo>
                  <a:lnTo>
                    <a:pt x="132" y="250"/>
                  </a:lnTo>
                  <a:lnTo>
                    <a:pt x="79" y="278"/>
                  </a:lnTo>
                  <a:lnTo>
                    <a:pt x="40" y="313"/>
                  </a:lnTo>
                  <a:lnTo>
                    <a:pt x="14" y="353"/>
                  </a:lnTo>
                  <a:lnTo>
                    <a:pt x="2" y="400"/>
                  </a:lnTo>
                  <a:lnTo>
                    <a:pt x="0" y="448"/>
                  </a:lnTo>
                  <a:lnTo>
                    <a:pt x="5" y="492"/>
                  </a:lnTo>
                  <a:lnTo>
                    <a:pt x="15" y="533"/>
                  </a:lnTo>
                  <a:lnTo>
                    <a:pt x="32" y="570"/>
                  </a:lnTo>
                  <a:lnTo>
                    <a:pt x="48" y="606"/>
                  </a:lnTo>
                  <a:lnTo>
                    <a:pt x="55" y="645"/>
                  </a:lnTo>
                  <a:lnTo>
                    <a:pt x="53" y="686"/>
                  </a:lnTo>
                  <a:lnTo>
                    <a:pt x="42" y="730"/>
                  </a:lnTo>
                  <a:lnTo>
                    <a:pt x="32" y="775"/>
                  </a:lnTo>
                  <a:lnTo>
                    <a:pt x="30" y="820"/>
                  </a:lnTo>
                  <a:lnTo>
                    <a:pt x="37" y="865"/>
                  </a:lnTo>
                  <a:lnTo>
                    <a:pt x="52" y="910"/>
                  </a:lnTo>
                  <a:lnTo>
                    <a:pt x="73" y="951"/>
                  </a:lnTo>
                  <a:lnTo>
                    <a:pt x="97" y="982"/>
                  </a:lnTo>
                  <a:lnTo>
                    <a:pt x="123" y="1006"/>
                  </a:lnTo>
                  <a:lnTo>
                    <a:pt x="152" y="1020"/>
                  </a:lnTo>
                  <a:lnTo>
                    <a:pt x="185" y="1028"/>
                  </a:lnTo>
                  <a:lnTo>
                    <a:pt x="222" y="1032"/>
                  </a:lnTo>
                  <a:lnTo>
                    <a:pt x="265" y="1033"/>
                  </a:lnTo>
                  <a:lnTo>
                    <a:pt x="312" y="1030"/>
                  </a:lnTo>
                  <a:lnTo>
                    <a:pt x="1810" y="1030"/>
                  </a:lnTo>
                  <a:lnTo>
                    <a:pt x="1811" y="1029"/>
                  </a:lnTo>
                  <a:lnTo>
                    <a:pt x="1832" y="1000"/>
                  </a:lnTo>
                  <a:lnTo>
                    <a:pt x="1853" y="974"/>
                  </a:lnTo>
                  <a:lnTo>
                    <a:pt x="1877" y="955"/>
                  </a:lnTo>
                  <a:lnTo>
                    <a:pt x="1903" y="944"/>
                  </a:lnTo>
                  <a:lnTo>
                    <a:pt x="1932" y="940"/>
                  </a:lnTo>
                  <a:lnTo>
                    <a:pt x="1963" y="938"/>
                  </a:lnTo>
                  <a:lnTo>
                    <a:pt x="1995" y="932"/>
                  </a:lnTo>
                  <a:lnTo>
                    <a:pt x="2028" y="923"/>
                  </a:lnTo>
                  <a:lnTo>
                    <a:pt x="2062" y="910"/>
                  </a:lnTo>
                  <a:lnTo>
                    <a:pt x="2096" y="892"/>
                  </a:lnTo>
                  <a:lnTo>
                    <a:pt x="2127" y="870"/>
                  </a:lnTo>
                  <a:lnTo>
                    <a:pt x="2156" y="842"/>
                  </a:lnTo>
                  <a:lnTo>
                    <a:pt x="2182" y="810"/>
                  </a:lnTo>
                  <a:lnTo>
                    <a:pt x="2203" y="773"/>
                  </a:lnTo>
                  <a:lnTo>
                    <a:pt x="2217" y="732"/>
                  </a:lnTo>
                  <a:lnTo>
                    <a:pt x="2223" y="688"/>
                  </a:lnTo>
                  <a:lnTo>
                    <a:pt x="2222" y="640"/>
                  </a:lnTo>
                  <a:lnTo>
                    <a:pt x="2214" y="592"/>
                  </a:lnTo>
                  <a:lnTo>
                    <a:pt x="2200" y="547"/>
                  </a:lnTo>
                  <a:lnTo>
                    <a:pt x="2179" y="507"/>
                  </a:lnTo>
                  <a:lnTo>
                    <a:pt x="2152" y="470"/>
                  </a:lnTo>
                  <a:lnTo>
                    <a:pt x="2128" y="434"/>
                  </a:lnTo>
                  <a:lnTo>
                    <a:pt x="2115" y="398"/>
                  </a:lnTo>
                  <a:lnTo>
                    <a:pt x="2113" y="359"/>
                  </a:lnTo>
                  <a:lnTo>
                    <a:pt x="2122" y="320"/>
                  </a:lnTo>
                  <a:lnTo>
                    <a:pt x="2132" y="280"/>
                  </a:lnTo>
                  <a:lnTo>
                    <a:pt x="2130" y="240"/>
                  </a:lnTo>
                  <a:lnTo>
                    <a:pt x="2117" y="200"/>
                  </a:lnTo>
                  <a:lnTo>
                    <a:pt x="2092" y="160"/>
                  </a:lnTo>
                  <a:lnTo>
                    <a:pt x="2058" y="125"/>
                  </a:lnTo>
                  <a:lnTo>
                    <a:pt x="2026" y="106"/>
                  </a:lnTo>
                  <a:lnTo>
                    <a:pt x="1773" y="106"/>
                  </a:lnTo>
                  <a:lnTo>
                    <a:pt x="1755" y="103"/>
                  </a:lnTo>
                  <a:lnTo>
                    <a:pt x="1728" y="91"/>
                  </a:lnTo>
                  <a:lnTo>
                    <a:pt x="1692" y="70"/>
                  </a:lnTo>
                  <a:lnTo>
                    <a:pt x="1687" y="68"/>
                  </a:lnTo>
                  <a:lnTo>
                    <a:pt x="680" y="68"/>
                  </a:lnTo>
                  <a:lnTo>
                    <a:pt x="639" y="62"/>
                  </a:lnTo>
                  <a:lnTo>
                    <a:pt x="543" y="37"/>
                  </a:lnTo>
                  <a:lnTo>
                    <a:pt x="495" y="30"/>
                  </a:lnTo>
                  <a:lnTo>
                    <a:pt x="448" y="28"/>
                  </a:lnTo>
                  <a:close/>
                  <a:moveTo>
                    <a:pt x="1912" y="80"/>
                  </a:moveTo>
                  <a:lnTo>
                    <a:pt x="1859" y="81"/>
                  </a:lnTo>
                  <a:lnTo>
                    <a:pt x="1820" y="85"/>
                  </a:lnTo>
                  <a:lnTo>
                    <a:pt x="1794" y="91"/>
                  </a:lnTo>
                  <a:lnTo>
                    <a:pt x="1782" y="100"/>
                  </a:lnTo>
                  <a:lnTo>
                    <a:pt x="1773" y="106"/>
                  </a:lnTo>
                  <a:lnTo>
                    <a:pt x="2026" y="106"/>
                  </a:lnTo>
                  <a:lnTo>
                    <a:pt x="2017" y="100"/>
                  </a:lnTo>
                  <a:lnTo>
                    <a:pt x="1968" y="85"/>
                  </a:lnTo>
                  <a:lnTo>
                    <a:pt x="1912" y="80"/>
                  </a:lnTo>
                  <a:close/>
                  <a:moveTo>
                    <a:pt x="1012" y="0"/>
                  </a:moveTo>
                  <a:lnTo>
                    <a:pt x="957" y="0"/>
                  </a:lnTo>
                  <a:lnTo>
                    <a:pt x="902" y="10"/>
                  </a:lnTo>
                  <a:lnTo>
                    <a:pt x="851" y="24"/>
                  </a:lnTo>
                  <a:lnTo>
                    <a:pt x="807" y="38"/>
                  </a:lnTo>
                  <a:lnTo>
                    <a:pt x="771" y="49"/>
                  </a:lnTo>
                  <a:lnTo>
                    <a:pt x="742" y="60"/>
                  </a:lnTo>
                  <a:lnTo>
                    <a:pt x="714" y="67"/>
                  </a:lnTo>
                  <a:lnTo>
                    <a:pt x="680" y="68"/>
                  </a:lnTo>
                  <a:lnTo>
                    <a:pt x="1687" y="68"/>
                  </a:lnTo>
                  <a:lnTo>
                    <a:pt x="1683" y="66"/>
                  </a:lnTo>
                  <a:lnTo>
                    <a:pt x="1248" y="66"/>
                  </a:lnTo>
                  <a:lnTo>
                    <a:pt x="1215" y="63"/>
                  </a:lnTo>
                  <a:lnTo>
                    <a:pt x="1173" y="51"/>
                  </a:lnTo>
                  <a:lnTo>
                    <a:pt x="1122" y="30"/>
                  </a:lnTo>
                  <a:lnTo>
                    <a:pt x="1067" y="10"/>
                  </a:lnTo>
                  <a:lnTo>
                    <a:pt x="1012" y="0"/>
                  </a:lnTo>
                  <a:close/>
                  <a:moveTo>
                    <a:pt x="1533" y="29"/>
                  </a:moveTo>
                  <a:lnTo>
                    <a:pt x="1462" y="30"/>
                  </a:lnTo>
                  <a:lnTo>
                    <a:pt x="1394" y="36"/>
                  </a:lnTo>
                  <a:lnTo>
                    <a:pt x="1340" y="42"/>
                  </a:lnTo>
                  <a:lnTo>
                    <a:pt x="1299" y="51"/>
                  </a:lnTo>
                  <a:lnTo>
                    <a:pt x="1272" y="60"/>
                  </a:lnTo>
                  <a:lnTo>
                    <a:pt x="1248" y="66"/>
                  </a:lnTo>
                  <a:lnTo>
                    <a:pt x="1683" y="66"/>
                  </a:lnTo>
                  <a:lnTo>
                    <a:pt x="1648" y="49"/>
                  </a:lnTo>
                  <a:lnTo>
                    <a:pt x="1595" y="35"/>
                  </a:lnTo>
                  <a:lnTo>
                    <a:pt x="153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8" name="Freeform 80"/>
            <p:cNvSpPr>
              <a:spLocks/>
            </p:cNvSpPr>
            <p:nvPr/>
          </p:nvSpPr>
          <p:spPr bwMode="auto">
            <a:xfrm>
              <a:off x="209" y="1269"/>
              <a:ext cx="2224" cy="1190"/>
            </a:xfrm>
            <a:custGeom>
              <a:avLst/>
              <a:gdLst/>
              <a:ahLst/>
              <a:cxnLst>
                <a:cxn ang="0">
                  <a:pos x="1648" y="49"/>
                </a:cxn>
                <a:cxn ang="0">
                  <a:pos x="1533" y="29"/>
                </a:cxn>
                <a:cxn ang="0">
                  <a:pos x="1394" y="36"/>
                </a:cxn>
                <a:cxn ang="0">
                  <a:pos x="1299" y="51"/>
                </a:cxn>
                <a:cxn ang="0">
                  <a:pos x="1248" y="66"/>
                </a:cxn>
                <a:cxn ang="0">
                  <a:pos x="1173" y="51"/>
                </a:cxn>
                <a:cxn ang="0">
                  <a:pos x="1067" y="10"/>
                </a:cxn>
                <a:cxn ang="0">
                  <a:pos x="957" y="0"/>
                </a:cxn>
                <a:cxn ang="0">
                  <a:pos x="851" y="24"/>
                </a:cxn>
                <a:cxn ang="0">
                  <a:pos x="771" y="49"/>
                </a:cxn>
                <a:cxn ang="0">
                  <a:pos x="714" y="67"/>
                </a:cxn>
                <a:cxn ang="0">
                  <a:pos x="639" y="62"/>
                </a:cxn>
                <a:cxn ang="0">
                  <a:pos x="543" y="38"/>
                </a:cxn>
                <a:cxn ang="0">
                  <a:pos x="448" y="28"/>
                </a:cxn>
                <a:cxn ang="0">
                  <a:pos x="361" y="39"/>
                </a:cxn>
                <a:cxn ang="0">
                  <a:pos x="301" y="84"/>
                </a:cxn>
                <a:cxn ang="0">
                  <a:pos x="262" y="158"/>
                </a:cxn>
                <a:cxn ang="0">
                  <a:pos x="187" y="223"/>
                </a:cxn>
                <a:cxn ang="0">
                  <a:pos x="79" y="278"/>
                </a:cxn>
                <a:cxn ang="0">
                  <a:pos x="14" y="353"/>
                </a:cxn>
                <a:cxn ang="0">
                  <a:pos x="0" y="448"/>
                </a:cxn>
                <a:cxn ang="0">
                  <a:pos x="15" y="533"/>
                </a:cxn>
                <a:cxn ang="0">
                  <a:pos x="48" y="606"/>
                </a:cxn>
                <a:cxn ang="0">
                  <a:pos x="53" y="686"/>
                </a:cxn>
                <a:cxn ang="0">
                  <a:pos x="32" y="775"/>
                </a:cxn>
                <a:cxn ang="0">
                  <a:pos x="73" y="951"/>
                </a:cxn>
                <a:cxn ang="0">
                  <a:pos x="185" y="1028"/>
                </a:cxn>
                <a:cxn ang="0">
                  <a:pos x="312" y="1030"/>
                </a:cxn>
                <a:cxn ang="0">
                  <a:pos x="405" y="1042"/>
                </a:cxn>
                <a:cxn ang="0">
                  <a:pos x="482" y="1100"/>
                </a:cxn>
                <a:cxn ang="0">
                  <a:pos x="565" y="1163"/>
                </a:cxn>
                <a:cxn ang="0">
                  <a:pos x="672" y="1190"/>
                </a:cxn>
                <a:cxn ang="0">
                  <a:pos x="777" y="1180"/>
                </a:cxn>
                <a:cxn ang="0">
                  <a:pos x="852" y="1130"/>
                </a:cxn>
                <a:cxn ang="0">
                  <a:pos x="927" y="1093"/>
                </a:cxn>
                <a:cxn ang="0">
                  <a:pos x="1032" y="1120"/>
                </a:cxn>
                <a:cxn ang="0">
                  <a:pos x="1140" y="1157"/>
                </a:cxn>
                <a:cxn ang="0">
                  <a:pos x="1285" y="1123"/>
                </a:cxn>
                <a:cxn ang="0">
                  <a:pos x="1372" y="1070"/>
                </a:cxn>
                <a:cxn ang="0">
                  <a:pos x="1395" y="1078"/>
                </a:cxn>
                <a:cxn ang="0">
                  <a:pos x="1462" y="1120"/>
                </a:cxn>
                <a:cxn ang="0">
                  <a:pos x="1545" y="1162"/>
                </a:cxn>
                <a:cxn ang="0">
                  <a:pos x="1612" y="1170"/>
                </a:cxn>
                <a:cxn ang="0">
                  <a:pos x="1732" y="1110"/>
                </a:cxn>
                <a:cxn ang="0">
                  <a:pos x="1832" y="1000"/>
                </a:cxn>
                <a:cxn ang="0">
                  <a:pos x="1877" y="955"/>
                </a:cxn>
                <a:cxn ang="0">
                  <a:pos x="1932" y="940"/>
                </a:cxn>
                <a:cxn ang="0">
                  <a:pos x="1995" y="932"/>
                </a:cxn>
                <a:cxn ang="0">
                  <a:pos x="2127" y="870"/>
                </a:cxn>
                <a:cxn ang="0">
                  <a:pos x="2217" y="732"/>
                </a:cxn>
                <a:cxn ang="0">
                  <a:pos x="2222" y="640"/>
                </a:cxn>
                <a:cxn ang="0">
                  <a:pos x="2200" y="547"/>
                </a:cxn>
                <a:cxn ang="0">
                  <a:pos x="2152" y="470"/>
                </a:cxn>
                <a:cxn ang="0">
                  <a:pos x="2115" y="398"/>
                </a:cxn>
                <a:cxn ang="0">
                  <a:pos x="2122" y="320"/>
                </a:cxn>
                <a:cxn ang="0">
                  <a:pos x="2117" y="200"/>
                </a:cxn>
                <a:cxn ang="0">
                  <a:pos x="1968" y="85"/>
                </a:cxn>
                <a:cxn ang="0">
                  <a:pos x="1859" y="81"/>
                </a:cxn>
                <a:cxn ang="0">
                  <a:pos x="1794" y="91"/>
                </a:cxn>
                <a:cxn ang="0">
                  <a:pos x="1773" y="106"/>
                </a:cxn>
                <a:cxn ang="0">
                  <a:pos x="1728" y="91"/>
                </a:cxn>
              </a:cxnLst>
              <a:rect l="0" t="0" r="r" b="b"/>
              <a:pathLst>
                <a:path w="2224" h="1190">
                  <a:moveTo>
                    <a:pt x="1692" y="70"/>
                  </a:moveTo>
                  <a:lnTo>
                    <a:pt x="1648" y="49"/>
                  </a:lnTo>
                  <a:lnTo>
                    <a:pt x="1595" y="35"/>
                  </a:lnTo>
                  <a:lnTo>
                    <a:pt x="1533" y="29"/>
                  </a:lnTo>
                  <a:lnTo>
                    <a:pt x="1462" y="30"/>
                  </a:lnTo>
                  <a:lnTo>
                    <a:pt x="1394" y="36"/>
                  </a:lnTo>
                  <a:lnTo>
                    <a:pt x="1340" y="42"/>
                  </a:lnTo>
                  <a:lnTo>
                    <a:pt x="1299" y="51"/>
                  </a:lnTo>
                  <a:lnTo>
                    <a:pt x="1272" y="60"/>
                  </a:lnTo>
                  <a:lnTo>
                    <a:pt x="1248" y="66"/>
                  </a:lnTo>
                  <a:lnTo>
                    <a:pt x="1215" y="63"/>
                  </a:lnTo>
                  <a:lnTo>
                    <a:pt x="1173" y="51"/>
                  </a:lnTo>
                  <a:lnTo>
                    <a:pt x="1122" y="30"/>
                  </a:lnTo>
                  <a:lnTo>
                    <a:pt x="1067" y="10"/>
                  </a:lnTo>
                  <a:lnTo>
                    <a:pt x="1012" y="0"/>
                  </a:lnTo>
                  <a:lnTo>
                    <a:pt x="957" y="0"/>
                  </a:lnTo>
                  <a:lnTo>
                    <a:pt x="902" y="10"/>
                  </a:lnTo>
                  <a:lnTo>
                    <a:pt x="851" y="24"/>
                  </a:lnTo>
                  <a:lnTo>
                    <a:pt x="807" y="37"/>
                  </a:lnTo>
                  <a:lnTo>
                    <a:pt x="771" y="49"/>
                  </a:lnTo>
                  <a:lnTo>
                    <a:pt x="742" y="60"/>
                  </a:lnTo>
                  <a:lnTo>
                    <a:pt x="714" y="67"/>
                  </a:lnTo>
                  <a:lnTo>
                    <a:pt x="680" y="68"/>
                  </a:lnTo>
                  <a:lnTo>
                    <a:pt x="639" y="62"/>
                  </a:lnTo>
                  <a:lnTo>
                    <a:pt x="592" y="50"/>
                  </a:lnTo>
                  <a:lnTo>
                    <a:pt x="543" y="38"/>
                  </a:lnTo>
                  <a:lnTo>
                    <a:pt x="495" y="30"/>
                  </a:lnTo>
                  <a:lnTo>
                    <a:pt x="448" y="28"/>
                  </a:lnTo>
                  <a:lnTo>
                    <a:pt x="402" y="30"/>
                  </a:lnTo>
                  <a:lnTo>
                    <a:pt x="361" y="39"/>
                  </a:lnTo>
                  <a:lnTo>
                    <a:pt x="327" y="57"/>
                  </a:lnTo>
                  <a:lnTo>
                    <a:pt x="301" y="84"/>
                  </a:lnTo>
                  <a:lnTo>
                    <a:pt x="282" y="120"/>
                  </a:lnTo>
                  <a:lnTo>
                    <a:pt x="262" y="158"/>
                  </a:lnTo>
                  <a:lnTo>
                    <a:pt x="230" y="192"/>
                  </a:lnTo>
                  <a:lnTo>
                    <a:pt x="187" y="223"/>
                  </a:lnTo>
                  <a:lnTo>
                    <a:pt x="132" y="250"/>
                  </a:lnTo>
                  <a:lnTo>
                    <a:pt x="79" y="278"/>
                  </a:lnTo>
                  <a:lnTo>
                    <a:pt x="40" y="313"/>
                  </a:lnTo>
                  <a:lnTo>
                    <a:pt x="14" y="353"/>
                  </a:lnTo>
                  <a:lnTo>
                    <a:pt x="2" y="400"/>
                  </a:lnTo>
                  <a:lnTo>
                    <a:pt x="0" y="448"/>
                  </a:lnTo>
                  <a:lnTo>
                    <a:pt x="5" y="492"/>
                  </a:lnTo>
                  <a:lnTo>
                    <a:pt x="15" y="533"/>
                  </a:lnTo>
                  <a:lnTo>
                    <a:pt x="32" y="570"/>
                  </a:lnTo>
                  <a:lnTo>
                    <a:pt x="48" y="606"/>
                  </a:lnTo>
                  <a:lnTo>
                    <a:pt x="55" y="645"/>
                  </a:lnTo>
                  <a:lnTo>
                    <a:pt x="53" y="686"/>
                  </a:lnTo>
                  <a:lnTo>
                    <a:pt x="42" y="730"/>
                  </a:lnTo>
                  <a:lnTo>
                    <a:pt x="32" y="775"/>
                  </a:lnTo>
                  <a:lnTo>
                    <a:pt x="37" y="865"/>
                  </a:lnTo>
                  <a:lnTo>
                    <a:pt x="73" y="951"/>
                  </a:lnTo>
                  <a:lnTo>
                    <a:pt x="123" y="1006"/>
                  </a:lnTo>
                  <a:lnTo>
                    <a:pt x="185" y="1028"/>
                  </a:lnTo>
                  <a:lnTo>
                    <a:pt x="265" y="1033"/>
                  </a:lnTo>
                  <a:lnTo>
                    <a:pt x="312" y="1030"/>
                  </a:lnTo>
                  <a:lnTo>
                    <a:pt x="360" y="1031"/>
                  </a:lnTo>
                  <a:lnTo>
                    <a:pt x="405" y="1042"/>
                  </a:lnTo>
                  <a:lnTo>
                    <a:pt x="445" y="1066"/>
                  </a:lnTo>
                  <a:lnTo>
                    <a:pt x="482" y="1100"/>
                  </a:lnTo>
                  <a:lnTo>
                    <a:pt x="520" y="1136"/>
                  </a:lnTo>
                  <a:lnTo>
                    <a:pt x="565" y="1163"/>
                  </a:lnTo>
                  <a:lnTo>
                    <a:pt x="615" y="1181"/>
                  </a:lnTo>
                  <a:lnTo>
                    <a:pt x="672" y="1190"/>
                  </a:lnTo>
                  <a:lnTo>
                    <a:pt x="728" y="1190"/>
                  </a:lnTo>
                  <a:lnTo>
                    <a:pt x="777" y="1180"/>
                  </a:lnTo>
                  <a:lnTo>
                    <a:pt x="818" y="1160"/>
                  </a:lnTo>
                  <a:lnTo>
                    <a:pt x="852" y="1130"/>
                  </a:lnTo>
                  <a:lnTo>
                    <a:pt x="886" y="1103"/>
                  </a:lnTo>
                  <a:lnTo>
                    <a:pt x="927" y="1093"/>
                  </a:lnTo>
                  <a:lnTo>
                    <a:pt x="976" y="1098"/>
                  </a:lnTo>
                  <a:lnTo>
                    <a:pt x="1032" y="1120"/>
                  </a:lnTo>
                  <a:lnTo>
                    <a:pt x="1089" y="1144"/>
                  </a:lnTo>
                  <a:lnTo>
                    <a:pt x="1140" y="1157"/>
                  </a:lnTo>
                  <a:lnTo>
                    <a:pt x="1222" y="1150"/>
                  </a:lnTo>
                  <a:lnTo>
                    <a:pt x="1285" y="1123"/>
                  </a:lnTo>
                  <a:lnTo>
                    <a:pt x="1350" y="1091"/>
                  </a:lnTo>
                  <a:lnTo>
                    <a:pt x="1372" y="1070"/>
                  </a:lnTo>
                  <a:lnTo>
                    <a:pt x="1378" y="1069"/>
                  </a:lnTo>
                  <a:lnTo>
                    <a:pt x="1395" y="1078"/>
                  </a:lnTo>
                  <a:lnTo>
                    <a:pt x="1423" y="1094"/>
                  </a:lnTo>
                  <a:lnTo>
                    <a:pt x="1462" y="1120"/>
                  </a:lnTo>
                  <a:lnTo>
                    <a:pt x="1505" y="1146"/>
                  </a:lnTo>
                  <a:lnTo>
                    <a:pt x="1545" y="1162"/>
                  </a:lnTo>
                  <a:lnTo>
                    <a:pt x="1580" y="1171"/>
                  </a:lnTo>
                  <a:lnTo>
                    <a:pt x="1612" y="1170"/>
                  </a:lnTo>
                  <a:lnTo>
                    <a:pt x="1672" y="1150"/>
                  </a:lnTo>
                  <a:lnTo>
                    <a:pt x="1732" y="1110"/>
                  </a:lnTo>
                  <a:lnTo>
                    <a:pt x="1787" y="1057"/>
                  </a:lnTo>
                  <a:lnTo>
                    <a:pt x="1832" y="1000"/>
                  </a:lnTo>
                  <a:lnTo>
                    <a:pt x="1853" y="974"/>
                  </a:lnTo>
                  <a:lnTo>
                    <a:pt x="1877" y="955"/>
                  </a:lnTo>
                  <a:lnTo>
                    <a:pt x="1903" y="944"/>
                  </a:lnTo>
                  <a:lnTo>
                    <a:pt x="1932" y="940"/>
                  </a:lnTo>
                  <a:lnTo>
                    <a:pt x="1963" y="938"/>
                  </a:lnTo>
                  <a:lnTo>
                    <a:pt x="1995" y="932"/>
                  </a:lnTo>
                  <a:lnTo>
                    <a:pt x="2062" y="910"/>
                  </a:lnTo>
                  <a:lnTo>
                    <a:pt x="2127" y="870"/>
                  </a:lnTo>
                  <a:lnTo>
                    <a:pt x="2182" y="810"/>
                  </a:lnTo>
                  <a:lnTo>
                    <a:pt x="2217" y="732"/>
                  </a:lnTo>
                  <a:lnTo>
                    <a:pt x="2223" y="688"/>
                  </a:lnTo>
                  <a:lnTo>
                    <a:pt x="2222" y="640"/>
                  </a:lnTo>
                  <a:lnTo>
                    <a:pt x="2214" y="592"/>
                  </a:lnTo>
                  <a:lnTo>
                    <a:pt x="2200" y="547"/>
                  </a:lnTo>
                  <a:lnTo>
                    <a:pt x="2179" y="507"/>
                  </a:lnTo>
                  <a:lnTo>
                    <a:pt x="2152" y="470"/>
                  </a:lnTo>
                  <a:lnTo>
                    <a:pt x="2128" y="434"/>
                  </a:lnTo>
                  <a:lnTo>
                    <a:pt x="2115" y="398"/>
                  </a:lnTo>
                  <a:lnTo>
                    <a:pt x="2113" y="359"/>
                  </a:lnTo>
                  <a:lnTo>
                    <a:pt x="2122" y="320"/>
                  </a:lnTo>
                  <a:lnTo>
                    <a:pt x="2132" y="280"/>
                  </a:lnTo>
                  <a:lnTo>
                    <a:pt x="2117" y="200"/>
                  </a:lnTo>
                  <a:lnTo>
                    <a:pt x="2058" y="125"/>
                  </a:lnTo>
                  <a:lnTo>
                    <a:pt x="1968" y="85"/>
                  </a:lnTo>
                  <a:lnTo>
                    <a:pt x="1912" y="80"/>
                  </a:lnTo>
                  <a:lnTo>
                    <a:pt x="1859" y="81"/>
                  </a:lnTo>
                  <a:lnTo>
                    <a:pt x="1820" y="85"/>
                  </a:lnTo>
                  <a:lnTo>
                    <a:pt x="1794" y="91"/>
                  </a:lnTo>
                  <a:lnTo>
                    <a:pt x="1782" y="100"/>
                  </a:lnTo>
                  <a:lnTo>
                    <a:pt x="1773" y="106"/>
                  </a:lnTo>
                  <a:lnTo>
                    <a:pt x="1755" y="103"/>
                  </a:lnTo>
                  <a:lnTo>
                    <a:pt x="1728" y="91"/>
                  </a:lnTo>
                  <a:lnTo>
                    <a:pt x="1692" y="7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7" name="Rectangle 79"/>
            <p:cNvSpPr>
              <a:spLocks noChangeArrowheads="1"/>
            </p:cNvSpPr>
            <p:nvPr/>
          </p:nvSpPr>
          <p:spPr bwMode="auto">
            <a:xfrm>
              <a:off x="3661" y="1589"/>
              <a:ext cx="52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2861" y="1589"/>
              <a:ext cx="8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2861" y="1589"/>
              <a:ext cx="1320" cy="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>
              <a:off x="3801" y="1919"/>
              <a:ext cx="3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3801" y="1889"/>
              <a:ext cx="320" cy="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3661" y="1619"/>
              <a:ext cx="520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1" name="Line 73"/>
            <p:cNvSpPr>
              <a:spLocks noChangeShapeType="1"/>
            </p:cNvSpPr>
            <p:nvPr/>
          </p:nvSpPr>
          <p:spPr bwMode="auto">
            <a:xfrm>
              <a:off x="2861" y="1629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3661" y="1679"/>
              <a:ext cx="520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2861" y="1689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>
              <a:off x="3661" y="1719"/>
              <a:ext cx="520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>
              <a:off x="2861" y="1729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6" name="Rectangle 68"/>
            <p:cNvSpPr>
              <a:spLocks noChangeArrowheads="1"/>
            </p:cNvSpPr>
            <p:nvPr/>
          </p:nvSpPr>
          <p:spPr bwMode="auto">
            <a:xfrm>
              <a:off x="2941" y="1589"/>
              <a:ext cx="72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2941" y="1589"/>
              <a:ext cx="720" cy="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3021" y="1679"/>
              <a:ext cx="2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3021" y="1649"/>
              <a:ext cx="220" cy="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3841" y="1929"/>
              <a:ext cx="2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>
              <a:off x="2941" y="186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>
              <a:off x="2941" y="1909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>
              <a:off x="2991" y="1759"/>
              <a:ext cx="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3071" y="1759"/>
              <a:ext cx="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3151" y="1759"/>
              <a:ext cx="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3211" y="1759"/>
              <a:ext cx="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3301" y="1589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4" name="AutoShape 56"/>
            <p:cNvSpPr>
              <a:spLocks/>
            </p:cNvSpPr>
            <p:nvPr/>
          </p:nvSpPr>
          <p:spPr bwMode="auto">
            <a:xfrm>
              <a:off x="169" y="1229"/>
              <a:ext cx="2224" cy="1190"/>
            </a:xfrm>
            <a:custGeom>
              <a:avLst/>
              <a:gdLst/>
              <a:ahLst/>
              <a:cxnLst>
                <a:cxn ang="0">
                  <a:pos x="360" y="1031"/>
                </a:cxn>
                <a:cxn ang="0">
                  <a:pos x="520" y="1136"/>
                </a:cxn>
                <a:cxn ang="0">
                  <a:pos x="672" y="1190"/>
                </a:cxn>
                <a:cxn ang="0">
                  <a:pos x="818" y="1160"/>
                </a:cxn>
                <a:cxn ang="0">
                  <a:pos x="927" y="1093"/>
                </a:cxn>
                <a:cxn ang="0">
                  <a:pos x="1362" y="1082"/>
                </a:cxn>
                <a:cxn ang="0">
                  <a:pos x="1378" y="1069"/>
                </a:cxn>
                <a:cxn ang="0">
                  <a:pos x="1810" y="1030"/>
                </a:cxn>
                <a:cxn ang="0">
                  <a:pos x="1395" y="1078"/>
                </a:cxn>
                <a:cxn ang="0">
                  <a:pos x="1505" y="1146"/>
                </a:cxn>
                <a:cxn ang="0">
                  <a:pos x="1612" y="1170"/>
                </a:cxn>
                <a:cxn ang="0">
                  <a:pos x="1702" y="1133"/>
                </a:cxn>
                <a:cxn ang="0">
                  <a:pos x="1776" y="1069"/>
                </a:cxn>
                <a:cxn ang="0">
                  <a:pos x="976" y="1098"/>
                </a:cxn>
                <a:cxn ang="0">
                  <a:pos x="1140" y="1157"/>
                </a:cxn>
                <a:cxn ang="0">
                  <a:pos x="1255" y="1136"/>
                </a:cxn>
                <a:cxn ang="0">
                  <a:pos x="1332" y="1100"/>
                </a:cxn>
                <a:cxn ang="0">
                  <a:pos x="402" y="30"/>
                </a:cxn>
                <a:cxn ang="0">
                  <a:pos x="301" y="84"/>
                </a:cxn>
                <a:cxn ang="0">
                  <a:pos x="230" y="192"/>
                </a:cxn>
                <a:cxn ang="0">
                  <a:pos x="79" y="278"/>
                </a:cxn>
                <a:cxn ang="0">
                  <a:pos x="2" y="400"/>
                </a:cxn>
                <a:cxn ang="0">
                  <a:pos x="15" y="533"/>
                </a:cxn>
                <a:cxn ang="0">
                  <a:pos x="55" y="645"/>
                </a:cxn>
                <a:cxn ang="0">
                  <a:pos x="32" y="775"/>
                </a:cxn>
                <a:cxn ang="0">
                  <a:pos x="52" y="910"/>
                </a:cxn>
                <a:cxn ang="0">
                  <a:pos x="123" y="1006"/>
                </a:cxn>
                <a:cxn ang="0">
                  <a:pos x="222" y="1032"/>
                </a:cxn>
                <a:cxn ang="0">
                  <a:pos x="1810" y="1030"/>
                </a:cxn>
                <a:cxn ang="0">
                  <a:pos x="1853" y="974"/>
                </a:cxn>
                <a:cxn ang="0">
                  <a:pos x="1932" y="940"/>
                </a:cxn>
                <a:cxn ang="0">
                  <a:pos x="2028" y="923"/>
                </a:cxn>
                <a:cxn ang="0">
                  <a:pos x="2127" y="870"/>
                </a:cxn>
                <a:cxn ang="0">
                  <a:pos x="2203" y="773"/>
                </a:cxn>
                <a:cxn ang="0">
                  <a:pos x="2222" y="640"/>
                </a:cxn>
                <a:cxn ang="0">
                  <a:pos x="2179" y="507"/>
                </a:cxn>
                <a:cxn ang="0">
                  <a:pos x="2115" y="398"/>
                </a:cxn>
                <a:cxn ang="0">
                  <a:pos x="2132" y="280"/>
                </a:cxn>
                <a:cxn ang="0">
                  <a:pos x="2092" y="160"/>
                </a:cxn>
                <a:cxn ang="0">
                  <a:pos x="1773" y="106"/>
                </a:cxn>
                <a:cxn ang="0">
                  <a:pos x="1692" y="70"/>
                </a:cxn>
                <a:cxn ang="0">
                  <a:pos x="639" y="62"/>
                </a:cxn>
                <a:cxn ang="0">
                  <a:pos x="448" y="28"/>
                </a:cxn>
                <a:cxn ang="0">
                  <a:pos x="1820" y="85"/>
                </a:cxn>
                <a:cxn ang="0">
                  <a:pos x="1773" y="106"/>
                </a:cxn>
                <a:cxn ang="0">
                  <a:pos x="1968" y="85"/>
                </a:cxn>
                <a:cxn ang="0">
                  <a:pos x="957" y="0"/>
                </a:cxn>
                <a:cxn ang="0">
                  <a:pos x="807" y="38"/>
                </a:cxn>
                <a:cxn ang="0">
                  <a:pos x="714" y="67"/>
                </a:cxn>
                <a:cxn ang="0">
                  <a:pos x="1683" y="66"/>
                </a:cxn>
                <a:cxn ang="0">
                  <a:pos x="1173" y="51"/>
                </a:cxn>
                <a:cxn ang="0">
                  <a:pos x="1012" y="0"/>
                </a:cxn>
                <a:cxn ang="0">
                  <a:pos x="1394" y="36"/>
                </a:cxn>
                <a:cxn ang="0">
                  <a:pos x="1272" y="60"/>
                </a:cxn>
                <a:cxn ang="0">
                  <a:pos x="1648" y="49"/>
                </a:cxn>
              </a:cxnLst>
              <a:rect l="0" t="0" r="r" b="b"/>
              <a:pathLst>
                <a:path w="2224" h="1190">
                  <a:moveTo>
                    <a:pt x="1810" y="1030"/>
                  </a:moveTo>
                  <a:lnTo>
                    <a:pt x="312" y="1030"/>
                  </a:lnTo>
                  <a:lnTo>
                    <a:pt x="360" y="1031"/>
                  </a:lnTo>
                  <a:lnTo>
                    <a:pt x="405" y="1042"/>
                  </a:lnTo>
                  <a:lnTo>
                    <a:pt x="445" y="1066"/>
                  </a:lnTo>
                  <a:lnTo>
                    <a:pt x="520" y="1136"/>
                  </a:lnTo>
                  <a:lnTo>
                    <a:pt x="565" y="1163"/>
                  </a:lnTo>
                  <a:lnTo>
                    <a:pt x="615" y="1181"/>
                  </a:lnTo>
                  <a:lnTo>
                    <a:pt x="672" y="1190"/>
                  </a:lnTo>
                  <a:lnTo>
                    <a:pt x="728" y="1190"/>
                  </a:lnTo>
                  <a:lnTo>
                    <a:pt x="777" y="1180"/>
                  </a:lnTo>
                  <a:lnTo>
                    <a:pt x="818" y="1160"/>
                  </a:lnTo>
                  <a:lnTo>
                    <a:pt x="852" y="1130"/>
                  </a:lnTo>
                  <a:lnTo>
                    <a:pt x="886" y="1103"/>
                  </a:lnTo>
                  <a:lnTo>
                    <a:pt x="927" y="1093"/>
                  </a:lnTo>
                  <a:lnTo>
                    <a:pt x="1346" y="1093"/>
                  </a:lnTo>
                  <a:lnTo>
                    <a:pt x="1350" y="1091"/>
                  </a:lnTo>
                  <a:lnTo>
                    <a:pt x="1362" y="1082"/>
                  </a:lnTo>
                  <a:lnTo>
                    <a:pt x="1370" y="1076"/>
                  </a:lnTo>
                  <a:lnTo>
                    <a:pt x="1372" y="1070"/>
                  </a:lnTo>
                  <a:lnTo>
                    <a:pt x="1378" y="1069"/>
                  </a:lnTo>
                  <a:lnTo>
                    <a:pt x="1776" y="1069"/>
                  </a:lnTo>
                  <a:lnTo>
                    <a:pt x="1787" y="1057"/>
                  </a:lnTo>
                  <a:lnTo>
                    <a:pt x="1810" y="1030"/>
                  </a:lnTo>
                  <a:close/>
                  <a:moveTo>
                    <a:pt x="1776" y="1069"/>
                  </a:moveTo>
                  <a:lnTo>
                    <a:pt x="1378" y="1069"/>
                  </a:lnTo>
                  <a:lnTo>
                    <a:pt x="1395" y="1078"/>
                  </a:lnTo>
                  <a:lnTo>
                    <a:pt x="1423" y="1094"/>
                  </a:lnTo>
                  <a:lnTo>
                    <a:pt x="1462" y="1120"/>
                  </a:lnTo>
                  <a:lnTo>
                    <a:pt x="1505" y="1146"/>
                  </a:lnTo>
                  <a:lnTo>
                    <a:pt x="1545" y="1163"/>
                  </a:lnTo>
                  <a:lnTo>
                    <a:pt x="1580" y="1171"/>
                  </a:lnTo>
                  <a:lnTo>
                    <a:pt x="1612" y="1170"/>
                  </a:lnTo>
                  <a:lnTo>
                    <a:pt x="1642" y="1162"/>
                  </a:lnTo>
                  <a:lnTo>
                    <a:pt x="1672" y="1150"/>
                  </a:lnTo>
                  <a:lnTo>
                    <a:pt x="1702" y="1133"/>
                  </a:lnTo>
                  <a:lnTo>
                    <a:pt x="1732" y="1110"/>
                  </a:lnTo>
                  <a:lnTo>
                    <a:pt x="1761" y="1084"/>
                  </a:lnTo>
                  <a:lnTo>
                    <a:pt x="1776" y="1069"/>
                  </a:lnTo>
                  <a:close/>
                  <a:moveTo>
                    <a:pt x="1346" y="1093"/>
                  </a:moveTo>
                  <a:lnTo>
                    <a:pt x="927" y="1093"/>
                  </a:lnTo>
                  <a:lnTo>
                    <a:pt x="976" y="1098"/>
                  </a:lnTo>
                  <a:lnTo>
                    <a:pt x="1032" y="1120"/>
                  </a:lnTo>
                  <a:lnTo>
                    <a:pt x="1089" y="1144"/>
                  </a:lnTo>
                  <a:lnTo>
                    <a:pt x="1140" y="1157"/>
                  </a:lnTo>
                  <a:lnTo>
                    <a:pt x="1184" y="1159"/>
                  </a:lnTo>
                  <a:lnTo>
                    <a:pt x="1222" y="1150"/>
                  </a:lnTo>
                  <a:lnTo>
                    <a:pt x="1255" y="1136"/>
                  </a:lnTo>
                  <a:lnTo>
                    <a:pt x="1285" y="1123"/>
                  </a:lnTo>
                  <a:lnTo>
                    <a:pt x="1310" y="1111"/>
                  </a:lnTo>
                  <a:lnTo>
                    <a:pt x="1332" y="1100"/>
                  </a:lnTo>
                  <a:lnTo>
                    <a:pt x="1346" y="1093"/>
                  </a:lnTo>
                  <a:close/>
                  <a:moveTo>
                    <a:pt x="448" y="28"/>
                  </a:moveTo>
                  <a:lnTo>
                    <a:pt x="402" y="30"/>
                  </a:lnTo>
                  <a:lnTo>
                    <a:pt x="361" y="39"/>
                  </a:lnTo>
                  <a:lnTo>
                    <a:pt x="327" y="57"/>
                  </a:lnTo>
                  <a:lnTo>
                    <a:pt x="301" y="84"/>
                  </a:lnTo>
                  <a:lnTo>
                    <a:pt x="282" y="120"/>
                  </a:lnTo>
                  <a:lnTo>
                    <a:pt x="262" y="158"/>
                  </a:lnTo>
                  <a:lnTo>
                    <a:pt x="230" y="192"/>
                  </a:lnTo>
                  <a:lnTo>
                    <a:pt x="187" y="223"/>
                  </a:lnTo>
                  <a:lnTo>
                    <a:pt x="132" y="250"/>
                  </a:lnTo>
                  <a:lnTo>
                    <a:pt x="79" y="278"/>
                  </a:lnTo>
                  <a:lnTo>
                    <a:pt x="40" y="313"/>
                  </a:lnTo>
                  <a:lnTo>
                    <a:pt x="14" y="353"/>
                  </a:lnTo>
                  <a:lnTo>
                    <a:pt x="2" y="400"/>
                  </a:lnTo>
                  <a:lnTo>
                    <a:pt x="0" y="448"/>
                  </a:lnTo>
                  <a:lnTo>
                    <a:pt x="5" y="492"/>
                  </a:lnTo>
                  <a:lnTo>
                    <a:pt x="15" y="533"/>
                  </a:lnTo>
                  <a:lnTo>
                    <a:pt x="32" y="570"/>
                  </a:lnTo>
                  <a:lnTo>
                    <a:pt x="48" y="606"/>
                  </a:lnTo>
                  <a:lnTo>
                    <a:pt x="55" y="645"/>
                  </a:lnTo>
                  <a:lnTo>
                    <a:pt x="53" y="686"/>
                  </a:lnTo>
                  <a:lnTo>
                    <a:pt x="42" y="730"/>
                  </a:lnTo>
                  <a:lnTo>
                    <a:pt x="32" y="775"/>
                  </a:lnTo>
                  <a:lnTo>
                    <a:pt x="30" y="820"/>
                  </a:lnTo>
                  <a:lnTo>
                    <a:pt x="37" y="865"/>
                  </a:lnTo>
                  <a:lnTo>
                    <a:pt x="52" y="910"/>
                  </a:lnTo>
                  <a:lnTo>
                    <a:pt x="73" y="951"/>
                  </a:lnTo>
                  <a:lnTo>
                    <a:pt x="97" y="982"/>
                  </a:lnTo>
                  <a:lnTo>
                    <a:pt x="123" y="1006"/>
                  </a:lnTo>
                  <a:lnTo>
                    <a:pt x="152" y="1020"/>
                  </a:lnTo>
                  <a:lnTo>
                    <a:pt x="185" y="1028"/>
                  </a:lnTo>
                  <a:lnTo>
                    <a:pt x="222" y="1032"/>
                  </a:lnTo>
                  <a:lnTo>
                    <a:pt x="265" y="1033"/>
                  </a:lnTo>
                  <a:lnTo>
                    <a:pt x="312" y="1030"/>
                  </a:lnTo>
                  <a:lnTo>
                    <a:pt x="1810" y="1030"/>
                  </a:lnTo>
                  <a:lnTo>
                    <a:pt x="1811" y="1029"/>
                  </a:lnTo>
                  <a:lnTo>
                    <a:pt x="1832" y="1000"/>
                  </a:lnTo>
                  <a:lnTo>
                    <a:pt x="1853" y="974"/>
                  </a:lnTo>
                  <a:lnTo>
                    <a:pt x="1877" y="955"/>
                  </a:lnTo>
                  <a:lnTo>
                    <a:pt x="1903" y="944"/>
                  </a:lnTo>
                  <a:lnTo>
                    <a:pt x="1932" y="940"/>
                  </a:lnTo>
                  <a:lnTo>
                    <a:pt x="1963" y="938"/>
                  </a:lnTo>
                  <a:lnTo>
                    <a:pt x="1995" y="932"/>
                  </a:lnTo>
                  <a:lnTo>
                    <a:pt x="2028" y="923"/>
                  </a:lnTo>
                  <a:lnTo>
                    <a:pt x="2062" y="910"/>
                  </a:lnTo>
                  <a:lnTo>
                    <a:pt x="2096" y="892"/>
                  </a:lnTo>
                  <a:lnTo>
                    <a:pt x="2127" y="870"/>
                  </a:lnTo>
                  <a:lnTo>
                    <a:pt x="2156" y="842"/>
                  </a:lnTo>
                  <a:lnTo>
                    <a:pt x="2182" y="810"/>
                  </a:lnTo>
                  <a:lnTo>
                    <a:pt x="2203" y="773"/>
                  </a:lnTo>
                  <a:lnTo>
                    <a:pt x="2217" y="732"/>
                  </a:lnTo>
                  <a:lnTo>
                    <a:pt x="2223" y="688"/>
                  </a:lnTo>
                  <a:lnTo>
                    <a:pt x="2222" y="640"/>
                  </a:lnTo>
                  <a:lnTo>
                    <a:pt x="2214" y="592"/>
                  </a:lnTo>
                  <a:lnTo>
                    <a:pt x="2200" y="547"/>
                  </a:lnTo>
                  <a:lnTo>
                    <a:pt x="2179" y="507"/>
                  </a:lnTo>
                  <a:lnTo>
                    <a:pt x="2152" y="470"/>
                  </a:lnTo>
                  <a:lnTo>
                    <a:pt x="2128" y="434"/>
                  </a:lnTo>
                  <a:lnTo>
                    <a:pt x="2115" y="398"/>
                  </a:lnTo>
                  <a:lnTo>
                    <a:pt x="2113" y="359"/>
                  </a:lnTo>
                  <a:lnTo>
                    <a:pt x="2122" y="320"/>
                  </a:lnTo>
                  <a:lnTo>
                    <a:pt x="2132" y="280"/>
                  </a:lnTo>
                  <a:lnTo>
                    <a:pt x="2130" y="240"/>
                  </a:lnTo>
                  <a:lnTo>
                    <a:pt x="2117" y="200"/>
                  </a:lnTo>
                  <a:lnTo>
                    <a:pt x="2092" y="160"/>
                  </a:lnTo>
                  <a:lnTo>
                    <a:pt x="2058" y="125"/>
                  </a:lnTo>
                  <a:lnTo>
                    <a:pt x="2026" y="106"/>
                  </a:lnTo>
                  <a:lnTo>
                    <a:pt x="1773" y="106"/>
                  </a:lnTo>
                  <a:lnTo>
                    <a:pt x="1755" y="103"/>
                  </a:lnTo>
                  <a:lnTo>
                    <a:pt x="1728" y="91"/>
                  </a:lnTo>
                  <a:lnTo>
                    <a:pt x="1692" y="70"/>
                  </a:lnTo>
                  <a:lnTo>
                    <a:pt x="1687" y="68"/>
                  </a:lnTo>
                  <a:lnTo>
                    <a:pt x="680" y="68"/>
                  </a:lnTo>
                  <a:lnTo>
                    <a:pt x="639" y="62"/>
                  </a:lnTo>
                  <a:lnTo>
                    <a:pt x="543" y="37"/>
                  </a:lnTo>
                  <a:lnTo>
                    <a:pt x="495" y="30"/>
                  </a:lnTo>
                  <a:lnTo>
                    <a:pt x="448" y="28"/>
                  </a:lnTo>
                  <a:close/>
                  <a:moveTo>
                    <a:pt x="1912" y="80"/>
                  </a:moveTo>
                  <a:lnTo>
                    <a:pt x="1859" y="81"/>
                  </a:lnTo>
                  <a:lnTo>
                    <a:pt x="1820" y="85"/>
                  </a:lnTo>
                  <a:lnTo>
                    <a:pt x="1794" y="91"/>
                  </a:lnTo>
                  <a:lnTo>
                    <a:pt x="1782" y="100"/>
                  </a:lnTo>
                  <a:lnTo>
                    <a:pt x="1773" y="106"/>
                  </a:lnTo>
                  <a:lnTo>
                    <a:pt x="2026" y="106"/>
                  </a:lnTo>
                  <a:lnTo>
                    <a:pt x="2017" y="100"/>
                  </a:lnTo>
                  <a:lnTo>
                    <a:pt x="1968" y="85"/>
                  </a:lnTo>
                  <a:lnTo>
                    <a:pt x="1912" y="80"/>
                  </a:lnTo>
                  <a:close/>
                  <a:moveTo>
                    <a:pt x="1012" y="0"/>
                  </a:moveTo>
                  <a:lnTo>
                    <a:pt x="957" y="0"/>
                  </a:lnTo>
                  <a:lnTo>
                    <a:pt x="902" y="10"/>
                  </a:lnTo>
                  <a:lnTo>
                    <a:pt x="851" y="24"/>
                  </a:lnTo>
                  <a:lnTo>
                    <a:pt x="807" y="38"/>
                  </a:lnTo>
                  <a:lnTo>
                    <a:pt x="771" y="49"/>
                  </a:lnTo>
                  <a:lnTo>
                    <a:pt x="742" y="60"/>
                  </a:lnTo>
                  <a:lnTo>
                    <a:pt x="714" y="67"/>
                  </a:lnTo>
                  <a:lnTo>
                    <a:pt x="680" y="68"/>
                  </a:lnTo>
                  <a:lnTo>
                    <a:pt x="1687" y="68"/>
                  </a:lnTo>
                  <a:lnTo>
                    <a:pt x="1683" y="66"/>
                  </a:lnTo>
                  <a:lnTo>
                    <a:pt x="1248" y="66"/>
                  </a:lnTo>
                  <a:lnTo>
                    <a:pt x="1215" y="63"/>
                  </a:lnTo>
                  <a:lnTo>
                    <a:pt x="1173" y="51"/>
                  </a:lnTo>
                  <a:lnTo>
                    <a:pt x="1122" y="30"/>
                  </a:lnTo>
                  <a:lnTo>
                    <a:pt x="1067" y="10"/>
                  </a:lnTo>
                  <a:lnTo>
                    <a:pt x="1012" y="0"/>
                  </a:lnTo>
                  <a:close/>
                  <a:moveTo>
                    <a:pt x="1533" y="29"/>
                  </a:moveTo>
                  <a:lnTo>
                    <a:pt x="1462" y="30"/>
                  </a:lnTo>
                  <a:lnTo>
                    <a:pt x="1394" y="36"/>
                  </a:lnTo>
                  <a:lnTo>
                    <a:pt x="1340" y="42"/>
                  </a:lnTo>
                  <a:lnTo>
                    <a:pt x="1299" y="51"/>
                  </a:lnTo>
                  <a:lnTo>
                    <a:pt x="1272" y="60"/>
                  </a:lnTo>
                  <a:lnTo>
                    <a:pt x="1248" y="66"/>
                  </a:lnTo>
                  <a:lnTo>
                    <a:pt x="1683" y="66"/>
                  </a:lnTo>
                  <a:lnTo>
                    <a:pt x="1648" y="49"/>
                  </a:lnTo>
                  <a:lnTo>
                    <a:pt x="1595" y="35"/>
                  </a:lnTo>
                  <a:lnTo>
                    <a:pt x="1533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3" name="Freeform 55"/>
            <p:cNvSpPr>
              <a:spLocks/>
            </p:cNvSpPr>
            <p:nvPr/>
          </p:nvSpPr>
          <p:spPr bwMode="auto">
            <a:xfrm>
              <a:off x="169" y="1229"/>
              <a:ext cx="2224" cy="1190"/>
            </a:xfrm>
            <a:custGeom>
              <a:avLst/>
              <a:gdLst/>
              <a:ahLst/>
              <a:cxnLst>
                <a:cxn ang="0">
                  <a:pos x="1648" y="49"/>
                </a:cxn>
                <a:cxn ang="0">
                  <a:pos x="1533" y="29"/>
                </a:cxn>
                <a:cxn ang="0">
                  <a:pos x="1394" y="36"/>
                </a:cxn>
                <a:cxn ang="0">
                  <a:pos x="1299" y="51"/>
                </a:cxn>
                <a:cxn ang="0">
                  <a:pos x="1248" y="66"/>
                </a:cxn>
                <a:cxn ang="0">
                  <a:pos x="1173" y="51"/>
                </a:cxn>
                <a:cxn ang="0">
                  <a:pos x="1067" y="10"/>
                </a:cxn>
                <a:cxn ang="0">
                  <a:pos x="957" y="0"/>
                </a:cxn>
                <a:cxn ang="0">
                  <a:pos x="851" y="24"/>
                </a:cxn>
                <a:cxn ang="0">
                  <a:pos x="771" y="49"/>
                </a:cxn>
                <a:cxn ang="0">
                  <a:pos x="714" y="67"/>
                </a:cxn>
                <a:cxn ang="0">
                  <a:pos x="639" y="62"/>
                </a:cxn>
                <a:cxn ang="0">
                  <a:pos x="543" y="38"/>
                </a:cxn>
                <a:cxn ang="0">
                  <a:pos x="448" y="28"/>
                </a:cxn>
                <a:cxn ang="0">
                  <a:pos x="361" y="39"/>
                </a:cxn>
                <a:cxn ang="0">
                  <a:pos x="301" y="84"/>
                </a:cxn>
                <a:cxn ang="0">
                  <a:pos x="262" y="158"/>
                </a:cxn>
                <a:cxn ang="0">
                  <a:pos x="187" y="223"/>
                </a:cxn>
                <a:cxn ang="0">
                  <a:pos x="79" y="278"/>
                </a:cxn>
                <a:cxn ang="0">
                  <a:pos x="14" y="353"/>
                </a:cxn>
                <a:cxn ang="0">
                  <a:pos x="0" y="448"/>
                </a:cxn>
                <a:cxn ang="0">
                  <a:pos x="15" y="533"/>
                </a:cxn>
                <a:cxn ang="0">
                  <a:pos x="48" y="606"/>
                </a:cxn>
                <a:cxn ang="0">
                  <a:pos x="53" y="686"/>
                </a:cxn>
                <a:cxn ang="0">
                  <a:pos x="32" y="775"/>
                </a:cxn>
                <a:cxn ang="0">
                  <a:pos x="73" y="951"/>
                </a:cxn>
                <a:cxn ang="0">
                  <a:pos x="185" y="1028"/>
                </a:cxn>
                <a:cxn ang="0">
                  <a:pos x="312" y="1030"/>
                </a:cxn>
                <a:cxn ang="0">
                  <a:pos x="405" y="1042"/>
                </a:cxn>
                <a:cxn ang="0">
                  <a:pos x="482" y="1100"/>
                </a:cxn>
                <a:cxn ang="0">
                  <a:pos x="565" y="1163"/>
                </a:cxn>
                <a:cxn ang="0">
                  <a:pos x="672" y="1190"/>
                </a:cxn>
                <a:cxn ang="0">
                  <a:pos x="777" y="1180"/>
                </a:cxn>
                <a:cxn ang="0">
                  <a:pos x="852" y="1130"/>
                </a:cxn>
                <a:cxn ang="0">
                  <a:pos x="927" y="1093"/>
                </a:cxn>
                <a:cxn ang="0">
                  <a:pos x="1032" y="1120"/>
                </a:cxn>
                <a:cxn ang="0">
                  <a:pos x="1140" y="1157"/>
                </a:cxn>
                <a:cxn ang="0">
                  <a:pos x="1285" y="1123"/>
                </a:cxn>
                <a:cxn ang="0">
                  <a:pos x="1372" y="1070"/>
                </a:cxn>
                <a:cxn ang="0">
                  <a:pos x="1395" y="1078"/>
                </a:cxn>
                <a:cxn ang="0">
                  <a:pos x="1462" y="1120"/>
                </a:cxn>
                <a:cxn ang="0">
                  <a:pos x="1545" y="1162"/>
                </a:cxn>
                <a:cxn ang="0">
                  <a:pos x="1612" y="1170"/>
                </a:cxn>
                <a:cxn ang="0">
                  <a:pos x="1732" y="1110"/>
                </a:cxn>
                <a:cxn ang="0">
                  <a:pos x="1832" y="1000"/>
                </a:cxn>
                <a:cxn ang="0">
                  <a:pos x="1877" y="955"/>
                </a:cxn>
                <a:cxn ang="0">
                  <a:pos x="1932" y="940"/>
                </a:cxn>
                <a:cxn ang="0">
                  <a:pos x="1995" y="932"/>
                </a:cxn>
                <a:cxn ang="0">
                  <a:pos x="2127" y="870"/>
                </a:cxn>
                <a:cxn ang="0">
                  <a:pos x="2217" y="732"/>
                </a:cxn>
                <a:cxn ang="0">
                  <a:pos x="2222" y="640"/>
                </a:cxn>
                <a:cxn ang="0">
                  <a:pos x="2200" y="547"/>
                </a:cxn>
                <a:cxn ang="0">
                  <a:pos x="2152" y="470"/>
                </a:cxn>
                <a:cxn ang="0">
                  <a:pos x="2115" y="398"/>
                </a:cxn>
                <a:cxn ang="0">
                  <a:pos x="2122" y="320"/>
                </a:cxn>
                <a:cxn ang="0">
                  <a:pos x="2117" y="200"/>
                </a:cxn>
                <a:cxn ang="0">
                  <a:pos x="1968" y="85"/>
                </a:cxn>
                <a:cxn ang="0">
                  <a:pos x="1859" y="81"/>
                </a:cxn>
                <a:cxn ang="0">
                  <a:pos x="1794" y="91"/>
                </a:cxn>
                <a:cxn ang="0">
                  <a:pos x="1773" y="106"/>
                </a:cxn>
                <a:cxn ang="0">
                  <a:pos x="1728" y="91"/>
                </a:cxn>
              </a:cxnLst>
              <a:rect l="0" t="0" r="r" b="b"/>
              <a:pathLst>
                <a:path w="2224" h="1190">
                  <a:moveTo>
                    <a:pt x="1692" y="70"/>
                  </a:moveTo>
                  <a:lnTo>
                    <a:pt x="1648" y="49"/>
                  </a:lnTo>
                  <a:lnTo>
                    <a:pt x="1595" y="35"/>
                  </a:lnTo>
                  <a:lnTo>
                    <a:pt x="1533" y="29"/>
                  </a:lnTo>
                  <a:lnTo>
                    <a:pt x="1462" y="30"/>
                  </a:lnTo>
                  <a:lnTo>
                    <a:pt x="1394" y="36"/>
                  </a:lnTo>
                  <a:lnTo>
                    <a:pt x="1340" y="42"/>
                  </a:lnTo>
                  <a:lnTo>
                    <a:pt x="1299" y="51"/>
                  </a:lnTo>
                  <a:lnTo>
                    <a:pt x="1272" y="60"/>
                  </a:lnTo>
                  <a:lnTo>
                    <a:pt x="1248" y="66"/>
                  </a:lnTo>
                  <a:lnTo>
                    <a:pt x="1215" y="63"/>
                  </a:lnTo>
                  <a:lnTo>
                    <a:pt x="1173" y="51"/>
                  </a:lnTo>
                  <a:lnTo>
                    <a:pt x="1122" y="30"/>
                  </a:lnTo>
                  <a:lnTo>
                    <a:pt x="1067" y="10"/>
                  </a:lnTo>
                  <a:lnTo>
                    <a:pt x="1012" y="0"/>
                  </a:lnTo>
                  <a:lnTo>
                    <a:pt x="957" y="0"/>
                  </a:lnTo>
                  <a:lnTo>
                    <a:pt x="902" y="10"/>
                  </a:lnTo>
                  <a:lnTo>
                    <a:pt x="851" y="24"/>
                  </a:lnTo>
                  <a:lnTo>
                    <a:pt x="807" y="37"/>
                  </a:lnTo>
                  <a:lnTo>
                    <a:pt x="771" y="49"/>
                  </a:lnTo>
                  <a:lnTo>
                    <a:pt x="742" y="60"/>
                  </a:lnTo>
                  <a:lnTo>
                    <a:pt x="714" y="67"/>
                  </a:lnTo>
                  <a:lnTo>
                    <a:pt x="680" y="68"/>
                  </a:lnTo>
                  <a:lnTo>
                    <a:pt x="639" y="62"/>
                  </a:lnTo>
                  <a:lnTo>
                    <a:pt x="592" y="50"/>
                  </a:lnTo>
                  <a:lnTo>
                    <a:pt x="543" y="38"/>
                  </a:lnTo>
                  <a:lnTo>
                    <a:pt x="495" y="30"/>
                  </a:lnTo>
                  <a:lnTo>
                    <a:pt x="448" y="28"/>
                  </a:lnTo>
                  <a:lnTo>
                    <a:pt x="402" y="30"/>
                  </a:lnTo>
                  <a:lnTo>
                    <a:pt x="361" y="39"/>
                  </a:lnTo>
                  <a:lnTo>
                    <a:pt x="327" y="57"/>
                  </a:lnTo>
                  <a:lnTo>
                    <a:pt x="301" y="84"/>
                  </a:lnTo>
                  <a:lnTo>
                    <a:pt x="282" y="120"/>
                  </a:lnTo>
                  <a:lnTo>
                    <a:pt x="262" y="158"/>
                  </a:lnTo>
                  <a:lnTo>
                    <a:pt x="230" y="192"/>
                  </a:lnTo>
                  <a:lnTo>
                    <a:pt x="187" y="223"/>
                  </a:lnTo>
                  <a:lnTo>
                    <a:pt x="132" y="250"/>
                  </a:lnTo>
                  <a:lnTo>
                    <a:pt x="79" y="278"/>
                  </a:lnTo>
                  <a:lnTo>
                    <a:pt x="40" y="313"/>
                  </a:lnTo>
                  <a:lnTo>
                    <a:pt x="14" y="353"/>
                  </a:lnTo>
                  <a:lnTo>
                    <a:pt x="2" y="400"/>
                  </a:lnTo>
                  <a:lnTo>
                    <a:pt x="0" y="448"/>
                  </a:lnTo>
                  <a:lnTo>
                    <a:pt x="5" y="492"/>
                  </a:lnTo>
                  <a:lnTo>
                    <a:pt x="15" y="533"/>
                  </a:lnTo>
                  <a:lnTo>
                    <a:pt x="32" y="570"/>
                  </a:lnTo>
                  <a:lnTo>
                    <a:pt x="48" y="606"/>
                  </a:lnTo>
                  <a:lnTo>
                    <a:pt x="55" y="645"/>
                  </a:lnTo>
                  <a:lnTo>
                    <a:pt x="53" y="686"/>
                  </a:lnTo>
                  <a:lnTo>
                    <a:pt x="42" y="730"/>
                  </a:lnTo>
                  <a:lnTo>
                    <a:pt x="32" y="775"/>
                  </a:lnTo>
                  <a:lnTo>
                    <a:pt x="37" y="865"/>
                  </a:lnTo>
                  <a:lnTo>
                    <a:pt x="73" y="951"/>
                  </a:lnTo>
                  <a:lnTo>
                    <a:pt x="123" y="1006"/>
                  </a:lnTo>
                  <a:lnTo>
                    <a:pt x="185" y="1028"/>
                  </a:lnTo>
                  <a:lnTo>
                    <a:pt x="265" y="1033"/>
                  </a:lnTo>
                  <a:lnTo>
                    <a:pt x="312" y="1030"/>
                  </a:lnTo>
                  <a:lnTo>
                    <a:pt x="360" y="1031"/>
                  </a:lnTo>
                  <a:lnTo>
                    <a:pt x="405" y="1042"/>
                  </a:lnTo>
                  <a:lnTo>
                    <a:pt x="445" y="1066"/>
                  </a:lnTo>
                  <a:lnTo>
                    <a:pt x="482" y="1100"/>
                  </a:lnTo>
                  <a:lnTo>
                    <a:pt x="520" y="1136"/>
                  </a:lnTo>
                  <a:lnTo>
                    <a:pt x="565" y="1163"/>
                  </a:lnTo>
                  <a:lnTo>
                    <a:pt x="615" y="1181"/>
                  </a:lnTo>
                  <a:lnTo>
                    <a:pt x="672" y="1190"/>
                  </a:lnTo>
                  <a:lnTo>
                    <a:pt x="728" y="1190"/>
                  </a:lnTo>
                  <a:lnTo>
                    <a:pt x="777" y="1180"/>
                  </a:lnTo>
                  <a:lnTo>
                    <a:pt x="818" y="1160"/>
                  </a:lnTo>
                  <a:lnTo>
                    <a:pt x="852" y="1130"/>
                  </a:lnTo>
                  <a:lnTo>
                    <a:pt x="886" y="1103"/>
                  </a:lnTo>
                  <a:lnTo>
                    <a:pt x="927" y="1093"/>
                  </a:lnTo>
                  <a:lnTo>
                    <a:pt x="976" y="1098"/>
                  </a:lnTo>
                  <a:lnTo>
                    <a:pt x="1032" y="1120"/>
                  </a:lnTo>
                  <a:lnTo>
                    <a:pt x="1089" y="1144"/>
                  </a:lnTo>
                  <a:lnTo>
                    <a:pt x="1140" y="1157"/>
                  </a:lnTo>
                  <a:lnTo>
                    <a:pt x="1222" y="1150"/>
                  </a:lnTo>
                  <a:lnTo>
                    <a:pt x="1285" y="1123"/>
                  </a:lnTo>
                  <a:lnTo>
                    <a:pt x="1350" y="1091"/>
                  </a:lnTo>
                  <a:lnTo>
                    <a:pt x="1372" y="1070"/>
                  </a:lnTo>
                  <a:lnTo>
                    <a:pt x="1378" y="1069"/>
                  </a:lnTo>
                  <a:lnTo>
                    <a:pt x="1395" y="1078"/>
                  </a:lnTo>
                  <a:lnTo>
                    <a:pt x="1423" y="1094"/>
                  </a:lnTo>
                  <a:lnTo>
                    <a:pt x="1462" y="1120"/>
                  </a:lnTo>
                  <a:lnTo>
                    <a:pt x="1505" y="1146"/>
                  </a:lnTo>
                  <a:lnTo>
                    <a:pt x="1545" y="1162"/>
                  </a:lnTo>
                  <a:lnTo>
                    <a:pt x="1580" y="1171"/>
                  </a:lnTo>
                  <a:lnTo>
                    <a:pt x="1612" y="1170"/>
                  </a:lnTo>
                  <a:lnTo>
                    <a:pt x="1672" y="1150"/>
                  </a:lnTo>
                  <a:lnTo>
                    <a:pt x="1732" y="1110"/>
                  </a:lnTo>
                  <a:lnTo>
                    <a:pt x="1787" y="1057"/>
                  </a:lnTo>
                  <a:lnTo>
                    <a:pt x="1832" y="1000"/>
                  </a:lnTo>
                  <a:lnTo>
                    <a:pt x="1853" y="974"/>
                  </a:lnTo>
                  <a:lnTo>
                    <a:pt x="1877" y="955"/>
                  </a:lnTo>
                  <a:lnTo>
                    <a:pt x="1903" y="944"/>
                  </a:lnTo>
                  <a:lnTo>
                    <a:pt x="1932" y="940"/>
                  </a:lnTo>
                  <a:lnTo>
                    <a:pt x="1963" y="938"/>
                  </a:lnTo>
                  <a:lnTo>
                    <a:pt x="1995" y="932"/>
                  </a:lnTo>
                  <a:lnTo>
                    <a:pt x="2062" y="910"/>
                  </a:lnTo>
                  <a:lnTo>
                    <a:pt x="2127" y="870"/>
                  </a:lnTo>
                  <a:lnTo>
                    <a:pt x="2182" y="810"/>
                  </a:lnTo>
                  <a:lnTo>
                    <a:pt x="2217" y="732"/>
                  </a:lnTo>
                  <a:lnTo>
                    <a:pt x="2223" y="688"/>
                  </a:lnTo>
                  <a:lnTo>
                    <a:pt x="2222" y="640"/>
                  </a:lnTo>
                  <a:lnTo>
                    <a:pt x="2214" y="592"/>
                  </a:lnTo>
                  <a:lnTo>
                    <a:pt x="2200" y="547"/>
                  </a:lnTo>
                  <a:lnTo>
                    <a:pt x="2179" y="507"/>
                  </a:lnTo>
                  <a:lnTo>
                    <a:pt x="2152" y="470"/>
                  </a:lnTo>
                  <a:lnTo>
                    <a:pt x="2128" y="434"/>
                  </a:lnTo>
                  <a:lnTo>
                    <a:pt x="2115" y="398"/>
                  </a:lnTo>
                  <a:lnTo>
                    <a:pt x="2113" y="359"/>
                  </a:lnTo>
                  <a:lnTo>
                    <a:pt x="2122" y="320"/>
                  </a:lnTo>
                  <a:lnTo>
                    <a:pt x="2132" y="280"/>
                  </a:lnTo>
                  <a:lnTo>
                    <a:pt x="2117" y="200"/>
                  </a:lnTo>
                  <a:lnTo>
                    <a:pt x="2058" y="125"/>
                  </a:lnTo>
                  <a:lnTo>
                    <a:pt x="1968" y="85"/>
                  </a:lnTo>
                  <a:lnTo>
                    <a:pt x="1912" y="80"/>
                  </a:lnTo>
                  <a:lnTo>
                    <a:pt x="1859" y="81"/>
                  </a:lnTo>
                  <a:lnTo>
                    <a:pt x="1820" y="85"/>
                  </a:lnTo>
                  <a:lnTo>
                    <a:pt x="1794" y="91"/>
                  </a:lnTo>
                  <a:lnTo>
                    <a:pt x="1782" y="100"/>
                  </a:lnTo>
                  <a:lnTo>
                    <a:pt x="1773" y="106"/>
                  </a:lnTo>
                  <a:lnTo>
                    <a:pt x="1755" y="103"/>
                  </a:lnTo>
                  <a:lnTo>
                    <a:pt x="1728" y="91"/>
                  </a:lnTo>
                  <a:lnTo>
                    <a:pt x="1692" y="7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582" name="Picture 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9" y="1706"/>
              <a:ext cx="656" cy="163"/>
            </a:xfrm>
            <a:prstGeom prst="rect">
              <a:avLst/>
            </a:prstGeom>
            <a:noFill/>
          </p:spPr>
        </p:pic>
        <p:sp>
          <p:nvSpPr>
            <p:cNvPr id="22581" name="Freeform 53"/>
            <p:cNvSpPr>
              <a:spLocks/>
            </p:cNvSpPr>
            <p:nvPr/>
          </p:nvSpPr>
          <p:spPr bwMode="auto">
            <a:xfrm>
              <a:off x="2471" y="1319"/>
              <a:ext cx="280" cy="160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80"/>
                </a:cxn>
                <a:cxn ang="0">
                  <a:pos x="280" y="160"/>
                </a:cxn>
                <a:cxn ang="0">
                  <a:pos x="280" y="0"/>
                </a:cxn>
              </a:cxnLst>
              <a:rect l="0" t="0" r="r" b="b"/>
              <a:pathLst>
                <a:path w="280" h="160">
                  <a:moveTo>
                    <a:pt x="280" y="0"/>
                  </a:moveTo>
                  <a:lnTo>
                    <a:pt x="0" y="80"/>
                  </a:lnTo>
                  <a:lnTo>
                    <a:pt x="280" y="16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3281" y="140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579" name="Picture 5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1" y="1078"/>
              <a:ext cx="806" cy="144"/>
            </a:xfrm>
            <a:prstGeom prst="rect">
              <a:avLst/>
            </a:prstGeom>
            <a:noFill/>
          </p:spPr>
        </p:pic>
        <p:pic>
          <p:nvPicPr>
            <p:cNvPr id="22578" name="Picture 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52" y="155"/>
              <a:ext cx="597" cy="152"/>
            </a:xfrm>
            <a:prstGeom prst="rect">
              <a:avLst/>
            </a:prstGeom>
            <a:noFill/>
          </p:spPr>
        </p:pic>
        <p:pic>
          <p:nvPicPr>
            <p:cNvPr id="22577" name="Picture 4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28" y="155"/>
              <a:ext cx="718" cy="147"/>
            </a:xfrm>
            <a:prstGeom prst="rect">
              <a:avLst/>
            </a:prstGeom>
            <a:noFill/>
          </p:spPr>
        </p:pic>
        <p:sp>
          <p:nvSpPr>
            <p:cNvPr id="22576" name="Freeform 48"/>
            <p:cNvSpPr>
              <a:spLocks/>
            </p:cNvSpPr>
            <p:nvPr/>
          </p:nvSpPr>
          <p:spPr bwMode="auto">
            <a:xfrm>
              <a:off x="4866" y="698"/>
              <a:ext cx="52" cy="14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38" y="0"/>
                </a:cxn>
                <a:cxn ang="0">
                  <a:pos x="33" y="14"/>
                </a:cxn>
                <a:cxn ang="0">
                  <a:pos x="26" y="22"/>
                </a:cxn>
                <a:cxn ang="0">
                  <a:pos x="15" y="26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33" y="41"/>
                </a:cxn>
                <a:cxn ang="0">
                  <a:pos x="33" y="141"/>
                </a:cxn>
                <a:cxn ang="0">
                  <a:pos x="52" y="141"/>
                </a:cxn>
                <a:cxn ang="0">
                  <a:pos x="52" y="0"/>
                </a:cxn>
              </a:cxnLst>
              <a:rect l="0" t="0" r="r" b="b"/>
              <a:pathLst>
                <a:path w="52" h="141">
                  <a:moveTo>
                    <a:pt x="52" y="0"/>
                  </a:moveTo>
                  <a:lnTo>
                    <a:pt x="38" y="0"/>
                  </a:lnTo>
                  <a:lnTo>
                    <a:pt x="33" y="14"/>
                  </a:lnTo>
                  <a:lnTo>
                    <a:pt x="26" y="22"/>
                  </a:lnTo>
                  <a:lnTo>
                    <a:pt x="15" y="26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33" y="41"/>
                  </a:lnTo>
                  <a:lnTo>
                    <a:pt x="33" y="141"/>
                  </a:lnTo>
                  <a:lnTo>
                    <a:pt x="52" y="14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5" name="AutoShape 47"/>
            <p:cNvSpPr>
              <a:spLocks/>
            </p:cNvSpPr>
            <p:nvPr/>
          </p:nvSpPr>
          <p:spPr bwMode="auto">
            <a:xfrm>
              <a:off x="4964" y="698"/>
              <a:ext cx="98" cy="14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5" y="121"/>
                </a:cxn>
                <a:cxn ang="0">
                  <a:pos x="21" y="139"/>
                </a:cxn>
                <a:cxn ang="0">
                  <a:pos x="37" y="145"/>
                </a:cxn>
                <a:cxn ang="0">
                  <a:pos x="70" y="141"/>
                </a:cxn>
                <a:cxn ang="0">
                  <a:pos x="87" y="129"/>
                </a:cxn>
                <a:cxn ang="0">
                  <a:pos x="33" y="126"/>
                </a:cxn>
                <a:cxn ang="0">
                  <a:pos x="19" y="108"/>
                </a:cxn>
                <a:cxn ang="0">
                  <a:pos x="89" y="76"/>
                </a:cxn>
                <a:cxn ang="0">
                  <a:pos x="56" y="77"/>
                </a:cxn>
                <a:cxn ang="0">
                  <a:pos x="75" y="88"/>
                </a:cxn>
                <a:cxn ang="0">
                  <a:pos x="77" y="113"/>
                </a:cxn>
                <a:cxn ang="0">
                  <a:pos x="61" y="127"/>
                </a:cxn>
                <a:cxn ang="0">
                  <a:pos x="87" y="129"/>
                </a:cxn>
                <a:cxn ang="0">
                  <a:pos x="98" y="100"/>
                </a:cxn>
                <a:cxn ang="0">
                  <a:pos x="91" y="78"/>
                </a:cxn>
                <a:cxn ang="0">
                  <a:pos x="38" y="61"/>
                </a:cxn>
                <a:cxn ang="0">
                  <a:pos x="46" y="76"/>
                </a:cxn>
                <a:cxn ang="0">
                  <a:pos x="84" y="71"/>
                </a:cxn>
                <a:cxn ang="0">
                  <a:pos x="74" y="66"/>
                </a:cxn>
                <a:cxn ang="0">
                  <a:pos x="85" y="61"/>
                </a:cxn>
                <a:cxn ang="0">
                  <a:pos x="38" y="61"/>
                </a:cxn>
                <a:cxn ang="0">
                  <a:pos x="69" y="16"/>
                </a:cxn>
                <a:cxn ang="0">
                  <a:pos x="74" y="56"/>
                </a:cxn>
                <a:cxn ang="0">
                  <a:pos x="85" y="61"/>
                </a:cxn>
                <a:cxn ang="0">
                  <a:pos x="92" y="37"/>
                </a:cxn>
                <a:cxn ang="0">
                  <a:pos x="85" y="16"/>
                </a:cxn>
                <a:cxn ang="0">
                  <a:pos x="26" y="5"/>
                </a:cxn>
                <a:cxn ang="0">
                  <a:pos x="5" y="31"/>
                </a:cxn>
                <a:cxn ang="0">
                  <a:pos x="21" y="46"/>
                </a:cxn>
                <a:cxn ang="0">
                  <a:pos x="25" y="28"/>
                </a:cxn>
                <a:cxn ang="0">
                  <a:pos x="48" y="16"/>
                </a:cxn>
                <a:cxn ang="0">
                  <a:pos x="81" y="11"/>
                </a:cxn>
                <a:cxn ang="0">
                  <a:pos x="49" y="0"/>
                </a:cxn>
              </a:cxnLst>
              <a:rect l="0" t="0" r="r" b="b"/>
              <a:pathLst>
                <a:path w="98" h="145">
                  <a:moveTo>
                    <a:pt x="18" y="98"/>
                  </a:moveTo>
                  <a:lnTo>
                    <a:pt x="0" y="98"/>
                  </a:lnTo>
                  <a:lnTo>
                    <a:pt x="2" y="110"/>
                  </a:lnTo>
                  <a:lnTo>
                    <a:pt x="5" y="121"/>
                  </a:lnTo>
                  <a:lnTo>
                    <a:pt x="11" y="131"/>
                  </a:lnTo>
                  <a:lnTo>
                    <a:pt x="21" y="139"/>
                  </a:lnTo>
                  <a:lnTo>
                    <a:pt x="28" y="142"/>
                  </a:lnTo>
                  <a:lnTo>
                    <a:pt x="37" y="145"/>
                  </a:lnTo>
                  <a:lnTo>
                    <a:pt x="47" y="145"/>
                  </a:lnTo>
                  <a:lnTo>
                    <a:pt x="70" y="141"/>
                  </a:lnTo>
                  <a:lnTo>
                    <a:pt x="86" y="131"/>
                  </a:lnTo>
                  <a:lnTo>
                    <a:pt x="87" y="129"/>
                  </a:lnTo>
                  <a:lnTo>
                    <a:pt x="48" y="129"/>
                  </a:lnTo>
                  <a:lnTo>
                    <a:pt x="33" y="126"/>
                  </a:lnTo>
                  <a:lnTo>
                    <a:pt x="24" y="118"/>
                  </a:lnTo>
                  <a:lnTo>
                    <a:pt x="19" y="108"/>
                  </a:lnTo>
                  <a:lnTo>
                    <a:pt x="18" y="98"/>
                  </a:lnTo>
                  <a:close/>
                  <a:moveTo>
                    <a:pt x="89" y="76"/>
                  </a:moveTo>
                  <a:lnTo>
                    <a:pt x="46" y="76"/>
                  </a:lnTo>
                  <a:lnTo>
                    <a:pt x="56" y="77"/>
                  </a:lnTo>
                  <a:lnTo>
                    <a:pt x="67" y="80"/>
                  </a:lnTo>
                  <a:lnTo>
                    <a:pt x="75" y="88"/>
                  </a:lnTo>
                  <a:lnTo>
                    <a:pt x="79" y="102"/>
                  </a:lnTo>
                  <a:lnTo>
                    <a:pt x="77" y="113"/>
                  </a:lnTo>
                  <a:lnTo>
                    <a:pt x="70" y="121"/>
                  </a:lnTo>
                  <a:lnTo>
                    <a:pt x="61" y="127"/>
                  </a:lnTo>
                  <a:lnTo>
                    <a:pt x="48" y="129"/>
                  </a:lnTo>
                  <a:lnTo>
                    <a:pt x="87" y="129"/>
                  </a:lnTo>
                  <a:lnTo>
                    <a:pt x="95" y="116"/>
                  </a:lnTo>
                  <a:lnTo>
                    <a:pt x="98" y="100"/>
                  </a:lnTo>
                  <a:lnTo>
                    <a:pt x="96" y="87"/>
                  </a:lnTo>
                  <a:lnTo>
                    <a:pt x="91" y="78"/>
                  </a:lnTo>
                  <a:lnTo>
                    <a:pt x="89" y="76"/>
                  </a:lnTo>
                  <a:close/>
                  <a:moveTo>
                    <a:pt x="38" y="61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89" y="76"/>
                  </a:lnTo>
                  <a:lnTo>
                    <a:pt x="84" y="71"/>
                  </a:lnTo>
                  <a:lnTo>
                    <a:pt x="74" y="67"/>
                  </a:lnTo>
                  <a:lnTo>
                    <a:pt x="74" y="66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44" y="61"/>
                  </a:lnTo>
                  <a:lnTo>
                    <a:pt x="38" y="61"/>
                  </a:lnTo>
                  <a:close/>
                  <a:moveTo>
                    <a:pt x="85" y="16"/>
                  </a:moveTo>
                  <a:lnTo>
                    <a:pt x="69" y="16"/>
                  </a:lnTo>
                  <a:lnTo>
                    <a:pt x="74" y="30"/>
                  </a:lnTo>
                  <a:lnTo>
                    <a:pt x="74" y="56"/>
                  </a:lnTo>
                  <a:lnTo>
                    <a:pt x="61" y="61"/>
                  </a:lnTo>
                  <a:lnTo>
                    <a:pt x="85" y="61"/>
                  </a:lnTo>
                  <a:lnTo>
                    <a:pt x="92" y="55"/>
                  </a:lnTo>
                  <a:lnTo>
                    <a:pt x="92" y="37"/>
                  </a:lnTo>
                  <a:lnTo>
                    <a:pt x="89" y="23"/>
                  </a:lnTo>
                  <a:lnTo>
                    <a:pt x="85" y="16"/>
                  </a:lnTo>
                  <a:close/>
                  <a:moveTo>
                    <a:pt x="49" y="0"/>
                  </a:moveTo>
                  <a:lnTo>
                    <a:pt x="26" y="5"/>
                  </a:lnTo>
                  <a:lnTo>
                    <a:pt x="12" y="16"/>
                  </a:lnTo>
                  <a:lnTo>
                    <a:pt x="5" y="31"/>
                  </a:lnTo>
                  <a:lnTo>
                    <a:pt x="3" y="46"/>
                  </a:lnTo>
                  <a:lnTo>
                    <a:pt x="21" y="46"/>
                  </a:lnTo>
                  <a:lnTo>
                    <a:pt x="22" y="38"/>
                  </a:lnTo>
                  <a:lnTo>
                    <a:pt x="25" y="28"/>
                  </a:lnTo>
                  <a:lnTo>
                    <a:pt x="33" y="20"/>
                  </a:lnTo>
                  <a:lnTo>
                    <a:pt x="48" y="16"/>
                  </a:lnTo>
                  <a:lnTo>
                    <a:pt x="85" y="16"/>
                  </a:lnTo>
                  <a:lnTo>
                    <a:pt x="81" y="11"/>
                  </a:lnTo>
                  <a:lnTo>
                    <a:pt x="67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4" name="AutoShape 46"/>
            <p:cNvSpPr>
              <a:spLocks/>
            </p:cNvSpPr>
            <p:nvPr/>
          </p:nvSpPr>
          <p:spPr bwMode="auto">
            <a:xfrm>
              <a:off x="5076" y="698"/>
              <a:ext cx="97" cy="14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3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3" y="138"/>
                </a:cxn>
                <a:cxn ang="0">
                  <a:pos x="48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8" y="129"/>
                </a:cxn>
                <a:cxn ang="0">
                  <a:pos x="35" y="125"/>
                </a:cxn>
                <a:cxn ang="0">
                  <a:pos x="26" y="114"/>
                </a:cxn>
                <a:cxn ang="0">
                  <a:pos x="20" y="96"/>
                </a:cxn>
                <a:cxn ang="0">
                  <a:pos x="19" y="73"/>
                </a:cxn>
                <a:cxn ang="0">
                  <a:pos x="20" y="49"/>
                </a:cxn>
                <a:cxn ang="0">
                  <a:pos x="26" y="31"/>
                </a:cxn>
                <a:cxn ang="0">
                  <a:pos x="35" y="20"/>
                </a:cxn>
                <a:cxn ang="0">
                  <a:pos x="48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8" y="0"/>
                </a:cxn>
                <a:cxn ang="0">
                  <a:pos x="80" y="16"/>
                </a:cxn>
                <a:cxn ang="0">
                  <a:pos x="48" y="16"/>
                </a:cxn>
                <a:cxn ang="0">
                  <a:pos x="61" y="20"/>
                </a:cxn>
                <a:cxn ang="0">
                  <a:pos x="70" y="31"/>
                </a:cxn>
                <a:cxn ang="0">
                  <a:pos x="76" y="49"/>
                </a:cxn>
                <a:cxn ang="0">
                  <a:pos x="77" y="73"/>
                </a:cxn>
                <a:cxn ang="0">
                  <a:pos x="76" y="96"/>
                </a:cxn>
                <a:cxn ang="0">
                  <a:pos x="70" y="114"/>
                </a:cxn>
                <a:cxn ang="0">
                  <a:pos x="61" y="125"/>
                </a:cxn>
                <a:cxn ang="0">
                  <a:pos x="48" y="129"/>
                </a:cxn>
                <a:cxn ang="0">
                  <a:pos x="80" y="129"/>
                </a:cxn>
                <a:cxn ang="0">
                  <a:pos x="87" y="120"/>
                </a:cxn>
                <a:cxn ang="0">
                  <a:pos x="94" y="96"/>
                </a:cxn>
                <a:cxn ang="0">
                  <a:pos x="96" y="73"/>
                </a:cxn>
                <a:cxn ang="0">
                  <a:pos x="94" y="49"/>
                </a:cxn>
                <a:cxn ang="0">
                  <a:pos x="87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8" y="0"/>
                  </a:moveTo>
                  <a:lnTo>
                    <a:pt x="23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3" y="138"/>
                  </a:lnTo>
                  <a:lnTo>
                    <a:pt x="48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8" y="129"/>
                  </a:lnTo>
                  <a:lnTo>
                    <a:pt x="35" y="125"/>
                  </a:lnTo>
                  <a:lnTo>
                    <a:pt x="26" y="114"/>
                  </a:lnTo>
                  <a:lnTo>
                    <a:pt x="20" y="96"/>
                  </a:lnTo>
                  <a:lnTo>
                    <a:pt x="19" y="73"/>
                  </a:lnTo>
                  <a:lnTo>
                    <a:pt x="20" y="49"/>
                  </a:lnTo>
                  <a:lnTo>
                    <a:pt x="26" y="31"/>
                  </a:lnTo>
                  <a:lnTo>
                    <a:pt x="35" y="20"/>
                  </a:lnTo>
                  <a:lnTo>
                    <a:pt x="48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8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61" y="20"/>
                  </a:lnTo>
                  <a:lnTo>
                    <a:pt x="70" y="31"/>
                  </a:lnTo>
                  <a:lnTo>
                    <a:pt x="76" y="49"/>
                  </a:lnTo>
                  <a:lnTo>
                    <a:pt x="77" y="73"/>
                  </a:lnTo>
                  <a:lnTo>
                    <a:pt x="76" y="96"/>
                  </a:lnTo>
                  <a:lnTo>
                    <a:pt x="70" y="114"/>
                  </a:lnTo>
                  <a:lnTo>
                    <a:pt x="61" y="125"/>
                  </a:lnTo>
                  <a:lnTo>
                    <a:pt x="48" y="129"/>
                  </a:lnTo>
                  <a:lnTo>
                    <a:pt x="80" y="129"/>
                  </a:lnTo>
                  <a:lnTo>
                    <a:pt x="87" y="120"/>
                  </a:lnTo>
                  <a:lnTo>
                    <a:pt x="94" y="96"/>
                  </a:lnTo>
                  <a:lnTo>
                    <a:pt x="96" y="73"/>
                  </a:lnTo>
                  <a:lnTo>
                    <a:pt x="94" y="49"/>
                  </a:lnTo>
                  <a:lnTo>
                    <a:pt x="87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5197" y="82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2" name="AutoShape 44"/>
            <p:cNvSpPr>
              <a:spLocks/>
            </p:cNvSpPr>
            <p:nvPr/>
          </p:nvSpPr>
          <p:spPr bwMode="auto">
            <a:xfrm>
              <a:off x="5242" y="701"/>
              <a:ext cx="97" cy="142"/>
            </a:xfrm>
            <a:custGeom>
              <a:avLst/>
              <a:gdLst/>
              <a:ahLst/>
              <a:cxnLst>
                <a:cxn ang="0">
                  <a:pos x="18" y="103"/>
                </a:cxn>
                <a:cxn ang="0">
                  <a:pos x="0" y="103"/>
                </a:cxn>
                <a:cxn ang="0">
                  <a:pos x="6" y="122"/>
                </a:cxn>
                <a:cxn ang="0">
                  <a:pos x="17" y="134"/>
                </a:cxn>
                <a:cxn ang="0">
                  <a:pos x="31" y="140"/>
                </a:cxn>
                <a:cxn ang="0">
                  <a:pos x="45" y="142"/>
                </a:cxn>
                <a:cxn ang="0">
                  <a:pos x="72" y="136"/>
                </a:cxn>
                <a:cxn ang="0">
                  <a:pos x="83" y="127"/>
                </a:cxn>
                <a:cxn ang="0">
                  <a:pos x="32" y="127"/>
                </a:cxn>
                <a:cxn ang="0">
                  <a:pos x="20" y="119"/>
                </a:cxn>
                <a:cxn ang="0">
                  <a:pos x="18" y="103"/>
                </a:cxn>
                <a:cxn ang="0">
                  <a:pos x="85" y="63"/>
                </a:cxn>
                <a:cxn ang="0">
                  <a:pos x="46" y="63"/>
                </a:cxn>
                <a:cxn ang="0">
                  <a:pos x="58" y="65"/>
                </a:cxn>
                <a:cxn ang="0">
                  <a:pos x="68" y="71"/>
                </a:cxn>
                <a:cxn ang="0">
                  <a:pos x="75" y="81"/>
                </a:cxn>
                <a:cxn ang="0">
                  <a:pos x="77" y="94"/>
                </a:cxn>
                <a:cxn ang="0">
                  <a:pos x="75" y="107"/>
                </a:cxn>
                <a:cxn ang="0">
                  <a:pos x="69" y="117"/>
                </a:cxn>
                <a:cxn ang="0">
                  <a:pos x="60" y="124"/>
                </a:cxn>
                <a:cxn ang="0">
                  <a:pos x="48" y="127"/>
                </a:cxn>
                <a:cxn ang="0">
                  <a:pos x="83" y="127"/>
                </a:cxn>
                <a:cxn ang="0">
                  <a:pos x="87" y="123"/>
                </a:cxn>
                <a:cxn ang="0">
                  <a:pos x="94" y="107"/>
                </a:cxn>
                <a:cxn ang="0">
                  <a:pos x="96" y="92"/>
                </a:cxn>
                <a:cxn ang="0">
                  <a:pos x="92" y="73"/>
                </a:cxn>
                <a:cxn ang="0">
                  <a:pos x="85" y="63"/>
                </a:cxn>
                <a:cxn ang="0">
                  <a:pos x="88" y="0"/>
                </a:cxn>
                <a:cxn ang="0">
                  <a:pos x="15" y="0"/>
                </a:cxn>
                <a:cxn ang="0">
                  <a:pos x="5" y="76"/>
                </a:cxn>
                <a:cxn ang="0">
                  <a:pos x="20" y="77"/>
                </a:cxn>
                <a:cxn ang="0">
                  <a:pos x="27" y="68"/>
                </a:cxn>
                <a:cxn ang="0">
                  <a:pos x="36" y="63"/>
                </a:cxn>
                <a:cxn ang="0">
                  <a:pos x="85" y="63"/>
                </a:cxn>
                <a:cxn ang="0">
                  <a:pos x="81" y="59"/>
                </a:cxn>
                <a:cxn ang="0">
                  <a:pos x="77" y="56"/>
                </a:cxn>
                <a:cxn ang="0">
                  <a:pos x="23" y="56"/>
                </a:cxn>
                <a:cxn ang="0">
                  <a:pos x="29" y="18"/>
                </a:cxn>
                <a:cxn ang="0">
                  <a:pos x="88" y="18"/>
                </a:cxn>
                <a:cxn ang="0">
                  <a:pos x="88" y="0"/>
                </a:cxn>
                <a:cxn ang="0">
                  <a:pos x="50" y="47"/>
                </a:cxn>
                <a:cxn ang="0">
                  <a:pos x="37" y="47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77" y="56"/>
                </a:cxn>
                <a:cxn ang="0">
                  <a:pos x="67" y="50"/>
                </a:cxn>
                <a:cxn ang="0">
                  <a:pos x="50" y="47"/>
                </a:cxn>
              </a:cxnLst>
              <a:rect l="0" t="0" r="r" b="b"/>
              <a:pathLst>
                <a:path w="97" h="142">
                  <a:moveTo>
                    <a:pt x="18" y="103"/>
                  </a:moveTo>
                  <a:lnTo>
                    <a:pt x="0" y="103"/>
                  </a:lnTo>
                  <a:lnTo>
                    <a:pt x="6" y="122"/>
                  </a:lnTo>
                  <a:lnTo>
                    <a:pt x="17" y="134"/>
                  </a:lnTo>
                  <a:lnTo>
                    <a:pt x="31" y="140"/>
                  </a:lnTo>
                  <a:lnTo>
                    <a:pt x="45" y="142"/>
                  </a:lnTo>
                  <a:lnTo>
                    <a:pt x="72" y="136"/>
                  </a:lnTo>
                  <a:lnTo>
                    <a:pt x="83" y="127"/>
                  </a:lnTo>
                  <a:lnTo>
                    <a:pt x="32" y="127"/>
                  </a:lnTo>
                  <a:lnTo>
                    <a:pt x="20" y="119"/>
                  </a:lnTo>
                  <a:lnTo>
                    <a:pt x="18" y="103"/>
                  </a:lnTo>
                  <a:close/>
                  <a:moveTo>
                    <a:pt x="85" y="63"/>
                  </a:moveTo>
                  <a:lnTo>
                    <a:pt x="46" y="63"/>
                  </a:lnTo>
                  <a:lnTo>
                    <a:pt x="58" y="65"/>
                  </a:lnTo>
                  <a:lnTo>
                    <a:pt x="68" y="71"/>
                  </a:lnTo>
                  <a:lnTo>
                    <a:pt x="75" y="81"/>
                  </a:lnTo>
                  <a:lnTo>
                    <a:pt x="77" y="94"/>
                  </a:lnTo>
                  <a:lnTo>
                    <a:pt x="75" y="107"/>
                  </a:lnTo>
                  <a:lnTo>
                    <a:pt x="69" y="117"/>
                  </a:lnTo>
                  <a:lnTo>
                    <a:pt x="60" y="124"/>
                  </a:lnTo>
                  <a:lnTo>
                    <a:pt x="48" y="127"/>
                  </a:lnTo>
                  <a:lnTo>
                    <a:pt x="83" y="127"/>
                  </a:lnTo>
                  <a:lnTo>
                    <a:pt x="87" y="123"/>
                  </a:lnTo>
                  <a:lnTo>
                    <a:pt x="94" y="107"/>
                  </a:lnTo>
                  <a:lnTo>
                    <a:pt x="96" y="92"/>
                  </a:lnTo>
                  <a:lnTo>
                    <a:pt x="92" y="73"/>
                  </a:lnTo>
                  <a:lnTo>
                    <a:pt x="85" y="63"/>
                  </a:lnTo>
                  <a:close/>
                  <a:moveTo>
                    <a:pt x="88" y="0"/>
                  </a:moveTo>
                  <a:lnTo>
                    <a:pt x="15" y="0"/>
                  </a:lnTo>
                  <a:lnTo>
                    <a:pt x="5" y="76"/>
                  </a:lnTo>
                  <a:lnTo>
                    <a:pt x="20" y="77"/>
                  </a:lnTo>
                  <a:lnTo>
                    <a:pt x="27" y="68"/>
                  </a:lnTo>
                  <a:lnTo>
                    <a:pt x="36" y="63"/>
                  </a:lnTo>
                  <a:lnTo>
                    <a:pt x="85" y="63"/>
                  </a:lnTo>
                  <a:lnTo>
                    <a:pt x="81" y="59"/>
                  </a:lnTo>
                  <a:lnTo>
                    <a:pt x="77" y="56"/>
                  </a:lnTo>
                  <a:lnTo>
                    <a:pt x="23" y="56"/>
                  </a:lnTo>
                  <a:lnTo>
                    <a:pt x="29" y="18"/>
                  </a:lnTo>
                  <a:lnTo>
                    <a:pt x="88" y="18"/>
                  </a:lnTo>
                  <a:lnTo>
                    <a:pt x="88" y="0"/>
                  </a:lnTo>
                  <a:close/>
                  <a:moveTo>
                    <a:pt x="50" y="47"/>
                  </a:moveTo>
                  <a:lnTo>
                    <a:pt x="37" y="47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77" y="56"/>
                  </a:lnTo>
                  <a:lnTo>
                    <a:pt x="67" y="50"/>
                  </a:lnTo>
                  <a:lnTo>
                    <a:pt x="5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5364" y="82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0" name="AutoShape 42"/>
            <p:cNvSpPr>
              <a:spLocks/>
            </p:cNvSpPr>
            <p:nvPr/>
          </p:nvSpPr>
          <p:spPr bwMode="auto">
            <a:xfrm>
              <a:off x="5409" y="698"/>
              <a:ext cx="98" cy="14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5" y="121"/>
                </a:cxn>
                <a:cxn ang="0">
                  <a:pos x="21" y="139"/>
                </a:cxn>
                <a:cxn ang="0">
                  <a:pos x="36" y="145"/>
                </a:cxn>
                <a:cxn ang="0">
                  <a:pos x="70" y="141"/>
                </a:cxn>
                <a:cxn ang="0">
                  <a:pos x="87" y="129"/>
                </a:cxn>
                <a:cxn ang="0">
                  <a:pos x="32" y="126"/>
                </a:cxn>
                <a:cxn ang="0">
                  <a:pos x="19" y="108"/>
                </a:cxn>
                <a:cxn ang="0">
                  <a:pos x="89" y="76"/>
                </a:cxn>
                <a:cxn ang="0">
                  <a:pos x="56" y="77"/>
                </a:cxn>
                <a:cxn ang="0">
                  <a:pos x="75" y="88"/>
                </a:cxn>
                <a:cxn ang="0">
                  <a:pos x="76" y="113"/>
                </a:cxn>
                <a:cxn ang="0">
                  <a:pos x="60" y="127"/>
                </a:cxn>
                <a:cxn ang="0">
                  <a:pos x="87" y="129"/>
                </a:cxn>
                <a:cxn ang="0">
                  <a:pos x="97" y="100"/>
                </a:cxn>
                <a:cxn ang="0">
                  <a:pos x="91" y="78"/>
                </a:cxn>
                <a:cxn ang="0">
                  <a:pos x="38" y="61"/>
                </a:cxn>
                <a:cxn ang="0">
                  <a:pos x="46" y="76"/>
                </a:cxn>
                <a:cxn ang="0">
                  <a:pos x="83" y="71"/>
                </a:cxn>
                <a:cxn ang="0">
                  <a:pos x="74" y="66"/>
                </a:cxn>
                <a:cxn ang="0">
                  <a:pos x="85" y="61"/>
                </a:cxn>
                <a:cxn ang="0">
                  <a:pos x="38" y="61"/>
                </a:cxn>
                <a:cxn ang="0">
                  <a:pos x="69" y="16"/>
                </a:cxn>
                <a:cxn ang="0">
                  <a:pos x="74" y="56"/>
                </a:cxn>
                <a:cxn ang="0">
                  <a:pos x="85" y="61"/>
                </a:cxn>
                <a:cxn ang="0">
                  <a:pos x="92" y="37"/>
                </a:cxn>
                <a:cxn ang="0">
                  <a:pos x="84" y="16"/>
                </a:cxn>
                <a:cxn ang="0">
                  <a:pos x="26" y="5"/>
                </a:cxn>
                <a:cxn ang="0">
                  <a:pos x="5" y="31"/>
                </a:cxn>
                <a:cxn ang="0">
                  <a:pos x="20" y="46"/>
                </a:cxn>
                <a:cxn ang="0">
                  <a:pos x="25" y="28"/>
                </a:cxn>
                <a:cxn ang="0">
                  <a:pos x="48" y="16"/>
                </a:cxn>
                <a:cxn ang="0">
                  <a:pos x="81" y="11"/>
                </a:cxn>
                <a:cxn ang="0">
                  <a:pos x="49" y="0"/>
                </a:cxn>
              </a:cxnLst>
              <a:rect l="0" t="0" r="r" b="b"/>
              <a:pathLst>
                <a:path w="98" h="145">
                  <a:moveTo>
                    <a:pt x="18" y="98"/>
                  </a:moveTo>
                  <a:lnTo>
                    <a:pt x="0" y="98"/>
                  </a:lnTo>
                  <a:lnTo>
                    <a:pt x="1" y="110"/>
                  </a:lnTo>
                  <a:lnTo>
                    <a:pt x="5" y="121"/>
                  </a:lnTo>
                  <a:lnTo>
                    <a:pt x="11" y="131"/>
                  </a:lnTo>
                  <a:lnTo>
                    <a:pt x="21" y="139"/>
                  </a:lnTo>
                  <a:lnTo>
                    <a:pt x="28" y="142"/>
                  </a:lnTo>
                  <a:lnTo>
                    <a:pt x="36" y="145"/>
                  </a:lnTo>
                  <a:lnTo>
                    <a:pt x="47" y="145"/>
                  </a:lnTo>
                  <a:lnTo>
                    <a:pt x="70" y="141"/>
                  </a:lnTo>
                  <a:lnTo>
                    <a:pt x="86" y="131"/>
                  </a:lnTo>
                  <a:lnTo>
                    <a:pt x="87" y="129"/>
                  </a:lnTo>
                  <a:lnTo>
                    <a:pt x="48" y="129"/>
                  </a:lnTo>
                  <a:lnTo>
                    <a:pt x="32" y="126"/>
                  </a:lnTo>
                  <a:lnTo>
                    <a:pt x="23" y="118"/>
                  </a:lnTo>
                  <a:lnTo>
                    <a:pt x="19" y="108"/>
                  </a:lnTo>
                  <a:lnTo>
                    <a:pt x="18" y="98"/>
                  </a:lnTo>
                  <a:close/>
                  <a:moveTo>
                    <a:pt x="89" y="76"/>
                  </a:moveTo>
                  <a:lnTo>
                    <a:pt x="46" y="76"/>
                  </a:lnTo>
                  <a:lnTo>
                    <a:pt x="56" y="77"/>
                  </a:lnTo>
                  <a:lnTo>
                    <a:pt x="67" y="80"/>
                  </a:lnTo>
                  <a:lnTo>
                    <a:pt x="75" y="88"/>
                  </a:lnTo>
                  <a:lnTo>
                    <a:pt x="79" y="102"/>
                  </a:lnTo>
                  <a:lnTo>
                    <a:pt x="76" y="113"/>
                  </a:lnTo>
                  <a:lnTo>
                    <a:pt x="70" y="121"/>
                  </a:lnTo>
                  <a:lnTo>
                    <a:pt x="60" y="127"/>
                  </a:lnTo>
                  <a:lnTo>
                    <a:pt x="48" y="129"/>
                  </a:lnTo>
                  <a:lnTo>
                    <a:pt x="87" y="129"/>
                  </a:lnTo>
                  <a:lnTo>
                    <a:pt x="95" y="116"/>
                  </a:lnTo>
                  <a:lnTo>
                    <a:pt x="97" y="100"/>
                  </a:lnTo>
                  <a:lnTo>
                    <a:pt x="96" y="87"/>
                  </a:lnTo>
                  <a:lnTo>
                    <a:pt x="91" y="78"/>
                  </a:lnTo>
                  <a:lnTo>
                    <a:pt x="89" y="76"/>
                  </a:lnTo>
                  <a:close/>
                  <a:moveTo>
                    <a:pt x="38" y="61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89" y="76"/>
                  </a:lnTo>
                  <a:lnTo>
                    <a:pt x="83" y="71"/>
                  </a:lnTo>
                  <a:lnTo>
                    <a:pt x="74" y="67"/>
                  </a:lnTo>
                  <a:lnTo>
                    <a:pt x="74" y="66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44" y="61"/>
                  </a:lnTo>
                  <a:lnTo>
                    <a:pt x="38" y="61"/>
                  </a:lnTo>
                  <a:close/>
                  <a:moveTo>
                    <a:pt x="84" y="16"/>
                  </a:moveTo>
                  <a:lnTo>
                    <a:pt x="69" y="16"/>
                  </a:lnTo>
                  <a:lnTo>
                    <a:pt x="74" y="30"/>
                  </a:lnTo>
                  <a:lnTo>
                    <a:pt x="74" y="56"/>
                  </a:lnTo>
                  <a:lnTo>
                    <a:pt x="61" y="61"/>
                  </a:lnTo>
                  <a:lnTo>
                    <a:pt x="85" y="61"/>
                  </a:lnTo>
                  <a:lnTo>
                    <a:pt x="92" y="55"/>
                  </a:lnTo>
                  <a:lnTo>
                    <a:pt x="92" y="37"/>
                  </a:lnTo>
                  <a:lnTo>
                    <a:pt x="89" y="23"/>
                  </a:lnTo>
                  <a:lnTo>
                    <a:pt x="84" y="16"/>
                  </a:lnTo>
                  <a:close/>
                  <a:moveTo>
                    <a:pt x="49" y="0"/>
                  </a:moveTo>
                  <a:lnTo>
                    <a:pt x="26" y="5"/>
                  </a:lnTo>
                  <a:lnTo>
                    <a:pt x="12" y="16"/>
                  </a:lnTo>
                  <a:lnTo>
                    <a:pt x="5" y="31"/>
                  </a:lnTo>
                  <a:lnTo>
                    <a:pt x="3" y="46"/>
                  </a:lnTo>
                  <a:lnTo>
                    <a:pt x="20" y="46"/>
                  </a:lnTo>
                  <a:lnTo>
                    <a:pt x="22" y="38"/>
                  </a:lnTo>
                  <a:lnTo>
                    <a:pt x="25" y="28"/>
                  </a:lnTo>
                  <a:lnTo>
                    <a:pt x="33" y="20"/>
                  </a:lnTo>
                  <a:lnTo>
                    <a:pt x="48" y="16"/>
                  </a:lnTo>
                  <a:lnTo>
                    <a:pt x="84" y="16"/>
                  </a:lnTo>
                  <a:lnTo>
                    <a:pt x="81" y="11"/>
                  </a:lnTo>
                  <a:lnTo>
                    <a:pt x="67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9" name="AutoShape 41"/>
            <p:cNvSpPr>
              <a:spLocks/>
            </p:cNvSpPr>
            <p:nvPr/>
          </p:nvSpPr>
          <p:spPr bwMode="auto">
            <a:xfrm>
              <a:off x="5518" y="698"/>
              <a:ext cx="97" cy="141"/>
            </a:xfrm>
            <a:custGeom>
              <a:avLst/>
              <a:gdLst/>
              <a:ahLst/>
              <a:cxnLst>
                <a:cxn ang="0">
                  <a:pos x="87" y="16"/>
                </a:cxn>
                <a:cxn ang="0">
                  <a:pos x="71" y="16"/>
                </a:cxn>
                <a:cxn ang="0">
                  <a:pos x="78" y="30"/>
                </a:cxn>
                <a:cxn ang="0">
                  <a:pos x="78" y="42"/>
                </a:cxn>
                <a:cxn ang="0">
                  <a:pos x="76" y="53"/>
                </a:cxn>
                <a:cxn ang="0">
                  <a:pos x="71" y="62"/>
                </a:cxn>
                <a:cxn ang="0">
                  <a:pos x="62" y="68"/>
                </a:cxn>
                <a:cxn ang="0">
                  <a:pos x="52" y="74"/>
                </a:cxn>
                <a:cxn ang="0">
                  <a:pos x="33" y="85"/>
                </a:cxn>
                <a:cxn ang="0">
                  <a:pos x="21" y="94"/>
                </a:cxn>
                <a:cxn ang="0">
                  <a:pos x="10" y="106"/>
                </a:cxn>
                <a:cxn ang="0">
                  <a:pos x="3" y="122"/>
                </a:cxn>
                <a:cxn ang="0">
                  <a:pos x="0" y="141"/>
                </a:cxn>
                <a:cxn ang="0">
                  <a:pos x="97" y="141"/>
                </a:cxn>
                <a:cxn ang="0">
                  <a:pos x="97" y="124"/>
                </a:cxn>
                <a:cxn ang="0">
                  <a:pos x="20" y="124"/>
                </a:cxn>
                <a:cxn ang="0">
                  <a:pos x="21" y="119"/>
                </a:cxn>
                <a:cxn ang="0">
                  <a:pos x="25" y="108"/>
                </a:cxn>
                <a:cxn ang="0">
                  <a:pos x="59" y="89"/>
                </a:cxn>
                <a:cxn ang="0">
                  <a:pos x="74" y="81"/>
                </a:cxn>
                <a:cxn ang="0">
                  <a:pos x="86" y="71"/>
                </a:cxn>
                <a:cxn ang="0">
                  <a:pos x="94" y="59"/>
                </a:cxn>
                <a:cxn ang="0">
                  <a:pos x="97" y="42"/>
                </a:cxn>
                <a:cxn ang="0">
                  <a:pos x="93" y="25"/>
                </a:cxn>
                <a:cxn ang="0">
                  <a:pos x="87" y="16"/>
                </a:cxn>
                <a:cxn ang="0">
                  <a:pos x="53" y="0"/>
                </a:cxn>
                <a:cxn ang="0">
                  <a:pos x="39" y="2"/>
                </a:cxn>
                <a:cxn ang="0">
                  <a:pos x="23" y="8"/>
                </a:cxn>
                <a:cxn ang="0">
                  <a:pos x="10" y="24"/>
                </a:cxn>
                <a:cxn ang="0">
                  <a:pos x="4" y="51"/>
                </a:cxn>
                <a:cxn ang="0">
                  <a:pos x="22" y="51"/>
                </a:cxn>
                <a:cxn ang="0">
                  <a:pos x="23" y="41"/>
                </a:cxn>
                <a:cxn ang="0">
                  <a:pos x="26" y="30"/>
                </a:cxn>
                <a:cxn ang="0">
                  <a:pos x="34" y="20"/>
                </a:cxn>
                <a:cxn ang="0">
                  <a:pos x="50" y="16"/>
                </a:cxn>
                <a:cxn ang="0">
                  <a:pos x="87" y="16"/>
                </a:cxn>
                <a:cxn ang="0">
                  <a:pos x="84" y="12"/>
                </a:cxn>
                <a:cxn ang="0">
                  <a:pos x="70" y="3"/>
                </a:cxn>
                <a:cxn ang="0">
                  <a:pos x="53" y="0"/>
                </a:cxn>
              </a:cxnLst>
              <a:rect l="0" t="0" r="r" b="b"/>
              <a:pathLst>
                <a:path w="97" h="141">
                  <a:moveTo>
                    <a:pt x="87" y="16"/>
                  </a:moveTo>
                  <a:lnTo>
                    <a:pt x="71" y="16"/>
                  </a:lnTo>
                  <a:lnTo>
                    <a:pt x="78" y="30"/>
                  </a:lnTo>
                  <a:lnTo>
                    <a:pt x="78" y="42"/>
                  </a:lnTo>
                  <a:lnTo>
                    <a:pt x="76" y="53"/>
                  </a:lnTo>
                  <a:lnTo>
                    <a:pt x="71" y="62"/>
                  </a:lnTo>
                  <a:lnTo>
                    <a:pt x="62" y="68"/>
                  </a:lnTo>
                  <a:lnTo>
                    <a:pt x="52" y="74"/>
                  </a:lnTo>
                  <a:lnTo>
                    <a:pt x="33" y="85"/>
                  </a:lnTo>
                  <a:lnTo>
                    <a:pt x="21" y="94"/>
                  </a:lnTo>
                  <a:lnTo>
                    <a:pt x="10" y="106"/>
                  </a:lnTo>
                  <a:lnTo>
                    <a:pt x="3" y="122"/>
                  </a:lnTo>
                  <a:lnTo>
                    <a:pt x="0" y="141"/>
                  </a:lnTo>
                  <a:lnTo>
                    <a:pt x="97" y="141"/>
                  </a:lnTo>
                  <a:lnTo>
                    <a:pt x="97" y="124"/>
                  </a:lnTo>
                  <a:lnTo>
                    <a:pt x="20" y="124"/>
                  </a:lnTo>
                  <a:lnTo>
                    <a:pt x="21" y="119"/>
                  </a:lnTo>
                  <a:lnTo>
                    <a:pt x="25" y="108"/>
                  </a:lnTo>
                  <a:lnTo>
                    <a:pt x="59" y="89"/>
                  </a:lnTo>
                  <a:lnTo>
                    <a:pt x="74" y="81"/>
                  </a:lnTo>
                  <a:lnTo>
                    <a:pt x="86" y="71"/>
                  </a:lnTo>
                  <a:lnTo>
                    <a:pt x="94" y="59"/>
                  </a:lnTo>
                  <a:lnTo>
                    <a:pt x="97" y="42"/>
                  </a:lnTo>
                  <a:lnTo>
                    <a:pt x="93" y="25"/>
                  </a:lnTo>
                  <a:lnTo>
                    <a:pt x="87" y="16"/>
                  </a:lnTo>
                  <a:close/>
                  <a:moveTo>
                    <a:pt x="53" y="0"/>
                  </a:moveTo>
                  <a:lnTo>
                    <a:pt x="39" y="2"/>
                  </a:lnTo>
                  <a:lnTo>
                    <a:pt x="23" y="8"/>
                  </a:lnTo>
                  <a:lnTo>
                    <a:pt x="10" y="24"/>
                  </a:lnTo>
                  <a:lnTo>
                    <a:pt x="4" y="51"/>
                  </a:lnTo>
                  <a:lnTo>
                    <a:pt x="22" y="51"/>
                  </a:lnTo>
                  <a:lnTo>
                    <a:pt x="23" y="41"/>
                  </a:lnTo>
                  <a:lnTo>
                    <a:pt x="26" y="30"/>
                  </a:lnTo>
                  <a:lnTo>
                    <a:pt x="34" y="20"/>
                  </a:lnTo>
                  <a:lnTo>
                    <a:pt x="50" y="16"/>
                  </a:lnTo>
                  <a:lnTo>
                    <a:pt x="87" y="16"/>
                  </a:lnTo>
                  <a:lnTo>
                    <a:pt x="84" y="12"/>
                  </a:lnTo>
                  <a:lnTo>
                    <a:pt x="70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5642" y="82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7" name="AutoShape 39"/>
            <p:cNvSpPr>
              <a:spLocks/>
            </p:cNvSpPr>
            <p:nvPr/>
          </p:nvSpPr>
          <p:spPr bwMode="auto">
            <a:xfrm>
              <a:off x="5687" y="698"/>
              <a:ext cx="97" cy="14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24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4" y="138"/>
                </a:cxn>
                <a:cxn ang="0">
                  <a:pos x="49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9" y="129"/>
                </a:cxn>
                <a:cxn ang="0">
                  <a:pos x="36" y="125"/>
                </a:cxn>
                <a:cxn ang="0">
                  <a:pos x="26" y="114"/>
                </a:cxn>
                <a:cxn ang="0">
                  <a:pos x="21" y="96"/>
                </a:cxn>
                <a:cxn ang="0">
                  <a:pos x="19" y="73"/>
                </a:cxn>
                <a:cxn ang="0">
                  <a:pos x="21" y="49"/>
                </a:cxn>
                <a:cxn ang="0">
                  <a:pos x="26" y="31"/>
                </a:cxn>
                <a:cxn ang="0">
                  <a:pos x="36" y="20"/>
                </a:cxn>
                <a:cxn ang="0">
                  <a:pos x="49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9" y="0"/>
                </a:cxn>
                <a:cxn ang="0">
                  <a:pos x="80" y="16"/>
                </a:cxn>
                <a:cxn ang="0">
                  <a:pos x="49" y="16"/>
                </a:cxn>
                <a:cxn ang="0">
                  <a:pos x="62" y="20"/>
                </a:cxn>
                <a:cxn ang="0">
                  <a:pos x="71" y="31"/>
                </a:cxn>
                <a:cxn ang="0">
                  <a:pos x="76" y="49"/>
                </a:cxn>
                <a:cxn ang="0">
                  <a:pos x="78" y="73"/>
                </a:cxn>
                <a:cxn ang="0">
                  <a:pos x="76" y="96"/>
                </a:cxn>
                <a:cxn ang="0">
                  <a:pos x="71" y="114"/>
                </a:cxn>
                <a:cxn ang="0">
                  <a:pos x="62" y="125"/>
                </a:cxn>
                <a:cxn ang="0">
                  <a:pos x="49" y="129"/>
                </a:cxn>
                <a:cxn ang="0">
                  <a:pos x="80" y="129"/>
                </a:cxn>
                <a:cxn ang="0">
                  <a:pos x="88" y="120"/>
                </a:cxn>
                <a:cxn ang="0">
                  <a:pos x="95" y="96"/>
                </a:cxn>
                <a:cxn ang="0">
                  <a:pos x="97" y="73"/>
                </a:cxn>
                <a:cxn ang="0">
                  <a:pos x="95" y="49"/>
                </a:cxn>
                <a:cxn ang="0">
                  <a:pos x="88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9" y="0"/>
                  </a:moveTo>
                  <a:lnTo>
                    <a:pt x="24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4" y="138"/>
                  </a:lnTo>
                  <a:lnTo>
                    <a:pt x="49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9" y="129"/>
                  </a:lnTo>
                  <a:lnTo>
                    <a:pt x="36" y="125"/>
                  </a:lnTo>
                  <a:lnTo>
                    <a:pt x="26" y="114"/>
                  </a:lnTo>
                  <a:lnTo>
                    <a:pt x="21" y="96"/>
                  </a:lnTo>
                  <a:lnTo>
                    <a:pt x="19" y="73"/>
                  </a:lnTo>
                  <a:lnTo>
                    <a:pt x="21" y="49"/>
                  </a:lnTo>
                  <a:lnTo>
                    <a:pt x="26" y="31"/>
                  </a:lnTo>
                  <a:lnTo>
                    <a:pt x="36" y="20"/>
                  </a:lnTo>
                  <a:lnTo>
                    <a:pt x="49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9" y="0"/>
                  </a:lnTo>
                  <a:close/>
                  <a:moveTo>
                    <a:pt x="80" y="16"/>
                  </a:moveTo>
                  <a:lnTo>
                    <a:pt x="49" y="16"/>
                  </a:lnTo>
                  <a:lnTo>
                    <a:pt x="62" y="20"/>
                  </a:lnTo>
                  <a:lnTo>
                    <a:pt x="71" y="31"/>
                  </a:lnTo>
                  <a:lnTo>
                    <a:pt x="76" y="49"/>
                  </a:lnTo>
                  <a:lnTo>
                    <a:pt x="78" y="73"/>
                  </a:lnTo>
                  <a:lnTo>
                    <a:pt x="76" y="96"/>
                  </a:lnTo>
                  <a:lnTo>
                    <a:pt x="71" y="114"/>
                  </a:lnTo>
                  <a:lnTo>
                    <a:pt x="62" y="125"/>
                  </a:lnTo>
                  <a:lnTo>
                    <a:pt x="49" y="129"/>
                  </a:lnTo>
                  <a:lnTo>
                    <a:pt x="80" y="129"/>
                  </a:lnTo>
                  <a:lnTo>
                    <a:pt x="88" y="120"/>
                  </a:lnTo>
                  <a:lnTo>
                    <a:pt x="95" y="96"/>
                  </a:lnTo>
                  <a:lnTo>
                    <a:pt x="97" y="73"/>
                  </a:lnTo>
                  <a:lnTo>
                    <a:pt x="95" y="49"/>
                  </a:lnTo>
                  <a:lnTo>
                    <a:pt x="88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6" name="Freeform 38"/>
            <p:cNvSpPr>
              <a:spLocks/>
            </p:cNvSpPr>
            <p:nvPr/>
          </p:nvSpPr>
          <p:spPr bwMode="auto">
            <a:xfrm>
              <a:off x="4871" y="1038"/>
              <a:ext cx="52" cy="14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38" y="0"/>
                </a:cxn>
                <a:cxn ang="0">
                  <a:pos x="33" y="14"/>
                </a:cxn>
                <a:cxn ang="0">
                  <a:pos x="26" y="22"/>
                </a:cxn>
                <a:cxn ang="0">
                  <a:pos x="15" y="26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33" y="41"/>
                </a:cxn>
                <a:cxn ang="0">
                  <a:pos x="33" y="141"/>
                </a:cxn>
                <a:cxn ang="0">
                  <a:pos x="52" y="141"/>
                </a:cxn>
                <a:cxn ang="0">
                  <a:pos x="52" y="0"/>
                </a:cxn>
              </a:cxnLst>
              <a:rect l="0" t="0" r="r" b="b"/>
              <a:pathLst>
                <a:path w="52" h="141">
                  <a:moveTo>
                    <a:pt x="52" y="0"/>
                  </a:moveTo>
                  <a:lnTo>
                    <a:pt x="38" y="0"/>
                  </a:lnTo>
                  <a:lnTo>
                    <a:pt x="33" y="14"/>
                  </a:lnTo>
                  <a:lnTo>
                    <a:pt x="26" y="22"/>
                  </a:lnTo>
                  <a:lnTo>
                    <a:pt x="15" y="26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33" y="41"/>
                  </a:lnTo>
                  <a:lnTo>
                    <a:pt x="33" y="141"/>
                  </a:lnTo>
                  <a:lnTo>
                    <a:pt x="52" y="14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5" name="AutoShape 37"/>
            <p:cNvSpPr>
              <a:spLocks/>
            </p:cNvSpPr>
            <p:nvPr/>
          </p:nvSpPr>
          <p:spPr bwMode="auto">
            <a:xfrm>
              <a:off x="4969" y="1038"/>
              <a:ext cx="98" cy="14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5" y="121"/>
                </a:cxn>
                <a:cxn ang="0">
                  <a:pos x="21" y="139"/>
                </a:cxn>
                <a:cxn ang="0">
                  <a:pos x="37" y="145"/>
                </a:cxn>
                <a:cxn ang="0">
                  <a:pos x="70" y="141"/>
                </a:cxn>
                <a:cxn ang="0">
                  <a:pos x="87" y="129"/>
                </a:cxn>
                <a:cxn ang="0">
                  <a:pos x="33" y="126"/>
                </a:cxn>
                <a:cxn ang="0">
                  <a:pos x="19" y="108"/>
                </a:cxn>
                <a:cxn ang="0">
                  <a:pos x="89" y="76"/>
                </a:cxn>
                <a:cxn ang="0">
                  <a:pos x="56" y="77"/>
                </a:cxn>
                <a:cxn ang="0">
                  <a:pos x="75" y="88"/>
                </a:cxn>
                <a:cxn ang="0">
                  <a:pos x="77" y="113"/>
                </a:cxn>
                <a:cxn ang="0">
                  <a:pos x="61" y="127"/>
                </a:cxn>
                <a:cxn ang="0">
                  <a:pos x="87" y="129"/>
                </a:cxn>
                <a:cxn ang="0">
                  <a:pos x="98" y="100"/>
                </a:cxn>
                <a:cxn ang="0">
                  <a:pos x="91" y="78"/>
                </a:cxn>
                <a:cxn ang="0">
                  <a:pos x="38" y="61"/>
                </a:cxn>
                <a:cxn ang="0">
                  <a:pos x="46" y="76"/>
                </a:cxn>
                <a:cxn ang="0">
                  <a:pos x="84" y="71"/>
                </a:cxn>
                <a:cxn ang="0">
                  <a:pos x="74" y="66"/>
                </a:cxn>
                <a:cxn ang="0">
                  <a:pos x="85" y="61"/>
                </a:cxn>
                <a:cxn ang="0">
                  <a:pos x="38" y="61"/>
                </a:cxn>
                <a:cxn ang="0">
                  <a:pos x="69" y="16"/>
                </a:cxn>
                <a:cxn ang="0">
                  <a:pos x="74" y="56"/>
                </a:cxn>
                <a:cxn ang="0">
                  <a:pos x="85" y="61"/>
                </a:cxn>
                <a:cxn ang="0">
                  <a:pos x="92" y="37"/>
                </a:cxn>
                <a:cxn ang="0">
                  <a:pos x="85" y="16"/>
                </a:cxn>
                <a:cxn ang="0">
                  <a:pos x="26" y="5"/>
                </a:cxn>
                <a:cxn ang="0">
                  <a:pos x="5" y="31"/>
                </a:cxn>
                <a:cxn ang="0">
                  <a:pos x="21" y="46"/>
                </a:cxn>
                <a:cxn ang="0">
                  <a:pos x="25" y="28"/>
                </a:cxn>
                <a:cxn ang="0">
                  <a:pos x="48" y="16"/>
                </a:cxn>
                <a:cxn ang="0">
                  <a:pos x="81" y="11"/>
                </a:cxn>
                <a:cxn ang="0">
                  <a:pos x="49" y="0"/>
                </a:cxn>
              </a:cxnLst>
              <a:rect l="0" t="0" r="r" b="b"/>
              <a:pathLst>
                <a:path w="98" h="145">
                  <a:moveTo>
                    <a:pt x="18" y="98"/>
                  </a:moveTo>
                  <a:lnTo>
                    <a:pt x="0" y="98"/>
                  </a:lnTo>
                  <a:lnTo>
                    <a:pt x="2" y="110"/>
                  </a:lnTo>
                  <a:lnTo>
                    <a:pt x="5" y="121"/>
                  </a:lnTo>
                  <a:lnTo>
                    <a:pt x="11" y="131"/>
                  </a:lnTo>
                  <a:lnTo>
                    <a:pt x="21" y="139"/>
                  </a:lnTo>
                  <a:lnTo>
                    <a:pt x="28" y="142"/>
                  </a:lnTo>
                  <a:lnTo>
                    <a:pt x="37" y="145"/>
                  </a:lnTo>
                  <a:lnTo>
                    <a:pt x="47" y="145"/>
                  </a:lnTo>
                  <a:lnTo>
                    <a:pt x="70" y="141"/>
                  </a:lnTo>
                  <a:lnTo>
                    <a:pt x="86" y="131"/>
                  </a:lnTo>
                  <a:lnTo>
                    <a:pt x="87" y="129"/>
                  </a:lnTo>
                  <a:lnTo>
                    <a:pt x="48" y="129"/>
                  </a:lnTo>
                  <a:lnTo>
                    <a:pt x="33" y="126"/>
                  </a:lnTo>
                  <a:lnTo>
                    <a:pt x="24" y="118"/>
                  </a:lnTo>
                  <a:lnTo>
                    <a:pt x="19" y="108"/>
                  </a:lnTo>
                  <a:lnTo>
                    <a:pt x="18" y="98"/>
                  </a:lnTo>
                  <a:close/>
                  <a:moveTo>
                    <a:pt x="89" y="76"/>
                  </a:moveTo>
                  <a:lnTo>
                    <a:pt x="46" y="76"/>
                  </a:lnTo>
                  <a:lnTo>
                    <a:pt x="56" y="77"/>
                  </a:lnTo>
                  <a:lnTo>
                    <a:pt x="67" y="80"/>
                  </a:lnTo>
                  <a:lnTo>
                    <a:pt x="75" y="88"/>
                  </a:lnTo>
                  <a:lnTo>
                    <a:pt x="79" y="102"/>
                  </a:lnTo>
                  <a:lnTo>
                    <a:pt x="77" y="113"/>
                  </a:lnTo>
                  <a:lnTo>
                    <a:pt x="70" y="121"/>
                  </a:lnTo>
                  <a:lnTo>
                    <a:pt x="61" y="127"/>
                  </a:lnTo>
                  <a:lnTo>
                    <a:pt x="48" y="129"/>
                  </a:lnTo>
                  <a:lnTo>
                    <a:pt x="87" y="129"/>
                  </a:lnTo>
                  <a:lnTo>
                    <a:pt x="95" y="116"/>
                  </a:lnTo>
                  <a:lnTo>
                    <a:pt x="98" y="100"/>
                  </a:lnTo>
                  <a:lnTo>
                    <a:pt x="96" y="87"/>
                  </a:lnTo>
                  <a:lnTo>
                    <a:pt x="91" y="78"/>
                  </a:lnTo>
                  <a:lnTo>
                    <a:pt x="89" y="76"/>
                  </a:lnTo>
                  <a:close/>
                  <a:moveTo>
                    <a:pt x="38" y="61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89" y="76"/>
                  </a:lnTo>
                  <a:lnTo>
                    <a:pt x="84" y="71"/>
                  </a:lnTo>
                  <a:lnTo>
                    <a:pt x="74" y="67"/>
                  </a:lnTo>
                  <a:lnTo>
                    <a:pt x="74" y="66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44" y="61"/>
                  </a:lnTo>
                  <a:lnTo>
                    <a:pt x="38" y="61"/>
                  </a:lnTo>
                  <a:close/>
                  <a:moveTo>
                    <a:pt x="85" y="16"/>
                  </a:moveTo>
                  <a:lnTo>
                    <a:pt x="69" y="16"/>
                  </a:lnTo>
                  <a:lnTo>
                    <a:pt x="74" y="30"/>
                  </a:lnTo>
                  <a:lnTo>
                    <a:pt x="74" y="56"/>
                  </a:lnTo>
                  <a:lnTo>
                    <a:pt x="61" y="61"/>
                  </a:lnTo>
                  <a:lnTo>
                    <a:pt x="85" y="61"/>
                  </a:lnTo>
                  <a:lnTo>
                    <a:pt x="92" y="55"/>
                  </a:lnTo>
                  <a:lnTo>
                    <a:pt x="92" y="37"/>
                  </a:lnTo>
                  <a:lnTo>
                    <a:pt x="89" y="23"/>
                  </a:lnTo>
                  <a:lnTo>
                    <a:pt x="85" y="16"/>
                  </a:lnTo>
                  <a:close/>
                  <a:moveTo>
                    <a:pt x="49" y="0"/>
                  </a:moveTo>
                  <a:lnTo>
                    <a:pt x="26" y="5"/>
                  </a:lnTo>
                  <a:lnTo>
                    <a:pt x="12" y="16"/>
                  </a:lnTo>
                  <a:lnTo>
                    <a:pt x="5" y="31"/>
                  </a:lnTo>
                  <a:lnTo>
                    <a:pt x="3" y="46"/>
                  </a:lnTo>
                  <a:lnTo>
                    <a:pt x="21" y="46"/>
                  </a:lnTo>
                  <a:lnTo>
                    <a:pt x="22" y="38"/>
                  </a:lnTo>
                  <a:lnTo>
                    <a:pt x="25" y="28"/>
                  </a:lnTo>
                  <a:lnTo>
                    <a:pt x="33" y="20"/>
                  </a:lnTo>
                  <a:lnTo>
                    <a:pt x="48" y="16"/>
                  </a:lnTo>
                  <a:lnTo>
                    <a:pt x="85" y="16"/>
                  </a:lnTo>
                  <a:lnTo>
                    <a:pt x="81" y="11"/>
                  </a:lnTo>
                  <a:lnTo>
                    <a:pt x="67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4" name="AutoShape 36"/>
            <p:cNvSpPr>
              <a:spLocks/>
            </p:cNvSpPr>
            <p:nvPr/>
          </p:nvSpPr>
          <p:spPr bwMode="auto">
            <a:xfrm>
              <a:off x="5081" y="1038"/>
              <a:ext cx="97" cy="14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3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3" y="138"/>
                </a:cxn>
                <a:cxn ang="0">
                  <a:pos x="48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8" y="129"/>
                </a:cxn>
                <a:cxn ang="0">
                  <a:pos x="35" y="125"/>
                </a:cxn>
                <a:cxn ang="0">
                  <a:pos x="26" y="114"/>
                </a:cxn>
                <a:cxn ang="0">
                  <a:pos x="20" y="96"/>
                </a:cxn>
                <a:cxn ang="0">
                  <a:pos x="19" y="73"/>
                </a:cxn>
                <a:cxn ang="0">
                  <a:pos x="20" y="49"/>
                </a:cxn>
                <a:cxn ang="0">
                  <a:pos x="26" y="31"/>
                </a:cxn>
                <a:cxn ang="0">
                  <a:pos x="35" y="20"/>
                </a:cxn>
                <a:cxn ang="0">
                  <a:pos x="48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8" y="0"/>
                </a:cxn>
                <a:cxn ang="0">
                  <a:pos x="80" y="16"/>
                </a:cxn>
                <a:cxn ang="0">
                  <a:pos x="48" y="16"/>
                </a:cxn>
                <a:cxn ang="0">
                  <a:pos x="61" y="20"/>
                </a:cxn>
                <a:cxn ang="0">
                  <a:pos x="70" y="31"/>
                </a:cxn>
                <a:cxn ang="0">
                  <a:pos x="76" y="49"/>
                </a:cxn>
                <a:cxn ang="0">
                  <a:pos x="77" y="73"/>
                </a:cxn>
                <a:cxn ang="0">
                  <a:pos x="76" y="96"/>
                </a:cxn>
                <a:cxn ang="0">
                  <a:pos x="70" y="114"/>
                </a:cxn>
                <a:cxn ang="0">
                  <a:pos x="61" y="125"/>
                </a:cxn>
                <a:cxn ang="0">
                  <a:pos x="48" y="129"/>
                </a:cxn>
                <a:cxn ang="0">
                  <a:pos x="80" y="129"/>
                </a:cxn>
                <a:cxn ang="0">
                  <a:pos x="87" y="120"/>
                </a:cxn>
                <a:cxn ang="0">
                  <a:pos x="94" y="96"/>
                </a:cxn>
                <a:cxn ang="0">
                  <a:pos x="96" y="73"/>
                </a:cxn>
                <a:cxn ang="0">
                  <a:pos x="94" y="49"/>
                </a:cxn>
                <a:cxn ang="0">
                  <a:pos x="87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8" y="0"/>
                  </a:moveTo>
                  <a:lnTo>
                    <a:pt x="23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3" y="138"/>
                  </a:lnTo>
                  <a:lnTo>
                    <a:pt x="48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8" y="129"/>
                  </a:lnTo>
                  <a:lnTo>
                    <a:pt x="35" y="125"/>
                  </a:lnTo>
                  <a:lnTo>
                    <a:pt x="26" y="114"/>
                  </a:lnTo>
                  <a:lnTo>
                    <a:pt x="20" y="96"/>
                  </a:lnTo>
                  <a:lnTo>
                    <a:pt x="19" y="73"/>
                  </a:lnTo>
                  <a:lnTo>
                    <a:pt x="20" y="49"/>
                  </a:lnTo>
                  <a:lnTo>
                    <a:pt x="26" y="31"/>
                  </a:lnTo>
                  <a:lnTo>
                    <a:pt x="35" y="20"/>
                  </a:lnTo>
                  <a:lnTo>
                    <a:pt x="48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8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61" y="20"/>
                  </a:lnTo>
                  <a:lnTo>
                    <a:pt x="70" y="31"/>
                  </a:lnTo>
                  <a:lnTo>
                    <a:pt x="76" y="49"/>
                  </a:lnTo>
                  <a:lnTo>
                    <a:pt x="77" y="73"/>
                  </a:lnTo>
                  <a:lnTo>
                    <a:pt x="76" y="96"/>
                  </a:lnTo>
                  <a:lnTo>
                    <a:pt x="70" y="114"/>
                  </a:lnTo>
                  <a:lnTo>
                    <a:pt x="61" y="125"/>
                  </a:lnTo>
                  <a:lnTo>
                    <a:pt x="48" y="129"/>
                  </a:lnTo>
                  <a:lnTo>
                    <a:pt x="80" y="129"/>
                  </a:lnTo>
                  <a:lnTo>
                    <a:pt x="87" y="120"/>
                  </a:lnTo>
                  <a:lnTo>
                    <a:pt x="94" y="96"/>
                  </a:lnTo>
                  <a:lnTo>
                    <a:pt x="96" y="73"/>
                  </a:lnTo>
                  <a:lnTo>
                    <a:pt x="94" y="49"/>
                  </a:lnTo>
                  <a:lnTo>
                    <a:pt x="87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5202" y="116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2" name="AutoShape 34"/>
            <p:cNvSpPr>
              <a:spLocks/>
            </p:cNvSpPr>
            <p:nvPr/>
          </p:nvSpPr>
          <p:spPr bwMode="auto">
            <a:xfrm>
              <a:off x="5247" y="1041"/>
              <a:ext cx="97" cy="142"/>
            </a:xfrm>
            <a:custGeom>
              <a:avLst/>
              <a:gdLst/>
              <a:ahLst/>
              <a:cxnLst>
                <a:cxn ang="0">
                  <a:pos x="18" y="103"/>
                </a:cxn>
                <a:cxn ang="0">
                  <a:pos x="0" y="103"/>
                </a:cxn>
                <a:cxn ang="0">
                  <a:pos x="6" y="122"/>
                </a:cxn>
                <a:cxn ang="0">
                  <a:pos x="17" y="134"/>
                </a:cxn>
                <a:cxn ang="0">
                  <a:pos x="31" y="140"/>
                </a:cxn>
                <a:cxn ang="0">
                  <a:pos x="45" y="142"/>
                </a:cxn>
                <a:cxn ang="0">
                  <a:pos x="72" y="136"/>
                </a:cxn>
                <a:cxn ang="0">
                  <a:pos x="83" y="127"/>
                </a:cxn>
                <a:cxn ang="0">
                  <a:pos x="32" y="127"/>
                </a:cxn>
                <a:cxn ang="0">
                  <a:pos x="20" y="119"/>
                </a:cxn>
                <a:cxn ang="0">
                  <a:pos x="18" y="103"/>
                </a:cxn>
                <a:cxn ang="0">
                  <a:pos x="85" y="63"/>
                </a:cxn>
                <a:cxn ang="0">
                  <a:pos x="46" y="63"/>
                </a:cxn>
                <a:cxn ang="0">
                  <a:pos x="58" y="65"/>
                </a:cxn>
                <a:cxn ang="0">
                  <a:pos x="68" y="71"/>
                </a:cxn>
                <a:cxn ang="0">
                  <a:pos x="75" y="81"/>
                </a:cxn>
                <a:cxn ang="0">
                  <a:pos x="77" y="94"/>
                </a:cxn>
                <a:cxn ang="0">
                  <a:pos x="75" y="107"/>
                </a:cxn>
                <a:cxn ang="0">
                  <a:pos x="69" y="117"/>
                </a:cxn>
                <a:cxn ang="0">
                  <a:pos x="60" y="124"/>
                </a:cxn>
                <a:cxn ang="0">
                  <a:pos x="48" y="127"/>
                </a:cxn>
                <a:cxn ang="0">
                  <a:pos x="83" y="127"/>
                </a:cxn>
                <a:cxn ang="0">
                  <a:pos x="87" y="123"/>
                </a:cxn>
                <a:cxn ang="0">
                  <a:pos x="94" y="107"/>
                </a:cxn>
                <a:cxn ang="0">
                  <a:pos x="96" y="92"/>
                </a:cxn>
                <a:cxn ang="0">
                  <a:pos x="92" y="73"/>
                </a:cxn>
                <a:cxn ang="0">
                  <a:pos x="85" y="63"/>
                </a:cxn>
                <a:cxn ang="0">
                  <a:pos x="88" y="0"/>
                </a:cxn>
                <a:cxn ang="0">
                  <a:pos x="15" y="0"/>
                </a:cxn>
                <a:cxn ang="0">
                  <a:pos x="5" y="76"/>
                </a:cxn>
                <a:cxn ang="0">
                  <a:pos x="20" y="77"/>
                </a:cxn>
                <a:cxn ang="0">
                  <a:pos x="27" y="68"/>
                </a:cxn>
                <a:cxn ang="0">
                  <a:pos x="36" y="63"/>
                </a:cxn>
                <a:cxn ang="0">
                  <a:pos x="85" y="63"/>
                </a:cxn>
                <a:cxn ang="0">
                  <a:pos x="81" y="59"/>
                </a:cxn>
                <a:cxn ang="0">
                  <a:pos x="77" y="56"/>
                </a:cxn>
                <a:cxn ang="0">
                  <a:pos x="23" y="56"/>
                </a:cxn>
                <a:cxn ang="0">
                  <a:pos x="29" y="18"/>
                </a:cxn>
                <a:cxn ang="0">
                  <a:pos x="88" y="18"/>
                </a:cxn>
                <a:cxn ang="0">
                  <a:pos x="88" y="0"/>
                </a:cxn>
                <a:cxn ang="0">
                  <a:pos x="50" y="47"/>
                </a:cxn>
                <a:cxn ang="0">
                  <a:pos x="37" y="47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77" y="56"/>
                </a:cxn>
                <a:cxn ang="0">
                  <a:pos x="67" y="50"/>
                </a:cxn>
                <a:cxn ang="0">
                  <a:pos x="50" y="47"/>
                </a:cxn>
              </a:cxnLst>
              <a:rect l="0" t="0" r="r" b="b"/>
              <a:pathLst>
                <a:path w="97" h="142">
                  <a:moveTo>
                    <a:pt x="18" y="103"/>
                  </a:moveTo>
                  <a:lnTo>
                    <a:pt x="0" y="103"/>
                  </a:lnTo>
                  <a:lnTo>
                    <a:pt x="6" y="122"/>
                  </a:lnTo>
                  <a:lnTo>
                    <a:pt x="17" y="134"/>
                  </a:lnTo>
                  <a:lnTo>
                    <a:pt x="31" y="140"/>
                  </a:lnTo>
                  <a:lnTo>
                    <a:pt x="45" y="142"/>
                  </a:lnTo>
                  <a:lnTo>
                    <a:pt x="72" y="136"/>
                  </a:lnTo>
                  <a:lnTo>
                    <a:pt x="83" y="127"/>
                  </a:lnTo>
                  <a:lnTo>
                    <a:pt x="32" y="127"/>
                  </a:lnTo>
                  <a:lnTo>
                    <a:pt x="20" y="119"/>
                  </a:lnTo>
                  <a:lnTo>
                    <a:pt x="18" y="103"/>
                  </a:lnTo>
                  <a:close/>
                  <a:moveTo>
                    <a:pt x="85" y="63"/>
                  </a:moveTo>
                  <a:lnTo>
                    <a:pt x="46" y="63"/>
                  </a:lnTo>
                  <a:lnTo>
                    <a:pt x="58" y="65"/>
                  </a:lnTo>
                  <a:lnTo>
                    <a:pt x="68" y="71"/>
                  </a:lnTo>
                  <a:lnTo>
                    <a:pt x="75" y="81"/>
                  </a:lnTo>
                  <a:lnTo>
                    <a:pt x="77" y="94"/>
                  </a:lnTo>
                  <a:lnTo>
                    <a:pt x="75" y="107"/>
                  </a:lnTo>
                  <a:lnTo>
                    <a:pt x="69" y="117"/>
                  </a:lnTo>
                  <a:lnTo>
                    <a:pt x="60" y="124"/>
                  </a:lnTo>
                  <a:lnTo>
                    <a:pt x="48" y="127"/>
                  </a:lnTo>
                  <a:lnTo>
                    <a:pt x="83" y="127"/>
                  </a:lnTo>
                  <a:lnTo>
                    <a:pt x="87" y="123"/>
                  </a:lnTo>
                  <a:lnTo>
                    <a:pt x="94" y="107"/>
                  </a:lnTo>
                  <a:lnTo>
                    <a:pt x="96" y="92"/>
                  </a:lnTo>
                  <a:lnTo>
                    <a:pt x="92" y="73"/>
                  </a:lnTo>
                  <a:lnTo>
                    <a:pt x="85" y="63"/>
                  </a:lnTo>
                  <a:close/>
                  <a:moveTo>
                    <a:pt x="88" y="0"/>
                  </a:moveTo>
                  <a:lnTo>
                    <a:pt x="15" y="0"/>
                  </a:lnTo>
                  <a:lnTo>
                    <a:pt x="5" y="76"/>
                  </a:lnTo>
                  <a:lnTo>
                    <a:pt x="20" y="77"/>
                  </a:lnTo>
                  <a:lnTo>
                    <a:pt x="27" y="68"/>
                  </a:lnTo>
                  <a:lnTo>
                    <a:pt x="36" y="63"/>
                  </a:lnTo>
                  <a:lnTo>
                    <a:pt x="85" y="63"/>
                  </a:lnTo>
                  <a:lnTo>
                    <a:pt x="81" y="59"/>
                  </a:lnTo>
                  <a:lnTo>
                    <a:pt x="77" y="56"/>
                  </a:lnTo>
                  <a:lnTo>
                    <a:pt x="23" y="56"/>
                  </a:lnTo>
                  <a:lnTo>
                    <a:pt x="29" y="18"/>
                  </a:lnTo>
                  <a:lnTo>
                    <a:pt x="88" y="18"/>
                  </a:lnTo>
                  <a:lnTo>
                    <a:pt x="88" y="0"/>
                  </a:lnTo>
                  <a:close/>
                  <a:moveTo>
                    <a:pt x="50" y="47"/>
                  </a:moveTo>
                  <a:lnTo>
                    <a:pt x="37" y="47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77" y="56"/>
                  </a:lnTo>
                  <a:lnTo>
                    <a:pt x="67" y="50"/>
                  </a:lnTo>
                  <a:lnTo>
                    <a:pt x="5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5369" y="116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0" name="AutoShape 32"/>
            <p:cNvSpPr>
              <a:spLocks/>
            </p:cNvSpPr>
            <p:nvPr/>
          </p:nvSpPr>
          <p:spPr bwMode="auto">
            <a:xfrm>
              <a:off x="5415" y="1038"/>
              <a:ext cx="96" cy="145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2" y="51"/>
                </a:cxn>
                <a:cxn ang="0">
                  <a:pos x="0" y="77"/>
                </a:cxn>
                <a:cxn ang="0">
                  <a:pos x="2" y="102"/>
                </a:cxn>
                <a:cxn ang="0">
                  <a:pos x="10" y="124"/>
                </a:cxn>
                <a:cxn ang="0">
                  <a:pos x="28" y="140"/>
                </a:cxn>
                <a:cxn ang="0">
                  <a:pos x="47" y="145"/>
                </a:cxn>
                <a:cxn ang="0">
                  <a:pos x="75" y="139"/>
                </a:cxn>
                <a:cxn ang="0">
                  <a:pos x="84" y="129"/>
                </a:cxn>
                <a:cxn ang="0">
                  <a:pos x="36" y="126"/>
                </a:cxn>
                <a:cxn ang="0">
                  <a:pos x="22" y="109"/>
                </a:cxn>
                <a:cxn ang="0">
                  <a:pos x="22" y="86"/>
                </a:cxn>
                <a:cxn ang="0">
                  <a:pos x="36" y="70"/>
                </a:cxn>
                <a:cxn ang="0">
                  <a:pos x="18" y="69"/>
                </a:cxn>
                <a:cxn ang="0">
                  <a:pos x="19" y="54"/>
                </a:cxn>
                <a:cxn ang="0">
                  <a:pos x="34" y="22"/>
                </a:cxn>
                <a:cxn ang="0">
                  <a:pos x="84" y="16"/>
                </a:cxn>
                <a:cxn ang="0">
                  <a:pos x="65" y="2"/>
                </a:cxn>
                <a:cxn ang="0">
                  <a:pos x="85" y="67"/>
                </a:cxn>
                <a:cxn ang="0">
                  <a:pos x="63" y="70"/>
                </a:cxn>
                <a:cxn ang="0">
                  <a:pos x="76" y="87"/>
                </a:cxn>
                <a:cxn ang="0">
                  <a:pos x="77" y="98"/>
                </a:cxn>
                <a:cxn ang="0">
                  <a:pos x="70" y="120"/>
                </a:cxn>
                <a:cxn ang="0">
                  <a:pos x="50" y="129"/>
                </a:cxn>
                <a:cxn ang="0">
                  <a:pos x="92" y="121"/>
                </a:cxn>
                <a:cxn ang="0">
                  <a:pos x="96" y="96"/>
                </a:cxn>
                <a:cxn ang="0">
                  <a:pos x="85" y="67"/>
                </a:cxn>
                <a:cxn ang="0">
                  <a:pos x="32" y="51"/>
                </a:cxn>
                <a:cxn ang="0">
                  <a:pos x="18" y="69"/>
                </a:cxn>
                <a:cxn ang="0">
                  <a:pos x="49" y="67"/>
                </a:cxn>
                <a:cxn ang="0">
                  <a:pos x="80" y="61"/>
                </a:cxn>
                <a:cxn ang="0">
                  <a:pos x="52" y="51"/>
                </a:cxn>
                <a:cxn ang="0">
                  <a:pos x="66" y="16"/>
                </a:cxn>
                <a:cxn ang="0">
                  <a:pos x="75" y="38"/>
                </a:cxn>
                <a:cxn ang="0">
                  <a:pos x="88" y="20"/>
                </a:cxn>
              </a:cxnLst>
              <a:rect l="0" t="0" r="r" b="b"/>
              <a:pathLst>
                <a:path w="96" h="145">
                  <a:moveTo>
                    <a:pt x="52" y="0"/>
                  </a:moveTo>
                  <a:lnTo>
                    <a:pt x="26" y="8"/>
                  </a:lnTo>
                  <a:lnTo>
                    <a:pt x="10" y="26"/>
                  </a:lnTo>
                  <a:lnTo>
                    <a:pt x="2" y="51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2" y="102"/>
                  </a:lnTo>
                  <a:lnTo>
                    <a:pt x="5" y="114"/>
                  </a:lnTo>
                  <a:lnTo>
                    <a:pt x="10" y="124"/>
                  </a:lnTo>
                  <a:lnTo>
                    <a:pt x="19" y="134"/>
                  </a:lnTo>
                  <a:lnTo>
                    <a:pt x="28" y="140"/>
                  </a:lnTo>
                  <a:lnTo>
                    <a:pt x="38" y="144"/>
                  </a:lnTo>
                  <a:lnTo>
                    <a:pt x="47" y="145"/>
                  </a:lnTo>
                  <a:lnTo>
                    <a:pt x="66" y="145"/>
                  </a:lnTo>
                  <a:lnTo>
                    <a:pt x="75" y="139"/>
                  </a:lnTo>
                  <a:lnTo>
                    <a:pt x="82" y="131"/>
                  </a:lnTo>
                  <a:lnTo>
                    <a:pt x="84" y="129"/>
                  </a:lnTo>
                  <a:lnTo>
                    <a:pt x="50" y="129"/>
                  </a:lnTo>
                  <a:lnTo>
                    <a:pt x="36" y="126"/>
                  </a:lnTo>
                  <a:lnTo>
                    <a:pt x="27" y="119"/>
                  </a:lnTo>
                  <a:lnTo>
                    <a:pt x="22" y="109"/>
                  </a:lnTo>
                  <a:lnTo>
                    <a:pt x="20" y="98"/>
                  </a:lnTo>
                  <a:lnTo>
                    <a:pt x="22" y="86"/>
                  </a:lnTo>
                  <a:lnTo>
                    <a:pt x="27" y="76"/>
                  </a:lnTo>
                  <a:lnTo>
                    <a:pt x="36" y="70"/>
                  </a:lnTo>
                  <a:lnTo>
                    <a:pt x="42" y="69"/>
                  </a:lnTo>
                  <a:lnTo>
                    <a:pt x="18" y="69"/>
                  </a:lnTo>
                  <a:lnTo>
                    <a:pt x="18" y="68"/>
                  </a:lnTo>
                  <a:lnTo>
                    <a:pt x="19" y="54"/>
                  </a:lnTo>
                  <a:lnTo>
                    <a:pt x="24" y="37"/>
                  </a:lnTo>
                  <a:lnTo>
                    <a:pt x="34" y="22"/>
                  </a:lnTo>
                  <a:lnTo>
                    <a:pt x="51" y="16"/>
                  </a:lnTo>
                  <a:lnTo>
                    <a:pt x="84" y="16"/>
                  </a:lnTo>
                  <a:lnTo>
                    <a:pt x="78" y="8"/>
                  </a:lnTo>
                  <a:lnTo>
                    <a:pt x="65" y="2"/>
                  </a:lnTo>
                  <a:lnTo>
                    <a:pt x="52" y="0"/>
                  </a:lnTo>
                  <a:close/>
                  <a:moveTo>
                    <a:pt x="85" y="67"/>
                  </a:moveTo>
                  <a:lnTo>
                    <a:pt x="49" y="67"/>
                  </a:lnTo>
                  <a:lnTo>
                    <a:pt x="63" y="70"/>
                  </a:lnTo>
                  <a:lnTo>
                    <a:pt x="71" y="77"/>
                  </a:lnTo>
                  <a:lnTo>
                    <a:pt x="76" y="87"/>
                  </a:lnTo>
                  <a:lnTo>
                    <a:pt x="77" y="96"/>
                  </a:lnTo>
                  <a:lnTo>
                    <a:pt x="77" y="98"/>
                  </a:lnTo>
                  <a:lnTo>
                    <a:pt x="75" y="110"/>
                  </a:lnTo>
                  <a:lnTo>
                    <a:pt x="70" y="120"/>
                  </a:lnTo>
                  <a:lnTo>
                    <a:pt x="61" y="127"/>
                  </a:lnTo>
                  <a:lnTo>
                    <a:pt x="50" y="129"/>
                  </a:lnTo>
                  <a:lnTo>
                    <a:pt x="84" y="129"/>
                  </a:lnTo>
                  <a:lnTo>
                    <a:pt x="92" y="121"/>
                  </a:lnTo>
                  <a:lnTo>
                    <a:pt x="96" y="110"/>
                  </a:lnTo>
                  <a:lnTo>
                    <a:pt x="96" y="96"/>
                  </a:lnTo>
                  <a:lnTo>
                    <a:pt x="91" y="75"/>
                  </a:lnTo>
                  <a:lnTo>
                    <a:pt x="85" y="67"/>
                  </a:lnTo>
                  <a:close/>
                  <a:moveTo>
                    <a:pt x="52" y="51"/>
                  </a:moveTo>
                  <a:lnTo>
                    <a:pt x="32" y="51"/>
                  </a:lnTo>
                  <a:lnTo>
                    <a:pt x="23" y="61"/>
                  </a:lnTo>
                  <a:lnTo>
                    <a:pt x="18" y="69"/>
                  </a:lnTo>
                  <a:lnTo>
                    <a:pt x="42" y="69"/>
                  </a:lnTo>
                  <a:lnTo>
                    <a:pt x="49" y="67"/>
                  </a:lnTo>
                  <a:lnTo>
                    <a:pt x="85" y="67"/>
                  </a:lnTo>
                  <a:lnTo>
                    <a:pt x="80" y="61"/>
                  </a:lnTo>
                  <a:lnTo>
                    <a:pt x="66" y="54"/>
                  </a:lnTo>
                  <a:lnTo>
                    <a:pt x="52" y="51"/>
                  </a:lnTo>
                  <a:close/>
                  <a:moveTo>
                    <a:pt x="84" y="16"/>
                  </a:moveTo>
                  <a:lnTo>
                    <a:pt x="66" y="16"/>
                  </a:lnTo>
                  <a:lnTo>
                    <a:pt x="73" y="25"/>
                  </a:lnTo>
                  <a:lnTo>
                    <a:pt x="75" y="38"/>
                  </a:lnTo>
                  <a:lnTo>
                    <a:pt x="93" y="38"/>
                  </a:lnTo>
                  <a:lnTo>
                    <a:pt x="88" y="20"/>
                  </a:lnTo>
                  <a:lnTo>
                    <a:pt x="8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9" name="AutoShape 31"/>
            <p:cNvSpPr>
              <a:spLocks/>
            </p:cNvSpPr>
            <p:nvPr/>
          </p:nvSpPr>
          <p:spPr bwMode="auto">
            <a:xfrm>
              <a:off x="5523" y="1038"/>
              <a:ext cx="100" cy="141"/>
            </a:xfrm>
            <a:custGeom>
              <a:avLst/>
              <a:gdLst/>
              <a:ahLst/>
              <a:cxnLst>
                <a:cxn ang="0">
                  <a:pos x="79" y="107"/>
                </a:cxn>
                <a:cxn ang="0">
                  <a:pos x="62" y="107"/>
                </a:cxn>
                <a:cxn ang="0">
                  <a:pos x="62" y="141"/>
                </a:cxn>
                <a:cxn ang="0">
                  <a:pos x="79" y="141"/>
                </a:cxn>
                <a:cxn ang="0">
                  <a:pos x="79" y="107"/>
                </a:cxn>
                <a:cxn ang="0">
                  <a:pos x="79" y="0"/>
                </a:cxn>
                <a:cxn ang="0">
                  <a:pos x="65" y="0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100" y="107"/>
                </a:cxn>
                <a:cxn ang="0">
                  <a:pos x="100" y="92"/>
                </a:cxn>
                <a:cxn ang="0">
                  <a:pos x="16" y="92"/>
                </a:cxn>
                <a:cxn ang="0">
                  <a:pos x="61" y="28"/>
                </a:cxn>
                <a:cxn ang="0">
                  <a:pos x="79" y="28"/>
                </a:cxn>
                <a:cxn ang="0">
                  <a:pos x="79" y="0"/>
                </a:cxn>
                <a:cxn ang="0">
                  <a:pos x="79" y="28"/>
                </a:cxn>
                <a:cxn ang="0">
                  <a:pos x="62" y="28"/>
                </a:cxn>
                <a:cxn ang="0">
                  <a:pos x="62" y="92"/>
                </a:cxn>
                <a:cxn ang="0">
                  <a:pos x="79" y="92"/>
                </a:cxn>
                <a:cxn ang="0">
                  <a:pos x="79" y="28"/>
                </a:cxn>
              </a:cxnLst>
              <a:rect l="0" t="0" r="r" b="b"/>
              <a:pathLst>
                <a:path w="100" h="141">
                  <a:moveTo>
                    <a:pt x="79" y="107"/>
                  </a:moveTo>
                  <a:lnTo>
                    <a:pt x="62" y="107"/>
                  </a:lnTo>
                  <a:lnTo>
                    <a:pt x="62" y="141"/>
                  </a:lnTo>
                  <a:lnTo>
                    <a:pt x="79" y="141"/>
                  </a:lnTo>
                  <a:lnTo>
                    <a:pt x="79" y="107"/>
                  </a:lnTo>
                  <a:close/>
                  <a:moveTo>
                    <a:pt x="79" y="0"/>
                  </a:moveTo>
                  <a:lnTo>
                    <a:pt x="65" y="0"/>
                  </a:lnTo>
                  <a:lnTo>
                    <a:pt x="0" y="90"/>
                  </a:lnTo>
                  <a:lnTo>
                    <a:pt x="0" y="107"/>
                  </a:lnTo>
                  <a:lnTo>
                    <a:pt x="100" y="107"/>
                  </a:lnTo>
                  <a:lnTo>
                    <a:pt x="100" y="92"/>
                  </a:lnTo>
                  <a:lnTo>
                    <a:pt x="16" y="92"/>
                  </a:lnTo>
                  <a:lnTo>
                    <a:pt x="61" y="28"/>
                  </a:lnTo>
                  <a:lnTo>
                    <a:pt x="79" y="28"/>
                  </a:lnTo>
                  <a:lnTo>
                    <a:pt x="79" y="0"/>
                  </a:lnTo>
                  <a:close/>
                  <a:moveTo>
                    <a:pt x="79" y="28"/>
                  </a:moveTo>
                  <a:lnTo>
                    <a:pt x="62" y="28"/>
                  </a:lnTo>
                  <a:lnTo>
                    <a:pt x="62" y="92"/>
                  </a:lnTo>
                  <a:lnTo>
                    <a:pt x="79" y="92"/>
                  </a:lnTo>
                  <a:lnTo>
                    <a:pt x="79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5647" y="116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7" name="AutoShape 29"/>
            <p:cNvSpPr>
              <a:spLocks/>
            </p:cNvSpPr>
            <p:nvPr/>
          </p:nvSpPr>
          <p:spPr bwMode="auto">
            <a:xfrm>
              <a:off x="5692" y="1038"/>
              <a:ext cx="97" cy="14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24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4" y="138"/>
                </a:cxn>
                <a:cxn ang="0">
                  <a:pos x="49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9" y="129"/>
                </a:cxn>
                <a:cxn ang="0">
                  <a:pos x="36" y="125"/>
                </a:cxn>
                <a:cxn ang="0">
                  <a:pos x="26" y="114"/>
                </a:cxn>
                <a:cxn ang="0">
                  <a:pos x="21" y="96"/>
                </a:cxn>
                <a:cxn ang="0">
                  <a:pos x="19" y="73"/>
                </a:cxn>
                <a:cxn ang="0">
                  <a:pos x="21" y="49"/>
                </a:cxn>
                <a:cxn ang="0">
                  <a:pos x="26" y="31"/>
                </a:cxn>
                <a:cxn ang="0">
                  <a:pos x="36" y="20"/>
                </a:cxn>
                <a:cxn ang="0">
                  <a:pos x="49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9" y="0"/>
                </a:cxn>
                <a:cxn ang="0">
                  <a:pos x="80" y="16"/>
                </a:cxn>
                <a:cxn ang="0">
                  <a:pos x="49" y="16"/>
                </a:cxn>
                <a:cxn ang="0">
                  <a:pos x="62" y="20"/>
                </a:cxn>
                <a:cxn ang="0">
                  <a:pos x="71" y="31"/>
                </a:cxn>
                <a:cxn ang="0">
                  <a:pos x="76" y="49"/>
                </a:cxn>
                <a:cxn ang="0">
                  <a:pos x="78" y="73"/>
                </a:cxn>
                <a:cxn ang="0">
                  <a:pos x="76" y="96"/>
                </a:cxn>
                <a:cxn ang="0">
                  <a:pos x="71" y="114"/>
                </a:cxn>
                <a:cxn ang="0">
                  <a:pos x="62" y="125"/>
                </a:cxn>
                <a:cxn ang="0">
                  <a:pos x="49" y="129"/>
                </a:cxn>
                <a:cxn ang="0">
                  <a:pos x="80" y="129"/>
                </a:cxn>
                <a:cxn ang="0">
                  <a:pos x="88" y="120"/>
                </a:cxn>
                <a:cxn ang="0">
                  <a:pos x="95" y="96"/>
                </a:cxn>
                <a:cxn ang="0">
                  <a:pos x="97" y="73"/>
                </a:cxn>
                <a:cxn ang="0">
                  <a:pos x="95" y="49"/>
                </a:cxn>
                <a:cxn ang="0">
                  <a:pos x="88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9" y="0"/>
                  </a:moveTo>
                  <a:lnTo>
                    <a:pt x="24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4" y="138"/>
                  </a:lnTo>
                  <a:lnTo>
                    <a:pt x="49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9" y="129"/>
                  </a:lnTo>
                  <a:lnTo>
                    <a:pt x="36" y="125"/>
                  </a:lnTo>
                  <a:lnTo>
                    <a:pt x="26" y="114"/>
                  </a:lnTo>
                  <a:lnTo>
                    <a:pt x="21" y="96"/>
                  </a:lnTo>
                  <a:lnTo>
                    <a:pt x="19" y="73"/>
                  </a:lnTo>
                  <a:lnTo>
                    <a:pt x="21" y="49"/>
                  </a:lnTo>
                  <a:lnTo>
                    <a:pt x="26" y="31"/>
                  </a:lnTo>
                  <a:lnTo>
                    <a:pt x="36" y="20"/>
                  </a:lnTo>
                  <a:lnTo>
                    <a:pt x="49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9" y="0"/>
                  </a:lnTo>
                  <a:close/>
                  <a:moveTo>
                    <a:pt x="80" y="16"/>
                  </a:moveTo>
                  <a:lnTo>
                    <a:pt x="49" y="16"/>
                  </a:lnTo>
                  <a:lnTo>
                    <a:pt x="62" y="20"/>
                  </a:lnTo>
                  <a:lnTo>
                    <a:pt x="71" y="31"/>
                  </a:lnTo>
                  <a:lnTo>
                    <a:pt x="76" y="49"/>
                  </a:lnTo>
                  <a:lnTo>
                    <a:pt x="78" y="73"/>
                  </a:lnTo>
                  <a:lnTo>
                    <a:pt x="76" y="96"/>
                  </a:lnTo>
                  <a:lnTo>
                    <a:pt x="71" y="114"/>
                  </a:lnTo>
                  <a:lnTo>
                    <a:pt x="62" y="125"/>
                  </a:lnTo>
                  <a:lnTo>
                    <a:pt x="49" y="129"/>
                  </a:lnTo>
                  <a:lnTo>
                    <a:pt x="80" y="129"/>
                  </a:lnTo>
                  <a:lnTo>
                    <a:pt x="88" y="120"/>
                  </a:lnTo>
                  <a:lnTo>
                    <a:pt x="95" y="96"/>
                  </a:lnTo>
                  <a:lnTo>
                    <a:pt x="97" y="73"/>
                  </a:lnTo>
                  <a:lnTo>
                    <a:pt x="95" y="49"/>
                  </a:lnTo>
                  <a:lnTo>
                    <a:pt x="88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6" name="Freeform 28"/>
            <p:cNvSpPr>
              <a:spLocks/>
            </p:cNvSpPr>
            <p:nvPr/>
          </p:nvSpPr>
          <p:spPr bwMode="auto">
            <a:xfrm>
              <a:off x="4856" y="1358"/>
              <a:ext cx="52" cy="14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38" y="0"/>
                </a:cxn>
                <a:cxn ang="0">
                  <a:pos x="33" y="14"/>
                </a:cxn>
                <a:cxn ang="0">
                  <a:pos x="26" y="22"/>
                </a:cxn>
                <a:cxn ang="0">
                  <a:pos x="15" y="26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33" y="41"/>
                </a:cxn>
                <a:cxn ang="0">
                  <a:pos x="33" y="141"/>
                </a:cxn>
                <a:cxn ang="0">
                  <a:pos x="52" y="141"/>
                </a:cxn>
                <a:cxn ang="0">
                  <a:pos x="52" y="0"/>
                </a:cxn>
              </a:cxnLst>
              <a:rect l="0" t="0" r="r" b="b"/>
              <a:pathLst>
                <a:path w="52" h="141">
                  <a:moveTo>
                    <a:pt x="52" y="0"/>
                  </a:moveTo>
                  <a:lnTo>
                    <a:pt x="38" y="0"/>
                  </a:lnTo>
                  <a:lnTo>
                    <a:pt x="33" y="14"/>
                  </a:lnTo>
                  <a:lnTo>
                    <a:pt x="26" y="22"/>
                  </a:lnTo>
                  <a:lnTo>
                    <a:pt x="15" y="26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33" y="41"/>
                  </a:lnTo>
                  <a:lnTo>
                    <a:pt x="33" y="141"/>
                  </a:lnTo>
                  <a:lnTo>
                    <a:pt x="52" y="14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5" name="AutoShape 27"/>
            <p:cNvSpPr>
              <a:spLocks/>
            </p:cNvSpPr>
            <p:nvPr/>
          </p:nvSpPr>
          <p:spPr bwMode="auto">
            <a:xfrm>
              <a:off x="4954" y="1358"/>
              <a:ext cx="98" cy="14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5" y="121"/>
                </a:cxn>
                <a:cxn ang="0">
                  <a:pos x="21" y="139"/>
                </a:cxn>
                <a:cxn ang="0">
                  <a:pos x="37" y="145"/>
                </a:cxn>
                <a:cxn ang="0">
                  <a:pos x="70" y="141"/>
                </a:cxn>
                <a:cxn ang="0">
                  <a:pos x="87" y="129"/>
                </a:cxn>
                <a:cxn ang="0">
                  <a:pos x="33" y="126"/>
                </a:cxn>
                <a:cxn ang="0">
                  <a:pos x="19" y="108"/>
                </a:cxn>
                <a:cxn ang="0">
                  <a:pos x="89" y="76"/>
                </a:cxn>
                <a:cxn ang="0">
                  <a:pos x="56" y="77"/>
                </a:cxn>
                <a:cxn ang="0">
                  <a:pos x="75" y="88"/>
                </a:cxn>
                <a:cxn ang="0">
                  <a:pos x="77" y="113"/>
                </a:cxn>
                <a:cxn ang="0">
                  <a:pos x="61" y="127"/>
                </a:cxn>
                <a:cxn ang="0">
                  <a:pos x="87" y="129"/>
                </a:cxn>
                <a:cxn ang="0">
                  <a:pos x="98" y="100"/>
                </a:cxn>
                <a:cxn ang="0">
                  <a:pos x="91" y="78"/>
                </a:cxn>
                <a:cxn ang="0">
                  <a:pos x="38" y="61"/>
                </a:cxn>
                <a:cxn ang="0">
                  <a:pos x="46" y="76"/>
                </a:cxn>
                <a:cxn ang="0">
                  <a:pos x="84" y="71"/>
                </a:cxn>
                <a:cxn ang="0">
                  <a:pos x="74" y="66"/>
                </a:cxn>
                <a:cxn ang="0">
                  <a:pos x="85" y="61"/>
                </a:cxn>
                <a:cxn ang="0">
                  <a:pos x="38" y="61"/>
                </a:cxn>
                <a:cxn ang="0">
                  <a:pos x="69" y="16"/>
                </a:cxn>
                <a:cxn ang="0">
                  <a:pos x="74" y="56"/>
                </a:cxn>
                <a:cxn ang="0">
                  <a:pos x="85" y="61"/>
                </a:cxn>
                <a:cxn ang="0">
                  <a:pos x="92" y="37"/>
                </a:cxn>
                <a:cxn ang="0">
                  <a:pos x="85" y="16"/>
                </a:cxn>
                <a:cxn ang="0">
                  <a:pos x="26" y="5"/>
                </a:cxn>
                <a:cxn ang="0">
                  <a:pos x="5" y="31"/>
                </a:cxn>
                <a:cxn ang="0">
                  <a:pos x="21" y="46"/>
                </a:cxn>
                <a:cxn ang="0">
                  <a:pos x="25" y="28"/>
                </a:cxn>
                <a:cxn ang="0">
                  <a:pos x="48" y="16"/>
                </a:cxn>
                <a:cxn ang="0">
                  <a:pos x="81" y="11"/>
                </a:cxn>
                <a:cxn ang="0">
                  <a:pos x="49" y="0"/>
                </a:cxn>
              </a:cxnLst>
              <a:rect l="0" t="0" r="r" b="b"/>
              <a:pathLst>
                <a:path w="98" h="145">
                  <a:moveTo>
                    <a:pt x="18" y="98"/>
                  </a:moveTo>
                  <a:lnTo>
                    <a:pt x="0" y="98"/>
                  </a:lnTo>
                  <a:lnTo>
                    <a:pt x="2" y="110"/>
                  </a:lnTo>
                  <a:lnTo>
                    <a:pt x="5" y="121"/>
                  </a:lnTo>
                  <a:lnTo>
                    <a:pt x="11" y="131"/>
                  </a:lnTo>
                  <a:lnTo>
                    <a:pt x="21" y="139"/>
                  </a:lnTo>
                  <a:lnTo>
                    <a:pt x="28" y="142"/>
                  </a:lnTo>
                  <a:lnTo>
                    <a:pt x="37" y="145"/>
                  </a:lnTo>
                  <a:lnTo>
                    <a:pt x="47" y="145"/>
                  </a:lnTo>
                  <a:lnTo>
                    <a:pt x="70" y="141"/>
                  </a:lnTo>
                  <a:lnTo>
                    <a:pt x="86" y="131"/>
                  </a:lnTo>
                  <a:lnTo>
                    <a:pt x="87" y="129"/>
                  </a:lnTo>
                  <a:lnTo>
                    <a:pt x="48" y="129"/>
                  </a:lnTo>
                  <a:lnTo>
                    <a:pt x="33" y="126"/>
                  </a:lnTo>
                  <a:lnTo>
                    <a:pt x="24" y="118"/>
                  </a:lnTo>
                  <a:lnTo>
                    <a:pt x="19" y="108"/>
                  </a:lnTo>
                  <a:lnTo>
                    <a:pt x="18" y="98"/>
                  </a:lnTo>
                  <a:close/>
                  <a:moveTo>
                    <a:pt x="89" y="76"/>
                  </a:moveTo>
                  <a:lnTo>
                    <a:pt x="46" y="76"/>
                  </a:lnTo>
                  <a:lnTo>
                    <a:pt x="56" y="77"/>
                  </a:lnTo>
                  <a:lnTo>
                    <a:pt x="67" y="80"/>
                  </a:lnTo>
                  <a:lnTo>
                    <a:pt x="75" y="88"/>
                  </a:lnTo>
                  <a:lnTo>
                    <a:pt x="79" y="102"/>
                  </a:lnTo>
                  <a:lnTo>
                    <a:pt x="77" y="113"/>
                  </a:lnTo>
                  <a:lnTo>
                    <a:pt x="70" y="121"/>
                  </a:lnTo>
                  <a:lnTo>
                    <a:pt x="61" y="127"/>
                  </a:lnTo>
                  <a:lnTo>
                    <a:pt x="48" y="129"/>
                  </a:lnTo>
                  <a:lnTo>
                    <a:pt x="87" y="129"/>
                  </a:lnTo>
                  <a:lnTo>
                    <a:pt x="95" y="116"/>
                  </a:lnTo>
                  <a:lnTo>
                    <a:pt x="98" y="100"/>
                  </a:lnTo>
                  <a:lnTo>
                    <a:pt x="96" y="87"/>
                  </a:lnTo>
                  <a:lnTo>
                    <a:pt x="91" y="78"/>
                  </a:lnTo>
                  <a:lnTo>
                    <a:pt x="89" y="76"/>
                  </a:lnTo>
                  <a:close/>
                  <a:moveTo>
                    <a:pt x="38" y="61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89" y="76"/>
                  </a:lnTo>
                  <a:lnTo>
                    <a:pt x="84" y="71"/>
                  </a:lnTo>
                  <a:lnTo>
                    <a:pt x="74" y="67"/>
                  </a:lnTo>
                  <a:lnTo>
                    <a:pt x="74" y="66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44" y="61"/>
                  </a:lnTo>
                  <a:lnTo>
                    <a:pt x="38" y="61"/>
                  </a:lnTo>
                  <a:close/>
                  <a:moveTo>
                    <a:pt x="85" y="16"/>
                  </a:moveTo>
                  <a:lnTo>
                    <a:pt x="69" y="16"/>
                  </a:lnTo>
                  <a:lnTo>
                    <a:pt x="74" y="30"/>
                  </a:lnTo>
                  <a:lnTo>
                    <a:pt x="74" y="56"/>
                  </a:lnTo>
                  <a:lnTo>
                    <a:pt x="61" y="61"/>
                  </a:lnTo>
                  <a:lnTo>
                    <a:pt x="85" y="61"/>
                  </a:lnTo>
                  <a:lnTo>
                    <a:pt x="92" y="55"/>
                  </a:lnTo>
                  <a:lnTo>
                    <a:pt x="92" y="37"/>
                  </a:lnTo>
                  <a:lnTo>
                    <a:pt x="89" y="23"/>
                  </a:lnTo>
                  <a:lnTo>
                    <a:pt x="85" y="16"/>
                  </a:lnTo>
                  <a:close/>
                  <a:moveTo>
                    <a:pt x="49" y="0"/>
                  </a:moveTo>
                  <a:lnTo>
                    <a:pt x="26" y="5"/>
                  </a:lnTo>
                  <a:lnTo>
                    <a:pt x="12" y="16"/>
                  </a:lnTo>
                  <a:lnTo>
                    <a:pt x="5" y="31"/>
                  </a:lnTo>
                  <a:lnTo>
                    <a:pt x="3" y="46"/>
                  </a:lnTo>
                  <a:lnTo>
                    <a:pt x="21" y="46"/>
                  </a:lnTo>
                  <a:lnTo>
                    <a:pt x="22" y="38"/>
                  </a:lnTo>
                  <a:lnTo>
                    <a:pt x="25" y="28"/>
                  </a:lnTo>
                  <a:lnTo>
                    <a:pt x="33" y="20"/>
                  </a:lnTo>
                  <a:lnTo>
                    <a:pt x="48" y="16"/>
                  </a:lnTo>
                  <a:lnTo>
                    <a:pt x="85" y="16"/>
                  </a:lnTo>
                  <a:lnTo>
                    <a:pt x="81" y="11"/>
                  </a:lnTo>
                  <a:lnTo>
                    <a:pt x="67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4" name="AutoShape 26"/>
            <p:cNvSpPr>
              <a:spLocks/>
            </p:cNvSpPr>
            <p:nvPr/>
          </p:nvSpPr>
          <p:spPr bwMode="auto">
            <a:xfrm>
              <a:off x="5066" y="1358"/>
              <a:ext cx="97" cy="14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3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3" y="138"/>
                </a:cxn>
                <a:cxn ang="0">
                  <a:pos x="48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8" y="129"/>
                </a:cxn>
                <a:cxn ang="0">
                  <a:pos x="35" y="125"/>
                </a:cxn>
                <a:cxn ang="0">
                  <a:pos x="26" y="114"/>
                </a:cxn>
                <a:cxn ang="0">
                  <a:pos x="20" y="96"/>
                </a:cxn>
                <a:cxn ang="0">
                  <a:pos x="19" y="73"/>
                </a:cxn>
                <a:cxn ang="0">
                  <a:pos x="20" y="49"/>
                </a:cxn>
                <a:cxn ang="0">
                  <a:pos x="26" y="31"/>
                </a:cxn>
                <a:cxn ang="0">
                  <a:pos x="35" y="20"/>
                </a:cxn>
                <a:cxn ang="0">
                  <a:pos x="48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8" y="0"/>
                </a:cxn>
                <a:cxn ang="0">
                  <a:pos x="80" y="16"/>
                </a:cxn>
                <a:cxn ang="0">
                  <a:pos x="48" y="16"/>
                </a:cxn>
                <a:cxn ang="0">
                  <a:pos x="61" y="20"/>
                </a:cxn>
                <a:cxn ang="0">
                  <a:pos x="70" y="31"/>
                </a:cxn>
                <a:cxn ang="0">
                  <a:pos x="76" y="49"/>
                </a:cxn>
                <a:cxn ang="0">
                  <a:pos x="77" y="73"/>
                </a:cxn>
                <a:cxn ang="0">
                  <a:pos x="76" y="96"/>
                </a:cxn>
                <a:cxn ang="0">
                  <a:pos x="70" y="114"/>
                </a:cxn>
                <a:cxn ang="0">
                  <a:pos x="61" y="125"/>
                </a:cxn>
                <a:cxn ang="0">
                  <a:pos x="48" y="129"/>
                </a:cxn>
                <a:cxn ang="0">
                  <a:pos x="80" y="129"/>
                </a:cxn>
                <a:cxn ang="0">
                  <a:pos x="87" y="120"/>
                </a:cxn>
                <a:cxn ang="0">
                  <a:pos x="94" y="96"/>
                </a:cxn>
                <a:cxn ang="0">
                  <a:pos x="96" y="73"/>
                </a:cxn>
                <a:cxn ang="0">
                  <a:pos x="94" y="49"/>
                </a:cxn>
                <a:cxn ang="0">
                  <a:pos x="87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8" y="0"/>
                  </a:moveTo>
                  <a:lnTo>
                    <a:pt x="23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3" y="138"/>
                  </a:lnTo>
                  <a:lnTo>
                    <a:pt x="48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8" y="129"/>
                  </a:lnTo>
                  <a:lnTo>
                    <a:pt x="35" y="125"/>
                  </a:lnTo>
                  <a:lnTo>
                    <a:pt x="26" y="114"/>
                  </a:lnTo>
                  <a:lnTo>
                    <a:pt x="20" y="96"/>
                  </a:lnTo>
                  <a:lnTo>
                    <a:pt x="19" y="73"/>
                  </a:lnTo>
                  <a:lnTo>
                    <a:pt x="20" y="49"/>
                  </a:lnTo>
                  <a:lnTo>
                    <a:pt x="26" y="31"/>
                  </a:lnTo>
                  <a:lnTo>
                    <a:pt x="35" y="20"/>
                  </a:lnTo>
                  <a:lnTo>
                    <a:pt x="48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8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61" y="20"/>
                  </a:lnTo>
                  <a:lnTo>
                    <a:pt x="70" y="31"/>
                  </a:lnTo>
                  <a:lnTo>
                    <a:pt x="76" y="49"/>
                  </a:lnTo>
                  <a:lnTo>
                    <a:pt x="77" y="73"/>
                  </a:lnTo>
                  <a:lnTo>
                    <a:pt x="76" y="96"/>
                  </a:lnTo>
                  <a:lnTo>
                    <a:pt x="70" y="114"/>
                  </a:lnTo>
                  <a:lnTo>
                    <a:pt x="61" y="125"/>
                  </a:lnTo>
                  <a:lnTo>
                    <a:pt x="48" y="129"/>
                  </a:lnTo>
                  <a:lnTo>
                    <a:pt x="80" y="129"/>
                  </a:lnTo>
                  <a:lnTo>
                    <a:pt x="87" y="120"/>
                  </a:lnTo>
                  <a:lnTo>
                    <a:pt x="94" y="96"/>
                  </a:lnTo>
                  <a:lnTo>
                    <a:pt x="96" y="73"/>
                  </a:lnTo>
                  <a:lnTo>
                    <a:pt x="94" y="49"/>
                  </a:lnTo>
                  <a:lnTo>
                    <a:pt x="87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5187" y="148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AutoShape 24"/>
            <p:cNvSpPr>
              <a:spLocks/>
            </p:cNvSpPr>
            <p:nvPr/>
          </p:nvSpPr>
          <p:spPr bwMode="auto">
            <a:xfrm>
              <a:off x="5232" y="1361"/>
              <a:ext cx="97" cy="142"/>
            </a:xfrm>
            <a:custGeom>
              <a:avLst/>
              <a:gdLst/>
              <a:ahLst/>
              <a:cxnLst>
                <a:cxn ang="0">
                  <a:pos x="18" y="103"/>
                </a:cxn>
                <a:cxn ang="0">
                  <a:pos x="0" y="103"/>
                </a:cxn>
                <a:cxn ang="0">
                  <a:pos x="6" y="122"/>
                </a:cxn>
                <a:cxn ang="0">
                  <a:pos x="17" y="134"/>
                </a:cxn>
                <a:cxn ang="0">
                  <a:pos x="31" y="140"/>
                </a:cxn>
                <a:cxn ang="0">
                  <a:pos x="45" y="142"/>
                </a:cxn>
                <a:cxn ang="0">
                  <a:pos x="72" y="136"/>
                </a:cxn>
                <a:cxn ang="0">
                  <a:pos x="83" y="127"/>
                </a:cxn>
                <a:cxn ang="0">
                  <a:pos x="32" y="127"/>
                </a:cxn>
                <a:cxn ang="0">
                  <a:pos x="20" y="119"/>
                </a:cxn>
                <a:cxn ang="0">
                  <a:pos x="18" y="103"/>
                </a:cxn>
                <a:cxn ang="0">
                  <a:pos x="85" y="63"/>
                </a:cxn>
                <a:cxn ang="0">
                  <a:pos x="46" y="63"/>
                </a:cxn>
                <a:cxn ang="0">
                  <a:pos x="58" y="65"/>
                </a:cxn>
                <a:cxn ang="0">
                  <a:pos x="68" y="71"/>
                </a:cxn>
                <a:cxn ang="0">
                  <a:pos x="75" y="81"/>
                </a:cxn>
                <a:cxn ang="0">
                  <a:pos x="77" y="94"/>
                </a:cxn>
                <a:cxn ang="0">
                  <a:pos x="75" y="107"/>
                </a:cxn>
                <a:cxn ang="0">
                  <a:pos x="69" y="117"/>
                </a:cxn>
                <a:cxn ang="0">
                  <a:pos x="60" y="124"/>
                </a:cxn>
                <a:cxn ang="0">
                  <a:pos x="48" y="127"/>
                </a:cxn>
                <a:cxn ang="0">
                  <a:pos x="83" y="127"/>
                </a:cxn>
                <a:cxn ang="0">
                  <a:pos x="87" y="123"/>
                </a:cxn>
                <a:cxn ang="0">
                  <a:pos x="94" y="107"/>
                </a:cxn>
                <a:cxn ang="0">
                  <a:pos x="96" y="92"/>
                </a:cxn>
                <a:cxn ang="0">
                  <a:pos x="92" y="73"/>
                </a:cxn>
                <a:cxn ang="0">
                  <a:pos x="85" y="63"/>
                </a:cxn>
                <a:cxn ang="0">
                  <a:pos x="88" y="0"/>
                </a:cxn>
                <a:cxn ang="0">
                  <a:pos x="15" y="0"/>
                </a:cxn>
                <a:cxn ang="0">
                  <a:pos x="5" y="76"/>
                </a:cxn>
                <a:cxn ang="0">
                  <a:pos x="20" y="77"/>
                </a:cxn>
                <a:cxn ang="0">
                  <a:pos x="27" y="68"/>
                </a:cxn>
                <a:cxn ang="0">
                  <a:pos x="36" y="63"/>
                </a:cxn>
                <a:cxn ang="0">
                  <a:pos x="85" y="63"/>
                </a:cxn>
                <a:cxn ang="0">
                  <a:pos x="81" y="59"/>
                </a:cxn>
                <a:cxn ang="0">
                  <a:pos x="77" y="56"/>
                </a:cxn>
                <a:cxn ang="0">
                  <a:pos x="23" y="56"/>
                </a:cxn>
                <a:cxn ang="0">
                  <a:pos x="29" y="18"/>
                </a:cxn>
                <a:cxn ang="0">
                  <a:pos x="88" y="18"/>
                </a:cxn>
                <a:cxn ang="0">
                  <a:pos x="88" y="0"/>
                </a:cxn>
                <a:cxn ang="0">
                  <a:pos x="50" y="47"/>
                </a:cxn>
                <a:cxn ang="0">
                  <a:pos x="37" y="47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77" y="56"/>
                </a:cxn>
                <a:cxn ang="0">
                  <a:pos x="67" y="50"/>
                </a:cxn>
                <a:cxn ang="0">
                  <a:pos x="50" y="47"/>
                </a:cxn>
              </a:cxnLst>
              <a:rect l="0" t="0" r="r" b="b"/>
              <a:pathLst>
                <a:path w="97" h="142">
                  <a:moveTo>
                    <a:pt x="18" y="103"/>
                  </a:moveTo>
                  <a:lnTo>
                    <a:pt x="0" y="103"/>
                  </a:lnTo>
                  <a:lnTo>
                    <a:pt x="6" y="122"/>
                  </a:lnTo>
                  <a:lnTo>
                    <a:pt x="17" y="134"/>
                  </a:lnTo>
                  <a:lnTo>
                    <a:pt x="31" y="140"/>
                  </a:lnTo>
                  <a:lnTo>
                    <a:pt x="45" y="142"/>
                  </a:lnTo>
                  <a:lnTo>
                    <a:pt x="72" y="136"/>
                  </a:lnTo>
                  <a:lnTo>
                    <a:pt x="83" y="127"/>
                  </a:lnTo>
                  <a:lnTo>
                    <a:pt x="32" y="127"/>
                  </a:lnTo>
                  <a:lnTo>
                    <a:pt x="20" y="119"/>
                  </a:lnTo>
                  <a:lnTo>
                    <a:pt x="18" y="103"/>
                  </a:lnTo>
                  <a:close/>
                  <a:moveTo>
                    <a:pt x="85" y="63"/>
                  </a:moveTo>
                  <a:lnTo>
                    <a:pt x="46" y="63"/>
                  </a:lnTo>
                  <a:lnTo>
                    <a:pt x="58" y="65"/>
                  </a:lnTo>
                  <a:lnTo>
                    <a:pt x="68" y="71"/>
                  </a:lnTo>
                  <a:lnTo>
                    <a:pt x="75" y="81"/>
                  </a:lnTo>
                  <a:lnTo>
                    <a:pt x="77" y="94"/>
                  </a:lnTo>
                  <a:lnTo>
                    <a:pt x="75" y="107"/>
                  </a:lnTo>
                  <a:lnTo>
                    <a:pt x="69" y="117"/>
                  </a:lnTo>
                  <a:lnTo>
                    <a:pt x="60" y="124"/>
                  </a:lnTo>
                  <a:lnTo>
                    <a:pt x="48" y="127"/>
                  </a:lnTo>
                  <a:lnTo>
                    <a:pt x="83" y="127"/>
                  </a:lnTo>
                  <a:lnTo>
                    <a:pt x="87" y="123"/>
                  </a:lnTo>
                  <a:lnTo>
                    <a:pt x="94" y="107"/>
                  </a:lnTo>
                  <a:lnTo>
                    <a:pt x="96" y="92"/>
                  </a:lnTo>
                  <a:lnTo>
                    <a:pt x="92" y="73"/>
                  </a:lnTo>
                  <a:lnTo>
                    <a:pt x="85" y="63"/>
                  </a:lnTo>
                  <a:close/>
                  <a:moveTo>
                    <a:pt x="88" y="0"/>
                  </a:moveTo>
                  <a:lnTo>
                    <a:pt x="15" y="0"/>
                  </a:lnTo>
                  <a:lnTo>
                    <a:pt x="5" y="76"/>
                  </a:lnTo>
                  <a:lnTo>
                    <a:pt x="20" y="77"/>
                  </a:lnTo>
                  <a:lnTo>
                    <a:pt x="27" y="68"/>
                  </a:lnTo>
                  <a:lnTo>
                    <a:pt x="36" y="63"/>
                  </a:lnTo>
                  <a:lnTo>
                    <a:pt x="85" y="63"/>
                  </a:lnTo>
                  <a:lnTo>
                    <a:pt x="81" y="59"/>
                  </a:lnTo>
                  <a:lnTo>
                    <a:pt x="77" y="56"/>
                  </a:lnTo>
                  <a:lnTo>
                    <a:pt x="23" y="56"/>
                  </a:lnTo>
                  <a:lnTo>
                    <a:pt x="29" y="18"/>
                  </a:lnTo>
                  <a:lnTo>
                    <a:pt x="88" y="18"/>
                  </a:lnTo>
                  <a:lnTo>
                    <a:pt x="88" y="0"/>
                  </a:lnTo>
                  <a:close/>
                  <a:moveTo>
                    <a:pt x="50" y="47"/>
                  </a:moveTo>
                  <a:lnTo>
                    <a:pt x="37" y="47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77" y="56"/>
                  </a:lnTo>
                  <a:lnTo>
                    <a:pt x="67" y="50"/>
                  </a:lnTo>
                  <a:lnTo>
                    <a:pt x="5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5354" y="148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0" name="AutoShape 22"/>
            <p:cNvSpPr>
              <a:spLocks/>
            </p:cNvSpPr>
            <p:nvPr/>
          </p:nvSpPr>
          <p:spPr bwMode="auto">
            <a:xfrm>
              <a:off x="5400" y="1358"/>
              <a:ext cx="95" cy="145"/>
            </a:xfrm>
            <a:custGeom>
              <a:avLst/>
              <a:gdLst/>
              <a:ahLst/>
              <a:cxnLst>
                <a:cxn ang="0">
                  <a:pos x="2" y="107"/>
                </a:cxn>
                <a:cxn ang="0">
                  <a:pos x="11" y="131"/>
                </a:cxn>
                <a:cxn ang="0">
                  <a:pos x="44" y="145"/>
                </a:cxn>
                <a:cxn ang="0">
                  <a:pos x="75" y="130"/>
                </a:cxn>
                <a:cxn ang="0">
                  <a:pos x="21" y="121"/>
                </a:cxn>
                <a:cxn ang="0">
                  <a:pos x="94" y="77"/>
                </a:cxn>
                <a:cxn ang="0">
                  <a:pos x="77" y="78"/>
                </a:cxn>
                <a:cxn ang="0">
                  <a:pos x="66" y="118"/>
                </a:cxn>
                <a:cxn ang="0">
                  <a:pos x="43" y="130"/>
                </a:cxn>
                <a:cxn ang="0">
                  <a:pos x="87" y="111"/>
                </a:cxn>
                <a:cxn ang="0">
                  <a:pos x="94" y="77"/>
                </a:cxn>
                <a:cxn ang="0">
                  <a:pos x="26" y="4"/>
                </a:cxn>
                <a:cxn ang="0">
                  <a:pos x="3" y="30"/>
                </a:cxn>
                <a:cxn ang="0">
                  <a:pos x="4" y="68"/>
                </a:cxn>
                <a:cxn ang="0">
                  <a:pos x="27" y="91"/>
                </a:cxn>
                <a:cxn ang="0">
                  <a:pos x="58" y="94"/>
                </a:cxn>
                <a:cxn ang="0">
                  <a:pos x="76" y="78"/>
                </a:cxn>
                <a:cxn ang="0">
                  <a:pos x="38" y="77"/>
                </a:cxn>
                <a:cxn ang="0">
                  <a:pos x="21" y="64"/>
                </a:cxn>
                <a:cxn ang="0">
                  <a:pos x="21" y="35"/>
                </a:cxn>
                <a:cxn ang="0">
                  <a:pos x="35" y="18"/>
                </a:cxn>
                <a:cxn ang="0">
                  <a:pos x="80" y="16"/>
                </a:cxn>
                <a:cxn ang="0">
                  <a:pos x="46" y="0"/>
                </a:cxn>
                <a:cxn ang="0">
                  <a:pos x="46" y="16"/>
                </a:cxn>
                <a:cxn ang="0">
                  <a:pos x="68" y="25"/>
                </a:cxn>
                <a:cxn ang="0">
                  <a:pos x="74" y="46"/>
                </a:cxn>
                <a:cxn ang="0">
                  <a:pos x="64" y="73"/>
                </a:cxn>
                <a:cxn ang="0">
                  <a:pos x="47" y="78"/>
                </a:cxn>
                <a:cxn ang="0">
                  <a:pos x="77" y="77"/>
                </a:cxn>
                <a:cxn ang="0">
                  <a:pos x="95" y="68"/>
                </a:cxn>
                <a:cxn ang="0">
                  <a:pos x="93" y="46"/>
                </a:cxn>
                <a:cxn ang="0">
                  <a:pos x="80" y="16"/>
                </a:cxn>
              </a:cxnLst>
              <a:rect l="0" t="0" r="r" b="b"/>
              <a:pathLst>
                <a:path w="95" h="145">
                  <a:moveTo>
                    <a:pt x="20" y="107"/>
                  </a:moveTo>
                  <a:lnTo>
                    <a:pt x="2" y="107"/>
                  </a:lnTo>
                  <a:lnTo>
                    <a:pt x="4" y="119"/>
                  </a:lnTo>
                  <a:lnTo>
                    <a:pt x="11" y="131"/>
                  </a:lnTo>
                  <a:lnTo>
                    <a:pt x="23" y="141"/>
                  </a:lnTo>
                  <a:lnTo>
                    <a:pt x="44" y="145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29" y="130"/>
                  </a:lnTo>
                  <a:lnTo>
                    <a:pt x="21" y="121"/>
                  </a:lnTo>
                  <a:lnTo>
                    <a:pt x="20" y="107"/>
                  </a:lnTo>
                  <a:close/>
                  <a:moveTo>
                    <a:pt x="94" y="77"/>
                  </a:moveTo>
                  <a:lnTo>
                    <a:pt x="77" y="77"/>
                  </a:lnTo>
                  <a:lnTo>
                    <a:pt x="77" y="78"/>
                  </a:lnTo>
                  <a:lnTo>
                    <a:pt x="73" y="101"/>
                  </a:lnTo>
                  <a:lnTo>
                    <a:pt x="66" y="118"/>
                  </a:lnTo>
                  <a:lnTo>
                    <a:pt x="56" y="127"/>
                  </a:lnTo>
                  <a:lnTo>
                    <a:pt x="43" y="130"/>
                  </a:lnTo>
                  <a:lnTo>
                    <a:pt x="75" y="130"/>
                  </a:lnTo>
                  <a:lnTo>
                    <a:pt x="87" y="111"/>
                  </a:lnTo>
                  <a:lnTo>
                    <a:pt x="94" y="84"/>
                  </a:lnTo>
                  <a:lnTo>
                    <a:pt x="94" y="77"/>
                  </a:lnTo>
                  <a:close/>
                  <a:moveTo>
                    <a:pt x="46" y="0"/>
                  </a:moveTo>
                  <a:lnTo>
                    <a:pt x="26" y="4"/>
                  </a:lnTo>
                  <a:lnTo>
                    <a:pt x="12" y="15"/>
                  </a:lnTo>
                  <a:lnTo>
                    <a:pt x="3" y="30"/>
                  </a:lnTo>
                  <a:lnTo>
                    <a:pt x="0" y="49"/>
                  </a:lnTo>
                  <a:lnTo>
                    <a:pt x="4" y="68"/>
                  </a:lnTo>
                  <a:lnTo>
                    <a:pt x="13" y="82"/>
                  </a:lnTo>
                  <a:lnTo>
                    <a:pt x="27" y="91"/>
                  </a:lnTo>
                  <a:lnTo>
                    <a:pt x="45" y="94"/>
                  </a:lnTo>
                  <a:lnTo>
                    <a:pt x="58" y="94"/>
                  </a:lnTo>
                  <a:lnTo>
                    <a:pt x="72" y="88"/>
                  </a:lnTo>
                  <a:lnTo>
                    <a:pt x="76" y="78"/>
                  </a:lnTo>
                  <a:lnTo>
                    <a:pt x="47" y="78"/>
                  </a:lnTo>
                  <a:lnTo>
                    <a:pt x="38" y="77"/>
                  </a:lnTo>
                  <a:lnTo>
                    <a:pt x="28" y="73"/>
                  </a:lnTo>
                  <a:lnTo>
                    <a:pt x="21" y="64"/>
                  </a:lnTo>
                  <a:lnTo>
                    <a:pt x="19" y="48"/>
                  </a:lnTo>
                  <a:lnTo>
                    <a:pt x="21" y="35"/>
                  </a:lnTo>
                  <a:lnTo>
                    <a:pt x="26" y="25"/>
                  </a:lnTo>
                  <a:lnTo>
                    <a:pt x="35" y="18"/>
                  </a:lnTo>
                  <a:lnTo>
                    <a:pt x="46" y="16"/>
                  </a:lnTo>
                  <a:lnTo>
                    <a:pt x="80" y="16"/>
                  </a:lnTo>
                  <a:lnTo>
                    <a:pt x="72" y="7"/>
                  </a:lnTo>
                  <a:lnTo>
                    <a:pt x="46" y="0"/>
                  </a:lnTo>
                  <a:close/>
                  <a:moveTo>
                    <a:pt x="80" y="16"/>
                  </a:moveTo>
                  <a:lnTo>
                    <a:pt x="46" y="16"/>
                  </a:lnTo>
                  <a:lnTo>
                    <a:pt x="59" y="19"/>
                  </a:lnTo>
                  <a:lnTo>
                    <a:pt x="68" y="25"/>
                  </a:lnTo>
                  <a:lnTo>
                    <a:pt x="73" y="35"/>
                  </a:lnTo>
                  <a:lnTo>
                    <a:pt x="74" y="46"/>
                  </a:lnTo>
                  <a:lnTo>
                    <a:pt x="71" y="63"/>
                  </a:lnTo>
                  <a:lnTo>
                    <a:pt x="64" y="73"/>
                  </a:lnTo>
                  <a:lnTo>
                    <a:pt x="55" y="77"/>
                  </a:lnTo>
                  <a:lnTo>
                    <a:pt x="47" y="78"/>
                  </a:lnTo>
                  <a:lnTo>
                    <a:pt x="76" y="78"/>
                  </a:lnTo>
                  <a:lnTo>
                    <a:pt x="77" y="77"/>
                  </a:lnTo>
                  <a:lnTo>
                    <a:pt x="94" y="77"/>
                  </a:lnTo>
                  <a:lnTo>
                    <a:pt x="95" y="68"/>
                  </a:lnTo>
                  <a:lnTo>
                    <a:pt x="95" y="63"/>
                  </a:lnTo>
                  <a:lnTo>
                    <a:pt x="93" y="46"/>
                  </a:lnTo>
                  <a:lnTo>
                    <a:pt x="87" y="24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9" name="AutoShape 21"/>
            <p:cNvSpPr>
              <a:spLocks/>
            </p:cNvSpPr>
            <p:nvPr/>
          </p:nvSpPr>
          <p:spPr bwMode="auto">
            <a:xfrm>
              <a:off x="5511" y="1358"/>
              <a:ext cx="96" cy="145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2" y="51"/>
                </a:cxn>
                <a:cxn ang="0">
                  <a:pos x="0" y="77"/>
                </a:cxn>
                <a:cxn ang="0">
                  <a:pos x="2" y="102"/>
                </a:cxn>
                <a:cxn ang="0">
                  <a:pos x="11" y="124"/>
                </a:cxn>
                <a:cxn ang="0">
                  <a:pos x="28" y="140"/>
                </a:cxn>
                <a:cxn ang="0">
                  <a:pos x="47" y="145"/>
                </a:cxn>
                <a:cxn ang="0">
                  <a:pos x="75" y="139"/>
                </a:cxn>
                <a:cxn ang="0">
                  <a:pos x="84" y="129"/>
                </a:cxn>
                <a:cxn ang="0">
                  <a:pos x="37" y="126"/>
                </a:cxn>
                <a:cxn ang="0">
                  <a:pos x="22" y="109"/>
                </a:cxn>
                <a:cxn ang="0">
                  <a:pos x="22" y="86"/>
                </a:cxn>
                <a:cxn ang="0">
                  <a:pos x="37" y="70"/>
                </a:cxn>
                <a:cxn ang="0">
                  <a:pos x="18" y="69"/>
                </a:cxn>
                <a:cxn ang="0">
                  <a:pos x="19" y="54"/>
                </a:cxn>
                <a:cxn ang="0">
                  <a:pos x="35" y="22"/>
                </a:cxn>
                <a:cxn ang="0">
                  <a:pos x="85" y="16"/>
                </a:cxn>
                <a:cxn ang="0">
                  <a:pos x="65" y="2"/>
                </a:cxn>
                <a:cxn ang="0">
                  <a:pos x="85" y="67"/>
                </a:cxn>
                <a:cxn ang="0">
                  <a:pos x="63" y="70"/>
                </a:cxn>
                <a:cxn ang="0">
                  <a:pos x="76" y="87"/>
                </a:cxn>
                <a:cxn ang="0">
                  <a:pos x="77" y="98"/>
                </a:cxn>
                <a:cxn ang="0">
                  <a:pos x="70" y="120"/>
                </a:cxn>
                <a:cxn ang="0">
                  <a:pos x="50" y="129"/>
                </a:cxn>
                <a:cxn ang="0">
                  <a:pos x="92" y="121"/>
                </a:cxn>
                <a:cxn ang="0">
                  <a:pos x="96" y="96"/>
                </a:cxn>
                <a:cxn ang="0">
                  <a:pos x="85" y="67"/>
                </a:cxn>
                <a:cxn ang="0">
                  <a:pos x="33" y="51"/>
                </a:cxn>
                <a:cxn ang="0">
                  <a:pos x="18" y="69"/>
                </a:cxn>
                <a:cxn ang="0">
                  <a:pos x="49" y="67"/>
                </a:cxn>
                <a:cxn ang="0">
                  <a:pos x="80" y="61"/>
                </a:cxn>
                <a:cxn ang="0">
                  <a:pos x="52" y="51"/>
                </a:cxn>
                <a:cxn ang="0">
                  <a:pos x="67" y="16"/>
                </a:cxn>
                <a:cxn ang="0">
                  <a:pos x="76" y="38"/>
                </a:cxn>
                <a:cxn ang="0">
                  <a:pos x="88" y="20"/>
                </a:cxn>
              </a:cxnLst>
              <a:rect l="0" t="0" r="r" b="b"/>
              <a:pathLst>
                <a:path w="96" h="145">
                  <a:moveTo>
                    <a:pt x="52" y="0"/>
                  </a:moveTo>
                  <a:lnTo>
                    <a:pt x="26" y="8"/>
                  </a:lnTo>
                  <a:lnTo>
                    <a:pt x="10" y="26"/>
                  </a:lnTo>
                  <a:lnTo>
                    <a:pt x="2" y="51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2" y="102"/>
                  </a:lnTo>
                  <a:lnTo>
                    <a:pt x="5" y="114"/>
                  </a:lnTo>
                  <a:lnTo>
                    <a:pt x="11" y="124"/>
                  </a:lnTo>
                  <a:lnTo>
                    <a:pt x="19" y="134"/>
                  </a:lnTo>
                  <a:lnTo>
                    <a:pt x="28" y="140"/>
                  </a:lnTo>
                  <a:lnTo>
                    <a:pt x="38" y="144"/>
                  </a:lnTo>
                  <a:lnTo>
                    <a:pt x="47" y="145"/>
                  </a:lnTo>
                  <a:lnTo>
                    <a:pt x="67" y="145"/>
                  </a:lnTo>
                  <a:lnTo>
                    <a:pt x="75" y="139"/>
                  </a:lnTo>
                  <a:lnTo>
                    <a:pt x="82" y="131"/>
                  </a:lnTo>
                  <a:lnTo>
                    <a:pt x="84" y="129"/>
                  </a:lnTo>
                  <a:lnTo>
                    <a:pt x="50" y="129"/>
                  </a:lnTo>
                  <a:lnTo>
                    <a:pt x="37" y="126"/>
                  </a:lnTo>
                  <a:lnTo>
                    <a:pt x="27" y="119"/>
                  </a:lnTo>
                  <a:lnTo>
                    <a:pt x="22" y="109"/>
                  </a:lnTo>
                  <a:lnTo>
                    <a:pt x="20" y="98"/>
                  </a:lnTo>
                  <a:lnTo>
                    <a:pt x="22" y="86"/>
                  </a:lnTo>
                  <a:lnTo>
                    <a:pt x="28" y="76"/>
                  </a:lnTo>
                  <a:lnTo>
                    <a:pt x="37" y="70"/>
                  </a:lnTo>
                  <a:lnTo>
                    <a:pt x="42" y="69"/>
                  </a:lnTo>
                  <a:lnTo>
                    <a:pt x="18" y="69"/>
                  </a:lnTo>
                  <a:lnTo>
                    <a:pt x="18" y="68"/>
                  </a:lnTo>
                  <a:lnTo>
                    <a:pt x="19" y="54"/>
                  </a:lnTo>
                  <a:lnTo>
                    <a:pt x="24" y="37"/>
                  </a:lnTo>
                  <a:lnTo>
                    <a:pt x="35" y="22"/>
                  </a:lnTo>
                  <a:lnTo>
                    <a:pt x="51" y="16"/>
                  </a:lnTo>
                  <a:lnTo>
                    <a:pt x="85" y="16"/>
                  </a:lnTo>
                  <a:lnTo>
                    <a:pt x="78" y="8"/>
                  </a:lnTo>
                  <a:lnTo>
                    <a:pt x="65" y="2"/>
                  </a:lnTo>
                  <a:lnTo>
                    <a:pt x="52" y="0"/>
                  </a:lnTo>
                  <a:close/>
                  <a:moveTo>
                    <a:pt x="85" y="67"/>
                  </a:moveTo>
                  <a:lnTo>
                    <a:pt x="49" y="67"/>
                  </a:lnTo>
                  <a:lnTo>
                    <a:pt x="63" y="70"/>
                  </a:lnTo>
                  <a:lnTo>
                    <a:pt x="72" y="77"/>
                  </a:lnTo>
                  <a:lnTo>
                    <a:pt x="76" y="87"/>
                  </a:lnTo>
                  <a:lnTo>
                    <a:pt x="77" y="96"/>
                  </a:lnTo>
                  <a:lnTo>
                    <a:pt x="77" y="98"/>
                  </a:lnTo>
                  <a:lnTo>
                    <a:pt x="76" y="110"/>
                  </a:lnTo>
                  <a:lnTo>
                    <a:pt x="70" y="120"/>
                  </a:lnTo>
                  <a:lnTo>
                    <a:pt x="61" y="127"/>
                  </a:lnTo>
                  <a:lnTo>
                    <a:pt x="50" y="129"/>
                  </a:lnTo>
                  <a:lnTo>
                    <a:pt x="84" y="129"/>
                  </a:lnTo>
                  <a:lnTo>
                    <a:pt x="92" y="121"/>
                  </a:lnTo>
                  <a:lnTo>
                    <a:pt x="96" y="110"/>
                  </a:lnTo>
                  <a:lnTo>
                    <a:pt x="96" y="96"/>
                  </a:lnTo>
                  <a:lnTo>
                    <a:pt x="91" y="75"/>
                  </a:lnTo>
                  <a:lnTo>
                    <a:pt x="85" y="67"/>
                  </a:lnTo>
                  <a:close/>
                  <a:moveTo>
                    <a:pt x="52" y="51"/>
                  </a:moveTo>
                  <a:lnTo>
                    <a:pt x="33" y="51"/>
                  </a:lnTo>
                  <a:lnTo>
                    <a:pt x="23" y="61"/>
                  </a:lnTo>
                  <a:lnTo>
                    <a:pt x="18" y="69"/>
                  </a:lnTo>
                  <a:lnTo>
                    <a:pt x="42" y="69"/>
                  </a:lnTo>
                  <a:lnTo>
                    <a:pt x="49" y="67"/>
                  </a:lnTo>
                  <a:lnTo>
                    <a:pt x="85" y="67"/>
                  </a:lnTo>
                  <a:lnTo>
                    <a:pt x="80" y="61"/>
                  </a:lnTo>
                  <a:lnTo>
                    <a:pt x="66" y="54"/>
                  </a:lnTo>
                  <a:lnTo>
                    <a:pt x="52" y="51"/>
                  </a:lnTo>
                  <a:close/>
                  <a:moveTo>
                    <a:pt x="85" y="16"/>
                  </a:moveTo>
                  <a:lnTo>
                    <a:pt x="67" y="16"/>
                  </a:lnTo>
                  <a:lnTo>
                    <a:pt x="73" y="25"/>
                  </a:lnTo>
                  <a:lnTo>
                    <a:pt x="76" y="38"/>
                  </a:lnTo>
                  <a:lnTo>
                    <a:pt x="93" y="38"/>
                  </a:lnTo>
                  <a:lnTo>
                    <a:pt x="88" y="20"/>
                  </a:lnTo>
                  <a:lnTo>
                    <a:pt x="8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5632" y="148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AutoShape 19"/>
            <p:cNvSpPr>
              <a:spLocks/>
            </p:cNvSpPr>
            <p:nvPr/>
          </p:nvSpPr>
          <p:spPr bwMode="auto">
            <a:xfrm>
              <a:off x="5677" y="1358"/>
              <a:ext cx="97" cy="14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24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4" y="138"/>
                </a:cxn>
                <a:cxn ang="0">
                  <a:pos x="49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9" y="129"/>
                </a:cxn>
                <a:cxn ang="0">
                  <a:pos x="35" y="125"/>
                </a:cxn>
                <a:cxn ang="0">
                  <a:pos x="26" y="114"/>
                </a:cxn>
                <a:cxn ang="0">
                  <a:pos x="21" y="96"/>
                </a:cxn>
                <a:cxn ang="0">
                  <a:pos x="19" y="73"/>
                </a:cxn>
                <a:cxn ang="0">
                  <a:pos x="21" y="49"/>
                </a:cxn>
                <a:cxn ang="0">
                  <a:pos x="26" y="31"/>
                </a:cxn>
                <a:cxn ang="0">
                  <a:pos x="35" y="20"/>
                </a:cxn>
                <a:cxn ang="0">
                  <a:pos x="49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9" y="0"/>
                </a:cxn>
                <a:cxn ang="0">
                  <a:pos x="80" y="16"/>
                </a:cxn>
                <a:cxn ang="0">
                  <a:pos x="49" y="16"/>
                </a:cxn>
                <a:cxn ang="0">
                  <a:pos x="62" y="20"/>
                </a:cxn>
                <a:cxn ang="0">
                  <a:pos x="71" y="31"/>
                </a:cxn>
                <a:cxn ang="0">
                  <a:pos x="76" y="49"/>
                </a:cxn>
                <a:cxn ang="0">
                  <a:pos x="78" y="73"/>
                </a:cxn>
                <a:cxn ang="0">
                  <a:pos x="76" y="96"/>
                </a:cxn>
                <a:cxn ang="0">
                  <a:pos x="71" y="114"/>
                </a:cxn>
                <a:cxn ang="0">
                  <a:pos x="62" y="125"/>
                </a:cxn>
                <a:cxn ang="0">
                  <a:pos x="49" y="129"/>
                </a:cxn>
                <a:cxn ang="0">
                  <a:pos x="80" y="129"/>
                </a:cxn>
                <a:cxn ang="0">
                  <a:pos x="88" y="120"/>
                </a:cxn>
                <a:cxn ang="0">
                  <a:pos x="95" y="96"/>
                </a:cxn>
                <a:cxn ang="0">
                  <a:pos x="97" y="73"/>
                </a:cxn>
                <a:cxn ang="0">
                  <a:pos x="95" y="49"/>
                </a:cxn>
                <a:cxn ang="0">
                  <a:pos x="88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9" y="0"/>
                  </a:moveTo>
                  <a:lnTo>
                    <a:pt x="24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4" y="138"/>
                  </a:lnTo>
                  <a:lnTo>
                    <a:pt x="49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9" y="129"/>
                  </a:lnTo>
                  <a:lnTo>
                    <a:pt x="35" y="125"/>
                  </a:lnTo>
                  <a:lnTo>
                    <a:pt x="26" y="114"/>
                  </a:lnTo>
                  <a:lnTo>
                    <a:pt x="21" y="96"/>
                  </a:lnTo>
                  <a:lnTo>
                    <a:pt x="19" y="73"/>
                  </a:lnTo>
                  <a:lnTo>
                    <a:pt x="21" y="49"/>
                  </a:lnTo>
                  <a:lnTo>
                    <a:pt x="26" y="31"/>
                  </a:lnTo>
                  <a:lnTo>
                    <a:pt x="35" y="20"/>
                  </a:lnTo>
                  <a:lnTo>
                    <a:pt x="49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9" y="0"/>
                  </a:lnTo>
                  <a:close/>
                  <a:moveTo>
                    <a:pt x="80" y="16"/>
                  </a:moveTo>
                  <a:lnTo>
                    <a:pt x="49" y="16"/>
                  </a:lnTo>
                  <a:lnTo>
                    <a:pt x="62" y="20"/>
                  </a:lnTo>
                  <a:lnTo>
                    <a:pt x="71" y="31"/>
                  </a:lnTo>
                  <a:lnTo>
                    <a:pt x="76" y="49"/>
                  </a:lnTo>
                  <a:lnTo>
                    <a:pt x="78" y="73"/>
                  </a:lnTo>
                  <a:lnTo>
                    <a:pt x="76" y="96"/>
                  </a:lnTo>
                  <a:lnTo>
                    <a:pt x="71" y="114"/>
                  </a:lnTo>
                  <a:lnTo>
                    <a:pt x="62" y="125"/>
                  </a:lnTo>
                  <a:lnTo>
                    <a:pt x="49" y="129"/>
                  </a:lnTo>
                  <a:lnTo>
                    <a:pt x="80" y="129"/>
                  </a:lnTo>
                  <a:lnTo>
                    <a:pt x="88" y="120"/>
                  </a:lnTo>
                  <a:lnTo>
                    <a:pt x="95" y="96"/>
                  </a:lnTo>
                  <a:lnTo>
                    <a:pt x="97" y="73"/>
                  </a:lnTo>
                  <a:lnTo>
                    <a:pt x="95" y="49"/>
                  </a:lnTo>
                  <a:lnTo>
                    <a:pt x="88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546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1" y="1698"/>
              <a:ext cx="608" cy="144"/>
            </a:xfrm>
            <a:prstGeom prst="rect">
              <a:avLst/>
            </a:prstGeom>
            <a:noFill/>
          </p:spPr>
        </p:pic>
        <p:pic>
          <p:nvPicPr>
            <p:cNvPr id="22545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53" y="1698"/>
              <a:ext cx="377" cy="144"/>
            </a:xfrm>
            <a:prstGeom prst="rect">
              <a:avLst/>
            </a:prstGeom>
            <a:noFill/>
          </p:spPr>
        </p:pic>
        <p:pic>
          <p:nvPicPr>
            <p:cNvPr id="22544" name="Picture 1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97" y="2038"/>
              <a:ext cx="608" cy="144"/>
            </a:xfrm>
            <a:prstGeom prst="rect">
              <a:avLst/>
            </a:prstGeom>
            <a:noFill/>
          </p:spPr>
        </p:pic>
        <p:pic>
          <p:nvPicPr>
            <p:cNvPr id="22543" name="Picture 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52" y="2038"/>
              <a:ext cx="374" cy="144"/>
            </a:xfrm>
            <a:prstGeom prst="rect">
              <a:avLst/>
            </a:prstGeom>
            <a:noFill/>
          </p:spPr>
        </p:pic>
        <p:pic>
          <p:nvPicPr>
            <p:cNvPr id="22542" name="Picture 1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793" y="2358"/>
              <a:ext cx="608" cy="144"/>
            </a:xfrm>
            <a:prstGeom prst="rect">
              <a:avLst/>
            </a:prstGeom>
            <a:noFill/>
          </p:spPr>
        </p:pic>
        <p:pic>
          <p:nvPicPr>
            <p:cNvPr id="22541" name="Picture 1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449" y="2358"/>
              <a:ext cx="373" cy="144"/>
            </a:xfrm>
            <a:prstGeom prst="rect">
              <a:avLst/>
            </a:prstGeom>
            <a:noFill/>
          </p:spPr>
        </p:pic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4810" y="2698"/>
              <a:ext cx="52" cy="14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32" y="14"/>
                </a:cxn>
                <a:cxn ang="0">
                  <a:pos x="25" y="22"/>
                </a:cxn>
                <a:cxn ang="0">
                  <a:pos x="14" y="26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32" y="41"/>
                </a:cxn>
                <a:cxn ang="0">
                  <a:pos x="32" y="141"/>
                </a:cxn>
                <a:cxn ang="0">
                  <a:pos x="51" y="141"/>
                </a:cxn>
                <a:cxn ang="0">
                  <a:pos x="51" y="0"/>
                </a:cxn>
              </a:cxnLst>
              <a:rect l="0" t="0" r="r" b="b"/>
              <a:pathLst>
                <a:path w="52" h="141">
                  <a:moveTo>
                    <a:pt x="51" y="0"/>
                  </a:moveTo>
                  <a:lnTo>
                    <a:pt x="37" y="0"/>
                  </a:lnTo>
                  <a:lnTo>
                    <a:pt x="32" y="14"/>
                  </a:lnTo>
                  <a:lnTo>
                    <a:pt x="25" y="22"/>
                  </a:lnTo>
                  <a:lnTo>
                    <a:pt x="14" y="26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32" y="41"/>
                  </a:lnTo>
                  <a:lnTo>
                    <a:pt x="32" y="141"/>
                  </a:lnTo>
                  <a:lnTo>
                    <a:pt x="51" y="14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AutoShape 11"/>
            <p:cNvSpPr>
              <a:spLocks/>
            </p:cNvSpPr>
            <p:nvPr/>
          </p:nvSpPr>
          <p:spPr bwMode="auto">
            <a:xfrm>
              <a:off x="4907" y="2698"/>
              <a:ext cx="98" cy="14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5" y="121"/>
                </a:cxn>
                <a:cxn ang="0">
                  <a:pos x="21" y="139"/>
                </a:cxn>
                <a:cxn ang="0">
                  <a:pos x="37" y="145"/>
                </a:cxn>
                <a:cxn ang="0">
                  <a:pos x="70" y="141"/>
                </a:cxn>
                <a:cxn ang="0">
                  <a:pos x="87" y="129"/>
                </a:cxn>
                <a:cxn ang="0">
                  <a:pos x="33" y="126"/>
                </a:cxn>
                <a:cxn ang="0">
                  <a:pos x="20" y="108"/>
                </a:cxn>
                <a:cxn ang="0">
                  <a:pos x="89" y="76"/>
                </a:cxn>
                <a:cxn ang="0">
                  <a:pos x="57" y="77"/>
                </a:cxn>
                <a:cxn ang="0">
                  <a:pos x="76" y="88"/>
                </a:cxn>
                <a:cxn ang="0">
                  <a:pos x="77" y="113"/>
                </a:cxn>
                <a:cxn ang="0">
                  <a:pos x="61" y="127"/>
                </a:cxn>
                <a:cxn ang="0">
                  <a:pos x="87" y="129"/>
                </a:cxn>
                <a:cxn ang="0">
                  <a:pos x="98" y="100"/>
                </a:cxn>
                <a:cxn ang="0">
                  <a:pos x="91" y="78"/>
                </a:cxn>
                <a:cxn ang="0">
                  <a:pos x="38" y="61"/>
                </a:cxn>
                <a:cxn ang="0">
                  <a:pos x="46" y="76"/>
                </a:cxn>
                <a:cxn ang="0">
                  <a:pos x="84" y="71"/>
                </a:cxn>
                <a:cxn ang="0">
                  <a:pos x="75" y="66"/>
                </a:cxn>
                <a:cxn ang="0">
                  <a:pos x="85" y="61"/>
                </a:cxn>
                <a:cxn ang="0">
                  <a:pos x="38" y="61"/>
                </a:cxn>
                <a:cxn ang="0">
                  <a:pos x="69" y="16"/>
                </a:cxn>
                <a:cxn ang="0">
                  <a:pos x="74" y="56"/>
                </a:cxn>
                <a:cxn ang="0">
                  <a:pos x="85" y="61"/>
                </a:cxn>
                <a:cxn ang="0">
                  <a:pos x="93" y="37"/>
                </a:cxn>
                <a:cxn ang="0">
                  <a:pos x="85" y="16"/>
                </a:cxn>
                <a:cxn ang="0">
                  <a:pos x="26" y="5"/>
                </a:cxn>
                <a:cxn ang="0">
                  <a:pos x="6" y="31"/>
                </a:cxn>
                <a:cxn ang="0">
                  <a:pos x="21" y="46"/>
                </a:cxn>
                <a:cxn ang="0">
                  <a:pos x="26" y="28"/>
                </a:cxn>
                <a:cxn ang="0">
                  <a:pos x="48" y="16"/>
                </a:cxn>
                <a:cxn ang="0">
                  <a:pos x="81" y="11"/>
                </a:cxn>
                <a:cxn ang="0">
                  <a:pos x="49" y="0"/>
                </a:cxn>
              </a:cxnLst>
              <a:rect l="0" t="0" r="r" b="b"/>
              <a:pathLst>
                <a:path w="98" h="145">
                  <a:moveTo>
                    <a:pt x="19" y="98"/>
                  </a:moveTo>
                  <a:lnTo>
                    <a:pt x="0" y="98"/>
                  </a:lnTo>
                  <a:lnTo>
                    <a:pt x="2" y="110"/>
                  </a:lnTo>
                  <a:lnTo>
                    <a:pt x="5" y="121"/>
                  </a:lnTo>
                  <a:lnTo>
                    <a:pt x="12" y="131"/>
                  </a:lnTo>
                  <a:lnTo>
                    <a:pt x="21" y="139"/>
                  </a:lnTo>
                  <a:lnTo>
                    <a:pt x="28" y="142"/>
                  </a:lnTo>
                  <a:lnTo>
                    <a:pt x="37" y="145"/>
                  </a:lnTo>
                  <a:lnTo>
                    <a:pt x="47" y="145"/>
                  </a:lnTo>
                  <a:lnTo>
                    <a:pt x="70" y="141"/>
                  </a:lnTo>
                  <a:lnTo>
                    <a:pt x="86" y="131"/>
                  </a:lnTo>
                  <a:lnTo>
                    <a:pt x="87" y="129"/>
                  </a:lnTo>
                  <a:lnTo>
                    <a:pt x="49" y="129"/>
                  </a:lnTo>
                  <a:lnTo>
                    <a:pt x="33" y="126"/>
                  </a:lnTo>
                  <a:lnTo>
                    <a:pt x="24" y="118"/>
                  </a:lnTo>
                  <a:lnTo>
                    <a:pt x="20" y="108"/>
                  </a:lnTo>
                  <a:lnTo>
                    <a:pt x="19" y="98"/>
                  </a:lnTo>
                  <a:close/>
                  <a:moveTo>
                    <a:pt x="89" y="76"/>
                  </a:moveTo>
                  <a:lnTo>
                    <a:pt x="46" y="76"/>
                  </a:lnTo>
                  <a:lnTo>
                    <a:pt x="57" y="77"/>
                  </a:lnTo>
                  <a:lnTo>
                    <a:pt x="67" y="80"/>
                  </a:lnTo>
                  <a:lnTo>
                    <a:pt x="76" y="88"/>
                  </a:lnTo>
                  <a:lnTo>
                    <a:pt x="79" y="102"/>
                  </a:lnTo>
                  <a:lnTo>
                    <a:pt x="77" y="113"/>
                  </a:lnTo>
                  <a:lnTo>
                    <a:pt x="71" y="121"/>
                  </a:lnTo>
                  <a:lnTo>
                    <a:pt x="61" y="127"/>
                  </a:lnTo>
                  <a:lnTo>
                    <a:pt x="49" y="129"/>
                  </a:lnTo>
                  <a:lnTo>
                    <a:pt x="87" y="129"/>
                  </a:lnTo>
                  <a:lnTo>
                    <a:pt x="95" y="116"/>
                  </a:lnTo>
                  <a:lnTo>
                    <a:pt x="98" y="100"/>
                  </a:lnTo>
                  <a:lnTo>
                    <a:pt x="96" y="87"/>
                  </a:lnTo>
                  <a:lnTo>
                    <a:pt x="91" y="78"/>
                  </a:lnTo>
                  <a:lnTo>
                    <a:pt x="89" y="76"/>
                  </a:lnTo>
                  <a:close/>
                  <a:moveTo>
                    <a:pt x="38" y="61"/>
                  </a:moveTo>
                  <a:lnTo>
                    <a:pt x="38" y="76"/>
                  </a:lnTo>
                  <a:lnTo>
                    <a:pt x="46" y="76"/>
                  </a:lnTo>
                  <a:lnTo>
                    <a:pt x="89" y="76"/>
                  </a:lnTo>
                  <a:lnTo>
                    <a:pt x="84" y="71"/>
                  </a:lnTo>
                  <a:lnTo>
                    <a:pt x="75" y="67"/>
                  </a:lnTo>
                  <a:lnTo>
                    <a:pt x="75" y="66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45" y="61"/>
                  </a:lnTo>
                  <a:lnTo>
                    <a:pt x="38" y="61"/>
                  </a:lnTo>
                  <a:close/>
                  <a:moveTo>
                    <a:pt x="85" y="16"/>
                  </a:moveTo>
                  <a:lnTo>
                    <a:pt x="69" y="16"/>
                  </a:lnTo>
                  <a:lnTo>
                    <a:pt x="74" y="30"/>
                  </a:lnTo>
                  <a:lnTo>
                    <a:pt x="74" y="56"/>
                  </a:lnTo>
                  <a:lnTo>
                    <a:pt x="61" y="61"/>
                  </a:lnTo>
                  <a:lnTo>
                    <a:pt x="85" y="61"/>
                  </a:lnTo>
                  <a:lnTo>
                    <a:pt x="93" y="55"/>
                  </a:lnTo>
                  <a:lnTo>
                    <a:pt x="93" y="37"/>
                  </a:lnTo>
                  <a:lnTo>
                    <a:pt x="90" y="23"/>
                  </a:lnTo>
                  <a:lnTo>
                    <a:pt x="85" y="16"/>
                  </a:lnTo>
                  <a:close/>
                  <a:moveTo>
                    <a:pt x="49" y="0"/>
                  </a:moveTo>
                  <a:lnTo>
                    <a:pt x="26" y="5"/>
                  </a:lnTo>
                  <a:lnTo>
                    <a:pt x="13" y="16"/>
                  </a:lnTo>
                  <a:lnTo>
                    <a:pt x="6" y="31"/>
                  </a:lnTo>
                  <a:lnTo>
                    <a:pt x="4" y="46"/>
                  </a:lnTo>
                  <a:lnTo>
                    <a:pt x="21" y="46"/>
                  </a:lnTo>
                  <a:lnTo>
                    <a:pt x="22" y="38"/>
                  </a:lnTo>
                  <a:lnTo>
                    <a:pt x="26" y="28"/>
                  </a:lnTo>
                  <a:lnTo>
                    <a:pt x="34" y="20"/>
                  </a:lnTo>
                  <a:lnTo>
                    <a:pt x="48" y="16"/>
                  </a:lnTo>
                  <a:lnTo>
                    <a:pt x="85" y="16"/>
                  </a:lnTo>
                  <a:lnTo>
                    <a:pt x="81" y="11"/>
                  </a:lnTo>
                  <a:lnTo>
                    <a:pt x="67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AutoShape 10"/>
            <p:cNvSpPr>
              <a:spLocks/>
            </p:cNvSpPr>
            <p:nvPr/>
          </p:nvSpPr>
          <p:spPr bwMode="auto">
            <a:xfrm>
              <a:off x="5019" y="2698"/>
              <a:ext cx="97" cy="14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4" y="138"/>
                </a:cxn>
                <a:cxn ang="0">
                  <a:pos x="48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8" y="129"/>
                </a:cxn>
                <a:cxn ang="0">
                  <a:pos x="35" y="125"/>
                </a:cxn>
                <a:cxn ang="0">
                  <a:pos x="26" y="114"/>
                </a:cxn>
                <a:cxn ang="0">
                  <a:pos x="21" y="96"/>
                </a:cxn>
                <a:cxn ang="0">
                  <a:pos x="19" y="73"/>
                </a:cxn>
                <a:cxn ang="0">
                  <a:pos x="21" y="49"/>
                </a:cxn>
                <a:cxn ang="0">
                  <a:pos x="26" y="31"/>
                </a:cxn>
                <a:cxn ang="0">
                  <a:pos x="35" y="20"/>
                </a:cxn>
                <a:cxn ang="0">
                  <a:pos x="48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8" y="0"/>
                </a:cxn>
                <a:cxn ang="0">
                  <a:pos x="80" y="16"/>
                </a:cxn>
                <a:cxn ang="0">
                  <a:pos x="48" y="16"/>
                </a:cxn>
                <a:cxn ang="0">
                  <a:pos x="62" y="20"/>
                </a:cxn>
                <a:cxn ang="0">
                  <a:pos x="71" y="31"/>
                </a:cxn>
                <a:cxn ang="0">
                  <a:pos x="76" y="49"/>
                </a:cxn>
                <a:cxn ang="0">
                  <a:pos x="78" y="73"/>
                </a:cxn>
                <a:cxn ang="0">
                  <a:pos x="76" y="96"/>
                </a:cxn>
                <a:cxn ang="0">
                  <a:pos x="71" y="114"/>
                </a:cxn>
                <a:cxn ang="0">
                  <a:pos x="62" y="125"/>
                </a:cxn>
                <a:cxn ang="0">
                  <a:pos x="48" y="129"/>
                </a:cxn>
                <a:cxn ang="0">
                  <a:pos x="80" y="129"/>
                </a:cxn>
                <a:cxn ang="0">
                  <a:pos x="88" y="120"/>
                </a:cxn>
                <a:cxn ang="0">
                  <a:pos x="95" y="96"/>
                </a:cxn>
                <a:cxn ang="0">
                  <a:pos x="97" y="73"/>
                </a:cxn>
                <a:cxn ang="0">
                  <a:pos x="95" y="49"/>
                </a:cxn>
                <a:cxn ang="0">
                  <a:pos x="88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8" y="0"/>
                  </a:moveTo>
                  <a:lnTo>
                    <a:pt x="24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4" y="138"/>
                  </a:lnTo>
                  <a:lnTo>
                    <a:pt x="48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8" y="129"/>
                  </a:lnTo>
                  <a:lnTo>
                    <a:pt x="35" y="125"/>
                  </a:lnTo>
                  <a:lnTo>
                    <a:pt x="26" y="114"/>
                  </a:lnTo>
                  <a:lnTo>
                    <a:pt x="21" y="96"/>
                  </a:lnTo>
                  <a:lnTo>
                    <a:pt x="19" y="73"/>
                  </a:lnTo>
                  <a:lnTo>
                    <a:pt x="21" y="49"/>
                  </a:lnTo>
                  <a:lnTo>
                    <a:pt x="26" y="31"/>
                  </a:lnTo>
                  <a:lnTo>
                    <a:pt x="35" y="20"/>
                  </a:lnTo>
                  <a:lnTo>
                    <a:pt x="48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8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62" y="20"/>
                  </a:lnTo>
                  <a:lnTo>
                    <a:pt x="71" y="31"/>
                  </a:lnTo>
                  <a:lnTo>
                    <a:pt x="76" y="49"/>
                  </a:lnTo>
                  <a:lnTo>
                    <a:pt x="78" y="73"/>
                  </a:lnTo>
                  <a:lnTo>
                    <a:pt x="76" y="96"/>
                  </a:lnTo>
                  <a:lnTo>
                    <a:pt x="71" y="114"/>
                  </a:lnTo>
                  <a:lnTo>
                    <a:pt x="62" y="125"/>
                  </a:lnTo>
                  <a:lnTo>
                    <a:pt x="48" y="129"/>
                  </a:lnTo>
                  <a:lnTo>
                    <a:pt x="80" y="129"/>
                  </a:lnTo>
                  <a:lnTo>
                    <a:pt x="88" y="120"/>
                  </a:lnTo>
                  <a:lnTo>
                    <a:pt x="95" y="96"/>
                  </a:lnTo>
                  <a:lnTo>
                    <a:pt x="97" y="73"/>
                  </a:lnTo>
                  <a:lnTo>
                    <a:pt x="95" y="49"/>
                  </a:lnTo>
                  <a:lnTo>
                    <a:pt x="88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5140" y="282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AutoShape 8"/>
            <p:cNvSpPr>
              <a:spLocks/>
            </p:cNvSpPr>
            <p:nvPr/>
          </p:nvSpPr>
          <p:spPr bwMode="auto">
            <a:xfrm>
              <a:off x="5185" y="2701"/>
              <a:ext cx="97" cy="142"/>
            </a:xfrm>
            <a:custGeom>
              <a:avLst/>
              <a:gdLst/>
              <a:ahLst/>
              <a:cxnLst>
                <a:cxn ang="0">
                  <a:pos x="18" y="103"/>
                </a:cxn>
                <a:cxn ang="0">
                  <a:pos x="0" y="103"/>
                </a:cxn>
                <a:cxn ang="0">
                  <a:pos x="6" y="122"/>
                </a:cxn>
                <a:cxn ang="0">
                  <a:pos x="17" y="134"/>
                </a:cxn>
                <a:cxn ang="0">
                  <a:pos x="31" y="140"/>
                </a:cxn>
                <a:cxn ang="0">
                  <a:pos x="45" y="142"/>
                </a:cxn>
                <a:cxn ang="0">
                  <a:pos x="72" y="136"/>
                </a:cxn>
                <a:cxn ang="0">
                  <a:pos x="83" y="127"/>
                </a:cxn>
                <a:cxn ang="0">
                  <a:pos x="32" y="127"/>
                </a:cxn>
                <a:cxn ang="0">
                  <a:pos x="20" y="119"/>
                </a:cxn>
                <a:cxn ang="0">
                  <a:pos x="18" y="103"/>
                </a:cxn>
                <a:cxn ang="0">
                  <a:pos x="85" y="63"/>
                </a:cxn>
                <a:cxn ang="0">
                  <a:pos x="46" y="63"/>
                </a:cxn>
                <a:cxn ang="0">
                  <a:pos x="59" y="65"/>
                </a:cxn>
                <a:cxn ang="0">
                  <a:pos x="69" y="71"/>
                </a:cxn>
                <a:cxn ang="0">
                  <a:pos x="75" y="81"/>
                </a:cxn>
                <a:cxn ang="0">
                  <a:pos x="78" y="94"/>
                </a:cxn>
                <a:cxn ang="0">
                  <a:pos x="76" y="107"/>
                </a:cxn>
                <a:cxn ang="0">
                  <a:pos x="70" y="117"/>
                </a:cxn>
                <a:cxn ang="0">
                  <a:pos x="60" y="124"/>
                </a:cxn>
                <a:cxn ang="0">
                  <a:pos x="48" y="127"/>
                </a:cxn>
                <a:cxn ang="0">
                  <a:pos x="83" y="127"/>
                </a:cxn>
                <a:cxn ang="0">
                  <a:pos x="87" y="123"/>
                </a:cxn>
                <a:cxn ang="0">
                  <a:pos x="95" y="107"/>
                </a:cxn>
                <a:cxn ang="0">
                  <a:pos x="96" y="92"/>
                </a:cxn>
                <a:cxn ang="0">
                  <a:pos x="92" y="73"/>
                </a:cxn>
                <a:cxn ang="0">
                  <a:pos x="85" y="63"/>
                </a:cxn>
                <a:cxn ang="0">
                  <a:pos x="89" y="0"/>
                </a:cxn>
                <a:cxn ang="0">
                  <a:pos x="16" y="0"/>
                </a:cxn>
                <a:cxn ang="0">
                  <a:pos x="5" y="76"/>
                </a:cxn>
                <a:cxn ang="0">
                  <a:pos x="20" y="77"/>
                </a:cxn>
                <a:cxn ang="0">
                  <a:pos x="27" y="68"/>
                </a:cxn>
                <a:cxn ang="0">
                  <a:pos x="36" y="63"/>
                </a:cxn>
                <a:cxn ang="0">
                  <a:pos x="85" y="63"/>
                </a:cxn>
                <a:cxn ang="0">
                  <a:pos x="82" y="59"/>
                </a:cxn>
                <a:cxn ang="0">
                  <a:pos x="77" y="56"/>
                </a:cxn>
                <a:cxn ang="0">
                  <a:pos x="23" y="56"/>
                </a:cxn>
                <a:cxn ang="0">
                  <a:pos x="29" y="18"/>
                </a:cxn>
                <a:cxn ang="0">
                  <a:pos x="89" y="18"/>
                </a:cxn>
                <a:cxn ang="0">
                  <a:pos x="89" y="0"/>
                </a:cxn>
                <a:cxn ang="0">
                  <a:pos x="50" y="47"/>
                </a:cxn>
                <a:cxn ang="0">
                  <a:pos x="38" y="47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77" y="56"/>
                </a:cxn>
                <a:cxn ang="0">
                  <a:pos x="67" y="50"/>
                </a:cxn>
                <a:cxn ang="0">
                  <a:pos x="50" y="47"/>
                </a:cxn>
              </a:cxnLst>
              <a:rect l="0" t="0" r="r" b="b"/>
              <a:pathLst>
                <a:path w="97" h="142">
                  <a:moveTo>
                    <a:pt x="18" y="103"/>
                  </a:moveTo>
                  <a:lnTo>
                    <a:pt x="0" y="103"/>
                  </a:lnTo>
                  <a:lnTo>
                    <a:pt x="6" y="122"/>
                  </a:lnTo>
                  <a:lnTo>
                    <a:pt x="17" y="134"/>
                  </a:lnTo>
                  <a:lnTo>
                    <a:pt x="31" y="140"/>
                  </a:lnTo>
                  <a:lnTo>
                    <a:pt x="45" y="142"/>
                  </a:lnTo>
                  <a:lnTo>
                    <a:pt x="72" y="136"/>
                  </a:lnTo>
                  <a:lnTo>
                    <a:pt x="83" y="127"/>
                  </a:lnTo>
                  <a:lnTo>
                    <a:pt x="32" y="127"/>
                  </a:lnTo>
                  <a:lnTo>
                    <a:pt x="20" y="119"/>
                  </a:lnTo>
                  <a:lnTo>
                    <a:pt x="18" y="103"/>
                  </a:lnTo>
                  <a:close/>
                  <a:moveTo>
                    <a:pt x="85" y="63"/>
                  </a:moveTo>
                  <a:lnTo>
                    <a:pt x="46" y="63"/>
                  </a:lnTo>
                  <a:lnTo>
                    <a:pt x="59" y="65"/>
                  </a:lnTo>
                  <a:lnTo>
                    <a:pt x="69" y="71"/>
                  </a:lnTo>
                  <a:lnTo>
                    <a:pt x="75" y="81"/>
                  </a:lnTo>
                  <a:lnTo>
                    <a:pt x="78" y="94"/>
                  </a:lnTo>
                  <a:lnTo>
                    <a:pt x="76" y="107"/>
                  </a:lnTo>
                  <a:lnTo>
                    <a:pt x="70" y="117"/>
                  </a:lnTo>
                  <a:lnTo>
                    <a:pt x="60" y="124"/>
                  </a:lnTo>
                  <a:lnTo>
                    <a:pt x="48" y="127"/>
                  </a:lnTo>
                  <a:lnTo>
                    <a:pt x="83" y="127"/>
                  </a:lnTo>
                  <a:lnTo>
                    <a:pt x="87" y="123"/>
                  </a:lnTo>
                  <a:lnTo>
                    <a:pt x="95" y="107"/>
                  </a:lnTo>
                  <a:lnTo>
                    <a:pt x="96" y="92"/>
                  </a:lnTo>
                  <a:lnTo>
                    <a:pt x="92" y="73"/>
                  </a:lnTo>
                  <a:lnTo>
                    <a:pt x="85" y="63"/>
                  </a:lnTo>
                  <a:close/>
                  <a:moveTo>
                    <a:pt x="89" y="0"/>
                  </a:moveTo>
                  <a:lnTo>
                    <a:pt x="16" y="0"/>
                  </a:lnTo>
                  <a:lnTo>
                    <a:pt x="5" y="76"/>
                  </a:lnTo>
                  <a:lnTo>
                    <a:pt x="20" y="77"/>
                  </a:lnTo>
                  <a:lnTo>
                    <a:pt x="27" y="68"/>
                  </a:lnTo>
                  <a:lnTo>
                    <a:pt x="36" y="63"/>
                  </a:lnTo>
                  <a:lnTo>
                    <a:pt x="85" y="63"/>
                  </a:lnTo>
                  <a:lnTo>
                    <a:pt x="82" y="59"/>
                  </a:lnTo>
                  <a:lnTo>
                    <a:pt x="77" y="56"/>
                  </a:lnTo>
                  <a:lnTo>
                    <a:pt x="23" y="56"/>
                  </a:lnTo>
                  <a:lnTo>
                    <a:pt x="29" y="18"/>
                  </a:lnTo>
                  <a:lnTo>
                    <a:pt x="89" y="18"/>
                  </a:lnTo>
                  <a:lnTo>
                    <a:pt x="89" y="0"/>
                  </a:lnTo>
                  <a:close/>
                  <a:moveTo>
                    <a:pt x="50" y="47"/>
                  </a:moveTo>
                  <a:lnTo>
                    <a:pt x="38" y="47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77" y="56"/>
                  </a:lnTo>
                  <a:lnTo>
                    <a:pt x="67" y="50"/>
                  </a:lnTo>
                  <a:lnTo>
                    <a:pt x="5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5307" y="282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4" name="AutoShape 6"/>
            <p:cNvSpPr>
              <a:spLocks/>
            </p:cNvSpPr>
            <p:nvPr/>
          </p:nvSpPr>
          <p:spPr bwMode="auto">
            <a:xfrm>
              <a:off x="5351" y="2698"/>
              <a:ext cx="97" cy="141"/>
            </a:xfrm>
            <a:custGeom>
              <a:avLst/>
              <a:gdLst/>
              <a:ahLst/>
              <a:cxnLst>
                <a:cxn ang="0">
                  <a:pos x="86" y="16"/>
                </a:cxn>
                <a:cxn ang="0">
                  <a:pos x="70" y="16"/>
                </a:cxn>
                <a:cxn ang="0">
                  <a:pos x="77" y="30"/>
                </a:cxn>
                <a:cxn ang="0">
                  <a:pos x="77" y="42"/>
                </a:cxn>
                <a:cxn ang="0">
                  <a:pos x="75" y="53"/>
                </a:cxn>
                <a:cxn ang="0">
                  <a:pos x="70" y="62"/>
                </a:cxn>
                <a:cxn ang="0">
                  <a:pos x="62" y="68"/>
                </a:cxn>
                <a:cxn ang="0">
                  <a:pos x="51" y="74"/>
                </a:cxn>
                <a:cxn ang="0">
                  <a:pos x="33" y="85"/>
                </a:cxn>
                <a:cxn ang="0">
                  <a:pos x="20" y="94"/>
                </a:cxn>
                <a:cxn ang="0">
                  <a:pos x="9" y="106"/>
                </a:cxn>
                <a:cxn ang="0">
                  <a:pos x="3" y="122"/>
                </a:cxn>
                <a:cxn ang="0">
                  <a:pos x="0" y="141"/>
                </a:cxn>
                <a:cxn ang="0">
                  <a:pos x="96" y="141"/>
                </a:cxn>
                <a:cxn ang="0">
                  <a:pos x="96" y="124"/>
                </a:cxn>
                <a:cxn ang="0">
                  <a:pos x="19" y="124"/>
                </a:cxn>
                <a:cxn ang="0">
                  <a:pos x="20" y="119"/>
                </a:cxn>
                <a:cxn ang="0">
                  <a:pos x="24" y="108"/>
                </a:cxn>
                <a:cxn ang="0">
                  <a:pos x="58" y="89"/>
                </a:cxn>
                <a:cxn ang="0">
                  <a:pos x="73" y="81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96" y="42"/>
                </a:cxn>
                <a:cxn ang="0">
                  <a:pos x="92" y="25"/>
                </a:cxn>
                <a:cxn ang="0">
                  <a:pos x="86" y="16"/>
                </a:cxn>
                <a:cxn ang="0">
                  <a:pos x="52" y="0"/>
                </a:cxn>
                <a:cxn ang="0">
                  <a:pos x="38" y="2"/>
                </a:cxn>
                <a:cxn ang="0">
                  <a:pos x="22" y="8"/>
                </a:cxn>
                <a:cxn ang="0">
                  <a:pos x="9" y="24"/>
                </a:cxn>
                <a:cxn ang="0">
                  <a:pos x="3" y="51"/>
                </a:cxn>
                <a:cxn ang="0">
                  <a:pos x="21" y="51"/>
                </a:cxn>
                <a:cxn ang="0">
                  <a:pos x="22" y="41"/>
                </a:cxn>
                <a:cxn ang="0">
                  <a:pos x="25" y="30"/>
                </a:cxn>
                <a:cxn ang="0">
                  <a:pos x="34" y="20"/>
                </a:cxn>
                <a:cxn ang="0">
                  <a:pos x="49" y="16"/>
                </a:cxn>
                <a:cxn ang="0">
                  <a:pos x="86" y="16"/>
                </a:cxn>
                <a:cxn ang="0">
                  <a:pos x="83" y="12"/>
                </a:cxn>
                <a:cxn ang="0">
                  <a:pos x="69" y="3"/>
                </a:cxn>
                <a:cxn ang="0">
                  <a:pos x="52" y="0"/>
                </a:cxn>
              </a:cxnLst>
              <a:rect l="0" t="0" r="r" b="b"/>
              <a:pathLst>
                <a:path w="97" h="141">
                  <a:moveTo>
                    <a:pt x="86" y="16"/>
                  </a:moveTo>
                  <a:lnTo>
                    <a:pt x="70" y="16"/>
                  </a:lnTo>
                  <a:lnTo>
                    <a:pt x="77" y="30"/>
                  </a:lnTo>
                  <a:lnTo>
                    <a:pt x="77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2" y="68"/>
                  </a:lnTo>
                  <a:lnTo>
                    <a:pt x="51" y="74"/>
                  </a:lnTo>
                  <a:lnTo>
                    <a:pt x="33" y="85"/>
                  </a:lnTo>
                  <a:lnTo>
                    <a:pt x="20" y="94"/>
                  </a:lnTo>
                  <a:lnTo>
                    <a:pt x="9" y="106"/>
                  </a:lnTo>
                  <a:lnTo>
                    <a:pt x="3" y="122"/>
                  </a:lnTo>
                  <a:lnTo>
                    <a:pt x="0" y="141"/>
                  </a:lnTo>
                  <a:lnTo>
                    <a:pt x="96" y="141"/>
                  </a:lnTo>
                  <a:lnTo>
                    <a:pt x="96" y="124"/>
                  </a:lnTo>
                  <a:lnTo>
                    <a:pt x="19" y="124"/>
                  </a:lnTo>
                  <a:lnTo>
                    <a:pt x="20" y="119"/>
                  </a:lnTo>
                  <a:lnTo>
                    <a:pt x="24" y="108"/>
                  </a:lnTo>
                  <a:lnTo>
                    <a:pt x="58" y="89"/>
                  </a:lnTo>
                  <a:lnTo>
                    <a:pt x="73" y="81"/>
                  </a:lnTo>
                  <a:lnTo>
                    <a:pt x="85" y="71"/>
                  </a:lnTo>
                  <a:lnTo>
                    <a:pt x="93" y="59"/>
                  </a:lnTo>
                  <a:lnTo>
                    <a:pt x="96" y="42"/>
                  </a:lnTo>
                  <a:lnTo>
                    <a:pt x="92" y="25"/>
                  </a:lnTo>
                  <a:lnTo>
                    <a:pt x="86" y="16"/>
                  </a:lnTo>
                  <a:close/>
                  <a:moveTo>
                    <a:pt x="52" y="0"/>
                  </a:moveTo>
                  <a:lnTo>
                    <a:pt x="38" y="2"/>
                  </a:lnTo>
                  <a:lnTo>
                    <a:pt x="22" y="8"/>
                  </a:lnTo>
                  <a:lnTo>
                    <a:pt x="9" y="24"/>
                  </a:lnTo>
                  <a:lnTo>
                    <a:pt x="3" y="51"/>
                  </a:lnTo>
                  <a:lnTo>
                    <a:pt x="21" y="51"/>
                  </a:lnTo>
                  <a:lnTo>
                    <a:pt x="22" y="41"/>
                  </a:lnTo>
                  <a:lnTo>
                    <a:pt x="25" y="30"/>
                  </a:lnTo>
                  <a:lnTo>
                    <a:pt x="34" y="20"/>
                  </a:lnTo>
                  <a:lnTo>
                    <a:pt x="49" y="16"/>
                  </a:lnTo>
                  <a:lnTo>
                    <a:pt x="86" y="16"/>
                  </a:lnTo>
                  <a:lnTo>
                    <a:pt x="83" y="12"/>
                  </a:lnTo>
                  <a:lnTo>
                    <a:pt x="69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3" name="AutoShape 5"/>
            <p:cNvSpPr>
              <a:spLocks/>
            </p:cNvSpPr>
            <p:nvPr/>
          </p:nvSpPr>
          <p:spPr bwMode="auto">
            <a:xfrm>
              <a:off x="5462" y="2698"/>
              <a:ext cx="97" cy="141"/>
            </a:xfrm>
            <a:custGeom>
              <a:avLst/>
              <a:gdLst/>
              <a:ahLst/>
              <a:cxnLst>
                <a:cxn ang="0">
                  <a:pos x="86" y="16"/>
                </a:cxn>
                <a:cxn ang="0">
                  <a:pos x="70" y="16"/>
                </a:cxn>
                <a:cxn ang="0">
                  <a:pos x="77" y="30"/>
                </a:cxn>
                <a:cxn ang="0">
                  <a:pos x="77" y="42"/>
                </a:cxn>
                <a:cxn ang="0">
                  <a:pos x="75" y="53"/>
                </a:cxn>
                <a:cxn ang="0">
                  <a:pos x="70" y="62"/>
                </a:cxn>
                <a:cxn ang="0">
                  <a:pos x="62" y="68"/>
                </a:cxn>
                <a:cxn ang="0">
                  <a:pos x="51" y="74"/>
                </a:cxn>
                <a:cxn ang="0">
                  <a:pos x="33" y="85"/>
                </a:cxn>
                <a:cxn ang="0">
                  <a:pos x="20" y="94"/>
                </a:cxn>
                <a:cxn ang="0">
                  <a:pos x="10" y="106"/>
                </a:cxn>
                <a:cxn ang="0">
                  <a:pos x="3" y="122"/>
                </a:cxn>
                <a:cxn ang="0">
                  <a:pos x="0" y="141"/>
                </a:cxn>
                <a:cxn ang="0">
                  <a:pos x="96" y="141"/>
                </a:cxn>
                <a:cxn ang="0">
                  <a:pos x="96" y="124"/>
                </a:cxn>
                <a:cxn ang="0">
                  <a:pos x="20" y="124"/>
                </a:cxn>
                <a:cxn ang="0">
                  <a:pos x="20" y="119"/>
                </a:cxn>
                <a:cxn ang="0">
                  <a:pos x="25" y="108"/>
                </a:cxn>
                <a:cxn ang="0">
                  <a:pos x="58" y="89"/>
                </a:cxn>
                <a:cxn ang="0">
                  <a:pos x="73" y="81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96" y="42"/>
                </a:cxn>
                <a:cxn ang="0">
                  <a:pos x="93" y="25"/>
                </a:cxn>
                <a:cxn ang="0">
                  <a:pos x="86" y="16"/>
                </a:cxn>
                <a:cxn ang="0">
                  <a:pos x="52" y="0"/>
                </a:cxn>
                <a:cxn ang="0">
                  <a:pos x="38" y="2"/>
                </a:cxn>
                <a:cxn ang="0">
                  <a:pos x="22" y="8"/>
                </a:cxn>
                <a:cxn ang="0">
                  <a:pos x="9" y="24"/>
                </a:cxn>
                <a:cxn ang="0">
                  <a:pos x="3" y="51"/>
                </a:cxn>
                <a:cxn ang="0">
                  <a:pos x="21" y="51"/>
                </a:cxn>
                <a:cxn ang="0">
                  <a:pos x="22" y="41"/>
                </a:cxn>
                <a:cxn ang="0">
                  <a:pos x="25" y="30"/>
                </a:cxn>
                <a:cxn ang="0">
                  <a:pos x="34" y="20"/>
                </a:cxn>
                <a:cxn ang="0">
                  <a:pos x="49" y="16"/>
                </a:cxn>
                <a:cxn ang="0">
                  <a:pos x="86" y="16"/>
                </a:cxn>
                <a:cxn ang="0">
                  <a:pos x="83" y="12"/>
                </a:cxn>
                <a:cxn ang="0">
                  <a:pos x="69" y="3"/>
                </a:cxn>
                <a:cxn ang="0">
                  <a:pos x="52" y="0"/>
                </a:cxn>
              </a:cxnLst>
              <a:rect l="0" t="0" r="r" b="b"/>
              <a:pathLst>
                <a:path w="97" h="141">
                  <a:moveTo>
                    <a:pt x="86" y="16"/>
                  </a:moveTo>
                  <a:lnTo>
                    <a:pt x="70" y="16"/>
                  </a:lnTo>
                  <a:lnTo>
                    <a:pt x="77" y="30"/>
                  </a:lnTo>
                  <a:lnTo>
                    <a:pt x="77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2" y="68"/>
                  </a:lnTo>
                  <a:lnTo>
                    <a:pt x="51" y="74"/>
                  </a:lnTo>
                  <a:lnTo>
                    <a:pt x="33" y="85"/>
                  </a:lnTo>
                  <a:lnTo>
                    <a:pt x="20" y="94"/>
                  </a:lnTo>
                  <a:lnTo>
                    <a:pt x="10" y="106"/>
                  </a:lnTo>
                  <a:lnTo>
                    <a:pt x="3" y="122"/>
                  </a:lnTo>
                  <a:lnTo>
                    <a:pt x="0" y="141"/>
                  </a:lnTo>
                  <a:lnTo>
                    <a:pt x="96" y="141"/>
                  </a:lnTo>
                  <a:lnTo>
                    <a:pt x="96" y="124"/>
                  </a:lnTo>
                  <a:lnTo>
                    <a:pt x="20" y="124"/>
                  </a:lnTo>
                  <a:lnTo>
                    <a:pt x="20" y="119"/>
                  </a:lnTo>
                  <a:lnTo>
                    <a:pt x="25" y="108"/>
                  </a:lnTo>
                  <a:lnTo>
                    <a:pt x="58" y="89"/>
                  </a:lnTo>
                  <a:lnTo>
                    <a:pt x="73" y="81"/>
                  </a:lnTo>
                  <a:lnTo>
                    <a:pt x="85" y="71"/>
                  </a:lnTo>
                  <a:lnTo>
                    <a:pt x="93" y="59"/>
                  </a:lnTo>
                  <a:lnTo>
                    <a:pt x="96" y="42"/>
                  </a:lnTo>
                  <a:lnTo>
                    <a:pt x="93" y="25"/>
                  </a:lnTo>
                  <a:lnTo>
                    <a:pt x="86" y="16"/>
                  </a:lnTo>
                  <a:close/>
                  <a:moveTo>
                    <a:pt x="52" y="0"/>
                  </a:moveTo>
                  <a:lnTo>
                    <a:pt x="38" y="2"/>
                  </a:lnTo>
                  <a:lnTo>
                    <a:pt x="22" y="8"/>
                  </a:lnTo>
                  <a:lnTo>
                    <a:pt x="9" y="24"/>
                  </a:lnTo>
                  <a:lnTo>
                    <a:pt x="3" y="51"/>
                  </a:lnTo>
                  <a:lnTo>
                    <a:pt x="21" y="51"/>
                  </a:lnTo>
                  <a:lnTo>
                    <a:pt x="22" y="41"/>
                  </a:lnTo>
                  <a:lnTo>
                    <a:pt x="25" y="30"/>
                  </a:lnTo>
                  <a:lnTo>
                    <a:pt x="34" y="20"/>
                  </a:lnTo>
                  <a:lnTo>
                    <a:pt x="49" y="16"/>
                  </a:lnTo>
                  <a:lnTo>
                    <a:pt x="86" y="16"/>
                  </a:lnTo>
                  <a:lnTo>
                    <a:pt x="83" y="12"/>
                  </a:lnTo>
                  <a:lnTo>
                    <a:pt x="69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2" name="AutoShape 4"/>
            <p:cNvSpPr>
              <a:spLocks/>
            </p:cNvSpPr>
            <p:nvPr/>
          </p:nvSpPr>
          <p:spPr bwMode="auto">
            <a:xfrm>
              <a:off x="5573" y="2698"/>
              <a:ext cx="100" cy="141"/>
            </a:xfrm>
            <a:custGeom>
              <a:avLst/>
              <a:gdLst/>
              <a:ahLst/>
              <a:cxnLst>
                <a:cxn ang="0">
                  <a:pos x="79" y="107"/>
                </a:cxn>
                <a:cxn ang="0">
                  <a:pos x="61" y="107"/>
                </a:cxn>
                <a:cxn ang="0">
                  <a:pos x="61" y="141"/>
                </a:cxn>
                <a:cxn ang="0">
                  <a:pos x="79" y="141"/>
                </a:cxn>
                <a:cxn ang="0">
                  <a:pos x="79" y="107"/>
                </a:cxn>
                <a:cxn ang="0">
                  <a:pos x="79" y="0"/>
                </a:cxn>
                <a:cxn ang="0">
                  <a:pos x="64" y="0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99" y="107"/>
                </a:cxn>
                <a:cxn ang="0">
                  <a:pos x="99" y="92"/>
                </a:cxn>
                <a:cxn ang="0">
                  <a:pos x="16" y="92"/>
                </a:cxn>
                <a:cxn ang="0">
                  <a:pos x="61" y="28"/>
                </a:cxn>
                <a:cxn ang="0">
                  <a:pos x="79" y="28"/>
                </a:cxn>
                <a:cxn ang="0">
                  <a:pos x="79" y="0"/>
                </a:cxn>
                <a:cxn ang="0">
                  <a:pos x="79" y="28"/>
                </a:cxn>
                <a:cxn ang="0">
                  <a:pos x="61" y="28"/>
                </a:cxn>
                <a:cxn ang="0">
                  <a:pos x="61" y="92"/>
                </a:cxn>
                <a:cxn ang="0">
                  <a:pos x="79" y="92"/>
                </a:cxn>
                <a:cxn ang="0">
                  <a:pos x="79" y="28"/>
                </a:cxn>
              </a:cxnLst>
              <a:rect l="0" t="0" r="r" b="b"/>
              <a:pathLst>
                <a:path w="100" h="141">
                  <a:moveTo>
                    <a:pt x="79" y="107"/>
                  </a:moveTo>
                  <a:lnTo>
                    <a:pt x="61" y="107"/>
                  </a:lnTo>
                  <a:lnTo>
                    <a:pt x="61" y="141"/>
                  </a:lnTo>
                  <a:lnTo>
                    <a:pt x="79" y="141"/>
                  </a:lnTo>
                  <a:lnTo>
                    <a:pt x="79" y="107"/>
                  </a:lnTo>
                  <a:close/>
                  <a:moveTo>
                    <a:pt x="79" y="0"/>
                  </a:moveTo>
                  <a:lnTo>
                    <a:pt x="64" y="0"/>
                  </a:lnTo>
                  <a:lnTo>
                    <a:pt x="0" y="90"/>
                  </a:lnTo>
                  <a:lnTo>
                    <a:pt x="0" y="107"/>
                  </a:lnTo>
                  <a:lnTo>
                    <a:pt x="99" y="107"/>
                  </a:lnTo>
                  <a:lnTo>
                    <a:pt x="99" y="92"/>
                  </a:lnTo>
                  <a:lnTo>
                    <a:pt x="16" y="92"/>
                  </a:lnTo>
                  <a:lnTo>
                    <a:pt x="61" y="28"/>
                  </a:lnTo>
                  <a:lnTo>
                    <a:pt x="79" y="28"/>
                  </a:lnTo>
                  <a:lnTo>
                    <a:pt x="79" y="0"/>
                  </a:lnTo>
                  <a:close/>
                  <a:moveTo>
                    <a:pt x="79" y="28"/>
                  </a:moveTo>
                  <a:lnTo>
                    <a:pt x="61" y="28"/>
                  </a:lnTo>
                  <a:lnTo>
                    <a:pt x="61" y="92"/>
                  </a:lnTo>
                  <a:lnTo>
                    <a:pt x="79" y="92"/>
                  </a:lnTo>
                  <a:lnTo>
                    <a:pt x="79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>
              <a:off x="5696" y="2828"/>
              <a:ext cx="21" cy="0"/>
            </a:xfrm>
            <a:prstGeom prst="line">
              <a:avLst/>
            </a:prstGeom>
            <a:noFill/>
            <a:ln w="13462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0" name="AutoShape 2"/>
            <p:cNvSpPr>
              <a:spLocks/>
            </p:cNvSpPr>
            <p:nvPr/>
          </p:nvSpPr>
          <p:spPr bwMode="auto">
            <a:xfrm>
              <a:off x="5742" y="2698"/>
              <a:ext cx="97" cy="14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8"/>
                </a:cxn>
                <a:cxn ang="0">
                  <a:pos x="9" y="26"/>
                </a:cxn>
                <a:cxn ang="0">
                  <a:pos x="2" y="49"/>
                </a:cxn>
                <a:cxn ang="0">
                  <a:pos x="0" y="73"/>
                </a:cxn>
                <a:cxn ang="0">
                  <a:pos x="2" y="96"/>
                </a:cxn>
                <a:cxn ang="0">
                  <a:pos x="9" y="120"/>
                </a:cxn>
                <a:cxn ang="0">
                  <a:pos x="24" y="138"/>
                </a:cxn>
                <a:cxn ang="0">
                  <a:pos x="48" y="145"/>
                </a:cxn>
                <a:cxn ang="0">
                  <a:pos x="73" y="138"/>
                </a:cxn>
                <a:cxn ang="0">
                  <a:pos x="80" y="129"/>
                </a:cxn>
                <a:cxn ang="0">
                  <a:pos x="48" y="129"/>
                </a:cxn>
                <a:cxn ang="0">
                  <a:pos x="35" y="125"/>
                </a:cxn>
                <a:cxn ang="0">
                  <a:pos x="26" y="114"/>
                </a:cxn>
                <a:cxn ang="0">
                  <a:pos x="21" y="96"/>
                </a:cxn>
                <a:cxn ang="0">
                  <a:pos x="19" y="73"/>
                </a:cxn>
                <a:cxn ang="0">
                  <a:pos x="21" y="49"/>
                </a:cxn>
                <a:cxn ang="0">
                  <a:pos x="26" y="31"/>
                </a:cxn>
                <a:cxn ang="0">
                  <a:pos x="35" y="20"/>
                </a:cxn>
                <a:cxn ang="0">
                  <a:pos x="48" y="16"/>
                </a:cxn>
                <a:cxn ang="0">
                  <a:pos x="80" y="16"/>
                </a:cxn>
                <a:cxn ang="0">
                  <a:pos x="73" y="8"/>
                </a:cxn>
                <a:cxn ang="0">
                  <a:pos x="48" y="0"/>
                </a:cxn>
                <a:cxn ang="0">
                  <a:pos x="80" y="16"/>
                </a:cxn>
                <a:cxn ang="0">
                  <a:pos x="48" y="16"/>
                </a:cxn>
                <a:cxn ang="0">
                  <a:pos x="61" y="20"/>
                </a:cxn>
                <a:cxn ang="0">
                  <a:pos x="71" y="31"/>
                </a:cxn>
                <a:cxn ang="0">
                  <a:pos x="76" y="49"/>
                </a:cxn>
                <a:cxn ang="0">
                  <a:pos x="78" y="73"/>
                </a:cxn>
                <a:cxn ang="0">
                  <a:pos x="76" y="96"/>
                </a:cxn>
                <a:cxn ang="0">
                  <a:pos x="71" y="114"/>
                </a:cxn>
                <a:cxn ang="0">
                  <a:pos x="61" y="125"/>
                </a:cxn>
                <a:cxn ang="0">
                  <a:pos x="48" y="129"/>
                </a:cxn>
                <a:cxn ang="0">
                  <a:pos x="80" y="129"/>
                </a:cxn>
                <a:cxn ang="0">
                  <a:pos x="87" y="120"/>
                </a:cxn>
                <a:cxn ang="0">
                  <a:pos x="95" y="96"/>
                </a:cxn>
                <a:cxn ang="0">
                  <a:pos x="96" y="73"/>
                </a:cxn>
                <a:cxn ang="0">
                  <a:pos x="95" y="49"/>
                </a:cxn>
                <a:cxn ang="0">
                  <a:pos x="87" y="26"/>
                </a:cxn>
                <a:cxn ang="0">
                  <a:pos x="80" y="16"/>
                </a:cxn>
              </a:cxnLst>
              <a:rect l="0" t="0" r="r" b="b"/>
              <a:pathLst>
                <a:path w="97" h="145">
                  <a:moveTo>
                    <a:pt x="48" y="0"/>
                  </a:moveTo>
                  <a:lnTo>
                    <a:pt x="24" y="8"/>
                  </a:lnTo>
                  <a:lnTo>
                    <a:pt x="9" y="26"/>
                  </a:lnTo>
                  <a:lnTo>
                    <a:pt x="2" y="49"/>
                  </a:lnTo>
                  <a:lnTo>
                    <a:pt x="0" y="73"/>
                  </a:lnTo>
                  <a:lnTo>
                    <a:pt x="2" y="96"/>
                  </a:lnTo>
                  <a:lnTo>
                    <a:pt x="9" y="120"/>
                  </a:lnTo>
                  <a:lnTo>
                    <a:pt x="24" y="138"/>
                  </a:lnTo>
                  <a:lnTo>
                    <a:pt x="48" y="145"/>
                  </a:lnTo>
                  <a:lnTo>
                    <a:pt x="73" y="138"/>
                  </a:lnTo>
                  <a:lnTo>
                    <a:pt x="80" y="129"/>
                  </a:lnTo>
                  <a:lnTo>
                    <a:pt x="48" y="129"/>
                  </a:lnTo>
                  <a:lnTo>
                    <a:pt x="35" y="125"/>
                  </a:lnTo>
                  <a:lnTo>
                    <a:pt x="26" y="114"/>
                  </a:lnTo>
                  <a:lnTo>
                    <a:pt x="21" y="96"/>
                  </a:lnTo>
                  <a:lnTo>
                    <a:pt x="19" y="73"/>
                  </a:lnTo>
                  <a:lnTo>
                    <a:pt x="21" y="49"/>
                  </a:lnTo>
                  <a:lnTo>
                    <a:pt x="26" y="31"/>
                  </a:lnTo>
                  <a:lnTo>
                    <a:pt x="35" y="20"/>
                  </a:lnTo>
                  <a:lnTo>
                    <a:pt x="48" y="16"/>
                  </a:lnTo>
                  <a:lnTo>
                    <a:pt x="80" y="16"/>
                  </a:lnTo>
                  <a:lnTo>
                    <a:pt x="73" y="8"/>
                  </a:lnTo>
                  <a:lnTo>
                    <a:pt x="48" y="0"/>
                  </a:lnTo>
                  <a:close/>
                  <a:moveTo>
                    <a:pt x="80" y="16"/>
                  </a:moveTo>
                  <a:lnTo>
                    <a:pt x="48" y="16"/>
                  </a:lnTo>
                  <a:lnTo>
                    <a:pt x="61" y="20"/>
                  </a:lnTo>
                  <a:lnTo>
                    <a:pt x="71" y="31"/>
                  </a:lnTo>
                  <a:lnTo>
                    <a:pt x="76" y="49"/>
                  </a:lnTo>
                  <a:lnTo>
                    <a:pt x="78" y="73"/>
                  </a:lnTo>
                  <a:lnTo>
                    <a:pt x="76" y="96"/>
                  </a:lnTo>
                  <a:lnTo>
                    <a:pt x="71" y="114"/>
                  </a:lnTo>
                  <a:lnTo>
                    <a:pt x="61" y="125"/>
                  </a:lnTo>
                  <a:lnTo>
                    <a:pt x="48" y="129"/>
                  </a:lnTo>
                  <a:lnTo>
                    <a:pt x="80" y="129"/>
                  </a:lnTo>
                  <a:lnTo>
                    <a:pt x="87" y="120"/>
                  </a:lnTo>
                  <a:lnTo>
                    <a:pt x="95" y="96"/>
                  </a:lnTo>
                  <a:lnTo>
                    <a:pt x="96" y="73"/>
                  </a:lnTo>
                  <a:lnTo>
                    <a:pt x="95" y="49"/>
                  </a:lnTo>
                  <a:lnTo>
                    <a:pt x="87" y="26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with several logical networks uses subnet addressing with a single /16 (Class B) network address</a:t>
            </a:r>
          </a:p>
          <a:p>
            <a:r>
              <a:rPr lang="en-US" dirty="0" smtClean="0"/>
              <a:t>The router accepts all traffic from the Internet addressed to network 130.5.0.0, and forwards traffic to the interior </a:t>
            </a:r>
            <a:r>
              <a:rPr lang="en-US" dirty="0" err="1" smtClean="0"/>
              <a:t>subnetworks</a:t>
            </a:r>
            <a:r>
              <a:rPr lang="en-US" dirty="0" smtClean="0"/>
              <a:t> based on the third octet of the </a:t>
            </a:r>
            <a:r>
              <a:rPr lang="en-US" dirty="0" err="1" smtClean="0"/>
              <a:t>classful</a:t>
            </a:r>
            <a:r>
              <a:rPr lang="en-US" dirty="0" smtClean="0"/>
              <a:t> address.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deployment of </a:t>
            </a:r>
            <a:r>
              <a:rPr lang="en-US" sz="2800" dirty="0" err="1" smtClean="0"/>
              <a:t>subnetting</a:t>
            </a:r>
            <a:r>
              <a:rPr lang="en-US" sz="2800" dirty="0" smtClean="0"/>
              <a:t> within the private network provides several benefits:</a:t>
            </a:r>
          </a:p>
          <a:p>
            <a:pPr lvl="1"/>
            <a:r>
              <a:rPr lang="en-US" dirty="0" smtClean="0"/>
              <a:t>The size of the global Internet routing table does not grow because </a:t>
            </a:r>
          </a:p>
          <a:p>
            <a:pPr lvl="2"/>
            <a:r>
              <a:rPr lang="en-US" sz="2800" dirty="0" smtClean="0"/>
              <a:t> the site administrator does not need to obtain additional address space </a:t>
            </a:r>
          </a:p>
          <a:p>
            <a:pPr lvl="2"/>
            <a:r>
              <a:rPr lang="en-US" sz="2800" dirty="0" smtClean="0"/>
              <a:t>the routing advertisements for all of the subnets are combined into a single routing table entry.</a:t>
            </a:r>
          </a:p>
          <a:p>
            <a:pPr lvl="1"/>
            <a:r>
              <a:rPr lang="en-US" dirty="0" smtClean="0"/>
              <a:t>The local administrator has the flexibility to deploy additional subnets without obtaining a new network number from the Internet</a:t>
            </a:r>
          </a:p>
          <a:p>
            <a:pPr lvl="1"/>
            <a:r>
              <a:rPr lang="en-US" dirty="0" smtClean="0"/>
              <a:t>Route flapping (that is, the rapid changing of routes) within the private network does not affect the Internet routing table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Extended Network Prefix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Internet routers use only the network prefix of the destination address to route traffic to a </a:t>
            </a:r>
            <a:r>
              <a:rPr lang="en-US" dirty="0" err="1" smtClean="0"/>
              <a:t>subnetted</a:t>
            </a:r>
            <a:r>
              <a:rPr lang="en-US" dirty="0" smtClean="0"/>
              <a:t> environment.</a:t>
            </a:r>
          </a:p>
          <a:p>
            <a:r>
              <a:rPr lang="en-US" dirty="0" smtClean="0"/>
              <a:t>Routers within the </a:t>
            </a:r>
            <a:r>
              <a:rPr lang="en-US" dirty="0" err="1" smtClean="0"/>
              <a:t>subnetted</a:t>
            </a:r>
            <a:r>
              <a:rPr lang="en-US" dirty="0" smtClean="0"/>
              <a:t> environment use the extended network prefix to route traffic between the individual subnets.</a:t>
            </a:r>
          </a:p>
          <a:p>
            <a:r>
              <a:rPr lang="en-US" dirty="0" smtClean="0"/>
              <a:t>The extended network prefix is composed of the </a:t>
            </a:r>
            <a:r>
              <a:rPr lang="en-US" dirty="0" err="1" smtClean="0"/>
              <a:t>classful</a:t>
            </a:r>
            <a:r>
              <a:rPr lang="en-US" dirty="0" smtClean="0"/>
              <a:t> network prefix and the subnet number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876800"/>
            <a:ext cx="8591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IP was first standardized in September 1981</a:t>
            </a:r>
          </a:p>
          <a:p>
            <a:r>
              <a:rPr lang="en-US" dirty="0" smtClean="0"/>
              <a:t>It was required that each system attached to an IP-based Internet be assigned   a unique, 32-bit Internet address value</a:t>
            </a:r>
          </a:p>
          <a:p>
            <a:r>
              <a:rPr lang="en-US" dirty="0" smtClean="0"/>
              <a:t>The first part of an Internet address identifies the network on which the host resides,</a:t>
            </a:r>
          </a:p>
          <a:p>
            <a:r>
              <a:rPr lang="en-US" dirty="0" smtClean="0"/>
              <a:t>second part identifies the particular host on the given network.</a:t>
            </a:r>
          </a:p>
          <a:p>
            <a:r>
              <a:rPr lang="en-US" dirty="0" smtClean="0"/>
              <a:t>This creates the two-level addressing hierarchy</a:t>
            </a:r>
            <a:endParaRPr lang="en-US" dirty="0"/>
          </a:p>
        </p:txBody>
      </p:sp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762000" y="5257800"/>
            <a:ext cx="7772400" cy="838200"/>
            <a:chOff x="4688" y="1022"/>
            <a:chExt cx="5410" cy="43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4738" y="1412"/>
              <a:ext cx="2640" cy="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7458" y="1132"/>
              <a:ext cx="2640" cy="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698" y="1032"/>
              <a:ext cx="5360" cy="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4698" y="1032"/>
              <a:ext cx="5360" cy="3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7358" y="1032"/>
              <a:ext cx="0" cy="3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41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73" y="1158"/>
              <a:ext cx="718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" y="1158"/>
              <a:ext cx="69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64" y="1138"/>
              <a:ext cx="39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31" y="1138"/>
              <a:ext cx="69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extended network prefix is traditionally identified by the subnet mask</a:t>
            </a:r>
          </a:p>
          <a:p>
            <a:r>
              <a:rPr lang="en-US" dirty="0" smtClean="0"/>
              <a:t>For example, if an administrator has the /16 address of 130.5.0.0 and wants to use the entire third octet to represent the subnet number, the administrator must specify a subnet mask of 255.255.255.0.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The bits of the subnet mask are set to 1 (one) to indicate that the  corresponding bit in the IP address should be treated as  part of the extended network prefix.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6858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Subnet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total subnets does the organization need today?</a:t>
            </a:r>
          </a:p>
          <a:p>
            <a:r>
              <a:rPr lang="en-US" dirty="0" smtClean="0"/>
              <a:t>How many total subnets will the organization need in the future?</a:t>
            </a:r>
          </a:p>
          <a:p>
            <a:r>
              <a:rPr lang="en-US" dirty="0" smtClean="0"/>
              <a:t>How many hosts are on the organization’s largest subnet today?</a:t>
            </a:r>
          </a:p>
          <a:p>
            <a:r>
              <a:rPr lang="en-US" dirty="0" smtClean="0"/>
              <a:t>How many hosts will there be on the organization’s largest subnet in the future?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Base Net: </a:t>
            </a:r>
            <a:r>
              <a:rPr lang="en-US" u="sng" dirty="0" smtClean="0"/>
              <a:t>11000001.00000001.00000001 .00000000 </a:t>
            </a:r>
            <a:r>
              <a:rPr lang="en-US" dirty="0" smtClean="0"/>
              <a:t>= 193.1.1.0/24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Subnet #0: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000 </a:t>
            </a:r>
            <a:r>
              <a:rPr lang="en-US" dirty="0" smtClean="0"/>
              <a:t>00000 = 193.1.1.0/27</a:t>
            </a:r>
          </a:p>
          <a:p>
            <a:r>
              <a:rPr lang="en-US" dirty="0" smtClean="0"/>
              <a:t>Subnet #1: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001 </a:t>
            </a:r>
            <a:r>
              <a:rPr lang="en-US" dirty="0" smtClean="0"/>
              <a:t>00000 = 193.1.1.32/27</a:t>
            </a:r>
          </a:p>
          <a:p>
            <a:r>
              <a:rPr lang="en-US" dirty="0" smtClean="0"/>
              <a:t>Subnet #2: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010 </a:t>
            </a:r>
            <a:r>
              <a:rPr lang="en-US" dirty="0" smtClean="0"/>
              <a:t>00000 = 193.1.1.64/27</a:t>
            </a:r>
          </a:p>
          <a:p>
            <a:r>
              <a:rPr lang="en-US" dirty="0" smtClean="0"/>
              <a:t>Subnet #3: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011 </a:t>
            </a:r>
            <a:r>
              <a:rPr lang="en-US" dirty="0" smtClean="0"/>
              <a:t>00000 = 193.1.1.96/27</a:t>
            </a:r>
          </a:p>
          <a:p>
            <a:r>
              <a:rPr lang="en-US" dirty="0" smtClean="0"/>
              <a:t>Subnet #4: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100 </a:t>
            </a:r>
            <a:r>
              <a:rPr lang="en-US" dirty="0" smtClean="0"/>
              <a:t>00000 = 193.1.1.128/27</a:t>
            </a:r>
          </a:p>
          <a:p>
            <a:r>
              <a:rPr lang="en-US" dirty="0" smtClean="0"/>
              <a:t>Subnet #5: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101 </a:t>
            </a:r>
            <a:r>
              <a:rPr lang="en-US" dirty="0" smtClean="0"/>
              <a:t>00000 = 193.1.1.160/27</a:t>
            </a:r>
          </a:p>
          <a:p>
            <a:r>
              <a:rPr lang="en-US" dirty="0" smtClean="0"/>
              <a:t>Subnet #6: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110 </a:t>
            </a:r>
            <a:r>
              <a:rPr lang="en-US" dirty="0" smtClean="0"/>
              <a:t>00000 = 193.1.1.192/27</a:t>
            </a:r>
          </a:p>
          <a:p>
            <a:r>
              <a:rPr lang="en-US" dirty="0" smtClean="0"/>
              <a:t>Subnet #7: </a:t>
            </a:r>
            <a:r>
              <a:rPr lang="en-US" u="sng" dirty="0" smtClean="0"/>
              <a:t>11000001.00000001.00000001.</a:t>
            </a:r>
            <a:r>
              <a:rPr lang="en-US" b="1" u="sng" dirty="0" smtClean="0"/>
              <a:t>111 </a:t>
            </a:r>
            <a:r>
              <a:rPr lang="en-US" dirty="0" smtClean="0"/>
              <a:t>00000 = 193.1.1.224/27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All-0s Subnet and All-1s Subnet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RFC 950 prohibited the use of the all-0s and the all-1s subnets.</a:t>
            </a:r>
          </a:p>
          <a:p>
            <a:pPr lvl="1"/>
            <a:r>
              <a:rPr lang="en-US" dirty="0" smtClean="0"/>
              <a:t>to eliminate situations that could potentially confuse a </a:t>
            </a:r>
            <a:r>
              <a:rPr lang="en-US" dirty="0" err="1" smtClean="0"/>
              <a:t>classful</a:t>
            </a:r>
            <a:r>
              <a:rPr lang="en-US" dirty="0" smtClean="0"/>
              <a:t> router</a:t>
            </a:r>
          </a:p>
          <a:p>
            <a:r>
              <a:rPr lang="en-US" dirty="0" smtClean="0"/>
              <a:t>Today ,routers can be both classless and </a:t>
            </a:r>
            <a:r>
              <a:rPr lang="en-US" dirty="0" err="1" smtClean="0"/>
              <a:t>classful</a:t>
            </a:r>
            <a:r>
              <a:rPr lang="en-US" dirty="0" smtClean="0"/>
              <a:t> at the same time-it could be running RIP-1 (</a:t>
            </a:r>
            <a:r>
              <a:rPr lang="en-US" dirty="0" err="1" smtClean="0"/>
              <a:t>classful</a:t>
            </a:r>
            <a:r>
              <a:rPr lang="en-US" dirty="0" smtClean="0"/>
              <a:t> protocol) and BGP-4 (Border Gateway Protocol </a:t>
            </a:r>
            <a:r>
              <a:rPr lang="en-US" dirty="0" err="1" smtClean="0"/>
              <a:t>protocol</a:t>
            </a:r>
            <a:r>
              <a:rPr lang="en-US" dirty="0" smtClean="0"/>
              <a:t>) at the same time.</a:t>
            </a:r>
          </a:p>
          <a:p>
            <a:endParaRPr lang="en-US" sz="4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1 subnet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1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0 subnet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Host Addresses for Each Subnet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Internet practices, the host number field of an IP address cannot contain all 0-bits or all 1-bits.</a:t>
            </a:r>
          </a:p>
          <a:p>
            <a:r>
              <a:rPr lang="en-US" dirty="0" smtClean="0"/>
              <a:t>The all-0s host number identifies the base network (or </a:t>
            </a:r>
            <a:r>
              <a:rPr lang="en-US" dirty="0" err="1" smtClean="0"/>
              <a:t>subnetwork</a:t>
            </a:r>
            <a:r>
              <a:rPr lang="en-US" dirty="0" smtClean="0"/>
              <a:t>) number, </a:t>
            </a:r>
          </a:p>
          <a:p>
            <a:r>
              <a:rPr lang="en-US" dirty="0" smtClean="0"/>
              <a:t>while the all-1s host number represents the broadcast address for the network (or </a:t>
            </a:r>
            <a:r>
              <a:rPr lang="en-US" dirty="0" err="1" smtClean="0"/>
              <a:t>subnetwork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Variable Length Subnet Masks (VLSM)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subnetted</a:t>
            </a:r>
            <a:r>
              <a:rPr lang="en-US" dirty="0" smtClean="0"/>
              <a:t> network could use more than one subnet mask.</a:t>
            </a:r>
          </a:p>
          <a:p>
            <a:r>
              <a:rPr lang="en-US" dirty="0" smtClean="0"/>
              <a:t>When an IP network is assigned more than one subnet mask, it is considered a network with (VLSM)</a:t>
            </a:r>
          </a:p>
          <a:p>
            <a:r>
              <a:rPr lang="en-US" dirty="0" smtClean="0"/>
              <a:t>extended network prefixes have different lengths.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1523999"/>
            <a:ext cx="84201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924799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IP- V4 Addressing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IP address is 32 bit the total number of available addresses are limited to 2</a:t>
            </a:r>
            <a:r>
              <a:rPr lang="en-US" baseline="30000" dirty="0" smtClean="0"/>
              <a:t>32</a:t>
            </a:r>
            <a:endParaRPr lang="en-US" dirty="0" smtClean="0"/>
          </a:p>
          <a:p>
            <a:r>
              <a:rPr lang="en-US" dirty="0" smtClean="0"/>
              <a:t>The number of networks are continuously growing </a:t>
            </a:r>
          </a:p>
          <a:p>
            <a:r>
              <a:rPr lang="en-US" dirty="0" smtClean="0"/>
              <a:t>This is leading to increased size of routing tables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439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routing table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471613"/>
            <a:ext cx="78867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Dotted Decimal Notation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0866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Classful</a:t>
            </a:r>
            <a:r>
              <a:rPr lang="en-US" dirty="0" smtClean="0"/>
              <a:t> Addressing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Internet started, an IPv4 address was designed with a fixed-length prefix, to accommodate both small and large networks</a:t>
            </a:r>
          </a:p>
          <a:p>
            <a:r>
              <a:rPr lang="en-US" dirty="0" smtClean="0"/>
              <a:t>Three fixed-length prefixes were designed instead of one (</a:t>
            </a:r>
            <a:r>
              <a:rPr lang="en-US" i="1" dirty="0" smtClean="0"/>
              <a:t>n </a:t>
            </a:r>
            <a:r>
              <a:rPr lang="en-US" dirty="0" smtClean="0"/>
              <a:t>= 8, </a:t>
            </a:r>
            <a:r>
              <a:rPr lang="en-US" i="1" dirty="0" smtClean="0"/>
              <a:t>n </a:t>
            </a:r>
            <a:r>
              <a:rPr lang="en-US" dirty="0" smtClean="0"/>
              <a:t>= 16, and </a:t>
            </a:r>
            <a:r>
              <a:rPr lang="en-US" i="1" dirty="0" smtClean="0"/>
              <a:t>n </a:t>
            </a:r>
            <a:r>
              <a:rPr lang="en-US" dirty="0" smtClean="0"/>
              <a:t>= 24).</a:t>
            </a:r>
          </a:p>
          <a:p>
            <a:r>
              <a:rPr lang="en-US" dirty="0" smtClean="0"/>
              <a:t>The whole address space was divided into five classes (class A, B, C, D, and 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Classful</a:t>
            </a:r>
            <a:r>
              <a:rPr lang="en-US" sz="3200" dirty="0" smtClean="0"/>
              <a:t> address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class A, the network length is 8 bits, but since the first bit (MSB), which is 0, defines the class, we can have only seven bits as the network identifier</a:t>
            </a:r>
          </a:p>
          <a:p>
            <a:r>
              <a:rPr lang="en-US" sz="2800" dirty="0" smtClean="0"/>
              <a:t>This means there are only 2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 = 128 networks in the world that can have a class A address</a:t>
            </a:r>
          </a:p>
          <a:p>
            <a:r>
              <a:rPr lang="en-US" sz="2800" dirty="0" smtClean="0"/>
              <a:t>In class B, the network length is 16 bits, but since the first two bits, which are  (10)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define the class, we can have only 14 bits as the network identifier</a:t>
            </a:r>
          </a:p>
          <a:p>
            <a:r>
              <a:rPr lang="en-US" sz="2800" dirty="0" smtClean="0"/>
              <a:t>This means there are only 2</a:t>
            </a:r>
            <a:r>
              <a:rPr lang="en-US" sz="2800" baseline="30000" dirty="0" smtClean="0"/>
              <a:t>14</a:t>
            </a:r>
            <a:r>
              <a:rPr lang="en-US" sz="2800" dirty="0" smtClean="0"/>
              <a:t> = 16,384 networks in the world that can have a class B address.</a:t>
            </a:r>
          </a:p>
          <a:p>
            <a:r>
              <a:rPr lang="en-US" sz="2800" dirty="0" smtClean="0"/>
              <a:t>All addresses that start with (110)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belong to class C. In class C, the network length is 24 bits, but since three bits define the class, we can have only 21 bits as the network identifier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1131</Words>
  <Application>Microsoft Office PowerPoint</Application>
  <PresentationFormat>On-screen Show (4:3)</PresentationFormat>
  <Paragraphs>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Understanding IP addressing </vt:lpstr>
      <vt:lpstr>IP address</vt:lpstr>
      <vt:lpstr>Slide 3</vt:lpstr>
      <vt:lpstr>IP- V4 Addressing issue </vt:lpstr>
      <vt:lpstr>Slide 5</vt:lpstr>
      <vt:lpstr>Growth of routing table </vt:lpstr>
      <vt:lpstr>Dotted Decimal Notation </vt:lpstr>
      <vt:lpstr>Classful Addressing </vt:lpstr>
      <vt:lpstr>Classful address</vt:lpstr>
      <vt:lpstr>Slide 10</vt:lpstr>
      <vt:lpstr>Primary Address Classes </vt:lpstr>
      <vt:lpstr>Private IP address</vt:lpstr>
      <vt:lpstr>Sub netting </vt:lpstr>
      <vt:lpstr> Subnet  Address Hierarchy </vt:lpstr>
      <vt:lpstr>Slide 15</vt:lpstr>
      <vt:lpstr>Slide 16</vt:lpstr>
      <vt:lpstr>Slide 17</vt:lpstr>
      <vt:lpstr>Slide 18</vt:lpstr>
      <vt:lpstr>Extended Network Prefix </vt:lpstr>
      <vt:lpstr>Slide 20</vt:lpstr>
      <vt:lpstr>Slide 21</vt:lpstr>
      <vt:lpstr>Slide 22</vt:lpstr>
      <vt:lpstr>Subnet Design Considerations</vt:lpstr>
      <vt:lpstr>Subnet example </vt:lpstr>
      <vt:lpstr>The All-0s Subnet and All-1s Subnet</vt:lpstr>
      <vt:lpstr>All 1 subnet </vt:lpstr>
      <vt:lpstr>All 0 subnet</vt:lpstr>
      <vt:lpstr>Defining Host Addresses for Each Subnet</vt:lpstr>
      <vt:lpstr>Variable Length Subnet Masks (VLSM)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IP addressing</dc:title>
  <dc:creator>JPM</dc:creator>
  <cp:lastModifiedBy>JPM</cp:lastModifiedBy>
  <cp:revision>32</cp:revision>
  <dcterms:created xsi:type="dcterms:W3CDTF">2006-08-16T00:00:00Z</dcterms:created>
  <dcterms:modified xsi:type="dcterms:W3CDTF">2020-02-07T04:04:03Z</dcterms:modified>
</cp:coreProperties>
</file>