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79"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72"/>
    <a:srgbClr val="FF00FF"/>
    <a:srgbClr val="000000"/>
    <a:srgbClr val="660066"/>
    <a:srgbClr val="000099"/>
    <a:srgbClr val="CC3300"/>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6" d="100"/>
          <a:sy n="106" d="100"/>
        </p:scale>
        <p:origin x="-1680" y="-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026"/>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0" tIns="48250" rIns="96500" bIns="48250" numCol="1" anchor="t" anchorCtr="0" compatLnSpc="1">
            <a:prstTxWarp prst="textNoShape">
              <a:avLst/>
            </a:prstTxWarp>
          </a:bodyPr>
          <a:lstStyle>
            <a:lvl1pPr algn="l" defTabSz="965200">
              <a:defRPr sz="1300"/>
            </a:lvl1pPr>
          </a:lstStyle>
          <a:p>
            <a:pPr>
              <a:defRPr/>
            </a:pPr>
            <a:endParaRPr lang="en-US"/>
          </a:p>
        </p:txBody>
      </p:sp>
      <p:sp>
        <p:nvSpPr>
          <p:cNvPr id="12291" name="Rectangle 1027"/>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0" tIns="48250" rIns="96500" bIns="48250" numCol="1" anchor="t" anchorCtr="0" compatLnSpc="1">
            <a:prstTxWarp prst="textNoShape">
              <a:avLst/>
            </a:prstTxWarp>
          </a:bodyPr>
          <a:lstStyle>
            <a:lvl1pPr algn="r" defTabSz="965200">
              <a:defRPr sz="1300"/>
            </a:lvl1pPr>
          </a:lstStyle>
          <a:p>
            <a:pPr>
              <a:defRPr/>
            </a:pPr>
            <a:endParaRPr lang="en-US"/>
          </a:p>
        </p:txBody>
      </p:sp>
      <p:sp>
        <p:nvSpPr>
          <p:cNvPr id="12292" name="Rectangle 1028"/>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0" tIns="48250" rIns="96500" bIns="48250" numCol="1" anchor="b" anchorCtr="0" compatLnSpc="1">
            <a:prstTxWarp prst="textNoShape">
              <a:avLst/>
            </a:prstTxWarp>
          </a:bodyPr>
          <a:lstStyle>
            <a:lvl1pPr algn="l" defTabSz="965200">
              <a:defRPr sz="1300"/>
            </a:lvl1pPr>
          </a:lstStyle>
          <a:p>
            <a:pPr>
              <a:defRPr/>
            </a:pPr>
            <a:endParaRPr lang="en-US"/>
          </a:p>
        </p:txBody>
      </p:sp>
      <p:sp>
        <p:nvSpPr>
          <p:cNvPr id="12293" name="Rectangle 1029"/>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0" tIns="48250" rIns="96500" bIns="48250" numCol="1" anchor="b" anchorCtr="0" compatLnSpc="1">
            <a:prstTxWarp prst="textNoShape">
              <a:avLst/>
            </a:prstTxWarp>
          </a:bodyPr>
          <a:lstStyle>
            <a:lvl1pPr algn="r" defTabSz="965200">
              <a:defRPr sz="1300"/>
            </a:lvl1pPr>
          </a:lstStyle>
          <a:p>
            <a:pPr>
              <a:defRPr/>
            </a:pPr>
            <a:fld id="{DA5EBCA9-F1A2-4876-AAB6-D4D52701723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4897" tIns="47449" rIns="94897" bIns="47449" numCol="1" anchor="t" anchorCtr="0" compatLnSpc="1">
            <a:prstTxWarp prst="textNoShape">
              <a:avLst/>
            </a:prstTxWarp>
          </a:bodyPr>
          <a:lstStyle>
            <a:lvl1pPr algn="l" defTabSz="949325">
              <a:defRPr sz="1300"/>
            </a:lvl1pPr>
          </a:lstStyle>
          <a:p>
            <a:pPr>
              <a:defRPr/>
            </a:pPr>
            <a:endParaRPr lang="en-US"/>
          </a:p>
        </p:txBody>
      </p:sp>
      <p:sp>
        <p:nvSpPr>
          <p:cNvPr id="136195" name="Rectangle 3"/>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4897" tIns="47449" rIns="94897" bIns="47449" numCol="1" anchor="t" anchorCtr="0" compatLnSpc="1">
            <a:prstTxWarp prst="textNoShape">
              <a:avLst/>
            </a:prstTxWarp>
          </a:bodyPr>
          <a:lstStyle>
            <a:lvl1pPr algn="r" defTabSz="949325">
              <a:defRPr sz="130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136197" name="Rectangle 5"/>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4897" tIns="47449" rIns="94897" bIns="474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6198" name="Rectangle 6"/>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4897" tIns="47449" rIns="94897" bIns="47449" numCol="1" anchor="b" anchorCtr="0" compatLnSpc="1">
            <a:prstTxWarp prst="textNoShape">
              <a:avLst/>
            </a:prstTxWarp>
          </a:bodyPr>
          <a:lstStyle>
            <a:lvl1pPr algn="l" defTabSz="949325">
              <a:defRPr sz="1300"/>
            </a:lvl1pPr>
          </a:lstStyle>
          <a:p>
            <a:pPr>
              <a:defRPr/>
            </a:pPr>
            <a:endParaRPr lang="en-US"/>
          </a:p>
        </p:txBody>
      </p:sp>
      <p:sp>
        <p:nvSpPr>
          <p:cNvPr id="136199" name="Rectangle 7"/>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4897" tIns="47449" rIns="94897" bIns="47449" numCol="1" anchor="b" anchorCtr="0" compatLnSpc="1">
            <a:prstTxWarp prst="textNoShape">
              <a:avLst/>
            </a:prstTxWarp>
          </a:bodyPr>
          <a:lstStyle>
            <a:lvl1pPr algn="r" defTabSz="949325">
              <a:defRPr sz="1300"/>
            </a:lvl1pPr>
          </a:lstStyle>
          <a:p>
            <a:pPr>
              <a:defRPr/>
            </a:pPr>
            <a:fld id="{CABF0242-F0A9-4E06-8B73-512AB5C6E52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6F503EA-DDDB-4EDD-8A3E-5F40ACE445AF}" type="slidenum">
              <a:rPr lang="en-US" smtClean="0"/>
              <a:pPr/>
              <a:t>1</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7782C61-F259-4275-AA6E-B11864B7580B}" type="slidenum">
              <a:rPr lang="en-US" smtClean="0"/>
              <a:pPr/>
              <a:t>11</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B8675E7-DD32-459F-B054-4650AB6ADCF4}" type="slidenum">
              <a:rPr lang="en-US" smtClean="0"/>
              <a:pPr/>
              <a:t>12</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F4CAA61-0FEC-430C-8204-2E11CF060AB2}" type="slidenum">
              <a:rPr lang="en-US" smtClean="0"/>
              <a:pPr/>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5533BD0-E827-4D79-8084-4063096FD98E}" type="slidenum">
              <a:rPr lang="en-US" smtClean="0"/>
              <a:pPr/>
              <a:t>14</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CBCA722-622C-4DA7-A838-7B18F957F58C}" type="slidenum">
              <a:rPr lang="en-US" smtClean="0"/>
              <a:pPr/>
              <a:t>15</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859C745-A912-4FDA-B5D9-BF3D3E4328FA}" type="slidenum">
              <a:rPr lang="en-US" smtClean="0"/>
              <a:pPr/>
              <a:t>16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4D89A1D-889B-49B9-A553-C46D294BA88C}"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14F92A7-E912-4532-A284-45044E85D33E}" type="slidenum">
              <a:rPr lang="en-US" smtClean="0"/>
              <a:pPr/>
              <a:t>18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8195706-5FCD-49B1-8784-662F16D2D80A}" type="slidenum">
              <a:rPr lang="en-US" smtClean="0"/>
              <a:pPr/>
              <a:t>19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5C6E724-EB22-450D-BBF9-048685CF2935}" type="slidenum">
              <a:rPr lang="en-US" smtClean="0"/>
              <a:pPr/>
              <a:t>20</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89262C32-5EA3-4FDB-8979-734D277A69C9}" type="slidenum">
              <a:rPr lang="en-US" smtClean="0"/>
              <a:pPr/>
              <a:t>2</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F06E0D1-F964-4CD6-A6C9-F1E8B6E3C063}" type="slidenum">
              <a:rPr lang="en-US" smtClean="0"/>
              <a:pPr/>
              <a:t>21</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D9336CD-3339-44D5-8264-FDFF7F5774BE}" type="slidenum">
              <a:rPr lang="en-US" smtClean="0"/>
              <a:pPr/>
              <a:t>22</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4F05642-0419-4276-BDF8-FF0941B9B06F}" type="slidenum">
              <a:rPr lang="en-US" smtClean="0"/>
              <a:pPr/>
              <a:t>3</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DDA99D2-3731-43FA-95E0-5043F1B3FB7A}" type="slidenum">
              <a:rPr lang="en-US" smtClean="0"/>
              <a:pPr/>
              <a:t>4</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087A775-D016-47D7-A997-954D0D770165}" type="slidenum">
              <a:rPr lang="en-US" smtClean="0"/>
              <a:pPr/>
              <a:t>5</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01E79C5-14F0-48A1-824C-3D8065F067EB}" type="slidenum">
              <a:rPr lang="en-US" smtClean="0"/>
              <a:pPr/>
              <a:t>6</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9D09E77-0172-4B4E-8257-9B0A2B91477F}" type="slidenum">
              <a:rPr lang="en-US" smtClean="0"/>
              <a:pPr/>
              <a:t>7</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FF26BBA-1FC4-42F3-8F17-F8DC90CD1B79}" type="slidenum">
              <a:rPr lang="en-US" smtClean="0"/>
              <a:pPr/>
              <a:t>8</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CFEF19D-4085-4F85-8991-9CBF4D7C7AAA}" type="slidenum">
              <a:rPr lang="en-US" smtClean="0"/>
              <a:pPr/>
              <a:t>9</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9050" y="1109663"/>
            <a:ext cx="9156700" cy="757237"/>
            <a:chOff x="0" y="0"/>
            <a:chExt cx="5768" cy="477"/>
          </a:xfrm>
        </p:grpSpPr>
        <p:sp>
          <p:nvSpPr>
            <p:cNvPr id="5" name="Freeform 3"/>
            <p:cNvSpPr>
              <a:spLocks/>
            </p:cNvSpPr>
            <p:nvPr userDrawn="1"/>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headEnd/>
              <a:tailEnd/>
            </a:ln>
            <a:effectLst/>
          </p:spPr>
          <p:txBody>
            <a:bodyPr wrap="none" anchor="ctr"/>
            <a:lstStyle/>
            <a:p>
              <a:pPr>
                <a:defRPr/>
              </a:pPr>
              <a:endParaRPr lang="en-US"/>
            </a:p>
          </p:txBody>
        </p:sp>
        <p:sp>
          <p:nvSpPr>
            <p:cNvPr id="6" name="Freeform 4"/>
            <p:cNvSpPr>
              <a:spLocks/>
            </p:cNvSpPr>
            <p:nvPr userDrawn="1"/>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a:effectLst/>
          </p:spPr>
          <p:txBody>
            <a:bodyPr wrap="none" anchor="ctr"/>
            <a:lstStyle/>
            <a:p>
              <a:pPr>
                <a:defRPr/>
              </a:pPr>
              <a:endParaRPr lang="en-US"/>
            </a:p>
          </p:txBody>
        </p:sp>
        <p:sp>
          <p:nvSpPr>
            <p:cNvPr id="7" name="Freeform 5"/>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8" name="Freeform 6"/>
            <p:cNvSpPr>
              <a:spLocks/>
            </p:cNvSpPr>
            <p:nvPr userDrawn="1"/>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9" name="Freeform 7"/>
            <p:cNvSpPr>
              <a:spLocks/>
            </p:cNvSpPr>
            <p:nvPr userDrawn="1"/>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0" name="Freeform 8"/>
            <p:cNvSpPr>
              <a:spLocks/>
            </p:cNvSpPr>
            <p:nvPr userDrawn="1"/>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1" name="Freeform 9"/>
            <p:cNvSpPr>
              <a:spLocks/>
            </p:cNvSpPr>
            <p:nvPr userDrawn="1"/>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2" name="Freeform 10"/>
            <p:cNvSpPr>
              <a:spLocks/>
            </p:cNvSpPr>
            <p:nvPr userDrawn="1"/>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3" name="Freeform 11"/>
            <p:cNvSpPr>
              <a:spLocks/>
            </p:cNvSpPr>
            <p:nvPr userDrawn="1"/>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4" name="Freeform 12"/>
            <p:cNvSpPr>
              <a:spLocks/>
            </p:cNvSpPr>
            <p:nvPr userDrawn="1"/>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5" name="Freeform 13"/>
            <p:cNvSpPr>
              <a:spLocks/>
            </p:cNvSpPr>
            <p:nvPr userDrawn="1"/>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6" name="Freeform 14"/>
            <p:cNvSpPr>
              <a:spLocks/>
            </p:cNvSpPr>
            <p:nvPr userDrawn="1"/>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7" name="Freeform 15"/>
            <p:cNvSpPr>
              <a:spLocks/>
            </p:cNvSpPr>
            <p:nvPr userDrawn="1"/>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8" name="Freeform 16"/>
            <p:cNvSpPr>
              <a:spLocks/>
            </p:cNvSpPr>
            <p:nvPr userDrawn="1"/>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9" name="Freeform 17"/>
            <p:cNvSpPr>
              <a:spLocks/>
            </p:cNvSpPr>
            <p:nvPr userDrawn="1"/>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20" name="Freeform 18"/>
            <p:cNvSpPr>
              <a:spLocks/>
            </p:cNvSpPr>
            <p:nvPr userDrawn="1"/>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21" name="Freeform 19"/>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22" name="Freeform 20"/>
            <p:cNvSpPr>
              <a:spLocks/>
            </p:cNvSpPr>
            <p:nvPr userDrawn="1"/>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23" name="Freeform 21"/>
            <p:cNvSpPr>
              <a:spLocks/>
            </p:cNvSpPr>
            <p:nvPr userDrawn="1"/>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24" name="Freeform 22"/>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pPr>
                <a:defRPr/>
              </a:pPr>
              <a:endParaRPr lang="en-US"/>
            </a:p>
          </p:txBody>
        </p:sp>
        <p:sp>
          <p:nvSpPr>
            <p:cNvPr id="25" name="Freeform 23"/>
            <p:cNvSpPr>
              <a:spLocks/>
            </p:cNvSpPr>
            <p:nvPr userDrawn="1"/>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pPr>
                <a:defRPr/>
              </a:pPr>
              <a:endParaRPr lang="en-US"/>
            </a:p>
          </p:txBody>
        </p:sp>
        <p:sp>
          <p:nvSpPr>
            <p:cNvPr id="26" name="Freeform 24"/>
            <p:cNvSpPr>
              <a:spLocks/>
            </p:cNvSpPr>
            <p:nvPr userDrawn="1"/>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27" name="Group 25"/>
          <p:cNvGrpSpPr>
            <a:grpSpLocks/>
          </p:cNvGrpSpPr>
          <p:nvPr/>
        </p:nvGrpSpPr>
        <p:grpSpPr bwMode="auto">
          <a:xfrm>
            <a:off x="20638" y="6161088"/>
            <a:ext cx="9169400" cy="138112"/>
            <a:chOff x="0" y="4032"/>
            <a:chExt cx="5776" cy="87"/>
          </a:xfrm>
        </p:grpSpPr>
        <p:sp>
          <p:nvSpPr>
            <p:cNvPr id="28" name="Freeform 26"/>
            <p:cNvSpPr>
              <a:spLocks/>
            </p:cNvSpPr>
            <p:nvPr userDrawn="1"/>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29" name="Freeform 27"/>
            <p:cNvSpPr>
              <a:spLocks/>
            </p:cNvSpPr>
            <p:nvPr userDrawn="1"/>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30" name="Freeform 28"/>
            <p:cNvSpPr>
              <a:spLocks/>
            </p:cNvSpPr>
            <p:nvPr userDrawn="1"/>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sp>
        <p:nvSpPr>
          <p:cNvPr id="5149" name="Rectangle 29"/>
          <p:cNvSpPr>
            <a:spLocks noGrp="1" noChangeArrowheads="1"/>
          </p:cNvSpPr>
          <p:nvPr>
            <p:ph type="ctrTitle" sz="quarter"/>
          </p:nvPr>
        </p:nvSpPr>
        <p:spPr>
          <a:xfrm>
            <a:off x="685800" y="1868488"/>
            <a:ext cx="7772400" cy="1600200"/>
          </a:xfrm>
        </p:spPr>
        <p:txBody>
          <a:bodyPr anchorCtr="1"/>
          <a:lstStyle>
            <a:lvl1pPr>
              <a:defRPr/>
            </a:lvl1pPr>
          </a:lstStyle>
          <a:p>
            <a:r>
              <a:rPr lang="en-US"/>
              <a:t>Click to edit Master title style</a:t>
            </a:r>
          </a:p>
        </p:txBody>
      </p:sp>
      <p:sp>
        <p:nvSpPr>
          <p:cNvPr id="5150"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r>
              <a:rPr lang="en-US"/>
              <a:t>Click to edit Master subtitle style</a:t>
            </a:r>
          </a:p>
        </p:txBody>
      </p:sp>
      <p:sp>
        <p:nvSpPr>
          <p:cNvPr id="31" name="Rectangle 31"/>
          <p:cNvSpPr>
            <a:spLocks noGrp="1" noChangeArrowheads="1"/>
          </p:cNvSpPr>
          <p:nvPr>
            <p:ph type="dt" sz="quarter" idx="10"/>
          </p:nvPr>
        </p:nvSpPr>
        <p:spPr>
          <a:xfrm>
            <a:off x="685800" y="6348413"/>
            <a:ext cx="1905000" cy="457200"/>
          </a:xfrm>
        </p:spPr>
        <p:txBody>
          <a:bodyPr/>
          <a:lstStyle>
            <a:lvl1pPr>
              <a:defRPr/>
            </a:lvl1pPr>
          </a:lstStyle>
          <a:p>
            <a:pPr>
              <a:defRPr/>
            </a:pPr>
            <a:fld id="{83C6D649-516C-4BD5-9E3E-E8753920DE6A}" type="datetime1">
              <a:rPr lang="en-US"/>
              <a:pPr>
                <a:defRPr/>
              </a:pPr>
              <a:t>2/17/2020</a:t>
            </a:fld>
            <a:endParaRPr lang="en-US"/>
          </a:p>
        </p:txBody>
      </p:sp>
      <p:sp>
        <p:nvSpPr>
          <p:cNvPr id="32" name="Rectangle 32"/>
          <p:cNvSpPr>
            <a:spLocks noGrp="1" noChangeArrowheads="1"/>
          </p:cNvSpPr>
          <p:nvPr>
            <p:ph type="ftr" sz="quarter" idx="11"/>
          </p:nvPr>
        </p:nvSpPr>
        <p:spPr>
          <a:xfrm>
            <a:off x="3048000" y="6348413"/>
            <a:ext cx="3200400" cy="457200"/>
          </a:xfrm>
        </p:spPr>
        <p:txBody>
          <a:bodyPr/>
          <a:lstStyle>
            <a:lvl1pPr>
              <a:defRPr/>
            </a:lvl1pPr>
          </a:lstStyle>
          <a:p>
            <a:pPr>
              <a:defRPr/>
            </a:pPr>
            <a:endParaRPr lang="en-US"/>
          </a:p>
        </p:txBody>
      </p:sp>
      <p:sp>
        <p:nvSpPr>
          <p:cNvPr id="33" name="Rectangle 33"/>
          <p:cNvSpPr>
            <a:spLocks noGrp="1" noChangeArrowheads="1"/>
          </p:cNvSpPr>
          <p:nvPr>
            <p:ph type="sldNum" sz="quarter" idx="12"/>
          </p:nvPr>
        </p:nvSpPr>
        <p:spPr>
          <a:xfrm>
            <a:off x="6553200" y="6348413"/>
            <a:ext cx="1905000" cy="457200"/>
          </a:xfrm>
        </p:spPr>
        <p:txBody>
          <a:bodyPr/>
          <a:lstStyle>
            <a:lvl1pPr>
              <a:defRPr/>
            </a:lvl1pPr>
          </a:lstStyle>
          <a:p>
            <a:pPr>
              <a:defRPr/>
            </a:pPr>
            <a:fld id="{F1A462CD-C77F-494A-A256-FA5AF2737FCE}"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dt" sz="half" idx="10"/>
          </p:nvPr>
        </p:nvSpPr>
        <p:spPr>
          <a:ln/>
        </p:spPr>
        <p:txBody>
          <a:bodyPr/>
          <a:lstStyle>
            <a:lvl1pPr>
              <a:defRPr/>
            </a:lvl1pPr>
          </a:lstStyle>
          <a:p>
            <a:pPr>
              <a:defRPr/>
            </a:pPr>
            <a:fld id="{E43F656A-F5CB-4545-A15D-D73F61E80BA3}" type="datetime1">
              <a:rPr lang="en-US"/>
              <a:pPr>
                <a:defRPr/>
              </a:pPr>
              <a:t>2/17/2020</a:t>
            </a:fld>
            <a:endParaRPr lang="en-US"/>
          </a:p>
        </p:txBody>
      </p:sp>
      <p:sp>
        <p:nvSpPr>
          <p:cNvPr id="5"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6" name="Rectangle 33"/>
          <p:cNvSpPr>
            <a:spLocks noGrp="1" noChangeArrowheads="1"/>
          </p:cNvSpPr>
          <p:nvPr>
            <p:ph type="sldNum" sz="quarter" idx="12"/>
          </p:nvPr>
        </p:nvSpPr>
        <p:spPr>
          <a:ln/>
        </p:spPr>
        <p:txBody>
          <a:bodyPr/>
          <a:lstStyle>
            <a:lvl1pPr>
              <a:defRPr/>
            </a:lvl1pPr>
          </a:lstStyle>
          <a:p>
            <a:pPr>
              <a:defRPr/>
            </a:pPr>
            <a:fld id="{D79BD1E3-FF31-401A-B228-5DA77BCB0CDF}"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0193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9055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dt" sz="half" idx="10"/>
          </p:nvPr>
        </p:nvSpPr>
        <p:spPr>
          <a:ln/>
        </p:spPr>
        <p:txBody>
          <a:bodyPr/>
          <a:lstStyle>
            <a:lvl1pPr>
              <a:defRPr/>
            </a:lvl1pPr>
          </a:lstStyle>
          <a:p>
            <a:pPr>
              <a:defRPr/>
            </a:pPr>
            <a:fld id="{6AA97F43-EB43-440D-9CDD-5E1460F5C5F7}" type="datetime1">
              <a:rPr lang="en-US"/>
              <a:pPr>
                <a:defRPr/>
              </a:pPr>
              <a:t>2/17/2020</a:t>
            </a:fld>
            <a:endParaRPr lang="en-US"/>
          </a:p>
        </p:txBody>
      </p:sp>
      <p:sp>
        <p:nvSpPr>
          <p:cNvPr id="5"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6" name="Rectangle 33"/>
          <p:cNvSpPr>
            <a:spLocks noGrp="1" noChangeArrowheads="1"/>
          </p:cNvSpPr>
          <p:nvPr>
            <p:ph type="sldNum" sz="quarter" idx="12"/>
          </p:nvPr>
        </p:nvSpPr>
        <p:spPr>
          <a:ln/>
        </p:spPr>
        <p:txBody>
          <a:bodyPr/>
          <a:lstStyle>
            <a:lvl1pPr>
              <a:defRPr/>
            </a:lvl1pPr>
          </a:lstStyle>
          <a:p>
            <a:pPr>
              <a:defRPr/>
            </a:pPr>
            <a:fld id="{6B2452B5-8174-4A4B-8287-3CC091723893}"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dt" sz="half" idx="10"/>
          </p:nvPr>
        </p:nvSpPr>
        <p:spPr>
          <a:ln/>
        </p:spPr>
        <p:txBody>
          <a:bodyPr/>
          <a:lstStyle>
            <a:lvl1pPr>
              <a:defRPr/>
            </a:lvl1pPr>
          </a:lstStyle>
          <a:p>
            <a:pPr>
              <a:defRPr/>
            </a:pPr>
            <a:fld id="{5F86DF49-212C-416B-B524-D5323B3246CE}" type="datetime1">
              <a:rPr lang="en-US"/>
              <a:pPr>
                <a:defRPr/>
              </a:pPr>
              <a:t>2/17/2020</a:t>
            </a:fld>
            <a:endParaRPr lang="en-US"/>
          </a:p>
        </p:txBody>
      </p:sp>
      <p:sp>
        <p:nvSpPr>
          <p:cNvPr id="5"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6" name="Rectangle 33"/>
          <p:cNvSpPr>
            <a:spLocks noGrp="1" noChangeArrowheads="1"/>
          </p:cNvSpPr>
          <p:nvPr>
            <p:ph type="sldNum" sz="quarter" idx="12"/>
          </p:nvPr>
        </p:nvSpPr>
        <p:spPr>
          <a:ln/>
        </p:spPr>
        <p:txBody>
          <a:bodyPr/>
          <a:lstStyle>
            <a:lvl1pPr>
              <a:defRPr/>
            </a:lvl1pPr>
          </a:lstStyle>
          <a:p>
            <a:pPr>
              <a:defRPr/>
            </a:pPr>
            <a:fld id="{C44CA9E7-0E55-4766-A13D-B4FCDCB204D3}"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1"/>
          <p:cNvSpPr>
            <a:spLocks noGrp="1" noChangeArrowheads="1"/>
          </p:cNvSpPr>
          <p:nvPr>
            <p:ph type="dt" sz="half" idx="10"/>
          </p:nvPr>
        </p:nvSpPr>
        <p:spPr>
          <a:ln/>
        </p:spPr>
        <p:txBody>
          <a:bodyPr/>
          <a:lstStyle>
            <a:lvl1pPr>
              <a:defRPr/>
            </a:lvl1pPr>
          </a:lstStyle>
          <a:p>
            <a:pPr>
              <a:defRPr/>
            </a:pPr>
            <a:fld id="{CB3D6B07-B1F8-4268-83FF-20A4776C49F0}" type="datetime1">
              <a:rPr lang="en-US"/>
              <a:pPr>
                <a:defRPr/>
              </a:pPr>
              <a:t>2/17/2020</a:t>
            </a:fld>
            <a:endParaRPr lang="en-US"/>
          </a:p>
        </p:txBody>
      </p:sp>
      <p:sp>
        <p:nvSpPr>
          <p:cNvPr id="5"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6" name="Rectangle 33"/>
          <p:cNvSpPr>
            <a:spLocks noGrp="1" noChangeArrowheads="1"/>
          </p:cNvSpPr>
          <p:nvPr>
            <p:ph type="sldNum" sz="quarter" idx="12"/>
          </p:nvPr>
        </p:nvSpPr>
        <p:spPr>
          <a:ln/>
        </p:spPr>
        <p:txBody>
          <a:bodyPr/>
          <a:lstStyle>
            <a:lvl1pPr>
              <a:defRPr/>
            </a:lvl1pPr>
          </a:lstStyle>
          <a:p>
            <a:pPr>
              <a:defRPr/>
            </a:pPr>
            <a:fld id="{DB7D10CA-22E1-483B-A873-59993469F373}"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962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00600" y="914400"/>
            <a:ext cx="3962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1"/>
          <p:cNvSpPr>
            <a:spLocks noGrp="1" noChangeArrowheads="1"/>
          </p:cNvSpPr>
          <p:nvPr>
            <p:ph type="dt" sz="half" idx="10"/>
          </p:nvPr>
        </p:nvSpPr>
        <p:spPr>
          <a:ln/>
        </p:spPr>
        <p:txBody>
          <a:bodyPr/>
          <a:lstStyle>
            <a:lvl1pPr>
              <a:defRPr/>
            </a:lvl1pPr>
          </a:lstStyle>
          <a:p>
            <a:pPr>
              <a:defRPr/>
            </a:pPr>
            <a:fld id="{04A4E177-61D4-4412-BCEE-2F9DB7BE9E0B}" type="datetime1">
              <a:rPr lang="en-US"/>
              <a:pPr>
                <a:defRPr/>
              </a:pPr>
              <a:t>2/17/2020</a:t>
            </a:fld>
            <a:endParaRPr lang="en-US"/>
          </a:p>
        </p:txBody>
      </p:sp>
      <p:sp>
        <p:nvSpPr>
          <p:cNvPr id="6"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7" name="Rectangle 33"/>
          <p:cNvSpPr>
            <a:spLocks noGrp="1" noChangeArrowheads="1"/>
          </p:cNvSpPr>
          <p:nvPr>
            <p:ph type="sldNum" sz="quarter" idx="12"/>
          </p:nvPr>
        </p:nvSpPr>
        <p:spPr>
          <a:ln/>
        </p:spPr>
        <p:txBody>
          <a:bodyPr/>
          <a:lstStyle>
            <a:lvl1pPr>
              <a:defRPr/>
            </a:lvl1pPr>
          </a:lstStyle>
          <a:p>
            <a:pPr>
              <a:defRPr/>
            </a:pPr>
            <a:fld id="{791A9985-8076-497F-9986-2A88942E6933}"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1"/>
          <p:cNvSpPr>
            <a:spLocks noGrp="1" noChangeArrowheads="1"/>
          </p:cNvSpPr>
          <p:nvPr>
            <p:ph type="dt" sz="half" idx="10"/>
          </p:nvPr>
        </p:nvSpPr>
        <p:spPr>
          <a:ln/>
        </p:spPr>
        <p:txBody>
          <a:bodyPr/>
          <a:lstStyle>
            <a:lvl1pPr>
              <a:defRPr/>
            </a:lvl1pPr>
          </a:lstStyle>
          <a:p>
            <a:pPr>
              <a:defRPr/>
            </a:pPr>
            <a:fld id="{4661390E-97F1-449E-94C2-AE8CF9BC2143}" type="datetime1">
              <a:rPr lang="en-US"/>
              <a:pPr>
                <a:defRPr/>
              </a:pPr>
              <a:t>2/17/2020</a:t>
            </a:fld>
            <a:endParaRPr lang="en-US"/>
          </a:p>
        </p:txBody>
      </p:sp>
      <p:sp>
        <p:nvSpPr>
          <p:cNvPr id="8"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9" name="Rectangle 33"/>
          <p:cNvSpPr>
            <a:spLocks noGrp="1" noChangeArrowheads="1"/>
          </p:cNvSpPr>
          <p:nvPr>
            <p:ph type="sldNum" sz="quarter" idx="12"/>
          </p:nvPr>
        </p:nvSpPr>
        <p:spPr>
          <a:ln/>
        </p:spPr>
        <p:txBody>
          <a:bodyPr/>
          <a:lstStyle>
            <a:lvl1pPr>
              <a:defRPr/>
            </a:lvl1pPr>
          </a:lstStyle>
          <a:p>
            <a:pPr>
              <a:defRPr/>
            </a:pPr>
            <a:fld id="{CF8B8E83-FB2D-4651-8480-B82489CB3BBC}"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1"/>
          <p:cNvSpPr>
            <a:spLocks noGrp="1" noChangeArrowheads="1"/>
          </p:cNvSpPr>
          <p:nvPr>
            <p:ph type="dt" sz="half" idx="10"/>
          </p:nvPr>
        </p:nvSpPr>
        <p:spPr>
          <a:ln/>
        </p:spPr>
        <p:txBody>
          <a:bodyPr/>
          <a:lstStyle>
            <a:lvl1pPr>
              <a:defRPr/>
            </a:lvl1pPr>
          </a:lstStyle>
          <a:p>
            <a:pPr>
              <a:defRPr/>
            </a:pPr>
            <a:fld id="{10DFECCB-2F15-4118-A466-3202A4526DB2}" type="datetime1">
              <a:rPr lang="en-US"/>
              <a:pPr>
                <a:defRPr/>
              </a:pPr>
              <a:t>2/17/2020</a:t>
            </a:fld>
            <a:endParaRPr lang="en-US"/>
          </a:p>
        </p:txBody>
      </p:sp>
      <p:sp>
        <p:nvSpPr>
          <p:cNvPr id="4"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5" name="Rectangle 33"/>
          <p:cNvSpPr>
            <a:spLocks noGrp="1" noChangeArrowheads="1"/>
          </p:cNvSpPr>
          <p:nvPr>
            <p:ph type="sldNum" sz="quarter" idx="12"/>
          </p:nvPr>
        </p:nvSpPr>
        <p:spPr>
          <a:ln/>
        </p:spPr>
        <p:txBody>
          <a:bodyPr/>
          <a:lstStyle>
            <a:lvl1pPr>
              <a:defRPr/>
            </a:lvl1pPr>
          </a:lstStyle>
          <a:p>
            <a:pPr>
              <a:defRPr/>
            </a:pPr>
            <a:fld id="{BB126D9F-D9D7-48D5-870C-DB04FD3D1F2E}"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fld id="{F28B12D3-B0B8-4874-9E49-471B365B087E}" type="datetime1">
              <a:rPr lang="en-US"/>
              <a:pPr>
                <a:defRPr/>
              </a:pPr>
              <a:t>2/17/2020</a:t>
            </a:fld>
            <a:endParaRPr lang="en-US"/>
          </a:p>
        </p:txBody>
      </p:sp>
      <p:sp>
        <p:nvSpPr>
          <p:cNvPr id="3"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4" name="Rectangle 33"/>
          <p:cNvSpPr>
            <a:spLocks noGrp="1" noChangeArrowheads="1"/>
          </p:cNvSpPr>
          <p:nvPr>
            <p:ph type="sldNum" sz="quarter" idx="12"/>
          </p:nvPr>
        </p:nvSpPr>
        <p:spPr>
          <a:ln/>
        </p:spPr>
        <p:txBody>
          <a:bodyPr/>
          <a:lstStyle>
            <a:lvl1pPr>
              <a:defRPr/>
            </a:lvl1pPr>
          </a:lstStyle>
          <a:p>
            <a:pPr>
              <a:defRPr/>
            </a:pPr>
            <a:fld id="{C6E2C082-0A0A-4E78-BD1B-6ACE2772DA2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dt" sz="half" idx="10"/>
          </p:nvPr>
        </p:nvSpPr>
        <p:spPr>
          <a:ln/>
        </p:spPr>
        <p:txBody>
          <a:bodyPr/>
          <a:lstStyle>
            <a:lvl1pPr>
              <a:defRPr/>
            </a:lvl1pPr>
          </a:lstStyle>
          <a:p>
            <a:pPr>
              <a:defRPr/>
            </a:pPr>
            <a:fld id="{42DC93A8-AC94-476E-B150-5E59DBC1D9ED}" type="datetime1">
              <a:rPr lang="en-US"/>
              <a:pPr>
                <a:defRPr/>
              </a:pPr>
              <a:t>2/17/2020</a:t>
            </a:fld>
            <a:endParaRPr lang="en-US"/>
          </a:p>
        </p:txBody>
      </p:sp>
      <p:sp>
        <p:nvSpPr>
          <p:cNvPr id="6"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7" name="Rectangle 33"/>
          <p:cNvSpPr>
            <a:spLocks noGrp="1" noChangeArrowheads="1"/>
          </p:cNvSpPr>
          <p:nvPr>
            <p:ph type="sldNum" sz="quarter" idx="12"/>
          </p:nvPr>
        </p:nvSpPr>
        <p:spPr>
          <a:ln/>
        </p:spPr>
        <p:txBody>
          <a:bodyPr/>
          <a:lstStyle>
            <a:lvl1pPr>
              <a:defRPr/>
            </a:lvl1pPr>
          </a:lstStyle>
          <a:p>
            <a:pPr>
              <a:defRPr/>
            </a:pPr>
            <a:fld id="{89244105-E2F4-4E52-B201-982E7D472E9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dt" sz="half" idx="10"/>
          </p:nvPr>
        </p:nvSpPr>
        <p:spPr>
          <a:ln/>
        </p:spPr>
        <p:txBody>
          <a:bodyPr/>
          <a:lstStyle>
            <a:lvl1pPr>
              <a:defRPr/>
            </a:lvl1pPr>
          </a:lstStyle>
          <a:p>
            <a:pPr>
              <a:defRPr/>
            </a:pPr>
            <a:fld id="{048AE37E-F648-4758-82C1-6AEA4D096195}" type="datetime1">
              <a:rPr lang="en-US"/>
              <a:pPr>
                <a:defRPr/>
              </a:pPr>
              <a:t>2/17/2020</a:t>
            </a:fld>
            <a:endParaRPr lang="en-US"/>
          </a:p>
        </p:txBody>
      </p:sp>
      <p:sp>
        <p:nvSpPr>
          <p:cNvPr id="6" name="Rectangle 32"/>
          <p:cNvSpPr>
            <a:spLocks noGrp="1" noChangeArrowheads="1"/>
          </p:cNvSpPr>
          <p:nvPr>
            <p:ph type="ftr" sz="quarter" idx="11"/>
          </p:nvPr>
        </p:nvSpPr>
        <p:spPr>
          <a:ln/>
        </p:spPr>
        <p:txBody>
          <a:bodyPr/>
          <a:lstStyle>
            <a:lvl1pPr>
              <a:defRPr/>
            </a:lvl1pPr>
          </a:lstStyle>
          <a:p>
            <a:pPr>
              <a:defRPr/>
            </a:pPr>
            <a:r>
              <a:rPr lang="en-US"/>
              <a:t>Sundar B.         CS/IS C446         J.P. Misra</a:t>
            </a:r>
          </a:p>
        </p:txBody>
      </p:sp>
      <p:sp>
        <p:nvSpPr>
          <p:cNvPr id="7" name="Rectangle 33"/>
          <p:cNvSpPr>
            <a:spLocks noGrp="1" noChangeArrowheads="1"/>
          </p:cNvSpPr>
          <p:nvPr>
            <p:ph type="sldNum" sz="quarter" idx="12"/>
          </p:nvPr>
        </p:nvSpPr>
        <p:spPr>
          <a:ln/>
        </p:spPr>
        <p:txBody>
          <a:bodyPr/>
          <a:lstStyle>
            <a:lvl1pPr>
              <a:defRPr/>
            </a:lvl1pPr>
          </a:lstStyle>
          <a:p>
            <a:pPr>
              <a:defRPr/>
            </a:pPr>
            <a:fld id="{5CB0A79D-A616-48D4-B59A-0BDB49994D35}"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56700" cy="685800"/>
            <a:chOff x="0" y="0"/>
            <a:chExt cx="5768" cy="477"/>
          </a:xfrm>
        </p:grpSpPr>
        <p:sp>
          <p:nvSpPr>
            <p:cNvPr id="4099" name="Freeform 3"/>
            <p:cNvSpPr>
              <a:spLocks/>
            </p:cNvSpPr>
            <p:nvPr userDrawn="1"/>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headEnd/>
              <a:tailEnd/>
            </a:ln>
            <a:effectLst/>
          </p:spPr>
          <p:txBody>
            <a:bodyPr wrap="none" anchor="ctr"/>
            <a:lstStyle/>
            <a:p>
              <a:pPr>
                <a:defRPr/>
              </a:pPr>
              <a:endParaRPr lang="en-US"/>
            </a:p>
          </p:txBody>
        </p:sp>
        <p:sp>
          <p:nvSpPr>
            <p:cNvPr id="4100" name="Freeform 4"/>
            <p:cNvSpPr>
              <a:spLocks/>
            </p:cNvSpPr>
            <p:nvPr userDrawn="1"/>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a:effectLst/>
          </p:spPr>
          <p:txBody>
            <a:bodyPr wrap="none" anchor="ctr"/>
            <a:lstStyle/>
            <a:p>
              <a:pPr>
                <a:defRPr/>
              </a:pPr>
              <a:endParaRPr lang="en-US"/>
            </a:p>
          </p:txBody>
        </p:sp>
        <p:sp>
          <p:nvSpPr>
            <p:cNvPr id="4101" name="Freeform 5"/>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02" name="Freeform 6"/>
            <p:cNvSpPr>
              <a:spLocks/>
            </p:cNvSpPr>
            <p:nvPr userDrawn="1"/>
          </p:nvSpPr>
          <p:spPr bwMode="auto">
            <a:xfrm>
              <a:off x="131" y="269"/>
              <a:ext cx="251" cy="192"/>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03" name="Freeform 7"/>
            <p:cNvSpPr>
              <a:spLocks/>
            </p:cNvSpPr>
            <p:nvPr userDrawn="1"/>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04" name="Freeform 8"/>
            <p:cNvSpPr>
              <a:spLocks/>
            </p:cNvSpPr>
            <p:nvPr userDrawn="1"/>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05" name="Freeform 9"/>
            <p:cNvSpPr>
              <a:spLocks/>
            </p:cNvSpPr>
            <p:nvPr userDrawn="1"/>
          </p:nvSpPr>
          <p:spPr bwMode="auto">
            <a:xfrm>
              <a:off x="1448" y="38"/>
              <a:ext cx="414" cy="107"/>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06" name="Freeform 10"/>
            <p:cNvSpPr>
              <a:spLocks/>
            </p:cNvSpPr>
            <p:nvPr userDrawn="1"/>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07" name="Freeform 11"/>
            <p:cNvSpPr>
              <a:spLocks/>
            </p:cNvSpPr>
            <p:nvPr userDrawn="1"/>
          </p:nvSpPr>
          <p:spPr bwMode="auto">
            <a:xfrm>
              <a:off x="1943" y="153"/>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08" name="Freeform 12"/>
            <p:cNvSpPr>
              <a:spLocks/>
            </p:cNvSpPr>
            <p:nvPr userDrawn="1"/>
          </p:nvSpPr>
          <p:spPr bwMode="auto">
            <a:xfrm>
              <a:off x="2262" y="87"/>
              <a:ext cx="396" cy="225"/>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09" name="Freeform 13"/>
            <p:cNvSpPr>
              <a:spLocks/>
            </p:cNvSpPr>
            <p:nvPr userDrawn="1"/>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10" name="Freeform 14"/>
            <p:cNvSpPr>
              <a:spLocks/>
            </p:cNvSpPr>
            <p:nvPr userDrawn="1"/>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11" name="Freeform 15"/>
            <p:cNvSpPr>
              <a:spLocks/>
            </p:cNvSpPr>
            <p:nvPr userDrawn="1"/>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12" name="Freeform 16"/>
            <p:cNvSpPr>
              <a:spLocks/>
            </p:cNvSpPr>
            <p:nvPr userDrawn="1"/>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13" name="Freeform 17"/>
            <p:cNvSpPr>
              <a:spLocks/>
            </p:cNvSpPr>
            <p:nvPr userDrawn="1"/>
          </p:nvSpPr>
          <p:spPr bwMode="auto">
            <a:xfrm>
              <a:off x="3580" y="59"/>
              <a:ext cx="938" cy="159"/>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14" name="Freeform 18"/>
            <p:cNvSpPr>
              <a:spLocks/>
            </p:cNvSpPr>
            <p:nvPr userDrawn="1"/>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15" name="Freeform 19"/>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16" name="Freeform 20"/>
            <p:cNvSpPr>
              <a:spLocks/>
            </p:cNvSpPr>
            <p:nvPr userDrawn="1"/>
          </p:nvSpPr>
          <p:spPr bwMode="auto">
            <a:xfrm>
              <a:off x="3413" y="292"/>
              <a:ext cx="380" cy="172"/>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17" name="Freeform 21"/>
            <p:cNvSpPr>
              <a:spLocks/>
            </p:cNvSpPr>
            <p:nvPr userDrawn="1"/>
          </p:nvSpPr>
          <p:spPr bwMode="auto">
            <a:xfrm>
              <a:off x="4178" y="187"/>
              <a:ext cx="523" cy="71"/>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18" name="Freeform 22"/>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pPr>
                <a:defRPr/>
              </a:pPr>
              <a:endParaRPr lang="en-US"/>
            </a:p>
          </p:txBody>
        </p:sp>
        <p:sp>
          <p:nvSpPr>
            <p:cNvPr id="4119" name="Freeform 23"/>
            <p:cNvSpPr>
              <a:spLocks/>
            </p:cNvSpPr>
            <p:nvPr userDrawn="1"/>
          </p:nvSpPr>
          <p:spPr bwMode="auto">
            <a:xfrm>
              <a:off x="4968" y="312"/>
              <a:ext cx="800" cy="141"/>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pPr>
                <a:defRPr/>
              </a:pPr>
              <a:endParaRPr lang="en-US"/>
            </a:p>
          </p:txBody>
        </p:sp>
        <p:sp>
          <p:nvSpPr>
            <p:cNvPr id="4120" name="Freeform 24"/>
            <p:cNvSpPr>
              <a:spLocks/>
            </p:cNvSpPr>
            <p:nvPr userDrawn="1"/>
          </p:nvSpPr>
          <p:spPr bwMode="auto">
            <a:xfrm>
              <a:off x="5318" y="240"/>
              <a:ext cx="402" cy="116"/>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grpSp>
      <p:grpSp>
        <p:nvGrpSpPr>
          <p:cNvPr id="1027" name="Group 25"/>
          <p:cNvGrpSpPr>
            <a:grpSpLocks/>
          </p:cNvGrpSpPr>
          <p:nvPr/>
        </p:nvGrpSpPr>
        <p:grpSpPr bwMode="auto">
          <a:xfrm>
            <a:off x="0" y="6324600"/>
            <a:ext cx="9169400" cy="138113"/>
            <a:chOff x="0" y="4032"/>
            <a:chExt cx="5776" cy="87"/>
          </a:xfrm>
        </p:grpSpPr>
        <p:sp>
          <p:nvSpPr>
            <p:cNvPr id="4122" name="Freeform 26"/>
            <p:cNvSpPr>
              <a:spLocks/>
            </p:cNvSpPr>
            <p:nvPr userDrawn="1"/>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23" name="Freeform 27"/>
            <p:cNvSpPr>
              <a:spLocks/>
            </p:cNvSpPr>
            <p:nvPr userDrawn="1"/>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4124" name="Freeform 28"/>
            <p:cNvSpPr>
              <a:spLocks/>
            </p:cNvSpPr>
            <p:nvPr userDrawn="1"/>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en-US"/>
            </a:p>
          </p:txBody>
        </p:sp>
      </p:grpSp>
      <p:sp>
        <p:nvSpPr>
          <p:cNvPr id="1028" name="Rectangle 29"/>
          <p:cNvSpPr>
            <a:spLocks noGrp="1" noChangeArrowheads="1"/>
          </p:cNvSpPr>
          <p:nvPr>
            <p:ph type="title"/>
          </p:nvPr>
        </p:nvSpPr>
        <p:spPr bwMode="auto">
          <a:xfrm>
            <a:off x="685800" y="152400"/>
            <a:ext cx="77724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26" name="Rectangle 30"/>
          <p:cNvSpPr>
            <a:spLocks noGrp="1" noChangeArrowheads="1"/>
          </p:cNvSpPr>
          <p:nvPr>
            <p:ph type="body" idx="1"/>
          </p:nvPr>
        </p:nvSpPr>
        <p:spPr bwMode="auto">
          <a:xfrm>
            <a:off x="685800" y="914400"/>
            <a:ext cx="8077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27" name="Rectangle 31"/>
          <p:cNvSpPr>
            <a:spLocks noGrp="1" noChangeArrowheads="1"/>
          </p:cNvSpPr>
          <p:nvPr>
            <p:ph type="dt" sz="half" idx="2"/>
          </p:nvPr>
        </p:nvSpPr>
        <p:spPr bwMode="auto">
          <a:xfrm>
            <a:off x="665163" y="6477000"/>
            <a:ext cx="1620837" cy="347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pPr>
              <a:defRPr/>
            </a:pPr>
            <a:fld id="{002DCD3E-B230-4A09-AF5F-F9443E8EDCB9}" type="datetime1">
              <a:rPr lang="en-US"/>
              <a:pPr>
                <a:defRPr/>
              </a:pPr>
              <a:t>2/17/2020</a:t>
            </a:fld>
            <a:endParaRPr lang="en-US"/>
          </a:p>
        </p:txBody>
      </p:sp>
      <p:sp>
        <p:nvSpPr>
          <p:cNvPr id="4128" name="Rectangle 32"/>
          <p:cNvSpPr>
            <a:spLocks noGrp="1" noChangeArrowheads="1"/>
          </p:cNvSpPr>
          <p:nvPr>
            <p:ph type="ftr" sz="quarter" idx="3"/>
          </p:nvPr>
        </p:nvSpPr>
        <p:spPr bwMode="auto">
          <a:xfrm>
            <a:off x="2743200" y="6510338"/>
            <a:ext cx="3429000" cy="347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r>
              <a:rPr lang="en-US"/>
              <a:t>Sundar B.         CS/IS C446         J.P. Misra</a:t>
            </a:r>
          </a:p>
        </p:txBody>
      </p:sp>
      <p:sp>
        <p:nvSpPr>
          <p:cNvPr id="4129" name="Rectangle 33"/>
          <p:cNvSpPr>
            <a:spLocks noGrp="1" noChangeArrowheads="1"/>
          </p:cNvSpPr>
          <p:nvPr>
            <p:ph type="sldNum" sz="quarter" idx="4"/>
          </p:nvPr>
        </p:nvSpPr>
        <p:spPr bwMode="auto">
          <a:xfrm>
            <a:off x="7467600" y="6510338"/>
            <a:ext cx="858838" cy="347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9CE59F81-398B-4AE8-8E15-8033DE479FD2}" type="slidenum">
              <a:rPr lang="en-US"/>
              <a:pPr>
                <a:defRPr/>
              </a:pPr>
              <a:t>‹#›</a:t>
            </a:fld>
            <a:endParaRPr lang="en-US"/>
          </a:p>
        </p:txBody>
      </p:sp>
      <p:grpSp>
        <p:nvGrpSpPr>
          <p:cNvPr id="1033" name="Group 34"/>
          <p:cNvGrpSpPr>
            <a:grpSpLocks/>
          </p:cNvGrpSpPr>
          <p:nvPr/>
        </p:nvGrpSpPr>
        <p:grpSpPr bwMode="auto">
          <a:xfrm>
            <a:off x="381000" y="685800"/>
            <a:ext cx="6389688" cy="136525"/>
            <a:chOff x="144" y="1248"/>
            <a:chExt cx="4656" cy="201"/>
          </a:xfrm>
        </p:grpSpPr>
        <p:sp>
          <p:nvSpPr>
            <p:cNvPr id="4131" name="AutoShape 35"/>
            <p:cNvSpPr>
              <a:spLocks noChangeArrowheads="1"/>
            </p:cNvSpPr>
            <p:nvPr userDrawn="1"/>
          </p:nvSpPr>
          <p:spPr bwMode="auto">
            <a:xfrm>
              <a:off x="383" y="1248"/>
              <a:ext cx="4417" cy="201"/>
            </a:xfrm>
            <a:prstGeom prst="roundRect">
              <a:avLst>
                <a:gd name="adj" fmla="val 0"/>
              </a:avLst>
            </a:prstGeom>
            <a:gradFill rotWithShape="0">
              <a:gsLst>
                <a:gs pos="0">
                  <a:schemeClr val="bg2"/>
                </a:gs>
                <a:gs pos="50000">
                  <a:schemeClr val="bg2">
                    <a:gamma/>
                    <a:shade val="46275"/>
                    <a:invGamma/>
                  </a:schemeClr>
                </a:gs>
                <a:gs pos="100000">
                  <a:schemeClr val="bg2"/>
                </a:gs>
              </a:gsLst>
              <a:lin ang="2700000" scaled="1"/>
            </a:gradFill>
            <a:ln w="9525">
              <a:noFill/>
              <a:round/>
              <a:headEnd/>
              <a:tailEnd/>
            </a:ln>
            <a:effectLst/>
          </p:spPr>
          <p:txBody>
            <a:bodyPr wrap="none" anchor="ctr"/>
            <a:lstStyle/>
            <a:p>
              <a:pPr>
                <a:defRPr/>
              </a:pPr>
              <a:endParaRPr lang="en-US"/>
            </a:p>
          </p:txBody>
        </p:sp>
        <p:sp>
          <p:nvSpPr>
            <p:cNvPr id="4132" name="AutoShape 36"/>
            <p:cNvSpPr>
              <a:spLocks noChangeArrowheads="1"/>
            </p:cNvSpPr>
            <p:nvPr userDrawn="1"/>
          </p:nvSpPr>
          <p:spPr bwMode="auto">
            <a:xfrm flipH="1">
              <a:off x="144" y="1248"/>
              <a:ext cx="248" cy="201"/>
            </a:xfrm>
            <a:prstGeom prst="flowChartDelay">
              <a:avLst/>
            </a:prstGeom>
            <a:gradFill rotWithShape="0">
              <a:gsLst>
                <a:gs pos="0">
                  <a:schemeClr val="bg2"/>
                </a:gs>
                <a:gs pos="50000">
                  <a:schemeClr val="bg2">
                    <a:gamma/>
                    <a:shade val="46275"/>
                    <a:invGamma/>
                  </a:schemeClr>
                </a:gs>
                <a:gs pos="100000">
                  <a:schemeClr val="bg2"/>
                </a:gs>
              </a:gsLst>
              <a:lin ang="2700000" scaled="1"/>
            </a:gradFill>
            <a:ln w="9525">
              <a:noFill/>
              <a:miter lim="800000"/>
              <a:headEnd/>
              <a:tailEnd/>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hd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ahoma" pitchFamily="34" charset="0"/>
        </a:defRPr>
      </a:lvl2pPr>
      <a:lvl3pPr algn="ctr" rtl="0" eaLnBrk="0" fontAlgn="base" hangingPunct="0">
        <a:spcBef>
          <a:spcPct val="0"/>
        </a:spcBef>
        <a:spcAft>
          <a:spcPct val="0"/>
        </a:spcAft>
        <a:defRPr sz="3600">
          <a:solidFill>
            <a:schemeClr val="tx2"/>
          </a:solidFill>
          <a:latin typeface="Tahoma" pitchFamily="34" charset="0"/>
        </a:defRPr>
      </a:lvl3pPr>
      <a:lvl4pPr algn="ctr" rtl="0" eaLnBrk="0" fontAlgn="base" hangingPunct="0">
        <a:spcBef>
          <a:spcPct val="0"/>
        </a:spcBef>
        <a:spcAft>
          <a:spcPct val="0"/>
        </a:spcAft>
        <a:defRPr sz="3600">
          <a:solidFill>
            <a:schemeClr val="tx2"/>
          </a:solidFill>
          <a:latin typeface="Tahoma" pitchFamily="34" charset="0"/>
        </a:defRPr>
      </a:lvl4pPr>
      <a:lvl5pPr algn="ctr" rtl="0" eaLnBrk="0" fontAlgn="base" hangingPunct="0">
        <a:spcBef>
          <a:spcPct val="0"/>
        </a:spcBef>
        <a:spcAft>
          <a:spcPct val="0"/>
        </a:spcAft>
        <a:defRPr sz="3600">
          <a:solidFill>
            <a:schemeClr val="tx2"/>
          </a:solidFill>
          <a:latin typeface="Tahoma" pitchFamily="34" charset="0"/>
        </a:defRPr>
      </a:lvl5pPr>
      <a:lvl6pPr marL="457200" algn="ctr" rtl="0" fontAlgn="base">
        <a:spcBef>
          <a:spcPct val="0"/>
        </a:spcBef>
        <a:spcAft>
          <a:spcPct val="0"/>
        </a:spcAft>
        <a:defRPr sz="3600">
          <a:solidFill>
            <a:schemeClr val="tx2"/>
          </a:solidFill>
          <a:latin typeface="Tahoma" pitchFamily="34" charset="0"/>
        </a:defRPr>
      </a:lvl6pPr>
      <a:lvl7pPr marL="914400" algn="ctr" rtl="0" fontAlgn="base">
        <a:spcBef>
          <a:spcPct val="0"/>
        </a:spcBef>
        <a:spcAft>
          <a:spcPct val="0"/>
        </a:spcAft>
        <a:defRPr sz="3600">
          <a:solidFill>
            <a:schemeClr val="tx2"/>
          </a:solidFill>
          <a:latin typeface="Tahoma" pitchFamily="34" charset="0"/>
        </a:defRPr>
      </a:lvl7pPr>
      <a:lvl8pPr marL="1371600" algn="ctr" rtl="0" fontAlgn="base">
        <a:spcBef>
          <a:spcPct val="0"/>
        </a:spcBef>
        <a:spcAft>
          <a:spcPct val="0"/>
        </a:spcAft>
        <a:defRPr sz="3600">
          <a:solidFill>
            <a:schemeClr val="tx2"/>
          </a:solidFill>
          <a:latin typeface="Tahoma" pitchFamily="34" charset="0"/>
        </a:defRPr>
      </a:lvl8pPr>
      <a:lvl9pPr marL="1828800" algn="ctr"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SzPct val="90000"/>
        <a:buBlip>
          <a:blip r:embed="rId14"/>
        </a:buBlip>
        <a:defRPr sz="2800">
          <a:solidFill>
            <a:srgbClr val="0000CC"/>
          </a:solidFill>
          <a:latin typeface="+mn-lt"/>
          <a:ea typeface="+mn-ea"/>
          <a:cs typeface="+mn-cs"/>
        </a:defRPr>
      </a:lvl1pPr>
      <a:lvl2pPr marL="742950" indent="-285750" algn="l" rtl="0" eaLnBrk="0" fontAlgn="base" hangingPunct="0">
        <a:spcBef>
          <a:spcPct val="20000"/>
        </a:spcBef>
        <a:spcAft>
          <a:spcPct val="0"/>
        </a:spcAft>
        <a:buSzPct val="80000"/>
        <a:buBlip>
          <a:blip r:embed="rId15"/>
        </a:buBlip>
        <a:defRPr sz="2400">
          <a:solidFill>
            <a:srgbClr val="006600"/>
          </a:solidFill>
          <a:latin typeface="+mn-lt"/>
        </a:defRPr>
      </a:lvl2pPr>
      <a:lvl3pPr marL="1143000" indent="-228600" algn="l" rtl="0" eaLnBrk="0" fontAlgn="base" hangingPunct="0">
        <a:spcBef>
          <a:spcPct val="20000"/>
        </a:spcBef>
        <a:spcAft>
          <a:spcPct val="0"/>
        </a:spcAft>
        <a:buSzPct val="70000"/>
        <a:buBlip>
          <a:blip r:embed="rId16"/>
        </a:buBlip>
        <a:defRPr sz="2000">
          <a:solidFill>
            <a:srgbClr val="6600CC"/>
          </a:solidFill>
          <a:latin typeface="+mn-lt"/>
        </a:defRPr>
      </a:lvl3pPr>
      <a:lvl4pPr marL="1600200" indent="-228600" algn="l" rtl="0" eaLnBrk="0" fontAlgn="base" hangingPunct="0">
        <a:spcBef>
          <a:spcPct val="20000"/>
        </a:spcBef>
        <a:spcAft>
          <a:spcPct val="0"/>
        </a:spcAft>
        <a:buSzPct val="70000"/>
        <a:buBlip>
          <a:blip r:embed="rId17"/>
        </a:buBlip>
        <a:defRPr>
          <a:solidFill>
            <a:srgbClr val="080808"/>
          </a:solidFill>
          <a:latin typeface="+mn-lt"/>
        </a:defRPr>
      </a:lvl4pPr>
      <a:lvl5pPr marL="2057400" indent="-228600" algn="l" rtl="0" eaLnBrk="0" fontAlgn="base" hangingPunct="0">
        <a:spcBef>
          <a:spcPct val="20000"/>
        </a:spcBef>
        <a:spcAft>
          <a:spcPct val="0"/>
        </a:spcAft>
        <a:buSzPct val="70000"/>
        <a:buBlip>
          <a:blip r:embed="rId18"/>
        </a:buBlip>
        <a:defRPr>
          <a:solidFill>
            <a:srgbClr val="080808"/>
          </a:solidFill>
          <a:latin typeface="+mn-lt"/>
        </a:defRPr>
      </a:lvl5pPr>
      <a:lvl6pPr marL="2514600" indent="-228600" algn="l" rtl="0" fontAlgn="base">
        <a:spcBef>
          <a:spcPct val="20000"/>
        </a:spcBef>
        <a:spcAft>
          <a:spcPct val="0"/>
        </a:spcAft>
        <a:buSzPct val="70000"/>
        <a:buBlip>
          <a:blip r:embed="rId18"/>
        </a:buBlip>
        <a:defRPr>
          <a:solidFill>
            <a:srgbClr val="080808"/>
          </a:solidFill>
          <a:latin typeface="+mn-lt"/>
        </a:defRPr>
      </a:lvl6pPr>
      <a:lvl7pPr marL="2971800" indent="-228600" algn="l" rtl="0" fontAlgn="base">
        <a:spcBef>
          <a:spcPct val="20000"/>
        </a:spcBef>
        <a:spcAft>
          <a:spcPct val="0"/>
        </a:spcAft>
        <a:buSzPct val="70000"/>
        <a:buBlip>
          <a:blip r:embed="rId18"/>
        </a:buBlip>
        <a:defRPr>
          <a:solidFill>
            <a:srgbClr val="080808"/>
          </a:solidFill>
          <a:latin typeface="+mn-lt"/>
        </a:defRPr>
      </a:lvl7pPr>
      <a:lvl8pPr marL="3429000" indent="-228600" algn="l" rtl="0" fontAlgn="base">
        <a:spcBef>
          <a:spcPct val="20000"/>
        </a:spcBef>
        <a:spcAft>
          <a:spcPct val="0"/>
        </a:spcAft>
        <a:buSzPct val="70000"/>
        <a:buBlip>
          <a:blip r:embed="rId18"/>
        </a:buBlip>
        <a:defRPr>
          <a:solidFill>
            <a:srgbClr val="080808"/>
          </a:solidFill>
          <a:latin typeface="+mn-lt"/>
        </a:defRPr>
      </a:lvl8pPr>
      <a:lvl9pPr marL="3886200" indent="-228600" algn="l" rtl="0" fontAlgn="base">
        <a:spcBef>
          <a:spcPct val="20000"/>
        </a:spcBef>
        <a:spcAft>
          <a:spcPct val="0"/>
        </a:spcAft>
        <a:buSzPct val="70000"/>
        <a:buBlip>
          <a:blip r:embed="rId18"/>
        </a:buBlip>
        <a:defRPr>
          <a:solidFill>
            <a:srgbClr val="08080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31"/>
          <p:cNvSpPr>
            <a:spLocks noGrp="1" noChangeArrowheads="1"/>
          </p:cNvSpPr>
          <p:nvPr>
            <p:ph type="dt" sz="quarter" idx="10"/>
          </p:nvPr>
        </p:nvSpPr>
        <p:spPr>
          <a:noFill/>
        </p:spPr>
        <p:txBody>
          <a:bodyPr/>
          <a:lstStyle/>
          <a:p>
            <a:fld id="{D99EA242-3A34-4909-B3AC-B1917EFB756E}" type="datetime1">
              <a:rPr lang="en-US" smtClean="0"/>
              <a:pPr/>
              <a:t>2/17/2020</a:t>
            </a:fld>
            <a:endParaRPr lang="en-US" smtClean="0"/>
          </a:p>
        </p:txBody>
      </p:sp>
      <p:sp>
        <p:nvSpPr>
          <p:cNvPr id="3075" name="Rectangle 33"/>
          <p:cNvSpPr>
            <a:spLocks noGrp="1" noChangeArrowheads="1"/>
          </p:cNvSpPr>
          <p:nvPr>
            <p:ph type="sldNum" sz="quarter" idx="12"/>
          </p:nvPr>
        </p:nvSpPr>
        <p:spPr>
          <a:noFill/>
        </p:spPr>
        <p:txBody>
          <a:bodyPr/>
          <a:lstStyle/>
          <a:p>
            <a:fld id="{E2F34994-5426-42B7-9F09-AAB4618FB2CD}" type="slidenum">
              <a:rPr lang="en-US" smtClean="0"/>
              <a:pPr/>
              <a:t>1</a:t>
            </a:fld>
            <a:endParaRPr 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skew </a:t>
            </a:r>
            <a:endParaRPr lang="en-US" dirty="0"/>
          </a:p>
        </p:txBody>
      </p:sp>
      <p:sp>
        <p:nvSpPr>
          <p:cNvPr id="3" name="Content Placeholder 2"/>
          <p:cNvSpPr>
            <a:spLocks noGrp="1"/>
          </p:cNvSpPr>
          <p:nvPr>
            <p:ph idx="1"/>
          </p:nvPr>
        </p:nvSpPr>
        <p:spPr>
          <a:xfrm>
            <a:off x="609600" y="1066800"/>
            <a:ext cx="8077200" cy="1752600"/>
          </a:xfrm>
        </p:spPr>
        <p:txBody>
          <a:bodyPr/>
          <a:lstStyle/>
          <a:p>
            <a:pPr marL="342900" lvl="2" indent="-342900">
              <a:buSzPct val="90000"/>
              <a:buBlip>
                <a:blip r:embed="rId2"/>
              </a:buBlip>
            </a:pPr>
            <a:r>
              <a:rPr lang="en-US" b="1" dirty="0" smtClean="0"/>
              <a:t>Clock skew</a:t>
            </a:r>
            <a:r>
              <a:rPr lang="en-US" dirty="0" smtClean="0"/>
              <a:t>  is a phenomenon in synchronous digital circuit systems in which the same sourced clock signal arrives at different components at different times. The instantaneous difference between the readings of any two clocks is called their skew.</a:t>
            </a:r>
          </a:p>
          <a:p>
            <a:endParaRPr lang="en-US" dirty="0"/>
          </a:p>
        </p:txBody>
      </p:sp>
      <p:sp>
        <p:nvSpPr>
          <p:cNvPr id="4" name="Date Placeholder 3"/>
          <p:cNvSpPr>
            <a:spLocks noGrp="1"/>
          </p:cNvSpPr>
          <p:nvPr>
            <p:ph type="dt" sz="half" idx="10"/>
          </p:nvPr>
        </p:nvSpPr>
        <p:spPr/>
        <p:txBody>
          <a:bodyPr/>
          <a:lstStyle/>
          <a:p>
            <a:pPr>
              <a:defRPr/>
            </a:pPr>
            <a:fld id="{5F86DF49-212C-416B-B524-D5323B3246CE}" type="datetime1">
              <a:rPr lang="en-US" smtClean="0"/>
              <a:pPr>
                <a:defRPr/>
              </a:pPr>
              <a:t>2/17/2020</a:t>
            </a:fld>
            <a:endParaRPr lang="en-US"/>
          </a:p>
        </p:txBody>
      </p:sp>
      <p:sp>
        <p:nvSpPr>
          <p:cNvPr id="6" name="Slide Number Placeholder 5"/>
          <p:cNvSpPr>
            <a:spLocks noGrp="1"/>
          </p:cNvSpPr>
          <p:nvPr>
            <p:ph type="sldNum" sz="quarter" idx="12"/>
          </p:nvPr>
        </p:nvSpPr>
        <p:spPr/>
        <p:txBody>
          <a:bodyPr/>
          <a:lstStyle/>
          <a:p>
            <a:pPr>
              <a:defRPr/>
            </a:pPr>
            <a:fld id="{C44CA9E7-0E55-4766-A13D-B4FCDCB204D3}" type="slidenum">
              <a:rPr lang="en-US" smtClean="0"/>
              <a:pPr>
                <a:defRPr/>
              </a:pPr>
              <a:t>10</a:t>
            </a:fld>
            <a:endParaRPr lang="en-US"/>
          </a:p>
        </p:txBody>
      </p:sp>
      <p:pic>
        <p:nvPicPr>
          <p:cNvPr id="1026" name="Picture 2" descr="http://1.bp.blogspot.com/-em8H-CwygxA/Vp8ozoVZhbI/AAAAAAAAA5Q/iCScfgPUp8M/s1600/Clock%2BSkew.JPG"/>
          <p:cNvPicPr>
            <a:picLocks noChangeAspect="1" noChangeArrowheads="1"/>
          </p:cNvPicPr>
          <p:nvPr/>
        </p:nvPicPr>
        <p:blipFill>
          <a:blip r:embed="rId3" cstate="print"/>
          <a:srcRect/>
          <a:stretch>
            <a:fillRect/>
          </a:stretch>
        </p:blipFill>
        <p:spPr bwMode="auto">
          <a:xfrm>
            <a:off x="609600" y="3048000"/>
            <a:ext cx="7467600" cy="3124200"/>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fld id="{55C77F8B-4EE2-452A-B7E6-4E600D83B67A}" type="datetime1">
              <a:rPr lang="en-US" smtClean="0"/>
              <a:pPr/>
              <a:t>2/17/2020</a:t>
            </a:fld>
            <a:endParaRPr lang="en-US" smtClean="0"/>
          </a:p>
        </p:txBody>
      </p:sp>
      <p:sp>
        <p:nvSpPr>
          <p:cNvPr id="12292" name="Slide Number Placeholder 5"/>
          <p:cNvSpPr>
            <a:spLocks noGrp="1"/>
          </p:cNvSpPr>
          <p:nvPr>
            <p:ph type="sldNum" sz="quarter" idx="12"/>
          </p:nvPr>
        </p:nvSpPr>
        <p:spPr>
          <a:noFill/>
        </p:spPr>
        <p:txBody>
          <a:bodyPr/>
          <a:lstStyle/>
          <a:p>
            <a:fld id="{B03DF429-554A-42DB-AFE6-D5F079B833D0}" type="slidenum">
              <a:rPr lang="en-US" smtClean="0"/>
              <a:pPr/>
              <a:t>11</a:t>
            </a:fld>
            <a:endParaRPr lang="en-US" smtClean="0"/>
          </a:p>
        </p:txBody>
      </p:sp>
      <p:sp>
        <p:nvSpPr>
          <p:cNvPr id="12293" name="Rectangle 2"/>
          <p:cNvSpPr>
            <a:spLocks noGrp="1" noChangeArrowheads="1"/>
          </p:cNvSpPr>
          <p:nvPr>
            <p:ph type="title"/>
          </p:nvPr>
        </p:nvSpPr>
        <p:spPr/>
        <p:txBody>
          <a:bodyPr/>
          <a:lstStyle/>
          <a:p>
            <a:pPr eaLnBrk="1" hangingPunct="1"/>
            <a:r>
              <a:rPr lang="en-US" sz="3200" smtClean="0"/>
              <a:t>Memory Bus vs. I/O Bus</a:t>
            </a:r>
          </a:p>
        </p:txBody>
      </p:sp>
      <p:sp>
        <p:nvSpPr>
          <p:cNvPr id="12294" name="Rectangle 3"/>
          <p:cNvSpPr>
            <a:spLocks noGrp="1" noChangeArrowheads="1"/>
          </p:cNvSpPr>
          <p:nvPr>
            <p:ph type="body" idx="1"/>
          </p:nvPr>
        </p:nvSpPr>
        <p:spPr/>
        <p:txBody>
          <a:bodyPr/>
          <a:lstStyle/>
          <a:p>
            <a:pPr eaLnBrk="1" hangingPunct="1"/>
            <a:r>
              <a:rPr lang="en-US" sz="2400" smtClean="0"/>
              <a:t>Memory bus</a:t>
            </a:r>
          </a:p>
          <a:p>
            <a:pPr lvl="1" eaLnBrk="1" hangingPunct="1"/>
            <a:r>
              <a:rPr lang="en-US" sz="2000" smtClean="0"/>
              <a:t>is short</a:t>
            </a:r>
          </a:p>
          <a:p>
            <a:pPr lvl="2" eaLnBrk="1" hangingPunct="1"/>
            <a:r>
              <a:rPr lang="en-US" sz="1800" smtClean="0"/>
              <a:t>Fewer devices</a:t>
            </a:r>
          </a:p>
          <a:p>
            <a:pPr lvl="2" eaLnBrk="1" hangingPunct="1"/>
            <a:r>
              <a:rPr lang="en-US" sz="1800" smtClean="0"/>
              <a:t>They are placed closer to the processor (same chip or board)</a:t>
            </a:r>
          </a:p>
          <a:p>
            <a:pPr lvl="1" eaLnBrk="1" hangingPunct="1"/>
            <a:r>
              <a:rPr lang="en-US" sz="2000" smtClean="0"/>
              <a:t>operates at a high speed</a:t>
            </a:r>
          </a:p>
          <a:p>
            <a:pPr lvl="2" eaLnBrk="1" hangingPunct="1"/>
            <a:r>
              <a:rPr lang="en-US" sz="1800" smtClean="0"/>
              <a:t>Memory devices are semiconductor devices</a:t>
            </a:r>
          </a:p>
          <a:p>
            <a:pPr lvl="1" eaLnBrk="1" hangingPunct="1"/>
            <a:r>
              <a:rPr lang="en-US" sz="2000" smtClean="0"/>
              <a:t>is speed-matched with RAM for better performance</a:t>
            </a:r>
          </a:p>
          <a:p>
            <a:pPr eaLnBrk="1" hangingPunct="1"/>
            <a:r>
              <a:rPr lang="en-US" sz="2400" smtClean="0"/>
              <a:t>I/O bus</a:t>
            </a:r>
          </a:p>
          <a:p>
            <a:pPr lvl="1" eaLnBrk="1" hangingPunct="1"/>
            <a:r>
              <a:rPr lang="en-US" sz="2000" smtClean="0"/>
              <a:t>is long</a:t>
            </a:r>
          </a:p>
          <a:p>
            <a:pPr lvl="2" eaLnBrk="1" hangingPunct="1"/>
            <a:r>
              <a:rPr lang="en-US" sz="1800" smtClean="0"/>
              <a:t>I/O devices are many</a:t>
            </a:r>
          </a:p>
          <a:p>
            <a:pPr lvl="2" eaLnBrk="1" hangingPunct="1"/>
            <a:r>
              <a:rPr lang="en-US" sz="1800" smtClean="0"/>
              <a:t>They occupy more space and </a:t>
            </a:r>
          </a:p>
          <a:p>
            <a:pPr lvl="2" eaLnBrk="1" hangingPunct="1"/>
            <a:r>
              <a:rPr lang="en-US" sz="1800" smtClean="0"/>
              <a:t>They are placed apart from the processor</a:t>
            </a:r>
          </a:p>
          <a:p>
            <a:pPr lvl="1" eaLnBrk="1" hangingPunct="1"/>
            <a:r>
              <a:rPr lang="en-US" sz="2000" smtClean="0"/>
              <a:t>has to handle different types of devices with varying latencies and data transfer rates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8AA55B01-3AA8-4787-910F-E30553ED9BB9}" type="datetime1">
              <a:rPr lang="en-US" smtClean="0"/>
              <a:pPr/>
              <a:t>2/17/2020</a:t>
            </a:fld>
            <a:endParaRPr lang="en-US" smtClean="0"/>
          </a:p>
        </p:txBody>
      </p:sp>
      <p:sp>
        <p:nvSpPr>
          <p:cNvPr id="13316" name="Slide Number Placeholder 5"/>
          <p:cNvSpPr>
            <a:spLocks noGrp="1"/>
          </p:cNvSpPr>
          <p:nvPr>
            <p:ph type="sldNum" sz="quarter" idx="12"/>
          </p:nvPr>
        </p:nvSpPr>
        <p:spPr>
          <a:noFill/>
        </p:spPr>
        <p:txBody>
          <a:bodyPr/>
          <a:lstStyle/>
          <a:p>
            <a:fld id="{D14C6635-1244-464B-9EFF-D5CD6D9B1956}" type="slidenum">
              <a:rPr lang="en-US" smtClean="0"/>
              <a:pPr/>
              <a:t>12</a:t>
            </a:fld>
            <a:endParaRPr lang="en-US" smtClean="0"/>
          </a:p>
        </p:txBody>
      </p:sp>
      <p:sp>
        <p:nvSpPr>
          <p:cNvPr id="13317" name="Rectangle 2"/>
          <p:cNvSpPr>
            <a:spLocks noGrp="1" noChangeArrowheads="1"/>
          </p:cNvSpPr>
          <p:nvPr>
            <p:ph type="title"/>
          </p:nvPr>
        </p:nvSpPr>
        <p:spPr/>
        <p:txBody>
          <a:bodyPr/>
          <a:lstStyle/>
          <a:p>
            <a:pPr eaLnBrk="1" hangingPunct="1"/>
            <a:r>
              <a:rPr lang="en-US" sz="3200" smtClean="0"/>
              <a:t>Signaling - Example</a:t>
            </a:r>
          </a:p>
        </p:txBody>
      </p:sp>
      <p:sp>
        <p:nvSpPr>
          <p:cNvPr id="320515" name="Rectangle 3"/>
          <p:cNvSpPr>
            <a:spLocks noGrp="1" noChangeArrowheads="1"/>
          </p:cNvSpPr>
          <p:nvPr>
            <p:ph type="body" idx="1"/>
          </p:nvPr>
        </p:nvSpPr>
        <p:spPr/>
        <p:txBody>
          <a:bodyPr/>
          <a:lstStyle/>
          <a:p>
            <a:pPr eaLnBrk="1" hangingPunct="1"/>
            <a:r>
              <a:rPr lang="en-US" smtClean="0"/>
              <a:t> Read on a Synchronous bus</a:t>
            </a:r>
          </a:p>
          <a:p>
            <a:pPr lvl="1" eaLnBrk="1" hangingPunct="1"/>
            <a:endParaRPr lang="en-US" smtClean="0"/>
          </a:p>
        </p:txBody>
      </p:sp>
      <p:sp>
        <p:nvSpPr>
          <p:cNvPr id="320516" name="Rectangle 4"/>
          <p:cNvSpPr>
            <a:spLocks noChangeArrowheads="1"/>
          </p:cNvSpPr>
          <p:nvPr/>
        </p:nvSpPr>
        <p:spPr bwMode="auto">
          <a:xfrm>
            <a:off x="685800" y="1752600"/>
            <a:ext cx="7696200" cy="3733800"/>
          </a:xfrm>
          <a:prstGeom prst="rect">
            <a:avLst/>
          </a:prstGeom>
          <a:noFill/>
          <a:ln w="38100">
            <a:solidFill>
              <a:srgbClr val="FF0000"/>
            </a:solidFill>
            <a:miter lim="800000"/>
            <a:headEnd/>
            <a:tailEnd/>
          </a:ln>
        </p:spPr>
        <p:txBody>
          <a:bodyPr anchor="ctr">
            <a:spAutoFit/>
          </a:bodyPr>
          <a:lstStyle/>
          <a:p>
            <a:endParaRPr lang="en-US"/>
          </a:p>
        </p:txBody>
      </p:sp>
      <p:grpSp>
        <p:nvGrpSpPr>
          <p:cNvPr id="13320" name="Group 5"/>
          <p:cNvGrpSpPr>
            <a:grpSpLocks/>
          </p:cNvGrpSpPr>
          <p:nvPr/>
        </p:nvGrpSpPr>
        <p:grpSpPr bwMode="auto">
          <a:xfrm>
            <a:off x="2514600" y="2057400"/>
            <a:ext cx="4419600" cy="304800"/>
            <a:chOff x="1584" y="1296"/>
            <a:chExt cx="2784" cy="192"/>
          </a:xfrm>
        </p:grpSpPr>
        <p:sp>
          <p:nvSpPr>
            <p:cNvPr id="13364" name="Line 6"/>
            <p:cNvSpPr>
              <a:spLocks noChangeShapeType="1"/>
            </p:cNvSpPr>
            <p:nvPr/>
          </p:nvSpPr>
          <p:spPr bwMode="auto">
            <a:xfrm>
              <a:off x="1584" y="1488"/>
              <a:ext cx="192" cy="0"/>
            </a:xfrm>
            <a:prstGeom prst="line">
              <a:avLst/>
            </a:prstGeom>
            <a:noFill/>
            <a:ln w="38100">
              <a:solidFill>
                <a:srgbClr val="FF0000"/>
              </a:solidFill>
              <a:round/>
              <a:headEnd/>
              <a:tailEnd/>
            </a:ln>
          </p:spPr>
          <p:txBody>
            <a:bodyPr>
              <a:spAutoFit/>
            </a:bodyPr>
            <a:lstStyle/>
            <a:p>
              <a:endParaRPr lang="en-US"/>
            </a:p>
          </p:txBody>
        </p:sp>
        <p:grpSp>
          <p:nvGrpSpPr>
            <p:cNvPr id="13365" name="Group 7"/>
            <p:cNvGrpSpPr>
              <a:grpSpLocks/>
            </p:cNvGrpSpPr>
            <p:nvPr/>
          </p:nvGrpSpPr>
          <p:grpSpPr bwMode="auto">
            <a:xfrm>
              <a:off x="1776" y="1296"/>
              <a:ext cx="864" cy="192"/>
              <a:chOff x="1776" y="1296"/>
              <a:chExt cx="864" cy="192"/>
            </a:xfrm>
          </p:grpSpPr>
          <p:sp>
            <p:nvSpPr>
              <p:cNvPr id="13376" name="Line 8"/>
              <p:cNvSpPr>
                <a:spLocks noChangeShapeType="1"/>
              </p:cNvSpPr>
              <p:nvPr/>
            </p:nvSpPr>
            <p:spPr bwMode="auto">
              <a:xfrm flipV="1">
                <a:off x="1776" y="1296"/>
                <a:ext cx="0" cy="192"/>
              </a:xfrm>
              <a:prstGeom prst="line">
                <a:avLst/>
              </a:prstGeom>
              <a:noFill/>
              <a:ln w="38100">
                <a:solidFill>
                  <a:srgbClr val="FF0000"/>
                </a:solidFill>
                <a:round/>
                <a:headEnd/>
                <a:tailEnd/>
              </a:ln>
            </p:spPr>
            <p:txBody>
              <a:bodyPr>
                <a:spAutoFit/>
              </a:bodyPr>
              <a:lstStyle/>
              <a:p>
                <a:endParaRPr lang="en-US"/>
              </a:p>
            </p:txBody>
          </p:sp>
          <p:sp>
            <p:nvSpPr>
              <p:cNvPr id="13377" name="Line 9"/>
              <p:cNvSpPr>
                <a:spLocks noChangeShapeType="1"/>
              </p:cNvSpPr>
              <p:nvPr/>
            </p:nvSpPr>
            <p:spPr bwMode="auto">
              <a:xfrm>
                <a:off x="1776" y="1296"/>
                <a:ext cx="432" cy="0"/>
              </a:xfrm>
              <a:prstGeom prst="line">
                <a:avLst/>
              </a:prstGeom>
              <a:noFill/>
              <a:ln w="38100">
                <a:solidFill>
                  <a:srgbClr val="FF0000"/>
                </a:solidFill>
                <a:round/>
                <a:headEnd/>
                <a:tailEnd/>
              </a:ln>
            </p:spPr>
            <p:txBody>
              <a:bodyPr>
                <a:spAutoFit/>
              </a:bodyPr>
              <a:lstStyle/>
              <a:p>
                <a:endParaRPr lang="en-US"/>
              </a:p>
            </p:txBody>
          </p:sp>
          <p:sp>
            <p:nvSpPr>
              <p:cNvPr id="13378" name="Line 10"/>
              <p:cNvSpPr>
                <a:spLocks noChangeShapeType="1"/>
              </p:cNvSpPr>
              <p:nvPr/>
            </p:nvSpPr>
            <p:spPr bwMode="auto">
              <a:xfrm flipV="1">
                <a:off x="2208" y="1296"/>
                <a:ext cx="0" cy="192"/>
              </a:xfrm>
              <a:prstGeom prst="line">
                <a:avLst/>
              </a:prstGeom>
              <a:noFill/>
              <a:ln w="38100">
                <a:solidFill>
                  <a:srgbClr val="FF0000"/>
                </a:solidFill>
                <a:round/>
                <a:headEnd/>
                <a:tailEnd/>
              </a:ln>
            </p:spPr>
            <p:txBody>
              <a:bodyPr>
                <a:spAutoFit/>
              </a:bodyPr>
              <a:lstStyle/>
              <a:p>
                <a:endParaRPr lang="en-US"/>
              </a:p>
            </p:txBody>
          </p:sp>
          <p:sp>
            <p:nvSpPr>
              <p:cNvPr id="13379" name="Line 11"/>
              <p:cNvSpPr>
                <a:spLocks noChangeShapeType="1"/>
              </p:cNvSpPr>
              <p:nvPr/>
            </p:nvSpPr>
            <p:spPr bwMode="auto">
              <a:xfrm>
                <a:off x="2208" y="1488"/>
                <a:ext cx="432" cy="0"/>
              </a:xfrm>
              <a:prstGeom prst="line">
                <a:avLst/>
              </a:prstGeom>
              <a:noFill/>
              <a:ln w="38100">
                <a:solidFill>
                  <a:srgbClr val="FF0000"/>
                </a:solidFill>
                <a:round/>
                <a:headEnd/>
                <a:tailEnd/>
              </a:ln>
            </p:spPr>
            <p:txBody>
              <a:bodyPr>
                <a:spAutoFit/>
              </a:bodyPr>
              <a:lstStyle/>
              <a:p>
                <a:endParaRPr lang="en-US"/>
              </a:p>
            </p:txBody>
          </p:sp>
        </p:grpSp>
        <p:grpSp>
          <p:nvGrpSpPr>
            <p:cNvPr id="13366" name="Group 12"/>
            <p:cNvGrpSpPr>
              <a:grpSpLocks/>
            </p:cNvGrpSpPr>
            <p:nvPr/>
          </p:nvGrpSpPr>
          <p:grpSpPr bwMode="auto">
            <a:xfrm>
              <a:off x="2640" y="1296"/>
              <a:ext cx="864" cy="192"/>
              <a:chOff x="1776" y="1296"/>
              <a:chExt cx="864" cy="192"/>
            </a:xfrm>
          </p:grpSpPr>
          <p:sp>
            <p:nvSpPr>
              <p:cNvPr id="13372" name="Line 13"/>
              <p:cNvSpPr>
                <a:spLocks noChangeShapeType="1"/>
              </p:cNvSpPr>
              <p:nvPr/>
            </p:nvSpPr>
            <p:spPr bwMode="auto">
              <a:xfrm flipV="1">
                <a:off x="1776" y="1296"/>
                <a:ext cx="0" cy="192"/>
              </a:xfrm>
              <a:prstGeom prst="line">
                <a:avLst/>
              </a:prstGeom>
              <a:noFill/>
              <a:ln w="38100">
                <a:solidFill>
                  <a:srgbClr val="FF0000"/>
                </a:solidFill>
                <a:round/>
                <a:headEnd/>
                <a:tailEnd/>
              </a:ln>
            </p:spPr>
            <p:txBody>
              <a:bodyPr>
                <a:spAutoFit/>
              </a:bodyPr>
              <a:lstStyle/>
              <a:p>
                <a:endParaRPr lang="en-US"/>
              </a:p>
            </p:txBody>
          </p:sp>
          <p:sp>
            <p:nvSpPr>
              <p:cNvPr id="13373" name="Line 14"/>
              <p:cNvSpPr>
                <a:spLocks noChangeShapeType="1"/>
              </p:cNvSpPr>
              <p:nvPr/>
            </p:nvSpPr>
            <p:spPr bwMode="auto">
              <a:xfrm>
                <a:off x="1776" y="1296"/>
                <a:ext cx="432" cy="0"/>
              </a:xfrm>
              <a:prstGeom prst="line">
                <a:avLst/>
              </a:prstGeom>
              <a:noFill/>
              <a:ln w="38100">
                <a:solidFill>
                  <a:srgbClr val="FF0000"/>
                </a:solidFill>
                <a:round/>
                <a:headEnd/>
                <a:tailEnd/>
              </a:ln>
            </p:spPr>
            <p:txBody>
              <a:bodyPr>
                <a:spAutoFit/>
              </a:bodyPr>
              <a:lstStyle/>
              <a:p>
                <a:endParaRPr lang="en-US"/>
              </a:p>
            </p:txBody>
          </p:sp>
          <p:sp>
            <p:nvSpPr>
              <p:cNvPr id="13374" name="Line 15"/>
              <p:cNvSpPr>
                <a:spLocks noChangeShapeType="1"/>
              </p:cNvSpPr>
              <p:nvPr/>
            </p:nvSpPr>
            <p:spPr bwMode="auto">
              <a:xfrm flipV="1">
                <a:off x="2208" y="1296"/>
                <a:ext cx="0" cy="192"/>
              </a:xfrm>
              <a:prstGeom prst="line">
                <a:avLst/>
              </a:prstGeom>
              <a:noFill/>
              <a:ln w="38100">
                <a:solidFill>
                  <a:srgbClr val="FF0000"/>
                </a:solidFill>
                <a:round/>
                <a:headEnd/>
                <a:tailEnd/>
              </a:ln>
            </p:spPr>
            <p:txBody>
              <a:bodyPr>
                <a:spAutoFit/>
              </a:bodyPr>
              <a:lstStyle/>
              <a:p>
                <a:endParaRPr lang="en-US"/>
              </a:p>
            </p:txBody>
          </p:sp>
          <p:sp>
            <p:nvSpPr>
              <p:cNvPr id="13375" name="Line 16"/>
              <p:cNvSpPr>
                <a:spLocks noChangeShapeType="1"/>
              </p:cNvSpPr>
              <p:nvPr/>
            </p:nvSpPr>
            <p:spPr bwMode="auto">
              <a:xfrm>
                <a:off x="2208" y="1488"/>
                <a:ext cx="432" cy="0"/>
              </a:xfrm>
              <a:prstGeom prst="line">
                <a:avLst/>
              </a:prstGeom>
              <a:noFill/>
              <a:ln w="38100">
                <a:solidFill>
                  <a:srgbClr val="FF0000"/>
                </a:solidFill>
                <a:round/>
                <a:headEnd/>
                <a:tailEnd/>
              </a:ln>
            </p:spPr>
            <p:txBody>
              <a:bodyPr>
                <a:spAutoFit/>
              </a:bodyPr>
              <a:lstStyle/>
              <a:p>
                <a:endParaRPr lang="en-US"/>
              </a:p>
            </p:txBody>
          </p:sp>
        </p:grpSp>
        <p:grpSp>
          <p:nvGrpSpPr>
            <p:cNvPr id="13367" name="Group 17"/>
            <p:cNvGrpSpPr>
              <a:grpSpLocks/>
            </p:cNvGrpSpPr>
            <p:nvPr/>
          </p:nvGrpSpPr>
          <p:grpSpPr bwMode="auto">
            <a:xfrm>
              <a:off x="3504" y="1296"/>
              <a:ext cx="864" cy="192"/>
              <a:chOff x="1776" y="1296"/>
              <a:chExt cx="864" cy="192"/>
            </a:xfrm>
          </p:grpSpPr>
          <p:sp>
            <p:nvSpPr>
              <p:cNvPr id="13368" name="Line 18"/>
              <p:cNvSpPr>
                <a:spLocks noChangeShapeType="1"/>
              </p:cNvSpPr>
              <p:nvPr/>
            </p:nvSpPr>
            <p:spPr bwMode="auto">
              <a:xfrm flipV="1">
                <a:off x="1776" y="1296"/>
                <a:ext cx="0" cy="192"/>
              </a:xfrm>
              <a:prstGeom prst="line">
                <a:avLst/>
              </a:prstGeom>
              <a:noFill/>
              <a:ln w="38100">
                <a:solidFill>
                  <a:srgbClr val="FF0000"/>
                </a:solidFill>
                <a:round/>
                <a:headEnd/>
                <a:tailEnd/>
              </a:ln>
            </p:spPr>
            <p:txBody>
              <a:bodyPr>
                <a:spAutoFit/>
              </a:bodyPr>
              <a:lstStyle/>
              <a:p>
                <a:endParaRPr lang="en-US"/>
              </a:p>
            </p:txBody>
          </p:sp>
          <p:sp>
            <p:nvSpPr>
              <p:cNvPr id="13369" name="Line 19"/>
              <p:cNvSpPr>
                <a:spLocks noChangeShapeType="1"/>
              </p:cNvSpPr>
              <p:nvPr/>
            </p:nvSpPr>
            <p:spPr bwMode="auto">
              <a:xfrm>
                <a:off x="1776" y="1296"/>
                <a:ext cx="432" cy="0"/>
              </a:xfrm>
              <a:prstGeom prst="line">
                <a:avLst/>
              </a:prstGeom>
              <a:noFill/>
              <a:ln w="38100">
                <a:solidFill>
                  <a:srgbClr val="FF0000"/>
                </a:solidFill>
                <a:round/>
                <a:headEnd/>
                <a:tailEnd/>
              </a:ln>
            </p:spPr>
            <p:txBody>
              <a:bodyPr>
                <a:spAutoFit/>
              </a:bodyPr>
              <a:lstStyle/>
              <a:p>
                <a:endParaRPr lang="en-US"/>
              </a:p>
            </p:txBody>
          </p:sp>
          <p:sp>
            <p:nvSpPr>
              <p:cNvPr id="13370" name="Line 20"/>
              <p:cNvSpPr>
                <a:spLocks noChangeShapeType="1"/>
              </p:cNvSpPr>
              <p:nvPr/>
            </p:nvSpPr>
            <p:spPr bwMode="auto">
              <a:xfrm flipV="1">
                <a:off x="2208" y="1296"/>
                <a:ext cx="0" cy="192"/>
              </a:xfrm>
              <a:prstGeom prst="line">
                <a:avLst/>
              </a:prstGeom>
              <a:noFill/>
              <a:ln w="38100">
                <a:solidFill>
                  <a:srgbClr val="FF0000"/>
                </a:solidFill>
                <a:round/>
                <a:headEnd/>
                <a:tailEnd/>
              </a:ln>
            </p:spPr>
            <p:txBody>
              <a:bodyPr>
                <a:spAutoFit/>
              </a:bodyPr>
              <a:lstStyle/>
              <a:p>
                <a:endParaRPr lang="en-US"/>
              </a:p>
            </p:txBody>
          </p:sp>
          <p:sp>
            <p:nvSpPr>
              <p:cNvPr id="13371" name="Line 21"/>
              <p:cNvSpPr>
                <a:spLocks noChangeShapeType="1"/>
              </p:cNvSpPr>
              <p:nvPr/>
            </p:nvSpPr>
            <p:spPr bwMode="auto">
              <a:xfrm>
                <a:off x="2208" y="1488"/>
                <a:ext cx="432" cy="0"/>
              </a:xfrm>
              <a:prstGeom prst="line">
                <a:avLst/>
              </a:prstGeom>
              <a:noFill/>
              <a:ln w="38100">
                <a:solidFill>
                  <a:srgbClr val="FF0000"/>
                </a:solidFill>
                <a:round/>
                <a:headEnd/>
                <a:tailEnd/>
              </a:ln>
            </p:spPr>
            <p:txBody>
              <a:bodyPr>
                <a:spAutoFit/>
              </a:bodyPr>
              <a:lstStyle/>
              <a:p>
                <a:endParaRPr lang="en-US"/>
              </a:p>
            </p:txBody>
          </p:sp>
        </p:grpSp>
      </p:grpSp>
      <p:grpSp>
        <p:nvGrpSpPr>
          <p:cNvPr id="13321" name="Group 22"/>
          <p:cNvGrpSpPr>
            <a:grpSpLocks/>
          </p:cNvGrpSpPr>
          <p:nvPr/>
        </p:nvGrpSpPr>
        <p:grpSpPr bwMode="auto">
          <a:xfrm>
            <a:off x="2514600" y="2819400"/>
            <a:ext cx="4724400" cy="304800"/>
            <a:chOff x="1584" y="1776"/>
            <a:chExt cx="2976" cy="192"/>
          </a:xfrm>
        </p:grpSpPr>
        <p:grpSp>
          <p:nvGrpSpPr>
            <p:cNvPr id="13351" name="Group 23"/>
            <p:cNvGrpSpPr>
              <a:grpSpLocks/>
            </p:cNvGrpSpPr>
            <p:nvPr/>
          </p:nvGrpSpPr>
          <p:grpSpPr bwMode="auto">
            <a:xfrm>
              <a:off x="1584" y="1776"/>
              <a:ext cx="192" cy="192"/>
              <a:chOff x="1488" y="1776"/>
              <a:chExt cx="192" cy="192"/>
            </a:xfrm>
          </p:grpSpPr>
          <p:sp>
            <p:nvSpPr>
              <p:cNvPr id="13362" name="Line 24"/>
              <p:cNvSpPr>
                <a:spLocks noChangeShapeType="1"/>
              </p:cNvSpPr>
              <p:nvPr/>
            </p:nvSpPr>
            <p:spPr bwMode="auto">
              <a:xfrm>
                <a:off x="1488" y="1776"/>
                <a:ext cx="192" cy="0"/>
              </a:xfrm>
              <a:prstGeom prst="line">
                <a:avLst/>
              </a:prstGeom>
              <a:noFill/>
              <a:ln w="38100">
                <a:solidFill>
                  <a:srgbClr val="FF0000"/>
                </a:solidFill>
                <a:round/>
                <a:headEnd/>
                <a:tailEnd/>
              </a:ln>
            </p:spPr>
            <p:txBody>
              <a:bodyPr>
                <a:spAutoFit/>
              </a:bodyPr>
              <a:lstStyle/>
              <a:p>
                <a:endParaRPr lang="en-US"/>
              </a:p>
            </p:txBody>
          </p:sp>
          <p:sp>
            <p:nvSpPr>
              <p:cNvPr id="13363" name="Line 25"/>
              <p:cNvSpPr>
                <a:spLocks noChangeShapeType="1"/>
              </p:cNvSpPr>
              <p:nvPr/>
            </p:nvSpPr>
            <p:spPr bwMode="auto">
              <a:xfrm>
                <a:off x="1488" y="1968"/>
                <a:ext cx="192" cy="0"/>
              </a:xfrm>
              <a:prstGeom prst="line">
                <a:avLst/>
              </a:prstGeom>
              <a:noFill/>
              <a:ln w="38100">
                <a:solidFill>
                  <a:srgbClr val="FF0000"/>
                </a:solidFill>
                <a:round/>
                <a:headEnd/>
                <a:tailEnd/>
              </a:ln>
            </p:spPr>
            <p:txBody>
              <a:bodyPr>
                <a:spAutoFit/>
              </a:bodyPr>
              <a:lstStyle/>
              <a:p>
                <a:endParaRPr lang="en-US"/>
              </a:p>
            </p:txBody>
          </p:sp>
        </p:grpSp>
        <p:grpSp>
          <p:nvGrpSpPr>
            <p:cNvPr id="13352" name="Group 26"/>
            <p:cNvGrpSpPr>
              <a:grpSpLocks/>
            </p:cNvGrpSpPr>
            <p:nvPr/>
          </p:nvGrpSpPr>
          <p:grpSpPr bwMode="auto">
            <a:xfrm>
              <a:off x="1776" y="1776"/>
              <a:ext cx="240" cy="192"/>
              <a:chOff x="1680" y="1776"/>
              <a:chExt cx="240" cy="192"/>
            </a:xfrm>
          </p:grpSpPr>
          <p:sp>
            <p:nvSpPr>
              <p:cNvPr id="13360" name="Line 27"/>
              <p:cNvSpPr>
                <a:spLocks noChangeShapeType="1"/>
              </p:cNvSpPr>
              <p:nvPr/>
            </p:nvSpPr>
            <p:spPr bwMode="auto">
              <a:xfrm>
                <a:off x="1680" y="1776"/>
                <a:ext cx="240" cy="192"/>
              </a:xfrm>
              <a:prstGeom prst="line">
                <a:avLst/>
              </a:prstGeom>
              <a:noFill/>
              <a:ln w="38100">
                <a:solidFill>
                  <a:srgbClr val="FF0000"/>
                </a:solidFill>
                <a:round/>
                <a:headEnd/>
                <a:tailEnd/>
              </a:ln>
            </p:spPr>
            <p:txBody>
              <a:bodyPr>
                <a:spAutoFit/>
              </a:bodyPr>
              <a:lstStyle/>
              <a:p>
                <a:endParaRPr lang="en-US"/>
              </a:p>
            </p:txBody>
          </p:sp>
          <p:sp>
            <p:nvSpPr>
              <p:cNvPr id="13361" name="Line 28"/>
              <p:cNvSpPr>
                <a:spLocks noChangeShapeType="1"/>
              </p:cNvSpPr>
              <p:nvPr/>
            </p:nvSpPr>
            <p:spPr bwMode="auto">
              <a:xfrm flipV="1">
                <a:off x="1680" y="1776"/>
                <a:ext cx="240" cy="192"/>
              </a:xfrm>
              <a:prstGeom prst="line">
                <a:avLst/>
              </a:prstGeom>
              <a:noFill/>
              <a:ln w="38100">
                <a:solidFill>
                  <a:srgbClr val="FF0000"/>
                </a:solidFill>
                <a:round/>
                <a:headEnd/>
                <a:tailEnd/>
              </a:ln>
            </p:spPr>
            <p:txBody>
              <a:bodyPr>
                <a:spAutoFit/>
              </a:bodyPr>
              <a:lstStyle/>
              <a:p>
                <a:endParaRPr lang="en-US"/>
              </a:p>
            </p:txBody>
          </p:sp>
        </p:grpSp>
        <p:sp>
          <p:nvSpPr>
            <p:cNvPr id="13353" name="Line 29"/>
            <p:cNvSpPr>
              <a:spLocks noChangeShapeType="1"/>
            </p:cNvSpPr>
            <p:nvPr/>
          </p:nvSpPr>
          <p:spPr bwMode="auto">
            <a:xfrm>
              <a:off x="2016" y="1776"/>
              <a:ext cx="1056" cy="0"/>
            </a:xfrm>
            <a:prstGeom prst="line">
              <a:avLst/>
            </a:prstGeom>
            <a:noFill/>
            <a:ln w="38100">
              <a:solidFill>
                <a:srgbClr val="FF0000"/>
              </a:solidFill>
              <a:round/>
              <a:headEnd/>
              <a:tailEnd/>
            </a:ln>
          </p:spPr>
          <p:txBody>
            <a:bodyPr>
              <a:spAutoFit/>
            </a:bodyPr>
            <a:lstStyle/>
            <a:p>
              <a:endParaRPr lang="en-US"/>
            </a:p>
          </p:txBody>
        </p:sp>
        <p:sp>
          <p:nvSpPr>
            <p:cNvPr id="13354" name="Line 30"/>
            <p:cNvSpPr>
              <a:spLocks noChangeShapeType="1"/>
            </p:cNvSpPr>
            <p:nvPr/>
          </p:nvSpPr>
          <p:spPr bwMode="auto">
            <a:xfrm>
              <a:off x="2016" y="1968"/>
              <a:ext cx="1056" cy="0"/>
            </a:xfrm>
            <a:prstGeom prst="line">
              <a:avLst/>
            </a:prstGeom>
            <a:noFill/>
            <a:ln w="38100">
              <a:solidFill>
                <a:srgbClr val="FF0000"/>
              </a:solidFill>
              <a:round/>
              <a:headEnd/>
              <a:tailEnd/>
            </a:ln>
          </p:spPr>
          <p:txBody>
            <a:bodyPr>
              <a:spAutoFit/>
            </a:bodyPr>
            <a:lstStyle/>
            <a:p>
              <a:endParaRPr lang="en-US"/>
            </a:p>
          </p:txBody>
        </p:sp>
        <p:grpSp>
          <p:nvGrpSpPr>
            <p:cNvPr id="13355" name="Group 31"/>
            <p:cNvGrpSpPr>
              <a:grpSpLocks/>
            </p:cNvGrpSpPr>
            <p:nvPr/>
          </p:nvGrpSpPr>
          <p:grpSpPr bwMode="auto">
            <a:xfrm>
              <a:off x="3072" y="1776"/>
              <a:ext cx="240" cy="192"/>
              <a:chOff x="1680" y="1776"/>
              <a:chExt cx="240" cy="192"/>
            </a:xfrm>
          </p:grpSpPr>
          <p:sp>
            <p:nvSpPr>
              <p:cNvPr id="13358" name="Line 32"/>
              <p:cNvSpPr>
                <a:spLocks noChangeShapeType="1"/>
              </p:cNvSpPr>
              <p:nvPr/>
            </p:nvSpPr>
            <p:spPr bwMode="auto">
              <a:xfrm>
                <a:off x="1680" y="1776"/>
                <a:ext cx="240" cy="192"/>
              </a:xfrm>
              <a:prstGeom prst="line">
                <a:avLst/>
              </a:prstGeom>
              <a:noFill/>
              <a:ln w="38100">
                <a:solidFill>
                  <a:srgbClr val="FF0000"/>
                </a:solidFill>
                <a:round/>
                <a:headEnd/>
                <a:tailEnd/>
              </a:ln>
            </p:spPr>
            <p:txBody>
              <a:bodyPr>
                <a:spAutoFit/>
              </a:bodyPr>
              <a:lstStyle/>
              <a:p>
                <a:endParaRPr lang="en-US"/>
              </a:p>
            </p:txBody>
          </p:sp>
          <p:sp>
            <p:nvSpPr>
              <p:cNvPr id="13359" name="Line 33"/>
              <p:cNvSpPr>
                <a:spLocks noChangeShapeType="1"/>
              </p:cNvSpPr>
              <p:nvPr/>
            </p:nvSpPr>
            <p:spPr bwMode="auto">
              <a:xfrm flipV="1">
                <a:off x="1680" y="1776"/>
                <a:ext cx="240" cy="192"/>
              </a:xfrm>
              <a:prstGeom prst="line">
                <a:avLst/>
              </a:prstGeom>
              <a:noFill/>
              <a:ln w="38100">
                <a:solidFill>
                  <a:srgbClr val="FF0000"/>
                </a:solidFill>
                <a:round/>
                <a:headEnd/>
                <a:tailEnd/>
              </a:ln>
            </p:spPr>
            <p:txBody>
              <a:bodyPr>
                <a:spAutoFit/>
              </a:bodyPr>
              <a:lstStyle/>
              <a:p>
                <a:endParaRPr lang="en-US"/>
              </a:p>
            </p:txBody>
          </p:sp>
        </p:grpSp>
        <p:sp>
          <p:nvSpPr>
            <p:cNvPr id="13356" name="Line 34"/>
            <p:cNvSpPr>
              <a:spLocks noChangeShapeType="1"/>
            </p:cNvSpPr>
            <p:nvPr/>
          </p:nvSpPr>
          <p:spPr bwMode="auto">
            <a:xfrm>
              <a:off x="3312" y="1776"/>
              <a:ext cx="1248" cy="0"/>
            </a:xfrm>
            <a:prstGeom prst="line">
              <a:avLst/>
            </a:prstGeom>
            <a:noFill/>
            <a:ln w="38100">
              <a:solidFill>
                <a:srgbClr val="FF0000"/>
              </a:solidFill>
              <a:round/>
              <a:headEnd/>
              <a:tailEnd/>
            </a:ln>
          </p:spPr>
          <p:txBody>
            <a:bodyPr>
              <a:spAutoFit/>
            </a:bodyPr>
            <a:lstStyle/>
            <a:p>
              <a:endParaRPr lang="en-US"/>
            </a:p>
          </p:txBody>
        </p:sp>
        <p:sp>
          <p:nvSpPr>
            <p:cNvPr id="13357" name="Line 35"/>
            <p:cNvSpPr>
              <a:spLocks noChangeShapeType="1"/>
            </p:cNvSpPr>
            <p:nvPr/>
          </p:nvSpPr>
          <p:spPr bwMode="auto">
            <a:xfrm>
              <a:off x="3312" y="1968"/>
              <a:ext cx="1248" cy="0"/>
            </a:xfrm>
            <a:prstGeom prst="line">
              <a:avLst/>
            </a:prstGeom>
            <a:noFill/>
            <a:ln w="38100">
              <a:solidFill>
                <a:srgbClr val="FF0000"/>
              </a:solidFill>
              <a:round/>
              <a:headEnd/>
              <a:tailEnd/>
            </a:ln>
          </p:spPr>
          <p:txBody>
            <a:bodyPr>
              <a:spAutoFit/>
            </a:bodyPr>
            <a:lstStyle/>
            <a:p>
              <a:endParaRPr lang="en-US"/>
            </a:p>
          </p:txBody>
        </p:sp>
      </p:grpSp>
      <p:grpSp>
        <p:nvGrpSpPr>
          <p:cNvPr id="13322" name="Group 36"/>
          <p:cNvGrpSpPr>
            <a:grpSpLocks/>
          </p:cNvGrpSpPr>
          <p:nvPr/>
        </p:nvGrpSpPr>
        <p:grpSpPr bwMode="auto">
          <a:xfrm>
            <a:off x="2514600" y="3429000"/>
            <a:ext cx="4724400" cy="304800"/>
            <a:chOff x="1584" y="2160"/>
            <a:chExt cx="2976" cy="192"/>
          </a:xfrm>
        </p:grpSpPr>
        <p:grpSp>
          <p:nvGrpSpPr>
            <p:cNvPr id="13338" name="Group 37"/>
            <p:cNvGrpSpPr>
              <a:grpSpLocks/>
            </p:cNvGrpSpPr>
            <p:nvPr/>
          </p:nvGrpSpPr>
          <p:grpSpPr bwMode="auto">
            <a:xfrm>
              <a:off x="1584" y="2160"/>
              <a:ext cx="624" cy="192"/>
              <a:chOff x="1584" y="2160"/>
              <a:chExt cx="624" cy="192"/>
            </a:xfrm>
          </p:grpSpPr>
          <p:sp>
            <p:nvSpPr>
              <p:cNvPr id="13349" name="Line 38"/>
              <p:cNvSpPr>
                <a:spLocks noChangeShapeType="1"/>
              </p:cNvSpPr>
              <p:nvPr/>
            </p:nvSpPr>
            <p:spPr bwMode="auto">
              <a:xfrm>
                <a:off x="1584" y="2160"/>
                <a:ext cx="624" cy="0"/>
              </a:xfrm>
              <a:prstGeom prst="line">
                <a:avLst/>
              </a:prstGeom>
              <a:noFill/>
              <a:ln w="38100">
                <a:solidFill>
                  <a:srgbClr val="FF0000"/>
                </a:solidFill>
                <a:round/>
                <a:headEnd/>
                <a:tailEnd/>
              </a:ln>
            </p:spPr>
            <p:txBody>
              <a:bodyPr>
                <a:spAutoFit/>
              </a:bodyPr>
              <a:lstStyle/>
              <a:p>
                <a:endParaRPr lang="en-US"/>
              </a:p>
            </p:txBody>
          </p:sp>
          <p:sp>
            <p:nvSpPr>
              <p:cNvPr id="13350" name="Line 39"/>
              <p:cNvSpPr>
                <a:spLocks noChangeShapeType="1"/>
              </p:cNvSpPr>
              <p:nvPr/>
            </p:nvSpPr>
            <p:spPr bwMode="auto">
              <a:xfrm>
                <a:off x="1584" y="2352"/>
                <a:ext cx="624" cy="0"/>
              </a:xfrm>
              <a:prstGeom prst="line">
                <a:avLst/>
              </a:prstGeom>
              <a:noFill/>
              <a:ln w="38100">
                <a:solidFill>
                  <a:srgbClr val="FF0000"/>
                </a:solidFill>
                <a:round/>
                <a:headEnd/>
                <a:tailEnd/>
              </a:ln>
            </p:spPr>
            <p:txBody>
              <a:bodyPr>
                <a:spAutoFit/>
              </a:bodyPr>
              <a:lstStyle/>
              <a:p>
                <a:endParaRPr lang="en-US"/>
              </a:p>
            </p:txBody>
          </p:sp>
        </p:grpSp>
        <p:grpSp>
          <p:nvGrpSpPr>
            <p:cNvPr id="13339" name="Group 40"/>
            <p:cNvGrpSpPr>
              <a:grpSpLocks/>
            </p:cNvGrpSpPr>
            <p:nvPr/>
          </p:nvGrpSpPr>
          <p:grpSpPr bwMode="auto">
            <a:xfrm>
              <a:off x="2208" y="2160"/>
              <a:ext cx="240" cy="192"/>
              <a:chOff x="1680" y="1776"/>
              <a:chExt cx="240" cy="192"/>
            </a:xfrm>
          </p:grpSpPr>
          <p:sp>
            <p:nvSpPr>
              <p:cNvPr id="13347" name="Line 41"/>
              <p:cNvSpPr>
                <a:spLocks noChangeShapeType="1"/>
              </p:cNvSpPr>
              <p:nvPr/>
            </p:nvSpPr>
            <p:spPr bwMode="auto">
              <a:xfrm>
                <a:off x="1680" y="1776"/>
                <a:ext cx="240" cy="192"/>
              </a:xfrm>
              <a:prstGeom prst="line">
                <a:avLst/>
              </a:prstGeom>
              <a:noFill/>
              <a:ln w="38100">
                <a:solidFill>
                  <a:srgbClr val="FF0000"/>
                </a:solidFill>
                <a:round/>
                <a:headEnd/>
                <a:tailEnd/>
              </a:ln>
            </p:spPr>
            <p:txBody>
              <a:bodyPr>
                <a:spAutoFit/>
              </a:bodyPr>
              <a:lstStyle/>
              <a:p>
                <a:endParaRPr lang="en-US"/>
              </a:p>
            </p:txBody>
          </p:sp>
          <p:sp>
            <p:nvSpPr>
              <p:cNvPr id="13348" name="Line 42"/>
              <p:cNvSpPr>
                <a:spLocks noChangeShapeType="1"/>
              </p:cNvSpPr>
              <p:nvPr/>
            </p:nvSpPr>
            <p:spPr bwMode="auto">
              <a:xfrm flipV="1">
                <a:off x="1680" y="1776"/>
                <a:ext cx="240" cy="192"/>
              </a:xfrm>
              <a:prstGeom prst="line">
                <a:avLst/>
              </a:prstGeom>
              <a:noFill/>
              <a:ln w="38100">
                <a:solidFill>
                  <a:srgbClr val="FF0000"/>
                </a:solidFill>
                <a:round/>
                <a:headEnd/>
                <a:tailEnd/>
              </a:ln>
            </p:spPr>
            <p:txBody>
              <a:bodyPr>
                <a:spAutoFit/>
              </a:bodyPr>
              <a:lstStyle/>
              <a:p>
                <a:endParaRPr lang="en-US"/>
              </a:p>
            </p:txBody>
          </p:sp>
        </p:grpSp>
        <p:sp>
          <p:nvSpPr>
            <p:cNvPr id="13340" name="Line 43"/>
            <p:cNvSpPr>
              <a:spLocks noChangeShapeType="1"/>
            </p:cNvSpPr>
            <p:nvPr/>
          </p:nvSpPr>
          <p:spPr bwMode="auto">
            <a:xfrm>
              <a:off x="2448" y="2160"/>
              <a:ext cx="1056" cy="0"/>
            </a:xfrm>
            <a:prstGeom prst="line">
              <a:avLst/>
            </a:prstGeom>
            <a:noFill/>
            <a:ln w="38100">
              <a:solidFill>
                <a:srgbClr val="FF0000"/>
              </a:solidFill>
              <a:round/>
              <a:headEnd/>
              <a:tailEnd/>
            </a:ln>
          </p:spPr>
          <p:txBody>
            <a:bodyPr>
              <a:spAutoFit/>
            </a:bodyPr>
            <a:lstStyle/>
            <a:p>
              <a:endParaRPr lang="en-US"/>
            </a:p>
          </p:txBody>
        </p:sp>
        <p:sp>
          <p:nvSpPr>
            <p:cNvPr id="13341" name="Line 44"/>
            <p:cNvSpPr>
              <a:spLocks noChangeShapeType="1"/>
            </p:cNvSpPr>
            <p:nvPr/>
          </p:nvSpPr>
          <p:spPr bwMode="auto">
            <a:xfrm>
              <a:off x="2436" y="2352"/>
              <a:ext cx="1068" cy="0"/>
            </a:xfrm>
            <a:prstGeom prst="line">
              <a:avLst/>
            </a:prstGeom>
            <a:noFill/>
            <a:ln w="38100">
              <a:solidFill>
                <a:srgbClr val="FF0000"/>
              </a:solidFill>
              <a:round/>
              <a:headEnd/>
              <a:tailEnd/>
            </a:ln>
          </p:spPr>
          <p:txBody>
            <a:bodyPr>
              <a:spAutoFit/>
            </a:bodyPr>
            <a:lstStyle/>
            <a:p>
              <a:endParaRPr lang="en-US"/>
            </a:p>
          </p:txBody>
        </p:sp>
        <p:grpSp>
          <p:nvGrpSpPr>
            <p:cNvPr id="13342" name="Group 45"/>
            <p:cNvGrpSpPr>
              <a:grpSpLocks/>
            </p:cNvGrpSpPr>
            <p:nvPr/>
          </p:nvGrpSpPr>
          <p:grpSpPr bwMode="auto">
            <a:xfrm>
              <a:off x="3504" y="2160"/>
              <a:ext cx="240" cy="192"/>
              <a:chOff x="1680" y="1776"/>
              <a:chExt cx="240" cy="192"/>
            </a:xfrm>
          </p:grpSpPr>
          <p:sp>
            <p:nvSpPr>
              <p:cNvPr id="13345" name="Line 46"/>
              <p:cNvSpPr>
                <a:spLocks noChangeShapeType="1"/>
              </p:cNvSpPr>
              <p:nvPr/>
            </p:nvSpPr>
            <p:spPr bwMode="auto">
              <a:xfrm>
                <a:off x="1680" y="1776"/>
                <a:ext cx="240" cy="192"/>
              </a:xfrm>
              <a:prstGeom prst="line">
                <a:avLst/>
              </a:prstGeom>
              <a:noFill/>
              <a:ln w="38100">
                <a:solidFill>
                  <a:srgbClr val="FF0000"/>
                </a:solidFill>
                <a:round/>
                <a:headEnd/>
                <a:tailEnd/>
              </a:ln>
            </p:spPr>
            <p:txBody>
              <a:bodyPr>
                <a:spAutoFit/>
              </a:bodyPr>
              <a:lstStyle/>
              <a:p>
                <a:endParaRPr lang="en-US"/>
              </a:p>
            </p:txBody>
          </p:sp>
          <p:sp>
            <p:nvSpPr>
              <p:cNvPr id="13346" name="Line 47"/>
              <p:cNvSpPr>
                <a:spLocks noChangeShapeType="1"/>
              </p:cNvSpPr>
              <p:nvPr/>
            </p:nvSpPr>
            <p:spPr bwMode="auto">
              <a:xfrm flipV="1">
                <a:off x="1680" y="1776"/>
                <a:ext cx="240" cy="192"/>
              </a:xfrm>
              <a:prstGeom prst="line">
                <a:avLst/>
              </a:prstGeom>
              <a:noFill/>
              <a:ln w="38100">
                <a:solidFill>
                  <a:srgbClr val="FF0000"/>
                </a:solidFill>
                <a:round/>
                <a:headEnd/>
                <a:tailEnd/>
              </a:ln>
            </p:spPr>
            <p:txBody>
              <a:bodyPr>
                <a:spAutoFit/>
              </a:bodyPr>
              <a:lstStyle/>
              <a:p>
                <a:endParaRPr lang="en-US"/>
              </a:p>
            </p:txBody>
          </p:sp>
        </p:grpSp>
        <p:sp>
          <p:nvSpPr>
            <p:cNvPr id="13343" name="Line 48"/>
            <p:cNvSpPr>
              <a:spLocks noChangeShapeType="1"/>
            </p:cNvSpPr>
            <p:nvPr/>
          </p:nvSpPr>
          <p:spPr bwMode="auto">
            <a:xfrm>
              <a:off x="3744" y="2160"/>
              <a:ext cx="816" cy="0"/>
            </a:xfrm>
            <a:prstGeom prst="line">
              <a:avLst/>
            </a:prstGeom>
            <a:noFill/>
            <a:ln w="38100">
              <a:solidFill>
                <a:srgbClr val="FF0000"/>
              </a:solidFill>
              <a:round/>
              <a:headEnd/>
              <a:tailEnd/>
            </a:ln>
          </p:spPr>
          <p:txBody>
            <a:bodyPr>
              <a:spAutoFit/>
            </a:bodyPr>
            <a:lstStyle/>
            <a:p>
              <a:endParaRPr lang="en-US"/>
            </a:p>
          </p:txBody>
        </p:sp>
        <p:sp>
          <p:nvSpPr>
            <p:cNvPr id="13344" name="Line 49"/>
            <p:cNvSpPr>
              <a:spLocks noChangeShapeType="1"/>
            </p:cNvSpPr>
            <p:nvPr/>
          </p:nvSpPr>
          <p:spPr bwMode="auto">
            <a:xfrm>
              <a:off x="3744" y="2352"/>
              <a:ext cx="816" cy="0"/>
            </a:xfrm>
            <a:prstGeom prst="line">
              <a:avLst/>
            </a:prstGeom>
            <a:noFill/>
            <a:ln w="38100">
              <a:solidFill>
                <a:srgbClr val="FF0000"/>
              </a:solidFill>
              <a:round/>
              <a:headEnd/>
              <a:tailEnd/>
            </a:ln>
          </p:spPr>
          <p:txBody>
            <a:bodyPr>
              <a:spAutoFit/>
            </a:bodyPr>
            <a:lstStyle/>
            <a:p>
              <a:endParaRPr lang="en-US"/>
            </a:p>
          </p:txBody>
        </p:sp>
      </p:grpSp>
      <p:sp>
        <p:nvSpPr>
          <p:cNvPr id="13323" name="Line 50"/>
          <p:cNvSpPr>
            <a:spLocks noChangeShapeType="1"/>
          </p:cNvSpPr>
          <p:nvPr/>
        </p:nvSpPr>
        <p:spPr bwMode="auto">
          <a:xfrm>
            <a:off x="2819400" y="2438400"/>
            <a:ext cx="0" cy="2133600"/>
          </a:xfrm>
          <a:prstGeom prst="line">
            <a:avLst/>
          </a:prstGeom>
          <a:noFill/>
          <a:ln w="19050" cap="rnd">
            <a:solidFill>
              <a:schemeClr val="tx1"/>
            </a:solidFill>
            <a:prstDash val="sysDot"/>
            <a:round/>
            <a:headEnd/>
            <a:tailEnd/>
          </a:ln>
        </p:spPr>
        <p:txBody>
          <a:bodyPr>
            <a:spAutoFit/>
          </a:bodyPr>
          <a:lstStyle/>
          <a:p>
            <a:endParaRPr lang="en-US"/>
          </a:p>
        </p:txBody>
      </p:sp>
      <p:sp>
        <p:nvSpPr>
          <p:cNvPr id="13324" name="Line 51"/>
          <p:cNvSpPr>
            <a:spLocks noChangeShapeType="1"/>
          </p:cNvSpPr>
          <p:nvPr/>
        </p:nvSpPr>
        <p:spPr bwMode="auto">
          <a:xfrm>
            <a:off x="3505200" y="2438400"/>
            <a:ext cx="0" cy="2133600"/>
          </a:xfrm>
          <a:prstGeom prst="line">
            <a:avLst/>
          </a:prstGeom>
          <a:noFill/>
          <a:ln w="19050" cap="rnd">
            <a:solidFill>
              <a:schemeClr val="tx1"/>
            </a:solidFill>
            <a:prstDash val="sysDot"/>
            <a:round/>
            <a:headEnd/>
            <a:tailEnd/>
          </a:ln>
        </p:spPr>
        <p:txBody>
          <a:bodyPr>
            <a:spAutoFit/>
          </a:bodyPr>
          <a:lstStyle/>
          <a:p>
            <a:endParaRPr lang="en-US"/>
          </a:p>
        </p:txBody>
      </p:sp>
      <p:sp>
        <p:nvSpPr>
          <p:cNvPr id="13325" name="Line 52"/>
          <p:cNvSpPr>
            <a:spLocks noChangeShapeType="1"/>
          </p:cNvSpPr>
          <p:nvPr/>
        </p:nvSpPr>
        <p:spPr bwMode="auto">
          <a:xfrm>
            <a:off x="4191000" y="2438400"/>
            <a:ext cx="0" cy="2133600"/>
          </a:xfrm>
          <a:prstGeom prst="line">
            <a:avLst/>
          </a:prstGeom>
          <a:noFill/>
          <a:ln w="19050" cap="rnd">
            <a:solidFill>
              <a:schemeClr val="tx1"/>
            </a:solidFill>
            <a:prstDash val="sysDot"/>
            <a:round/>
            <a:headEnd/>
            <a:tailEnd/>
          </a:ln>
        </p:spPr>
        <p:txBody>
          <a:bodyPr>
            <a:spAutoFit/>
          </a:bodyPr>
          <a:lstStyle/>
          <a:p>
            <a:endParaRPr lang="en-US"/>
          </a:p>
        </p:txBody>
      </p:sp>
      <p:sp>
        <p:nvSpPr>
          <p:cNvPr id="13326" name="Line 53"/>
          <p:cNvSpPr>
            <a:spLocks noChangeShapeType="1"/>
          </p:cNvSpPr>
          <p:nvPr/>
        </p:nvSpPr>
        <p:spPr bwMode="auto">
          <a:xfrm>
            <a:off x="4876800" y="2438400"/>
            <a:ext cx="0" cy="2133600"/>
          </a:xfrm>
          <a:prstGeom prst="line">
            <a:avLst/>
          </a:prstGeom>
          <a:noFill/>
          <a:ln w="19050" cap="rnd">
            <a:solidFill>
              <a:schemeClr val="tx1"/>
            </a:solidFill>
            <a:prstDash val="sysDot"/>
            <a:round/>
            <a:headEnd/>
            <a:tailEnd/>
          </a:ln>
        </p:spPr>
        <p:txBody>
          <a:bodyPr>
            <a:spAutoFit/>
          </a:bodyPr>
          <a:lstStyle/>
          <a:p>
            <a:endParaRPr lang="en-US"/>
          </a:p>
        </p:txBody>
      </p:sp>
      <p:sp>
        <p:nvSpPr>
          <p:cNvPr id="13327" name="Line 54"/>
          <p:cNvSpPr>
            <a:spLocks noChangeShapeType="1"/>
          </p:cNvSpPr>
          <p:nvPr/>
        </p:nvSpPr>
        <p:spPr bwMode="auto">
          <a:xfrm>
            <a:off x="5562600" y="2438400"/>
            <a:ext cx="0" cy="2133600"/>
          </a:xfrm>
          <a:prstGeom prst="line">
            <a:avLst/>
          </a:prstGeom>
          <a:noFill/>
          <a:ln w="19050" cap="rnd">
            <a:solidFill>
              <a:schemeClr val="tx1"/>
            </a:solidFill>
            <a:prstDash val="sysDot"/>
            <a:round/>
            <a:headEnd/>
            <a:tailEnd/>
          </a:ln>
        </p:spPr>
        <p:txBody>
          <a:bodyPr>
            <a:spAutoFit/>
          </a:bodyPr>
          <a:lstStyle/>
          <a:p>
            <a:endParaRPr lang="en-US"/>
          </a:p>
        </p:txBody>
      </p:sp>
      <p:grpSp>
        <p:nvGrpSpPr>
          <p:cNvPr id="13328" name="Group 65"/>
          <p:cNvGrpSpPr>
            <a:grpSpLocks/>
          </p:cNvGrpSpPr>
          <p:nvPr/>
        </p:nvGrpSpPr>
        <p:grpSpPr bwMode="auto">
          <a:xfrm>
            <a:off x="2514600" y="4191000"/>
            <a:ext cx="4724400" cy="228600"/>
            <a:chOff x="1584" y="2640"/>
            <a:chExt cx="2976" cy="144"/>
          </a:xfrm>
        </p:grpSpPr>
        <p:sp>
          <p:nvSpPr>
            <p:cNvPr id="13333" name="Line 56"/>
            <p:cNvSpPr>
              <a:spLocks noChangeShapeType="1"/>
            </p:cNvSpPr>
            <p:nvPr/>
          </p:nvSpPr>
          <p:spPr bwMode="auto">
            <a:xfrm>
              <a:off x="1584" y="2640"/>
              <a:ext cx="192" cy="0"/>
            </a:xfrm>
            <a:prstGeom prst="line">
              <a:avLst/>
            </a:prstGeom>
            <a:noFill/>
            <a:ln w="38100">
              <a:solidFill>
                <a:srgbClr val="FF0000"/>
              </a:solidFill>
              <a:round/>
              <a:headEnd/>
              <a:tailEnd/>
            </a:ln>
          </p:spPr>
          <p:txBody>
            <a:bodyPr>
              <a:spAutoFit/>
            </a:bodyPr>
            <a:lstStyle/>
            <a:p>
              <a:endParaRPr lang="en-US"/>
            </a:p>
          </p:txBody>
        </p:sp>
        <p:sp>
          <p:nvSpPr>
            <p:cNvPr id="13334" name="Line 57"/>
            <p:cNvSpPr>
              <a:spLocks noChangeShapeType="1"/>
            </p:cNvSpPr>
            <p:nvPr/>
          </p:nvSpPr>
          <p:spPr bwMode="auto">
            <a:xfrm>
              <a:off x="1776" y="2640"/>
              <a:ext cx="192" cy="144"/>
            </a:xfrm>
            <a:prstGeom prst="line">
              <a:avLst/>
            </a:prstGeom>
            <a:noFill/>
            <a:ln w="38100">
              <a:solidFill>
                <a:srgbClr val="FF0000"/>
              </a:solidFill>
              <a:round/>
              <a:headEnd/>
              <a:tailEnd/>
            </a:ln>
          </p:spPr>
          <p:txBody>
            <a:bodyPr>
              <a:spAutoFit/>
            </a:bodyPr>
            <a:lstStyle/>
            <a:p>
              <a:endParaRPr lang="en-US"/>
            </a:p>
          </p:txBody>
        </p:sp>
        <p:sp>
          <p:nvSpPr>
            <p:cNvPr id="13335" name="Line 58"/>
            <p:cNvSpPr>
              <a:spLocks noChangeShapeType="1"/>
            </p:cNvSpPr>
            <p:nvPr/>
          </p:nvSpPr>
          <p:spPr bwMode="auto">
            <a:xfrm>
              <a:off x="1968" y="2784"/>
              <a:ext cx="1104" cy="0"/>
            </a:xfrm>
            <a:prstGeom prst="line">
              <a:avLst/>
            </a:prstGeom>
            <a:noFill/>
            <a:ln w="38100">
              <a:solidFill>
                <a:srgbClr val="FF0000"/>
              </a:solidFill>
              <a:round/>
              <a:headEnd/>
              <a:tailEnd/>
            </a:ln>
          </p:spPr>
          <p:txBody>
            <a:bodyPr>
              <a:spAutoFit/>
            </a:bodyPr>
            <a:lstStyle/>
            <a:p>
              <a:endParaRPr lang="en-US"/>
            </a:p>
          </p:txBody>
        </p:sp>
        <p:sp>
          <p:nvSpPr>
            <p:cNvPr id="13336" name="Line 59"/>
            <p:cNvSpPr>
              <a:spLocks noChangeShapeType="1"/>
            </p:cNvSpPr>
            <p:nvPr/>
          </p:nvSpPr>
          <p:spPr bwMode="auto">
            <a:xfrm flipV="1">
              <a:off x="3072" y="2640"/>
              <a:ext cx="192" cy="144"/>
            </a:xfrm>
            <a:prstGeom prst="line">
              <a:avLst/>
            </a:prstGeom>
            <a:noFill/>
            <a:ln w="38100">
              <a:solidFill>
                <a:srgbClr val="FF0000"/>
              </a:solidFill>
              <a:round/>
              <a:headEnd/>
              <a:tailEnd/>
            </a:ln>
          </p:spPr>
          <p:txBody>
            <a:bodyPr>
              <a:spAutoFit/>
            </a:bodyPr>
            <a:lstStyle/>
            <a:p>
              <a:endParaRPr lang="en-US"/>
            </a:p>
          </p:txBody>
        </p:sp>
        <p:sp>
          <p:nvSpPr>
            <p:cNvPr id="13337" name="Line 60"/>
            <p:cNvSpPr>
              <a:spLocks noChangeShapeType="1"/>
            </p:cNvSpPr>
            <p:nvPr/>
          </p:nvSpPr>
          <p:spPr bwMode="auto">
            <a:xfrm>
              <a:off x="3264" y="2640"/>
              <a:ext cx="1296" cy="0"/>
            </a:xfrm>
            <a:prstGeom prst="line">
              <a:avLst/>
            </a:prstGeom>
            <a:noFill/>
            <a:ln w="38100">
              <a:solidFill>
                <a:srgbClr val="FF0000"/>
              </a:solidFill>
              <a:round/>
              <a:headEnd/>
              <a:tailEnd/>
            </a:ln>
          </p:spPr>
          <p:txBody>
            <a:bodyPr>
              <a:spAutoFit/>
            </a:bodyPr>
            <a:lstStyle/>
            <a:p>
              <a:endParaRPr lang="en-US"/>
            </a:p>
          </p:txBody>
        </p:sp>
      </p:grpSp>
      <p:sp>
        <p:nvSpPr>
          <p:cNvPr id="13329" name="Text Box 61"/>
          <p:cNvSpPr txBox="1">
            <a:spLocks noChangeArrowheads="1"/>
          </p:cNvSpPr>
          <p:nvPr/>
        </p:nvSpPr>
        <p:spPr bwMode="auto">
          <a:xfrm>
            <a:off x="990600" y="2057400"/>
            <a:ext cx="1295400" cy="396875"/>
          </a:xfrm>
          <a:prstGeom prst="rect">
            <a:avLst/>
          </a:prstGeom>
          <a:noFill/>
          <a:ln w="38100">
            <a:noFill/>
            <a:miter lim="800000"/>
            <a:headEnd/>
            <a:tailEnd/>
          </a:ln>
        </p:spPr>
        <p:txBody>
          <a:bodyPr>
            <a:spAutoFit/>
          </a:bodyPr>
          <a:lstStyle/>
          <a:p>
            <a:pPr>
              <a:spcBef>
                <a:spcPct val="50000"/>
              </a:spcBef>
            </a:pPr>
            <a:r>
              <a:rPr lang="en-US" sz="2000">
                <a:solidFill>
                  <a:srgbClr val="000000"/>
                </a:solidFill>
              </a:rPr>
              <a:t>Clock</a:t>
            </a:r>
          </a:p>
        </p:txBody>
      </p:sp>
      <p:sp>
        <p:nvSpPr>
          <p:cNvPr id="13330" name="Text Box 62"/>
          <p:cNvSpPr txBox="1">
            <a:spLocks noChangeArrowheads="1"/>
          </p:cNvSpPr>
          <p:nvPr/>
        </p:nvSpPr>
        <p:spPr bwMode="auto">
          <a:xfrm>
            <a:off x="1066800" y="2743200"/>
            <a:ext cx="1295400" cy="396875"/>
          </a:xfrm>
          <a:prstGeom prst="rect">
            <a:avLst/>
          </a:prstGeom>
          <a:noFill/>
          <a:ln w="38100">
            <a:noFill/>
            <a:miter lim="800000"/>
            <a:headEnd/>
            <a:tailEnd/>
          </a:ln>
        </p:spPr>
        <p:txBody>
          <a:bodyPr>
            <a:spAutoFit/>
          </a:bodyPr>
          <a:lstStyle/>
          <a:p>
            <a:pPr>
              <a:spcBef>
                <a:spcPct val="50000"/>
              </a:spcBef>
            </a:pPr>
            <a:r>
              <a:rPr lang="en-US" sz="2000">
                <a:solidFill>
                  <a:srgbClr val="000000"/>
                </a:solidFill>
              </a:rPr>
              <a:t>Address</a:t>
            </a:r>
          </a:p>
        </p:txBody>
      </p:sp>
      <p:sp>
        <p:nvSpPr>
          <p:cNvPr id="13331" name="Text Box 63"/>
          <p:cNvSpPr txBox="1">
            <a:spLocks noChangeArrowheads="1"/>
          </p:cNvSpPr>
          <p:nvPr/>
        </p:nvSpPr>
        <p:spPr bwMode="auto">
          <a:xfrm>
            <a:off x="1066800" y="3352800"/>
            <a:ext cx="1295400" cy="396875"/>
          </a:xfrm>
          <a:prstGeom prst="rect">
            <a:avLst/>
          </a:prstGeom>
          <a:noFill/>
          <a:ln w="38100">
            <a:noFill/>
            <a:miter lim="800000"/>
            <a:headEnd/>
            <a:tailEnd/>
          </a:ln>
        </p:spPr>
        <p:txBody>
          <a:bodyPr>
            <a:spAutoFit/>
          </a:bodyPr>
          <a:lstStyle/>
          <a:p>
            <a:pPr>
              <a:spcBef>
                <a:spcPct val="50000"/>
              </a:spcBef>
            </a:pPr>
            <a:r>
              <a:rPr lang="en-US" sz="2000">
                <a:solidFill>
                  <a:srgbClr val="000000"/>
                </a:solidFill>
              </a:rPr>
              <a:t>Data</a:t>
            </a:r>
          </a:p>
        </p:txBody>
      </p:sp>
      <p:sp>
        <p:nvSpPr>
          <p:cNvPr id="13332" name="Text Box 64"/>
          <p:cNvSpPr txBox="1">
            <a:spLocks noChangeArrowheads="1"/>
          </p:cNvSpPr>
          <p:nvPr/>
        </p:nvSpPr>
        <p:spPr bwMode="auto">
          <a:xfrm>
            <a:off x="1066800" y="3962400"/>
            <a:ext cx="1295400" cy="458788"/>
          </a:xfrm>
          <a:prstGeom prst="rect">
            <a:avLst/>
          </a:prstGeom>
          <a:noFill/>
          <a:ln w="38100">
            <a:noFill/>
            <a:miter lim="800000"/>
            <a:headEnd/>
            <a:tailEnd/>
          </a:ln>
        </p:spPr>
        <p:txBody>
          <a:bodyPr>
            <a:spAutoFit/>
          </a:bodyPr>
          <a:lstStyle/>
          <a:p>
            <a:pPr algn="l">
              <a:lnSpc>
                <a:spcPct val="50000"/>
              </a:lnSpc>
              <a:spcBef>
                <a:spcPct val="50000"/>
              </a:spcBef>
            </a:pPr>
            <a:r>
              <a:rPr lang="en-US" sz="1600">
                <a:solidFill>
                  <a:srgbClr val="000000"/>
                </a:solidFill>
              </a:rPr>
              <a:t>____           </a:t>
            </a:r>
          </a:p>
          <a:p>
            <a:pPr>
              <a:lnSpc>
                <a:spcPct val="50000"/>
              </a:lnSpc>
              <a:spcBef>
                <a:spcPct val="50000"/>
              </a:spcBef>
            </a:pPr>
            <a:r>
              <a:rPr lang="en-US" sz="1600">
                <a:solidFill>
                  <a:srgbClr val="000000"/>
                </a:solidFill>
              </a:rPr>
              <a:t>Read / Write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 calcmode="lin" valueType="num">
                                      <p:cBhvr additive="base">
                                        <p:cTn id="7" dur="500" fill="hold"/>
                                        <p:tgtEl>
                                          <p:spTgt spid="320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0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bldLvl="2" autoUpdateAnimBg="0"/>
      <p:bldP spid="32051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96A26622-27FD-48F2-B0D9-4A3E758557B5}" type="datetime1">
              <a:rPr lang="en-US" smtClean="0"/>
              <a:pPr/>
              <a:t>2/17/2020</a:t>
            </a:fld>
            <a:endParaRPr lang="en-US" smtClean="0"/>
          </a:p>
        </p:txBody>
      </p:sp>
      <p:sp>
        <p:nvSpPr>
          <p:cNvPr id="16388" name="Slide Number Placeholder 5"/>
          <p:cNvSpPr>
            <a:spLocks noGrp="1"/>
          </p:cNvSpPr>
          <p:nvPr>
            <p:ph type="sldNum" sz="quarter" idx="12"/>
          </p:nvPr>
        </p:nvSpPr>
        <p:spPr>
          <a:noFill/>
        </p:spPr>
        <p:txBody>
          <a:bodyPr/>
          <a:lstStyle/>
          <a:p>
            <a:fld id="{2265EBC2-37BF-4D87-B75A-A05EEFAF3564}" type="slidenum">
              <a:rPr lang="en-US" smtClean="0"/>
              <a:pPr/>
              <a:t>13</a:t>
            </a:fld>
            <a:endParaRPr lang="en-US" smtClean="0"/>
          </a:p>
        </p:txBody>
      </p:sp>
      <p:sp>
        <p:nvSpPr>
          <p:cNvPr id="16389" name="Rectangle 2"/>
          <p:cNvSpPr>
            <a:spLocks noGrp="1" noChangeArrowheads="1"/>
          </p:cNvSpPr>
          <p:nvPr>
            <p:ph type="title"/>
          </p:nvPr>
        </p:nvSpPr>
        <p:spPr/>
        <p:txBody>
          <a:bodyPr/>
          <a:lstStyle/>
          <a:p>
            <a:pPr eaLnBrk="1" hangingPunct="1"/>
            <a:r>
              <a:rPr lang="en-US" sz="3200" smtClean="0"/>
              <a:t>Bus Design</a:t>
            </a:r>
          </a:p>
        </p:txBody>
      </p:sp>
      <p:sp>
        <p:nvSpPr>
          <p:cNvPr id="16390" name="Rectangle 3"/>
          <p:cNvSpPr>
            <a:spLocks noGrp="1" noChangeArrowheads="1"/>
          </p:cNvSpPr>
          <p:nvPr>
            <p:ph type="body" idx="1"/>
          </p:nvPr>
        </p:nvSpPr>
        <p:spPr/>
        <p:txBody>
          <a:bodyPr/>
          <a:lstStyle/>
          <a:p>
            <a:pPr eaLnBrk="1" hangingPunct="1">
              <a:lnSpc>
                <a:spcPct val="80000"/>
              </a:lnSpc>
            </a:pPr>
            <a:r>
              <a:rPr lang="en-US" sz="2400" dirty="0" smtClean="0"/>
              <a:t>Design Tradeoff:</a:t>
            </a:r>
          </a:p>
          <a:p>
            <a:pPr lvl="1" eaLnBrk="1" hangingPunct="1">
              <a:lnSpc>
                <a:spcPct val="80000"/>
              </a:lnSpc>
            </a:pPr>
            <a:r>
              <a:rPr lang="en-US" sz="2000" dirty="0" smtClean="0"/>
              <a:t>High Performance vs. Low Cost</a:t>
            </a:r>
          </a:p>
          <a:p>
            <a:pPr eaLnBrk="1" hangingPunct="1">
              <a:lnSpc>
                <a:spcPct val="80000"/>
              </a:lnSpc>
            </a:pPr>
            <a:r>
              <a:rPr lang="en-US" sz="2400" dirty="0" smtClean="0"/>
              <a:t>Design Parameters</a:t>
            </a:r>
          </a:p>
          <a:p>
            <a:pPr lvl="1" eaLnBrk="1" hangingPunct="1">
              <a:lnSpc>
                <a:spcPct val="80000"/>
              </a:lnSpc>
            </a:pPr>
            <a:r>
              <a:rPr lang="en-US" sz="2000" dirty="0" smtClean="0"/>
              <a:t>Synchronous vs. Asynchronous</a:t>
            </a:r>
          </a:p>
          <a:p>
            <a:pPr lvl="2" eaLnBrk="1" hangingPunct="1">
              <a:lnSpc>
                <a:spcPct val="80000"/>
              </a:lnSpc>
            </a:pPr>
            <a:r>
              <a:rPr lang="en-US" sz="1800" dirty="0" smtClean="0"/>
              <a:t>Clocked operation gives high performance but is costly.</a:t>
            </a:r>
          </a:p>
          <a:p>
            <a:pPr lvl="1" eaLnBrk="1" hangingPunct="1">
              <a:lnSpc>
                <a:spcPct val="80000"/>
              </a:lnSpc>
            </a:pPr>
            <a:r>
              <a:rPr lang="en-US" sz="2000" dirty="0" smtClean="0"/>
              <a:t>Parallel vs. Serial</a:t>
            </a:r>
          </a:p>
          <a:p>
            <a:pPr lvl="1" eaLnBrk="1" hangingPunct="1">
              <a:lnSpc>
                <a:spcPct val="80000"/>
              </a:lnSpc>
            </a:pPr>
            <a:r>
              <a:rPr lang="en-US" sz="2000" dirty="0" smtClean="0"/>
              <a:t>Data Width</a:t>
            </a:r>
          </a:p>
          <a:p>
            <a:pPr lvl="2" eaLnBrk="1" hangingPunct="1">
              <a:lnSpc>
                <a:spcPct val="80000"/>
              </a:lnSpc>
            </a:pPr>
            <a:r>
              <a:rPr lang="en-US" sz="1800" dirty="0" smtClean="0"/>
              <a:t>8 bits to 64 bits of data</a:t>
            </a:r>
          </a:p>
          <a:p>
            <a:pPr lvl="1" eaLnBrk="1" hangingPunct="1">
              <a:lnSpc>
                <a:spcPct val="80000"/>
              </a:lnSpc>
            </a:pPr>
            <a:r>
              <a:rPr lang="en-US" sz="2000" dirty="0" smtClean="0"/>
              <a:t>Bus width</a:t>
            </a:r>
          </a:p>
          <a:p>
            <a:pPr lvl="2" eaLnBrk="1" hangingPunct="1">
              <a:lnSpc>
                <a:spcPct val="80000"/>
              </a:lnSpc>
            </a:pPr>
            <a:r>
              <a:rPr lang="en-US" sz="1800" dirty="0" smtClean="0"/>
              <a:t>Separate address and data lines vs. multiplexed address/data lines</a:t>
            </a:r>
          </a:p>
          <a:p>
            <a:pPr lvl="1" eaLnBrk="1" hangingPunct="1">
              <a:lnSpc>
                <a:spcPct val="80000"/>
              </a:lnSpc>
            </a:pPr>
            <a:r>
              <a:rPr lang="en-US" sz="2000" dirty="0" smtClean="0"/>
              <a:t>Transfer Size</a:t>
            </a:r>
          </a:p>
          <a:p>
            <a:pPr lvl="2" eaLnBrk="1" hangingPunct="1">
              <a:lnSpc>
                <a:spcPct val="80000"/>
              </a:lnSpc>
            </a:pPr>
            <a:r>
              <a:rPr lang="en-US" sz="1800" dirty="0" smtClean="0"/>
              <a:t>Single word (i.e. one word at a time) or Multiword (a sequence of words in one exchange)</a:t>
            </a:r>
          </a:p>
          <a:p>
            <a:pPr lvl="1" eaLnBrk="1" hangingPunct="1">
              <a:lnSpc>
                <a:spcPct val="80000"/>
              </a:lnSpc>
            </a:pPr>
            <a:r>
              <a:rPr lang="en-US" sz="2000" dirty="0" smtClean="0"/>
              <a:t>Bus </a:t>
            </a:r>
            <a:r>
              <a:rPr lang="en-US" sz="2000" dirty="0" smtClean="0"/>
              <a:t>masters</a:t>
            </a:r>
          </a:p>
          <a:p>
            <a:pPr lvl="2" eaLnBrk="1" hangingPunct="1">
              <a:lnSpc>
                <a:spcPct val="80000"/>
              </a:lnSpc>
            </a:pPr>
            <a:r>
              <a:rPr lang="en-US" sz="1800" dirty="0" smtClean="0"/>
              <a:t>Single or Multiple ( arbitration required for multiple masters)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0D0AB7E8-B3D9-4437-B39B-CA12BB0B6F3C}" type="datetime1">
              <a:rPr lang="en-US" smtClean="0"/>
              <a:pPr/>
              <a:t>2/17/2020</a:t>
            </a:fld>
            <a:endParaRPr lang="en-US" smtClean="0"/>
          </a:p>
        </p:txBody>
      </p:sp>
      <p:sp>
        <p:nvSpPr>
          <p:cNvPr id="17412" name="Slide Number Placeholder 5"/>
          <p:cNvSpPr>
            <a:spLocks noGrp="1"/>
          </p:cNvSpPr>
          <p:nvPr>
            <p:ph type="sldNum" sz="quarter" idx="12"/>
          </p:nvPr>
        </p:nvSpPr>
        <p:spPr>
          <a:noFill/>
        </p:spPr>
        <p:txBody>
          <a:bodyPr/>
          <a:lstStyle/>
          <a:p>
            <a:fld id="{841BAF82-F4F8-4DD9-9133-29528D1CD326}" type="slidenum">
              <a:rPr lang="en-US" smtClean="0"/>
              <a:pPr/>
              <a:t>14</a:t>
            </a:fld>
            <a:endParaRPr lang="en-US" smtClean="0"/>
          </a:p>
        </p:txBody>
      </p:sp>
      <p:sp>
        <p:nvSpPr>
          <p:cNvPr id="17413" name="Rectangle 2"/>
          <p:cNvSpPr>
            <a:spLocks noGrp="1" noChangeArrowheads="1"/>
          </p:cNvSpPr>
          <p:nvPr>
            <p:ph type="title"/>
          </p:nvPr>
        </p:nvSpPr>
        <p:spPr/>
        <p:txBody>
          <a:bodyPr/>
          <a:lstStyle/>
          <a:p>
            <a:pPr eaLnBrk="1" hangingPunct="1"/>
            <a:r>
              <a:rPr lang="en-US" sz="3200" smtClean="0"/>
              <a:t>Synchronous vs. Asynchronous</a:t>
            </a:r>
          </a:p>
        </p:txBody>
      </p:sp>
      <p:sp>
        <p:nvSpPr>
          <p:cNvPr id="17414" name="Rectangle 3"/>
          <p:cNvSpPr>
            <a:spLocks noGrp="1" noChangeArrowheads="1"/>
          </p:cNvSpPr>
          <p:nvPr>
            <p:ph type="body" idx="1"/>
          </p:nvPr>
        </p:nvSpPr>
        <p:spPr/>
        <p:txBody>
          <a:bodyPr/>
          <a:lstStyle/>
          <a:p>
            <a:pPr eaLnBrk="1" hangingPunct="1"/>
            <a:r>
              <a:rPr lang="en-US" dirty="0" smtClean="0"/>
              <a:t>Longer buses lead to skewed clock</a:t>
            </a:r>
          </a:p>
          <a:p>
            <a:pPr lvl="1" eaLnBrk="1" hangingPunct="1"/>
            <a:r>
              <a:rPr lang="en-US" dirty="0" smtClean="0"/>
              <a:t>Signals travel at a finite speed – arrive at different times at different parts of the circuit (or bus line)</a:t>
            </a:r>
          </a:p>
          <a:p>
            <a:pPr lvl="1" eaLnBrk="1" hangingPunct="1"/>
            <a:r>
              <a:rPr lang="en-US" dirty="0" smtClean="0"/>
              <a:t>(Maximum) Difference in arrival time is clock skew</a:t>
            </a:r>
          </a:p>
          <a:p>
            <a:pPr eaLnBrk="1" hangingPunct="1"/>
            <a:r>
              <a:rPr lang="en-US" dirty="0" smtClean="0"/>
              <a:t>So, synchronous operation is not good for longer buses</a:t>
            </a:r>
          </a:p>
          <a:p>
            <a:pPr eaLnBrk="1" hangingPunct="1"/>
            <a:r>
              <a:rPr lang="en-US" dirty="0" smtClean="0"/>
              <a:t>If speed variation among I/O devices is high then synchronous operation will slow things down</a:t>
            </a:r>
          </a:p>
          <a:p>
            <a:pPr lvl="1" eaLnBrk="1" hangingPunct="1"/>
            <a:r>
              <a:rPr lang="en-US" dirty="0" smtClean="0"/>
              <a:t>Cost of synchronization (required for asynchronous operation) is fixed per device.</a:t>
            </a:r>
          </a:p>
          <a:p>
            <a:pPr lvl="2" eaLnBrk="1" hangingPunct="1"/>
            <a:endParaRPr lang="en-US"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C0AB101C-2722-4BC8-8FAD-8914A3437D44}" type="datetime1">
              <a:rPr lang="en-US" smtClean="0"/>
              <a:pPr/>
              <a:t>2/17/2020</a:t>
            </a:fld>
            <a:endParaRPr lang="en-US" smtClean="0"/>
          </a:p>
        </p:txBody>
      </p:sp>
      <p:sp>
        <p:nvSpPr>
          <p:cNvPr id="18436" name="Slide Number Placeholder 5"/>
          <p:cNvSpPr>
            <a:spLocks noGrp="1"/>
          </p:cNvSpPr>
          <p:nvPr>
            <p:ph type="sldNum" sz="quarter" idx="12"/>
          </p:nvPr>
        </p:nvSpPr>
        <p:spPr>
          <a:noFill/>
        </p:spPr>
        <p:txBody>
          <a:bodyPr/>
          <a:lstStyle/>
          <a:p>
            <a:fld id="{5DC83ACC-827E-411E-AC6D-66FFDAB79B8C}" type="slidenum">
              <a:rPr lang="en-US" smtClean="0"/>
              <a:pPr/>
              <a:t>15</a:t>
            </a:fld>
            <a:endParaRPr lang="en-US" smtClean="0"/>
          </a:p>
        </p:txBody>
      </p:sp>
      <p:sp>
        <p:nvSpPr>
          <p:cNvPr id="18437" name="Rectangle 2"/>
          <p:cNvSpPr>
            <a:spLocks noGrp="1" noChangeArrowheads="1"/>
          </p:cNvSpPr>
          <p:nvPr>
            <p:ph type="title"/>
          </p:nvPr>
        </p:nvSpPr>
        <p:spPr/>
        <p:txBody>
          <a:bodyPr/>
          <a:lstStyle/>
          <a:p>
            <a:pPr eaLnBrk="1" hangingPunct="1"/>
            <a:r>
              <a:rPr lang="en-US" sz="3200" smtClean="0"/>
              <a:t>Multiple Masters	</a:t>
            </a:r>
          </a:p>
        </p:txBody>
      </p:sp>
      <p:sp>
        <p:nvSpPr>
          <p:cNvPr id="18438" name="Rectangle 3"/>
          <p:cNvSpPr>
            <a:spLocks noGrp="1" noChangeArrowheads="1"/>
          </p:cNvSpPr>
          <p:nvPr>
            <p:ph type="body" idx="1"/>
          </p:nvPr>
        </p:nvSpPr>
        <p:spPr/>
        <p:txBody>
          <a:bodyPr/>
          <a:lstStyle/>
          <a:p>
            <a:pPr eaLnBrk="1" hangingPunct="1"/>
            <a:r>
              <a:rPr lang="en-US" sz="2400" smtClean="0"/>
              <a:t>Masters</a:t>
            </a:r>
          </a:p>
          <a:p>
            <a:pPr lvl="1" eaLnBrk="1" hangingPunct="1"/>
            <a:r>
              <a:rPr lang="en-US" sz="2000" smtClean="0"/>
              <a:t>CPU</a:t>
            </a:r>
          </a:p>
          <a:p>
            <a:pPr lvl="1" eaLnBrk="1" hangingPunct="1"/>
            <a:r>
              <a:rPr lang="en-US" sz="2000" smtClean="0"/>
              <a:t>DMA controllers or I/O processors</a:t>
            </a:r>
          </a:p>
          <a:p>
            <a:pPr eaLnBrk="1" hangingPunct="1"/>
            <a:r>
              <a:rPr lang="en-US" sz="2400" smtClean="0"/>
              <a:t>DMA controller</a:t>
            </a:r>
          </a:p>
          <a:p>
            <a:pPr lvl="1" eaLnBrk="1" hangingPunct="1"/>
            <a:r>
              <a:rPr lang="en-US" sz="2000" smtClean="0"/>
              <a:t>Ability to read/write from memory without involving CPU</a:t>
            </a:r>
          </a:p>
          <a:p>
            <a:pPr lvl="1" eaLnBrk="1" hangingPunct="1"/>
            <a:r>
              <a:rPr lang="en-US" sz="2000" smtClean="0"/>
              <a:t>External to CPU and therefore must be a bus master.</a:t>
            </a:r>
          </a:p>
          <a:p>
            <a:pPr lvl="1" eaLnBrk="1" hangingPunct="1"/>
            <a:r>
              <a:rPr lang="en-US" sz="2000" smtClean="0"/>
              <a:t>Once operation is done, DMA interrupts the CPU.</a:t>
            </a:r>
          </a:p>
          <a:p>
            <a:pPr lvl="1" eaLnBrk="1" hangingPunct="1"/>
            <a:r>
              <a:rPr lang="en-US" sz="2000" smtClean="0"/>
              <a:t>Multiple DMA controllers may be present in a system</a:t>
            </a:r>
          </a:p>
          <a:p>
            <a:pPr lvl="2" eaLnBrk="1" hangingPunct="1"/>
            <a:r>
              <a:rPr lang="en-US" sz="1800" smtClean="0"/>
              <a:t>E.g. Devices may come with DMA-enabled controllers</a:t>
            </a:r>
          </a:p>
          <a:p>
            <a:pPr eaLnBrk="1" hangingPunct="1"/>
            <a:r>
              <a:rPr lang="en-US" sz="2400" smtClean="0"/>
              <a:t>I/O Processors</a:t>
            </a:r>
          </a:p>
          <a:p>
            <a:pPr lvl="1" eaLnBrk="1" hangingPunct="1"/>
            <a:r>
              <a:rPr lang="en-US" sz="2000" smtClean="0"/>
              <a:t>I/O Processors execute I/O operations</a:t>
            </a:r>
          </a:p>
          <a:p>
            <a:pPr lvl="1" eaLnBrk="1" hangingPunct="1"/>
            <a:r>
              <a:rPr lang="en-US" sz="2000" smtClean="0"/>
              <a:t>Often they run programs (I/O routines) – fixed programs or programs downloaded by the OS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0C70B1A8-AF8C-4A67-8A9B-7EE8A6CA677D}" type="datetime1">
              <a:rPr lang="en-US" smtClean="0"/>
              <a:pPr/>
              <a:t>2/17/2020</a:t>
            </a:fld>
            <a:endParaRPr lang="en-US" smtClean="0"/>
          </a:p>
        </p:txBody>
      </p:sp>
      <p:sp>
        <p:nvSpPr>
          <p:cNvPr id="19460" name="Slide Number Placeholder 5"/>
          <p:cNvSpPr>
            <a:spLocks noGrp="1"/>
          </p:cNvSpPr>
          <p:nvPr>
            <p:ph type="sldNum" sz="quarter" idx="12"/>
          </p:nvPr>
        </p:nvSpPr>
        <p:spPr>
          <a:noFill/>
        </p:spPr>
        <p:txBody>
          <a:bodyPr/>
          <a:lstStyle/>
          <a:p>
            <a:fld id="{0AE85503-8729-48E1-B78C-CFE64F758738}" type="slidenum">
              <a:rPr lang="en-US" smtClean="0"/>
              <a:pPr/>
              <a:t>16</a:t>
            </a:fld>
            <a:endParaRPr lang="en-US" smtClean="0"/>
          </a:p>
        </p:txBody>
      </p:sp>
      <p:sp>
        <p:nvSpPr>
          <p:cNvPr id="19461" name="Rectangle 2"/>
          <p:cNvSpPr>
            <a:spLocks noGrp="1" noChangeArrowheads="1"/>
          </p:cNvSpPr>
          <p:nvPr>
            <p:ph type="title"/>
          </p:nvPr>
        </p:nvSpPr>
        <p:spPr/>
        <p:txBody>
          <a:bodyPr/>
          <a:lstStyle/>
          <a:p>
            <a:pPr eaLnBrk="1" hangingPunct="1"/>
            <a:r>
              <a:rPr lang="en-US" sz="3200" smtClean="0"/>
              <a:t>Bus Standards</a:t>
            </a:r>
          </a:p>
        </p:txBody>
      </p:sp>
      <p:sp>
        <p:nvSpPr>
          <p:cNvPr id="19462" name="Rectangle 3"/>
          <p:cNvSpPr>
            <a:spLocks noGrp="1" noChangeArrowheads="1"/>
          </p:cNvSpPr>
          <p:nvPr>
            <p:ph type="body" idx="1"/>
          </p:nvPr>
        </p:nvSpPr>
        <p:spPr/>
        <p:txBody>
          <a:bodyPr/>
          <a:lstStyle/>
          <a:p>
            <a:pPr eaLnBrk="1" hangingPunct="1"/>
            <a:r>
              <a:rPr lang="en-US" smtClean="0"/>
              <a:t>CPU-Memory buses are often tied to specific (CPU) vendors</a:t>
            </a:r>
          </a:p>
          <a:p>
            <a:pPr lvl="1" eaLnBrk="1" hangingPunct="1"/>
            <a:r>
              <a:rPr lang="en-US" smtClean="0"/>
              <a:t>Sun, IBM, HP, Apple</a:t>
            </a:r>
          </a:p>
          <a:p>
            <a:pPr eaLnBrk="1" hangingPunct="1"/>
            <a:r>
              <a:rPr lang="en-US" smtClean="0"/>
              <a:t>I/O bus standards</a:t>
            </a:r>
          </a:p>
          <a:p>
            <a:pPr lvl="1" eaLnBrk="1" hangingPunct="1"/>
            <a:r>
              <a:rPr lang="en-US" smtClean="0"/>
              <a:t>RS-232 Serial Bus</a:t>
            </a:r>
          </a:p>
          <a:p>
            <a:pPr lvl="1" eaLnBrk="1" hangingPunct="1"/>
            <a:r>
              <a:rPr lang="en-US" smtClean="0"/>
              <a:t>PCI, IDE/ATA, SCSI parallel Bus</a:t>
            </a:r>
          </a:p>
          <a:p>
            <a:pPr lvl="1" eaLnBrk="1" hangingPunct="1"/>
            <a:r>
              <a:rPr lang="en-US" smtClean="0"/>
              <a:t>USB</a:t>
            </a:r>
          </a:p>
          <a:p>
            <a:pPr eaLnBrk="1" hangingPunct="1"/>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9C79BD26-DC10-4546-BE29-A37FDA76A598}" type="datetime1">
              <a:rPr lang="en-US" smtClean="0"/>
              <a:pPr/>
              <a:t>2/17/2020</a:t>
            </a:fld>
            <a:endParaRPr lang="en-US" smtClean="0"/>
          </a:p>
        </p:txBody>
      </p:sp>
      <p:sp>
        <p:nvSpPr>
          <p:cNvPr id="20484" name="Slide Number Placeholder 5"/>
          <p:cNvSpPr>
            <a:spLocks noGrp="1"/>
          </p:cNvSpPr>
          <p:nvPr>
            <p:ph type="sldNum" sz="quarter" idx="12"/>
          </p:nvPr>
        </p:nvSpPr>
        <p:spPr>
          <a:noFill/>
        </p:spPr>
        <p:txBody>
          <a:bodyPr/>
          <a:lstStyle/>
          <a:p>
            <a:fld id="{CA0E0460-FF31-4D15-85CA-EB1A839971BE}" type="slidenum">
              <a:rPr lang="en-US" smtClean="0"/>
              <a:pPr/>
              <a:t>17</a:t>
            </a:fld>
            <a:endParaRPr lang="en-US" smtClean="0"/>
          </a:p>
        </p:txBody>
      </p:sp>
      <p:sp>
        <p:nvSpPr>
          <p:cNvPr id="20485" name="Rectangle 2"/>
          <p:cNvSpPr>
            <a:spLocks noGrp="1" noChangeArrowheads="1"/>
          </p:cNvSpPr>
          <p:nvPr>
            <p:ph type="title"/>
          </p:nvPr>
        </p:nvSpPr>
        <p:spPr/>
        <p:txBody>
          <a:bodyPr/>
          <a:lstStyle/>
          <a:p>
            <a:pPr eaLnBrk="1" hangingPunct="1"/>
            <a:r>
              <a:rPr lang="en-US" sz="3200" smtClean="0"/>
              <a:t>Bus Standards - PCI</a:t>
            </a:r>
          </a:p>
        </p:txBody>
      </p:sp>
      <p:sp>
        <p:nvSpPr>
          <p:cNvPr id="20486" name="Rectangle 3"/>
          <p:cNvSpPr>
            <a:spLocks noGrp="1" noChangeArrowheads="1"/>
          </p:cNvSpPr>
          <p:nvPr>
            <p:ph type="body" idx="1"/>
          </p:nvPr>
        </p:nvSpPr>
        <p:spPr/>
        <p:txBody>
          <a:bodyPr/>
          <a:lstStyle/>
          <a:p>
            <a:pPr eaLnBrk="1" hangingPunct="1"/>
            <a:r>
              <a:rPr lang="en-US" smtClean="0"/>
              <a:t>Peripheral Component Interconnect</a:t>
            </a:r>
          </a:p>
          <a:p>
            <a:pPr lvl="1" eaLnBrk="1" hangingPunct="1"/>
            <a:r>
              <a:rPr lang="en-US" smtClean="0"/>
              <a:t>Low cost, processor independent, Plug-n-play</a:t>
            </a:r>
          </a:p>
          <a:p>
            <a:pPr lvl="1" eaLnBrk="1" hangingPunct="1"/>
            <a:r>
              <a:rPr lang="en-US" smtClean="0"/>
              <a:t>Memory, I/O and configuration address spaces</a:t>
            </a:r>
          </a:p>
          <a:p>
            <a:pPr lvl="2" eaLnBrk="1" hangingPunct="1"/>
            <a:r>
              <a:rPr lang="en-US" smtClean="0"/>
              <a:t>4 bits part of the address identifies the address space</a:t>
            </a:r>
          </a:p>
          <a:p>
            <a:pPr lvl="2" eaLnBrk="1" hangingPunct="1"/>
            <a:r>
              <a:rPr lang="en-US" smtClean="0"/>
              <a:t>Configuration address space addresses a ROM placed in each device interface</a:t>
            </a:r>
          </a:p>
          <a:p>
            <a:pPr lvl="1" eaLnBrk="1" hangingPunct="1"/>
            <a:r>
              <a:rPr lang="en-US" smtClean="0"/>
              <a:t>Arbitrated</a:t>
            </a:r>
          </a:p>
          <a:p>
            <a:pPr lvl="2" eaLnBrk="1" hangingPunct="1"/>
            <a:r>
              <a:rPr lang="en-US" smtClean="0"/>
              <a:t>At a given time one device is the master (a.k.a. initiator) and the addressed device is the target</a:t>
            </a:r>
          </a:p>
          <a:p>
            <a:pPr lvl="1" eaLnBrk="1" hangingPunct="1"/>
            <a:r>
              <a:rPr lang="en-US" smtClean="0"/>
              <a:t>Synchronous, 33 or 66 MHz</a:t>
            </a:r>
          </a:p>
          <a:p>
            <a:pPr lvl="1" eaLnBrk="1" hangingPunct="1"/>
            <a:r>
              <a:rPr lang="en-US" smtClean="0"/>
              <a:t>Peak Bandwidth 533 MB/sec</a:t>
            </a:r>
          </a:p>
          <a:p>
            <a:pPr lvl="1" eaLnBrk="1" hangingPunct="1"/>
            <a:r>
              <a:rPr lang="en-US" smtClean="0"/>
              <a:t>32 or 64 bits wide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410C5C3F-4C21-4250-B9DD-7C4D36290EA9}" type="datetime1">
              <a:rPr lang="en-US" smtClean="0"/>
              <a:pPr/>
              <a:t>2/17/2020</a:t>
            </a:fld>
            <a:endParaRPr lang="en-US" smtClean="0"/>
          </a:p>
        </p:txBody>
      </p:sp>
      <p:sp>
        <p:nvSpPr>
          <p:cNvPr id="21508" name="Slide Number Placeholder 5"/>
          <p:cNvSpPr>
            <a:spLocks noGrp="1"/>
          </p:cNvSpPr>
          <p:nvPr>
            <p:ph type="sldNum" sz="quarter" idx="12"/>
          </p:nvPr>
        </p:nvSpPr>
        <p:spPr>
          <a:noFill/>
        </p:spPr>
        <p:txBody>
          <a:bodyPr/>
          <a:lstStyle/>
          <a:p>
            <a:fld id="{D8EAC914-1BAB-4FBB-8114-6158B84D48C3}" type="slidenum">
              <a:rPr lang="en-US" smtClean="0"/>
              <a:pPr/>
              <a:t>18</a:t>
            </a:fld>
            <a:endParaRPr lang="en-US" smtClean="0"/>
          </a:p>
        </p:txBody>
      </p:sp>
      <p:sp>
        <p:nvSpPr>
          <p:cNvPr id="21509" name="Rectangle 2"/>
          <p:cNvSpPr>
            <a:spLocks noGrp="1" noChangeArrowheads="1"/>
          </p:cNvSpPr>
          <p:nvPr>
            <p:ph type="title"/>
          </p:nvPr>
        </p:nvSpPr>
        <p:spPr/>
        <p:txBody>
          <a:bodyPr/>
          <a:lstStyle/>
          <a:p>
            <a:pPr eaLnBrk="1" hangingPunct="1"/>
            <a:r>
              <a:rPr lang="en-US" sz="3200" smtClean="0"/>
              <a:t>Bus Standards - SCSI</a:t>
            </a:r>
          </a:p>
        </p:txBody>
      </p:sp>
      <p:sp>
        <p:nvSpPr>
          <p:cNvPr id="21510" name="Rectangle 3"/>
          <p:cNvSpPr>
            <a:spLocks noGrp="1" noChangeArrowheads="1"/>
          </p:cNvSpPr>
          <p:nvPr>
            <p:ph type="body" idx="1"/>
          </p:nvPr>
        </p:nvSpPr>
        <p:spPr/>
        <p:txBody>
          <a:bodyPr/>
          <a:lstStyle/>
          <a:p>
            <a:pPr eaLnBrk="1" hangingPunct="1"/>
            <a:r>
              <a:rPr lang="en-US" smtClean="0"/>
              <a:t>Small Computer System Interface</a:t>
            </a:r>
          </a:p>
          <a:p>
            <a:pPr lvl="1" eaLnBrk="1" hangingPunct="1"/>
            <a:r>
              <a:rPr lang="en-US" smtClean="0"/>
              <a:t>Asynchronous</a:t>
            </a:r>
          </a:p>
          <a:p>
            <a:pPr lvl="1" eaLnBrk="1" hangingPunct="1"/>
            <a:r>
              <a:rPr lang="en-US" smtClean="0"/>
              <a:t>Clock Rate (10, 20, 40, 80, or 160 MHz)</a:t>
            </a:r>
          </a:p>
          <a:p>
            <a:pPr lvl="1" eaLnBrk="1" hangingPunct="1"/>
            <a:r>
              <a:rPr lang="en-US" smtClean="0"/>
              <a:t>Data Width 8 (narrow) or 16 (wide)</a:t>
            </a:r>
          </a:p>
          <a:p>
            <a:pPr lvl="1" eaLnBrk="1" hangingPunct="1"/>
            <a:r>
              <a:rPr lang="en-US" smtClean="0"/>
              <a:t>Bandwidth 320MB/sec</a:t>
            </a:r>
          </a:p>
          <a:p>
            <a:pPr lvl="1" eaLnBrk="1" hangingPunct="1"/>
            <a:r>
              <a:rPr lang="en-US" smtClean="0"/>
              <a:t>Arbitrated</a:t>
            </a:r>
          </a:p>
          <a:p>
            <a:pPr eaLnBrk="1" hangingPunct="1"/>
            <a:r>
              <a:rPr lang="en-US" smtClean="0"/>
              <a:t>(Protocol will be discussed later)</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C8D5958D-E7EC-4B22-8A33-A9AF9DD42BCA}" type="datetime1">
              <a:rPr lang="en-US" smtClean="0"/>
              <a:pPr/>
              <a:t>2/17/2020</a:t>
            </a:fld>
            <a:endParaRPr lang="en-US" smtClean="0"/>
          </a:p>
        </p:txBody>
      </p:sp>
      <p:sp>
        <p:nvSpPr>
          <p:cNvPr id="22532" name="Slide Number Placeholder 5"/>
          <p:cNvSpPr>
            <a:spLocks noGrp="1"/>
          </p:cNvSpPr>
          <p:nvPr>
            <p:ph type="sldNum" sz="quarter" idx="12"/>
          </p:nvPr>
        </p:nvSpPr>
        <p:spPr>
          <a:noFill/>
        </p:spPr>
        <p:txBody>
          <a:bodyPr/>
          <a:lstStyle/>
          <a:p>
            <a:fld id="{4A0343E2-CBE1-4646-B643-4D2F4C4E838B}" type="slidenum">
              <a:rPr lang="en-US" smtClean="0"/>
              <a:pPr/>
              <a:t>19</a:t>
            </a:fld>
            <a:endParaRPr lang="en-US" smtClean="0"/>
          </a:p>
        </p:txBody>
      </p:sp>
      <p:sp>
        <p:nvSpPr>
          <p:cNvPr id="22533" name="Rectangle 2"/>
          <p:cNvSpPr>
            <a:spLocks noGrp="1" noChangeArrowheads="1"/>
          </p:cNvSpPr>
          <p:nvPr>
            <p:ph type="title"/>
          </p:nvPr>
        </p:nvSpPr>
        <p:spPr/>
        <p:txBody>
          <a:bodyPr/>
          <a:lstStyle/>
          <a:p>
            <a:pPr eaLnBrk="1" hangingPunct="1"/>
            <a:r>
              <a:rPr lang="en-US" sz="3200" smtClean="0"/>
              <a:t>Typical Configurations</a:t>
            </a:r>
          </a:p>
        </p:txBody>
      </p:sp>
      <p:sp>
        <p:nvSpPr>
          <p:cNvPr id="22534" name="Rectangle 3"/>
          <p:cNvSpPr>
            <a:spLocks noGrp="1" noChangeArrowheads="1"/>
          </p:cNvSpPr>
          <p:nvPr>
            <p:ph type="body" idx="1"/>
          </p:nvPr>
        </p:nvSpPr>
        <p:spPr/>
        <p:txBody>
          <a:bodyPr/>
          <a:lstStyle/>
          <a:p>
            <a:pPr eaLnBrk="1" hangingPunct="1"/>
            <a:r>
              <a:rPr lang="en-US" dirty="0" smtClean="0"/>
              <a:t>See Following slides for typical Personal Computer / Workstation configurations and I/O buses.</a:t>
            </a:r>
          </a:p>
          <a:p>
            <a:pPr lvl="1" eaLnBrk="1" hangingPunct="1"/>
            <a:r>
              <a:rPr lang="en-US" dirty="0" smtClean="0"/>
              <a:t>Slide 20  (Generic diagram of classic PC bus configuration)</a:t>
            </a:r>
          </a:p>
          <a:p>
            <a:pPr lvl="1" eaLnBrk="1" hangingPunct="1"/>
            <a:r>
              <a:rPr lang="en-US" dirty="0" smtClean="0"/>
              <a:t>Slide 21 (A more specific diagram of the above)</a:t>
            </a:r>
          </a:p>
          <a:p>
            <a:pPr lvl="1" eaLnBrk="1" hangingPunct="1"/>
            <a:r>
              <a:rPr lang="en-US" dirty="0" smtClean="0"/>
              <a:t>Slide 22 (A typical modern PC bus configuration)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4D0482ED-7CC2-4752-91EB-8B87B3A2B223}" type="datetime1">
              <a:rPr lang="en-US" smtClean="0"/>
              <a:pPr/>
              <a:t>2/17/2020</a:t>
            </a:fld>
            <a:endParaRPr lang="en-US" smtClean="0"/>
          </a:p>
        </p:txBody>
      </p:sp>
      <p:sp>
        <p:nvSpPr>
          <p:cNvPr id="4100" name="Slide Number Placeholder 5"/>
          <p:cNvSpPr>
            <a:spLocks noGrp="1"/>
          </p:cNvSpPr>
          <p:nvPr>
            <p:ph type="sldNum" sz="quarter" idx="12"/>
          </p:nvPr>
        </p:nvSpPr>
        <p:spPr>
          <a:noFill/>
        </p:spPr>
        <p:txBody>
          <a:bodyPr/>
          <a:lstStyle/>
          <a:p>
            <a:fld id="{1451118C-2281-4D70-B6CE-56882677E5B1}" type="slidenum">
              <a:rPr lang="en-US" smtClean="0"/>
              <a:pPr/>
              <a:t>2</a:t>
            </a:fld>
            <a:endParaRPr lang="en-US" smtClean="0"/>
          </a:p>
        </p:txBody>
      </p:sp>
      <p:sp>
        <p:nvSpPr>
          <p:cNvPr id="4101" name="Rectangle 2"/>
          <p:cNvSpPr>
            <a:spLocks noGrp="1" noChangeArrowheads="1"/>
          </p:cNvSpPr>
          <p:nvPr>
            <p:ph type="title"/>
          </p:nvPr>
        </p:nvSpPr>
        <p:spPr/>
        <p:txBody>
          <a:bodyPr/>
          <a:lstStyle/>
          <a:p>
            <a:pPr eaLnBrk="1" hangingPunct="1"/>
            <a:r>
              <a:rPr lang="en-US" sz="3200" smtClean="0"/>
              <a:t>Input Output Devices</a:t>
            </a:r>
          </a:p>
        </p:txBody>
      </p:sp>
      <p:sp>
        <p:nvSpPr>
          <p:cNvPr id="4102" name="Rectangle 3"/>
          <p:cNvSpPr>
            <a:spLocks noGrp="1" noChangeArrowheads="1"/>
          </p:cNvSpPr>
          <p:nvPr>
            <p:ph type="body" idx="1"/>
          </p:nvPr>
        </p:nvSpPr>
        <p:spPr/>
        <p:txBody>
          <a:bodyPr/>
          <a:lstStyle/>
          <a:p>
            <a:pPr eaLnBrk="1" hangingPunct="1"/>
            <a:r>
              <a:rPr lang="en-US" smtClean="0"/>
              <a:t>Access to I/O devices is different from access to memory devices (cache, ROM, RAM)</a:t>
            </a:r>
          </a:p>
          <a:p>
            <a:pPr lvl="1" eaLnBrk="1" hangingPunct="1"/>
            <a:r>
              <a:rPr lang="en-US" smtClean="0"/>
              <a:t>I/O devices are usually not semiconductor devices.</a:t>
            </a:r>
          </a:p>
          <a:p>
            <a:pPr lvl="2" eaLnBrk="1" hangingPunct="1"/>
            <a:r>
              <a:rPr lang="en-US" smtClean="0"/>
              <a:t>Need more than electronic decoding/switching</a:t>
            </a:r>
          </a:p>
          <a:p>
            <a:pPr lvl="1" eaLnBrk="1" hangingPunct="1"/>
            <a:r>
              <a:rPr lang="en-US" smtClean="0"/>
              <a:t>They are often bulky and have moving parts</a:t>
            </a:r>
          </a:p>
          <a:p>
            <a:pPr lvl="2" eaLnBrk="1" hangingPunct="1"/>
            <a:r>
              <a:rPr lang="en-US" smtClean="0"/>
              <a:t>So they can not be stored on board.</a:t>
            </a:r>
          </a:p>
          <a:p>
            <a:pPr eaLnBrk="1" hangingPunct="1"/>
            <a:r>
              <a:rPr lang="en-US" smtClean="0"/>
              <a:t>Most significantly I/O devices are slow</a:t>
            </a:r>
          </a:p>
          <a:p>
            <a:pPr lvl="1" eaLnBrk="1" hangingPunct="1"/>
            <a:r>
              <a:rPr lang="en-US" smtClean="0"/>
              <a:t>Speed mismatch between Processor and I/O devices</a:t>
            </a:r>
          </a:p>
          <a:p>
            <a:pPr lvl="2" eaLnBrk="1" hangingPunct="1"/>
            <a:r>
              <a:rPr lang="en-US" smtClean="0"/>
              <a:t>Fully synchronous I/O will heavily impair processor utilization </a:t>
            </a:r>
          </a:p>
          <a:p>
            <a:pPr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381000" y="304800"/>
            <a:ext cx="8534400" cy="6384925"/>
            <a:chOff x="240" y="192"/>
            <a:chExt cx="5376" cy="4022"/>
          </a:xfrm>
        </p:grpSpPr>
        <p:sp>
          <p:nvSpPr>
            <p:cNvPr id="23555" name="Oval 3"/>
            <p:cNvSpPr>
              <a:spLocks noChangeArrowheads="1"/>
            </p:cNvSpPr>
            <p:nvPr/>
          </p:nvSpPr>
          <p:spPr bwMode="auto">
            <a:xfrm>
              <a:off x="2448" y="3696"/>
              <a:ext cx="384"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56" name="Line 4"/>
            <p:cNvSpPr>
              <a:spLocks noChangeShapeType="1"/>
            </p:cNvSpPr>
            <p:nvPr/>
          </p:nvSpPr>
          <p:spPr bwMode="auto">
            <a:xfrm>
              <a:off x="2448" y="3696"/>
              <a:ext cx="0" cy="240"/>
            </a:xfrm>
            <a:prstGeom prst="line">
              <a:avLst/>
            </a:prstGeom>
            <a:noFill/>
            <a:ln w="9525">
              <a:solidFill>
                <a:schemeClr val="tx1"/>
              </a:solidFill>
              <a:round/>
              <a:headEnd/>
              <a:tailEnd/>
            </a:ln>
          </p:spPr>
          <p:txBody>
            <a:bodyPr/>
            <a:lstStyle/>
            <a:p>
              <a:endParaRPr lang="en-US"/>
            </a:p>
          </p:txBody>
        </p:sp>
        <p:sp>
          <p:nvSpPr>
            <p:cNvPr id="23557" name="Line 5"/>
            <p:cNvSpPr>
              <a:spLocks noChangeShapeType="1"/>
            </p:cNvSpPr>
            <p:nvPr/>
          </p:nvSpPr>
          <p:spPr bwMode="auto">
            <a:xfrm>
              <a:off x="2832" y="3744"/>
              <a:ext cx="0" cy="192"/>
            </a:xfrm>
            <a:prstGeom prst="line">
              <a:avLst/>
            </a:prstGeom>
            <a:noFill/>
            <a:ln w="9525">
              <a:solidFill>
                <a:schemeClr val="tx1"/>
              </a:solidFill>
              <a:round/>
              <a:headEnd/>
              <a:tailEnd/>
            </a:ln>
          </p:spPr>
          <p:txBody>
            <a:bodyPr/>
            <a:lstStyle/>
            <a:p>
              <a:endParaRPr lang="en-US"/>
            </a:p>
          </p:txBody>
        </p:sp>
        <p:sp>
          <p:nvSpPr>
            <p:cNvPr id="23558" name="Oval 6"/>
            <p:cNvSpPr>
              <a:spLocks noChangeArrowheads="1"/>
            </p:cNvSpPr>
            <p:nvPr/>
          </p:nvSpPr>
          <p:spPr bwMode="auto">
            <a:xfrm>
              <a:off x="2448" y="3888"/>
              <a:ext cx="384" cy="48"/>
            </a:xfrm>
            <a:prstGeom prst="ellipse">
              <a:avLst/>
            </a:prstGeom>
            <a:solidFill>
              <a:schemeClr val="accent1"/>
            </a:solidFill>
            <a:ln w="9525">
              <a:solidFill>
                <a:schemeClr val="tx1"/>
              </a:solidFill>
              <a:round/>
              <a:headEnd/>
              <a:tailEnd/>
            </a:ln>
          </p:spPr>
          <p:txBody>
            <a:bodyPr wrap="none" anchor="ctr"/>
            <a:lstStyle/>
            <a:p>
              <a:pPr eaLnBrk="0" hangingPunct="0"/>
              <a:endParaRPr lang="en-US" sz="1800">
                <a:latin typeface="Arial" charset="0"/>
              </a:endParaRPr>
            </a:p>
          </p:txBody>
        </p:sp>
        <p:sp>
          <p:nvSpPr>
            <p:cNvPr id="23559" name="Text Box 7"/>
            <p:cNvSpPr txBox="1">
              <a:spLocks noChangeArrowheads="1"/>
            </p:cNvSpPr>
            <p:nvPr/>
          </p:nvSpPr>
          <p:spPr bwMode="auto">
            <a:xfrm>
              <a:off x="2400" y="3696"/>
              <a:ext cx="432" cy="231"/>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p:txBody>
        </p:sp>
        <p:sp>
          <p:nvSpPr>
            <p:cNvPr id="23560" name="Oval 8"/>
            <p:cNvSpPr>
              <a:spLocks noChangeArrowheads="1"/>
            </p:cNvSpPr>
            <p:nvPr/>
          </p:nvSpPr>
          <p:spPr bwMode="auto">
            <a:xfrm>
              <a:off x="3120" y="3744"/>
              <a:ext cx="28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61" name="Line 9"/>
            <p:cNvSpPr>
              <a:spLocks noChangeShapeType="1"/>
            </p:cNvSpPr>
            <p:nvPr/>
          </p:nvSpPr>
          <p:spPr bwMode="auto">
            <a:xfrm>
              <a:off x="3120" y="3744"/>
              <a:ext cx="0" cy="240"/>
            </a:xfrm>
            <a:prstGeom prst="line">
              <a:avLst/>
            </a:prstGeom>
            <a:noFill/>
            <a:ln w="9525">
              <a:solidFill>
                <a:schemeClr val="tx1"/>
              </a:solidFill>
              <a:round/>
              <a:headEnd/>
              <a:tailEnd/>
            </a:ln>
          </p:spPr>
          <p:txBody>
            <a:bodyPr/>
            <a:lstStyle/>
            <a:p>
              <a:endParaRPr lang="en-US"/>
            </a:p>
          </p:txBody>
        </p:sp>
        <p:sp>
          <p:nvSpPr>
            <p:cNvPr id="23562" name="Line 10"/>
            <p:cNvSpPr>
              <a:spLocks noChangeShapeType="1"/>
            </p:cNvSpPr>
            <p:nvPr/>
          </p:nvSpPr>
          <p:spPr bwMode="auto">
            <a:xfrm>
              <a:off x="3408" y="3744"/>
              <a:ext cx="0" cy="240"/>
            </a:xfrm>
            <a:prstGeom prst="line">
              <a:avLst/>
            </a:prstGeom>
            <a:noFill/>
            <a:ln w="9525">
              <a:solidFill>
                <a:schemeClr val="tx1"/>
              </a:solidFill>
              <a:round/>
              <a:headEnd/>
              <a:tailEnd/>
            </a:ln>
          </p:spPr>
          <p:txBody>
            <a:bodyPr/>
            <a:lstStyle/>
            <a:p>
              <a:endParaRPr lang="en-US"/>
            </a:p>
          </p:txBody>
        </p:sp>
        <p:sp>
          <p:nvSpPr>
            <p:cNvPr id="23563" name="Oval 11"/>
            <p:cNvSpPr>
              <a:spLocks noChangeArrowheads="1"/>
            </p:cNvSpPr>
            <p:nvPr/>
          </p:nvSpPr>
          <p:spPr bwMode="auto">
            <a:xfrm>
              <a:off x="3120" y="3936"/>
              <a:ext cx="28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64" name="Oval 12"/>
            <p:cNvSpPr>
              <a:spLocks noChangeArrowheads="1"/>
            </p:cNvSpPr>
            <p:nvPr/>
          </p:nvSpPr>
          <p:spPr bwMode="auto">
            <a:xfrm>
              <a:off x="4176" y="3744"/>
              <a:ext cx="432"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65" name="Line 13"/>
            <p:cNvSpPr>
              <a:spLocks noChangeShapeType="1"/>
            </p:cNvSpPr>
            <p:nvPr/>
          </p:nvSpPr>
          <p:spPr bwMode="auto">
            <a:xfrm>
              <a:off x="4176" y="3744"/>
              <a:ext cx="0" cy="336"/>
            </a:xfrm>
            <a:prstGeom prst="line">
              <a:avLst/>
            </a:prstGeom>
            <a:noFill/>
            <a:ln w="9525">
              <a:solidFill>
                <a:schemeClr val="tx1"/>
              </a:solidFill>
              <a:round/>
              <a:headEnd/>
              <a:tailEnd/>
            </a:ln>
          </p:spPr>
          <p:txBody>
            <a:bodyPr/>
            <a:lstStyle/>
            <a:p>
              <a:endParaRPr lang="en-US"/>
            </a:p>
          </p:txBody>
        </p:sp>
        <p:sp>
          <p:nvSpPr>
            <p:cNvPr id="23566" name="Line 14"/>
            <p:cNvSpPr>
              <a:spLocks noChangeShapeType="1"/>
            </p:cNvSpPr>
            <p:nvPr/>
          </p:nvSpPr>
          <p:spPr bwMode="auto">
            <a:xfrm>
              <a:off x="4608" y="3744"/>
              <a:ext cx="0" cy="288"/>
            </a:xfrm>
            <a:prstGeom prst="line">
              <a:avLst/>
            </a:prstGeom>
            <a:noFill/>
            <a:ln w="9525">
              <a:solidFill>
                <a:schemeClr val="tx1"/>
              </a:solidFill>
              <a:round/>
              <a:headEnd/>
              <a:tailEnd/>
            </a:ln>
          </p:spPr>
          <p:txBody>
            <a:bodyPr/>
            <a:lstStyle/>
            <a:p>
              <a:endParaRPr lang="en-US"/>
            </a:p>
          </p:txBody>
        </p:sp>
        <p:sp>
          <p:nvSpPr>
            <p:cNvPr id="23567" name="Oval 15"/>
            <p:cNvSpPr>
              <a:spLocks noChangeArrowheads="1"/>
            </p:cNvSpPr>
            <p:nvPr/>
          </p:nvSpPr>
          <p:spPr bwMode="auto">
            <a:xfrm>
              <a:off x="4176" y="4032"/>
              <a:ext cx="480" cy="4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23568" name="Group 16"/>
            <p:cNvGrpSpPr>
              <a:grpSpLocks/>
            </p:cNvGrpSpPr>
            <p:nvPr/>
          </p:nvGrpSpPr>
          <p:grpSpPr bwMode="auto">
            <a:xfrm>
              <a:off x="240" y="192"/>
              <a:ext cx="5376" cy="3806"/>
              <a:chOff x="240" y="192"/>
              <a:chExt cx="5376" cy="3806"/>
            </a:xfrm>
          </p:grpSpPr>
          <p:sp>
            <p:nvSpPr>
              <p:cNvPr id="23570" name="Rectangle 17"/>
              <p:cNvSpPr>
                <a:spLocks noChangeArrowheads="1"/>
              </p:cNvSpPr>
              <p:nvPr/>
            </p:nvSpPr>
            <p:spPr bwMode="auto">
              <a:xfrm>
                <a:off x="240" y="192"/>
                <a:ext cx="5280" cy="24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CPU Memory Bus</a:t>
                </a:r>
              </a:p>
            </p:txBody>
          </p:sp>
          <p:sp>
            <p:nvSpPr>
              <p:cNvPr id="23571" name="Rectangle 18"/>
              <p:cNvSpPr>
                <a:spLocks noChangeArrowheads="1"/>
              </p:cNvSpPr>
              <p:nvPr/>
            </p:nvSpPr>
            <p:spPr bwMode="auto">
              <a:xfrm>
                <a:off x="384" y="672"/>
                <a:ext cx="768" cy="24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Cache</a:t>
                </a:r>
              </a:p>
            </p:txBody>
          </p:sp>
          <p:sp>
            <p:nvSpPr>
              <p:cNvPr id="23572" name="Rectangle 19"/>
              <p:cNvSpPr>
                <a:spLocks noChangeArrowheads="1"/>
              </p:cNvSpPr>
              <p:nvPr/>
            </p:nvSpPr>
            <p:spPr bwMode="auto">
              <a:xfrm>
                <a:off x="384" y="1152"/>
                <a:ext cx="816" cy="192"/>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CPU</a:t>
                </a:r>
              </a:p>
            </p:txBody>
          </p:sp>
          <p:sp>
            <p:nvSpPr>
              <p:cNvPr id="23573" name="Rectangle 20"/>
              <p:cNvSpPr>
                <a:spLocks noChangeArrowheads="1"/>
              </p:cNvSpPr>
              <p:nvPr/>
            </p:nvSpPr>
            <p:spPr bwMode="auto">
              <a:xfrm>
                <a:off x="1728" y="720"/>
                <a:ext cx="864"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Bus Adapter</a:t>
                </a:r>
              </a:p>
            </p:txBody>
          </p:sp>
          <p:sp>
            <p:nvSpPr>
              <p:cNvPr id="23574" name="Rectangle 21"/>
              <p:cNvSpPr>
                <a:spLocks noChangeArrowheads="1"/>
              </p:cNvSpPr>
              <p:nvPr/>
            </p:nvSpPr>
            <p:spPr bwMode="auto">
              <a:xfrm>
                <a:off x="2976" y="720"/>
                <a:ext cx="864"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Bus Adapter</a:t>
                </a:r>
              </a:p>
            </p:txBody>
          </p:sp>
          <p:sp>
            <p:nvSpPr>
              <p:cNvPr id="23575" name="Rectangle 22"/>
              <p:cNvSpPr>
                <a:spLocks noChangeArrowheads="1"/>
              </p:cNvSpPr>
              <p:nvPr/>
            </p:nvSpPr>
            <p:spPr bwMode="auto">
              <a:xfrm>
                <a:off x="4272" y="720"/>
                <a:ext cx="1008" cy="672"/>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Main Memory</a:t>
                </a:r>
              </a:p>
            </p:txBody>
          </p:sp>
          <p:sp>
            <p:nvSpPr>
              <p:cNvPr id="23576" name="Rectangle 23"/>
              <p:cNvSpPr>
                <a:spLocks noChangeArrowheads="1"/>
              </p:cNvSpPr>
              <p:nvPr/>
            </p:nvSpPr>
            <p:spPr bwMode="auto">
              <a:xfrm>
                <a:off x="1008" y="1728"/>
                <a:ext cx="1584" cy="24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AGP Bus</a:t>
                </a:r>
              </a:p>
            </p:txBody>
          </p:sp>
          <p:sp>
            <p:nvSpPr>
              <p:cNvPr id="23577" name="Rectangle 24"/>
              <p:cNvSpPr>
                <a:spLocks noChangeArrowheads="1"/>
              </p:cNvSpPr>
              <p:nvPr/>
            </p:nvSpPr>
            <p:spPr bwMode="auto">
              <a:xfrm>
                <a:off x="3072" y="1680"/>
                <a:ext cx="1824" cy="288"/>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PCI Bus</a:t>
                </a:r>
              </a:p>
            </p:txBody>
          </p:sp>
          <p:sp>
            <p:nvSpPr>
              <p:cNvPr id="23578" name="Rectangle 25"/>
              <p:cNvSpPr>
                <a:spLocks noChangeArrowheads="1"/>
              </p:cNvSpPr>
              <p:nvPr/>
            </p:nvSpPr>
            <p:spPr bwMode="auto">
              <a:xfrm>
                <a:off x="672" y="2208"/>
                <a:ext cx="1008"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I/O Controller</a:t>
                </a:r>
              </a:p>
            </p:txBody>
          </p:sp>
          <p:sp>
            <p:nvSpPr>
              <p:cNvPr id="23579" name="Rectangle 26"/>
              <p:cNvSpPr>
                <a:spLocks noChangeArrowheads="1"/>
              </p:cNvSpPr>
              <p:nvPr/>
            </p:nvSpPr>
            <p:spPr bwMode="auto">
              <a:xfrm>
                <a:off x="672" y="2976"/>
                <a:ext cx="960" cy="48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Graphical </a:t>
                </a:r>
              </a:p>
              <a:p>
                <a:pPr eaLnBrk="0" hangingPunct="0"/>
                <a:r>
                  <a:rPr lang="en-US" sz="1800">
                    <a:latin typeface="Arial" charset="0"/>
                  </a:rPr>
                  <a:t>Output</a:t>
                </a:r>
              </a:p>
            </p:txBody>
          </p:sp>
          <p:sp>
            <p:nvSpPr>
              <p:cNvPr id="23580" name="Rectangle 27"/>
              <p:cNvSpPr>
                <a:spLocks noChangeArrowheads="1"/>
              </p:cNvSpPr>
              <p:nvPr/>
            </p:nvSpPr>
            <p:spPr bwMode="auto">
              <a:xfrm>
                <a:off x="4272" y="2208"/>
                <a:ext cx="1008"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I/O Controller</a:t>
                </a:r>
              </a:p>
            </p:txBody>
          </p:sp>
          <p:sp>
            <p:nvSpPr>
              <p:cNvPr id="23581" name="Rectangle 28"/>
              <p:cNvSpPr>
                <a:spLocks noChangeArrowheads="1"/>
              </p:cNvSpPr>
              <p:nvPr/>
            </p:nvSpPr>
            <p:spPr bwMode="auto">
              <a:xfrm>
                <a:off x="2784" y="2160"/>
                <a:ext cx="1248" cy="336"/>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Bus Adapter</a:t>
                </a:r>
              </a:p>
            </p:txBody>
          </p:sp>
          <p:sp>
            <p:nvSpPr>
              <p:cNvPr id="23582" name="Rectangle 29"/>
              <p:cNvSpPr>
                <a:spLocks noChangeArrowheads="1"/>
              </p:cNvSpPr>
              <p:nvPr/>
            </p:nvSpPr>
            <p:spPr bwMode="auto">
              <a:xfrm>
                <a:off x="2592" y="2784"/>
                <a:ext cx="1872" cy="14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I/O Bus</a:t>
                </a:r>
              </a:p>
            </p:txBody>
          </p:sp>
          <p:sp>
            <p:nvSpPr>
              <p:cNvPr id="23583" name="Rectangle 30"/>
              <p:cNvSpPr>
                <a:spLocks noChangeArrowheads="1"/>
              </p:cNvSpPr>
              <p:nvPr/>
            </p:nvSpPr>
            <p:spPr bwMode="auto">
              <a:xfrm>
                <a:off x="2400" y="3120"/>
                <a:ext cx="1008"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I/O Controller</a:t>
                </a:r>
              </a:p>
            </p:txBody>
          </p:sp>
          <p:sp>
            <p:nvSpPr>
              <p:cNvPr id="23584" name="Rectangle 31"/>
              <p:cNvSpPr>
                <a:spLocks noChangeArrowheads="1"/>
              </p:cNvSpPr>
              <p:nvPr/>
            </p:nvSpPr>
            <p:spPr bwMode="auto">
              <a:xfrm>
                <a:off x="4032" y="3120"/>
                <a:ext cx="1008"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I/O Controller</a:t>
                </a:r>
              </a:p>
            </p:txBody>
          </p:sp>
          <p:sp>
            <p:nvSpPr>
              <p:cNvPr id="23585" name="Text Box 32"/>
              <p:cNvSpPr txBox="1">
                <a:spLocks noChangeArrowheads="1"/>
              </p:cNvSpPr>
              <p:nvPr/>
            </p:nvSpPr>
            <p:spPr bwMode="auto">
              <a:xfrm>
                <a:off x="2400" y="3696"/>
                <a:ext cx="432" cy="231"/>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Disk</a:t>
                </a:r>
              </a:p>
            </p:txBody>
          </p:sp>
          <p:sp>
            <p:nvSpPr>
              <p:cNvPr id="23586" name="Text Box 33"/>
              <p:cNvSpPr txBox="1">
                <a:spLocks noChangeArrowheads="1"/>
              </p:cNvSpPr>
              <p:nvPr/>
            </p:nvSpPr>
            <p:spPr bwMode="auto">
              <a:xfrm>
                <a:off x="3072" y="3744"/>
                <a:ext cx="396" cy="231"/>
              </a:xfrm>
              <a:prstGeom prst="rect">
                <a:avLst/>
              </a:prstGeom>
              <a:noFill/>
              <a:ln w="9525">
                <a:noFill/>
                <a:miter lim="800000"/>
                <a:headEnd/>
                <a:tailEnd/>
              </a:ln>
            </p:spPr>
            <p:txBody>
              <a:bodyPr wrap="none">
                <a:spAutoFit/>
              </a:bodyPr>
              <a:lstStyle/>
              <a:p>
                <a:pPr algn="l" eaLnBrk="0" hangingPunct="0"/>
                <a:r>
                  <a:rPr lang="en-US" sz="1800">
                    <a:latin typeface="Arial" charset="0"/>
                  </a:rPr>
                  <a:t>Disk</a:t>
                </a:r>
              </a:p>
            </p:txBody>
          </p:sp>
          <p:sp>
            <p:nvSpPr>
              <p:cNvPr id="23587" name="Text Box 34"/>
              <p:cNvSpPr txBox="1">
                <a:spLocks noChangeArrowheads="1"/>
              </p:cNvSpPr>
              <p:nvPr/>
            </p:nvSpPr>
            <p:spPr bwMode="auto">
              <a:xfrm>
                <a:off x="4214" y="3767"/>
                <a:ext cx="442" cy="231"/>
              </a:xfrm>
              <a:prstGeom prst="rect">
                <a:avLst/>
              </a:prstGeom>
              <a:noFill/>
              <a:ln w="9525">
                <a:noFill/>
                <a:miter lim="800000"/>
                <a:headEnd/>
                <a:tailEnd/>
              </a:ln>
            </p:spPr>
            <p:txBody>
              <a:bodyPr>
                <a:spAutoFit/>
              </a:bodyPr>
              <a:lstStyle/>
              <a:p>
                <a:pPr algn="l" eaLnBrk="0" hangingPunct="0"/>
                <a:r>
                  <a:rPr lang="en-US" sz="1800">
                    <a:latin typeface="Arial" charset="0"/>
                  </a:rPr>
                  <a:t>CD</a:t>
                </a:r>
              </a:p>
            </p:txBody>
          </p:sp>
          <p:sp>
            <p:nvSpPr>
              <p:cNvPr id="23588" name="Line 35"/>
              <p:cNvSpPr>
                <a:spLocks noChangeShapeType="1"/>
              </p:cNvSpPr>
              <p:nvPr/>
            </p:nvSpPr>
            <p:spPr bwMode="auto">
              <a:xfrm>
                <a:off x="768" y="432"/>
                <a:ext cx="0" cy="240"/>
              </a:xfrm>
              <a:prstGeom prst="line">
                <a:avLst/>
              </a:prstGeom>
              <a:noFill/>
              <a:ln w="28575">
                <a:solidFill>
                  <a:schemeClr val="tx1"/>
                </a:solidFill>
                <a:round/>
                <a:headEnd/>
                <a:tailEnd/>
              </a:ln>
            </p:spPr>
            <p:txBody>
              <a:bodyPr/>
              <a:lstStyle/>
              <a:p>
                <a:endParaRPr lang="en-US"/>
              </a:p>
            </p:txBody>
          </p:sp>
          <p:sp>
            <p:nvSpPr>
              <p:cNvPr id="23589" name="Line 36"/>
              <p:cNvSpPr>
                <a:spLocks noChangeShapeType="1"/>
              </p:cNvSpPr>
              <p:nvPr/>
            </p:nvSpPr>
            <p:spPr bwMode="auto">
              <a:xfrm>
                <a:off x="768" y="912"/>
                <a:ext cx="0" cy="240"/>
              </a:xfrm>
              <a:prstGeom prst="line">
                <a:avLst/>
              </a:prstGeom>
              <a:noFill/>
              <a:ln w="28575">
                <a:solidFill>
                  <a:schemeClr val="tx1"/>
                </a:solidFill>
                <a:round/>
                <a:headEnd/>
                <a:tailEnd/>
              </a:ln>
            </p:spPr>
            <p:txBody>
              <a:bodyPr/>
              <a:lstStyle/>
              <a:p>
                <a:endParaRPr lang="en-US"/>
              </a:p>
            </p:txBody>
          </p:sp>
          <p:sp>
            <p:nvSpPr>
              <p:cNvPr id="23590" name="Line 37"/>
              <p:cNvSpPr>
                <a:spLocks noChangeShapeType="1"/>
              </p:cNvSpPr>
              <p:nvPr/>
            </p:nvSpPr>
            <p:spPr bwMode="auto">
              <a:xfrm>
                <a:off x="2112" y="432"/>
                <a:ext cx="0" cy="288"/>
              </a:xfrm>
              <a:prstGeom prst="line">
                <a:avLst/>
              </a:prstGeom>
              <a:noFill/>
              <a:ln w="28575">
                <a:solidFill>
                  <a:schemeClr val="tx1"/>
                </a:solidFill>
                <a:round/>
                <a:headEnd/>
                <a:tailEnd/>
              </a:ln>
            </p:spPr>
            <p:txBody>
              <a:bodyPr/>
              <a:lstStyle/>
              <a:p>
                <a:endParaRPr lang="en-US"/>
              </a:p>
            </p:txBody>
          </p:sp>
          <p:sp>
            <p:nvSpPr>
              <p:cNvPr id="23591" name="Line 38"/>
              <p:cNvSpPr>
                <a:spLocks noChangeShapeType="1"/>
              </p:cNvSpPr>
              <p:nvPr/>
            </p:nvSpPr>
            <p:spPr bwMode="auto">
              <a:xfrm>
                <a:off x="2112" y="1104"/>
                <a:ext cx="0" cy="624"/>
              </a:xfrm>
              <a:prstGeom prst="line">
                <a:avLst/>
              </a:prstGeom>
              <a:noFill/>
              <a:ln w="28575">
                <a:solidFill>
                  <a:schemeClr val="tx1"/>
                </a:solidFill>
                <a:round/>
                <a:headEnd/>
                <a:tailEnd/>
              </a:ln>
            </p:spPr>
            <p:txBody>
              <a:bodyPr/>
              <a:lstStyle/>
              <a:p>
                <a:endParaRPr lang="en-US"/>
              </a:p>
            </p:txBody>
          </p:sp>
          <p:sp>
            <p:nvSpPr>
              <p:cNvPr id="23592" name="Line 39"/>
              <p:cNvSpPr>
                <a:spLocks noChangeShapeType="1"/>
              </p:cNvSpPr>
              <p:nvPr/>
            </p:nvSpPr>
            <p:spPr bwMode="auto">
              <a:xfrm>
                <a:off x="1200" y="1968"/>
                <a:ext cx="0" cy="240"/>
              </a:xfrm>
              <a:prstGeom prst="line">
                <a:avLst/>
              </a:prstGeom>
              <a:noFill/>
              <a:ln w="28575">
                <a:solidFill>
                  <a:schemeClr val="tx1"/>
                </a:solidFill>
                <a:round/>
                <a:headEnd/>
                <a:tailEnd/>
              </a:ln>
            </p:spPr>
            <p:txBody>
              <a:bodyPr/>
              <a:lstStyle/>
              <a:p>
                <a:endParaRPr lang="en-US"/>
              </a:p>
            </p:txBody>
          </p:sp>
          <p:sp>
            <p:nvSpPr>
              <p:cNvPr id="23593" name="Line 40"/>
              <p:cNvSpPr>
                <a:spLocks noChangeShapeType="1"/>
              </p:cNvSpPr>
              <p:nvPr/>
            </p:nvSpPr>
            <p:spPr bwMode="auto">
              <a:xfrm>
                <a:off x="1104" y="2592"/>
                <a:ext cx="0" cy="384"/>
              </a:xfrm>
              <a:prstGeom prst="line">
                <a:avLst/>
              </a:prstGeom>
              <a:noFill/>
              <a:ln w="28575">
                <a:solidFill>
                  <a:schemeClr val="tx1"/>
                </a:solidFill>
                <a:round/>
                <a:headEnd/>
                <a:tailEnd/>
              </a:ln>
            </p:spPr>
            <p:txBody>
              <a:bodyPr/>
              <a:lstStyle/>
              <a:p>
                <a:endParaRPr lang="en-US"/>
              </a:p>
            </p:txBody>
          </p:sp>
          <p:sp>
            <p:nvSpPr>
              <p:cNvPr id="23594" name="Line 41"/>
              <p:cNvSpPr>
                <a:spLocks noChangeShapeType="1"/>
              </p:cNvSpPr>
              <p:nvPr/>
            </p:nvSpPr>
            <p:spPr bwMode="auto">
              <a:xfrm>
                <a:off x="2976" y="2928"/>
                <a:ext cx="0" cy="192"/>
              </a:xfrm>
              <a:prstGeom prst="line">
                <a:avLst/>
              </a:prstGeom>
              <a:noFill/>
              <a:ln w="28575">
                <a:solidFill>
                  <a:schemeClr val="tx1"/>
                </a:solidFill>
                <a:round/>
                <a:headEnd/>
                <a:tailEnd/>
              </a:ln>
            </p:spPr>
            <p:txBody>
              <a:bodyPr/>
              <a:lstStyle/>
              <a:p>
                <a:endParaRPr lang="en-US"/>
              </a:p>
            </p:txBody>
          </p:sp>
          <p:sp>
            <p:nvSpPr>
              <p:cNvPr id="23595" name="Line 42"/>
              <p:cNvSpPr>
                <a:spLocks noChangeShapeType="1"/>
              </p:cNvSpPr>
              <p:nvPr/>
            </p:nvSpPr>
            <p:spPr bwMode="auto">
              <a:xfrm>
                <a:off x="2640" y="3504"/>
                <a:ext cx="0" cy="192"/>
              </a:xfrm>
              <a:prstGeom prst="line">
                <a:avLst/>
              </a:prstGeom>
              <a:noFill/>
              <a:ln w="28575">
                <a:solidFill>
                  <a:schemeClr val="tx1"/>
                </a:solidFill>
                <a:round/>
                <a:headEnd/>
                <a:tailEnd/>
              </a:ln>
            </p:spPr>
            <p:txBody>
              <a:bodyPr/>
              <a:lstStyle/>
              <a:p>
                <a:endParaRPr lang="en-US"/>
              </a:p>
            </p:txBody>
          </p:sp>
          <p:sp>
            <p:nvSpPr>
              <p:cNvPr id="23596" name="Line 43"/>
              <p:cNvSpPr>
                <a:spLocks noChangeShapeType="1"/>
              </p:cNvSpPr>
              <p:nvPr/>
            </p:nvSpPr>
            <p:spPr bwMode="auto">
              <a:xfrm>
                <a:off x="3264" y="3504"/>
                <a:ext cx="0" cy="240"/>
              </a:xfrm>
              <a:prstGeom prst="line">
                <a:avLst/>
              </a:prstGeom>
              <a:noFill/>
              <a:ln w="28575">
                <a:solidFill>
                  <a:schemeClr val="tx1"/>
                </a:solidFill>
                <a:round/>
                <a:headEnd/>
                <a:tailEnd/>
              </a:ln>
            </p:spPr>
            <p:txBody>
              <a:bodyPr/>
              <a:lstStyle/>
              <a:p>
                <a:endParaRPr lang="en-US"/>
              </a:p>
            </p:txBody>
          </p:sp>
          <p:sp>
            <p:nvSpPr>
              <p:cNvPr id="23597" name="Line 44"/>
              <p:cNvSpPr>
                <a:spLocks noChangeShapeType="1"/>
              </p:cNvSpPr>
              <p:nvPr/>
            </p:nvSpPr>
            <p:spPr bwMode="auto">
              <a:xfrm>
                <a:off x="4416" y="3504"/>
                <a:ext cx="0" cy="240"/>
              </a:xfrm>
              <a:prstGeom prst="line">
                <a:avLst/>
              </a:prstGeom>
              <a:noFill/>
              <a:ln w="28575">
                <a:solidFill>
                  <a:schemeClr val="tx1"/>
                </a:solidFill>
                <a:round/>
                <a:headEnd/>
                <a:tailEnd/>
              </a:ln>
            </p:spPr>
            <p:txBody>
              <a:bodyPr/>
              <a:lstStyle/>
              <a:p>
                <a:endParaRPr lang="en-US"/>
              </a:p>
            </p:txBody>
          </p:sp>
          <p:sp>
            <p:nvSpPr>
              <p:cNvPr id="23598" name="Line 45"/>
              <p:cNvSpPr>
                <a:spLocks noChangeShapeType="1"/>
              </p:cNvSpPr>
              <p:nvPr/>
            </p:nvSpPr>
            <p:spPr bwMode="auto">
              <a:xfrm>
                <a:off x="4224" y="2928"/>
                <a:ext cx="0" cy="192"/>
              </a:xfrm>
              <a:prstGeom prst="line">
                <a:avLst/>
              </a:prstGeom>
              <a:noFill/>
              <a:ln w="28575">
                <a:solidFill>
                  <a:schemeClr val="tx1"/>
                </a:solidFill>
                <a:round/>
                <a:headEnd/>
                <a:tailEnd/>
              </a:ln>
            </p:spPr>
            <p:txBody>
              <a:bodyPr/>
              <a:lstStyle/>
              <a:p>
                <a:endParaRPr lang="en-US"/>
              </a:p>
            </p:txBody>
          </p:sp>
          <p:sp>
            <p:nvSpPr>
              <p:cNvPr id="23599" name="Line 46"/>
              <p:cNvSpPr>
                <a:spLocks noChangeShapeType="1"/>
              </p:cNvSpPr>
              <p:nvPr/>
            </p:nvSpPr>
            <p:spPr bwMode="auto">
              <a:xfrm>
                <a:off x="3312" y="2496"/>
                <a:ext cx="0" cy="288"/>
              </a:xfrm>
              <a:prstGeom prst="line">
                <a:avLst/>
              </a:prstGeom>
              <a:noFill/>
              <a:ln w="28575">
                <a:solidFill>
                  <a:schemeClr val="tx1"/>
                </a:solidFill>
                <a:round/>
                <a:headEnd/>
                <a:tailEnd/>
              </a:ln>
            </p:spPr>
            <p:txBody>
              <a:bodyPr/>
              <a:lstStyle/>
              <a:p>
                <a:endParaRPr lang="en-US"/>
              </a:p>
            </p:txBody>
          </p:sp>
          <p:sp>
            <p:nvSpPr>
              <p:cNvPr id="23600" name="Line 47"/>
              <p:cNvSpPr>
                <a:spLocks noChangeShapeType="1"/>
              </p:cNvSpPr>
              <p:nvPr/>
            </p:nvSpPr>
            <p:spPr bwMode="auto">
              <a:xfrm flipV="1">
                <a:off x="3312" y="1968"/>
                <a:ext cx="0" cy="192"/>
              </a:xfrm>
              <a:prstGeom prst="line">
                <a:avLst/>
              </a:prstGeom>
              <a:noFill/>
              <a:ln w="28575">
                <a:solidFill>
                  <a:schemeClr val="tx1"/>
                </a:solidFill>
                <a:round/>
                <a:headEnd/>
                <a:tailEnd/>
              </a:ln>
            </p:spPr>
            <p:txBody>
              <a:bodyPr/>
              <a:lstStyle/>
              <a:p>
                <a:endParaRPr lang="en-US"/>
              </a:p>
            </p:txBody>
          </p:sp>
          <p:sp>
            <p:nvSpPr>
              <p:cNvPr id="23601" name="Line 48"/>
              <p:cNvSpPr>
                <a:spLocks noChangeShapeType="1"/>
              </p:cNvSpPr>
              <p:nvPr/>
            </p:nvSpPr>
            <p:spPr bwMode="auto">
              <a:xfrm flipV="1">
                <a:off x="3312" y="1104"/>
                <a:ext cx="0" cy="576"/>
              </a:xfrm>
              <a:prstGeom prst="line">
                <a:avLst/>
              </a:prstGeom>
              <a:noFill/>
              <a:ln w="28575">
                <a:solidFill>
                  <a:schemeClr val="tx1"/>
                </a:solidFill>
                <a:round/>
                <a:headEnd/>
                <a:tailEnd/>
              </a:ln>
            </p:spPr>
            <p:txBody>
              <a:bodyPr/>
              <a:lstStyle/>
              <a:p>
                <a:endParaRPr lang="en-US"/>
              </a:p>
            </p:txBody>
          </p:sp>
          <p:sp>
            <p:nvSpPr>
              <p:cNvPr id="23602" name="Line 49"/>
              <p:cNvSpPr>
                <a:spLocks noChangeShapeType="1"/>
              </p:cNvSpPr>
              <p:nvPr/>
            </p:nvSpPr>
            <p:spPr bwMode="auto">
              <a:xfrm flipV="1">
                <a:off x="4608" y="1968"/>
                <a:ext cx="0" cy="240"/>
              </a:xfrm>
              <a:prstGeom prst="line">
                <a:avLst/>
              </a:prstGeom>
              <a:noFill/>
              <a:ln w="28575">
                <a:solidFill>
                  <a:schemeClr val="tx1"/>
                </a:solidFill>
                <a:round/>
                <a:headEnd/>
                <a:tailEnd/>
              </a:ln>
            </p:spPr>
            <p:txBody>
              <a:bodyPr/>
              <a:lstStyle/>
              <a:p>
                <a:endParaRPr lang="en-US"/>
              </a:p>
            </p:txBody>
          </p:sp>
          <p:sp>
            <p:nvSpPr>
              <p:cNvPr id="23603" name="Line 50"/>
              <p:cNvSpPr>
                <a:spLocks noChangeShapeType="1"/>
              </p:cNvSpPr>
              <p:nvPr/>
            </p:nvSpPr>
            <p:spPr bwMode="auto">
              <a:xfrm flipV="1">
                <a:off x="4656" y="432"/>
                <a:ext cx="0" cy="288"/>
              </a:xfrm>
              <a:prstGeom prst="line">
                <a:avLst/>
              </a:prstGeom>
              <a:noFill/>
              <a:ln w="28575">
                <a:solidFill>
                  <a:schemeClr val="tx1"/>
                </a:solidFill>
                <a:round/>
                <a:headEnd/>
                <a:tailEnd/>
              </a:ln>
            </p:spPr>
            <p:txBody>
              <a:bodyPr/>
              <a:lstStyle/>
              <a:p>
                <a:endParaRPr lang="en-US"/>
              </a:p>
            </p:txBody>
          </p:sp>
          <p:sp>
            <p:nvSpPr>
              <p:cNvPr id="23604" name="Line 51"/>
              <p:cNvSpPr>
                <a:spLocks noChangeShapeType="1"/>
              </p:cNvSpPr>
              <p:nvPr/>
            </p:nvSpPr>
            <p:spPr bwMode="auto">
              <a:xfrm flipV="1">
                <a:off x="3312" y="432"/>
                <a:ext cx="0" cy="288"/>
              </a:xfrm>
              <a:prstGeom prst="line">
                <a:avLst/>
              </a:prstGeom>
              <a:noFill/>
              <a:ln w="28575">
                <a:solidFill>
                  <a:schemeClr val="tx1"/>
                </a:solidFill>
                <a:round/>
                <a:headEnd/>
                <a:tailEnd/>
              </a:ln>
            </p:spPr>
            <p:txBody>
              <a:bodyPr/>
              <a:lstStyle/>
              <a:p>
                <a:endParaRPr lang="en-US"/>
              </a:p>
            </p:txBody>
          </p:sp>
          <p:sp>
            <p:nvSpPr>
              <p:cNvPr id="23605" name="Line 52"/>
              <p:cNvSpPr>
                <a:spLocks noChangeShapeType="1"/>
              </p:cNvSpPr>
              <p:nvPr/>
            </p:nvSpPr>
            <p:spPr bwMode="auto">
              <a:xfrm>
                <a:off x="4896" y="2592"/>
                <a:ext cx="0" cy="192"/>
              </a:xfrm>
              <a:prstGeom prst="line">
                <a:avLst/>
              </a:prstGeom>
              <a:noFill/>
              <a:ln w="28575">
                <a:solidFill>
                  <a:schemeClr val="tx1"/>
                </a:solidFill>
                <a:round/>
                <a:headEnd/>
                <a:tailEnd/>
              </a:ln>
            </p:spPr>
            <p:txBody>
              <a:bodyPr/>
              <a:lstStyle/>
              <a:p>
                <a:endParaRPr lang="en-US"/>
              </a:p>
            </p:txBody>
          </p:sp>
          <p:sp>
            <p:nvSpPr>
              <p:cNvPr id="23606" name="Rectangle 53"/>
              <p:cNvSpPr>
                <a:spLocks noChangeArrowheads="1"/>
              </p:cNvSpPr>
              <p:nvPr/>
            </p:nvSpPr>
            <p:spPr bwMode="auto">
              <a:xfrm>
                <a:off x="4752" y="2784"/>
                <a:ext cx="864" cy="192"/>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Network</a:t>
                </a:r>
              </a:p>
            </p:txBody>
          </p:sp>
        </p:grpSp>
        <p:sp>
          <p:nvSpPr>
            <p:cNvPr id="23569" name="Text Box 54"/>
            <p:cNvSpPr txBox="1">
              <a:spLocks noChangeArrowheads="1"/>
            </p:cNvSpPr>
            <p:nvPr/>
          </p:nvSpPr>
          <p:spPr bwMode="auto">
            <a:xfrm>
              <a:off x="432" y="3696"/>
              <a:ext cx="1776" cy="518"/>
            </a:xfrm>
            <a:prstGeom prst="rect">
              <a:avLst/>
            </a:prstGeom>
            <a:noFill/>
            <a:ln w="38100">
              <a:noFill/>
              <a:miter lim="800000"/>
              <a:headEnd/>
              <a:tailEnd/>
            </a:ln>
          </p:spPr>
          <p:txBody>
            <a:bodyPr>
              <a:spAutoFit/>
            </a:bodyPr>
            <a:lstStyle/>
            <a:p>
              <a:pPr>
                <a:spcBef>
                  <a:spcPct val="50000"/>
                </a:spcBef>
              </a:pPr>
              <a:r>
                <a:rPr lang="en-US"/>
                <a:t>Fig. from Patterson &amp; Hennessey</a:t>
              </a: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381000" y="304800"/>
            <a:ext cx="8534400" cy="6384925"/>
            <a:chOff x="240" y="192"/>
            <a:chExt cx="5376" cy="4022"/>
          </a:xfrm>
        </p:grpSpPr>
        <p:sp>
          <p:nvSpPr>
            <p:cNvPr id="24579" name="Oval 3"/>
            <p:cNvSpPr>
              <a:spLocks noChangeArrowheads="1"/>
            </p:cNvSpPr>
            <p:nvPr/>
          </p:nvSpPr>
          <p:spPr bwMode="auto">
            <a:xfrm>
              <a:off x="2448" y="3696"/>
              <a:ext cx="384"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580" name="Line 4"/>
            <p:cNvSpPr>
              <a:spLocks noChangeShapeType="1"/>
            </p:cNvSpPr>
            <p:nvPr/>
          </p:nvSpPr>
          <p:spPr bwMode="auto">
            <a:xfrm>
              <a:off x="2448" y="3696"/>
              <a:ext cx="0" cy="240"/>
            </a:xfrm>
            <a:prstGeom prst="line">
              <a:avLst/>
            </a:prstGeom>
            <a:noFill/>
            <a:ln w="9525">
              <a:solidFill>
                <a:schemeClr val="tx1"/>
              </a:solidFill>
              <a:round/>
              <a:headEnd/>
              <a:tailEnd/>
            </a:ln>
          </p:spPr>
          <p:txBody>
            <a:bodyPr/>
            <a:lstStyle/>
            <a:p>
              <a:endParaRPr lang="en-US"/>
            </a:p>
          </p:txBody>
        </p:sp>
        <p:sp>
          <p:nvSpPr>
            <p:cNvPr id="24581" name="Line 5"/>
            <p:cNvSpPr>
              <a:spLocks noChangeShapeType="1"/>
            </p:cNvSpPr>
            <p:nvPr/>
          </p:nvSpPr>
          <p:spPr bwMode="auto">
            <a:xfrm>
              <a:off x="2832" y="3744"/>
              <a:ext cx="0" cy="192"/>
            </a:xfrm>
            <a:prstGeom prst="line">
              <a:avLst/>
            </a:prstGeom>
            <a:noFill/>
            <a:ln w="9525">
              <a:solidFill>
                <a:schemeClr val="tx1"/>
              </a:solidFill>
              <a:round/>
              <a:headEnd/>
              <a:tailEnd/>
            </a:ln>
          </p:spPr>
          <p:txBody>
            <a:bodyPr/>
            <a:lstStyle/>
            <a:p>
              <a:endParaRPr lang="en-US"/>
            </a:p>
          </p:txBody>
        </p:sp>
        <p:sp>
          <p:nvSpPr>
            <p:cNvPr id="24582" name="Oval 6"/>
            <p:cNvSpPr>
              <a:spLocks noChangeArrowheads="1"/>
            </p:cNvSpPr>
            <p:nvPr/>
          </p:nvSpPr>
          <p:spPr bwMode="auto">
            <a:xfrm>
              <a:off x="2448" y="3888"/>
              <a:ext cx="384" cy="48"/>
            </a:xfrm>
            <a:prstGeom prst="ellipse">
              <a:avLst/>
            </a:prstGeom>
            <a:solidFill>
              <a:schemeClr val="accent1"/>
            </a:solidFill>
            <a:ln w="9525">
              <a:solidFill>
                <a:schemeClr val="tx1"/>
              </a:solidFill>
              <a:round/>
              <a:headEnd/>
              <a:tailEnd/>
            </a:ln>
          </p:spPr>
          <p:txBody>
            <a:bodyPr wrap="none" anchor="ctr"/>
            <a:lstStyle/>
            <a:p>
              <a:pPr eaLnBrk="0" hangingPunct="0"/>
              <a:endParaRPr lang="en-US" sz="1800">
                <a:latin typeface="Arial" charset="0"/>
              </a:endParaRPr>
            </a:p>
          </p:txBody>
        </p:sp>
        <p:sp>
          <p:nvSpPr>
            <p:cNvPr id="24583" name="Text Box 7"/>
            <p:cNvSpPr txBox="1">
              <a:spLocks noChangeArrowheads="1"/>
            </p:cNvSpPr>
            <p:nvPr/>
          </p:nvSpPr>
          <p:spPr bwMode="auto">
            <a:xfrm>
              <a:off x="2400" y="3696"/>
              <a:ext cx="432" cy="231"/>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p:txBody>
        </p:sp>
        <p:sp>
          <p:nvSpPr>
            <p:cNvPr id="24584" name="Oval 8"/>
            <p:cNvSpPr>
              <a:spLocks noChangeArrowheads="1"/>
            </p:cNvSpPr>
            <p:nvPr/>
          </p:nvSpPr>
          <p:spPr bwMode="auto">
            <a:xfrm>
              <a:off x="3120" y="3744"/>
              <a:ext cx="28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585" name="Line 9"/>
            <p:cNvSpPr>
              <a:spLocks noChangeShapeType="1"/>
            </p:cNvSpPr>
            <p:nvPr/>
          </p:nvSpPr>
          <p:spPr bwMode="auto">
            <a:xfrm>
              <a:off x="3120" y="3744"/>
              <a:ext cx="0" cy="240"/>
            </a:xfrm>
            <a:prstGeom prst="line">
              <a:avLst/>
            </a:prstGeom>
            <a:noFill/>
            <a:ln w="9525">
              <a:solidFill>
                <a:schemeClr val="tx1"/>
              </a:solidFill>
              <a:round/>
              <a:headEnd/>
              <a:tailEnd/>
            </a:ln>
          </p:spPr>
          <p:txBody>
            <a:bodyPr/>
            <a:lstStyle/>
            <a:p>
              <a:endParaRPr lang="en-US"/>
            </a:p>
          </p:txBody>
        </p:sp>
        <p:sp>
          <p:nvSpPr>
            <p:cNvPr id="24586" name="Line 10"/>
            <p:cNvSpPr>
              <a:spLocks noChangeShapeType="1"/>
            </p:cNvSpPr>
            <p:nvPr/>
          </p:nvSpPr>
          <p:spPr bwMode="auto">
            <a:xfrm>
              <a:off x="3408" y="3744"/>
              <a:ext cx="0" cy="240"/>
            </a:xfrm>
            <a:prstGeom prst="line">
              <a:avLst/>
            </a:prstGeom>
            <a:noFill/>
            <a:ln w="9525">
              <a:solidFill>
                <a:schemeClr val="tx1"/>
              </a:solidFill>
              <a:round/>
              <a:headEnd/>
              <a:tailEnd/>
            </a:ln>
          </p:spPr>
          <p:txBody>
            <a:bodyPr/>
            <a:lstStyle/>
            <a:p>
              <a:endParaRPr lang="en-US"/>
            </a:p>
          </p:txBody>
        </p:sp>
        <p:sp>
          <p:nvSpPr>
            <p:cNvPr id="24587" name="Oval 11"/>
            <p:cNvSpPr>
              <a:spLocks noChangeArrowheads="1"/>
            </p:cNvSpPr>
            <p:nvPr/>
          </p:nvSpPr>
          <p:spPr bwMode="auto">
            <a:xfrm>
              <a:off x="3120" y="3936"/>
              <a:ext cx="28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588" name="Oval 12"/>
            <p:cNvSpPr>
              <a:spLocks noChangeArrowheads="1"/>
            </p:cNvSpPr>
            <p:nvPr/>
          </p:nvSpPr>
          <p:spPr bwMode="auto">
            <a:xfrm>
              <a:off x="4176" y="3744"/>
              <a:ext cx="432"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589" name="Line 13"/>
            <p:cNvSpPr>
              <a:spLocks noChangeShapeType="1"/>
            </p:cNvSpPr>
            <p:nvPr/>
          </p:nvSpPr>
          <p:spPr bwMode="auto">
            <a:xfrm>
              <a:off x="4176" y="3744"/>
              <a:ext cx="0" cy="336"/>
            </a:xfrm>
            <a:prstGeom prst="line">
              <a:avLst/>
            </a:prstGeom>
            <a:noFill/>
            <a:ln w="9525">
              <a:solidFill>
                <a:schemeClr val="tx1"/>
              </a:solidFill>
              <a:round/>
              <a:headEnd/>
              <a:tailEnd/>
            </a:ln>
          </p:spPr>
          <p:txBody>
            <a:bodyPr/>
            <a:lstStyle/>
            <a:p>
              <a:endParaRPr lang="en-US"/>
            </a:p>
          </p:txBody>
        </p:sp>
        <p:sp>
          <p:nvSpPr>
            <p:cNvPr id="24590" name="Line 14"/>
            <p:cNvSpPr>
              <a:spLocks noChangeShapeType="1"/>
            </p:cNvSpPr>
            <p:nvPr/>
          </p:nvSpPr>
          <p:spPr bwMode="auto">
            <a:xfrm>
              <a:off x="4608" y="3744"/>
              <a:ext cx="0" cy="288"/>
            </a:xfrm>
            <a:prstGeom prst="line">
              <a:avLst/>
            </a:prstGeom>
            <a:noFill/>
            <a:ln w="9525">
              <a:solidFill>
                <a:schemeClr val="tx1"/>
              </a:solidFill>
              <a:round/>
              <a:headEnd/>
              <a:tailEnd/>
            </a:ln>
          </p:spPr>
          <p:txBody>
            <a:bodyPr/>
            <a:lstStyle/>
            <a:p>
              <a:endParaRPr lang="en-US"/>
            </a:p>
          </p:txBody>
        </p:sp>
        <p:sp>
          <p:nvSpPr>
            <p:cNvPr id="24591" name="Oval 15"/>
            <p:cNvSpPr>
              <a:spLocks noChangeArrowheads="1"/>
            </p:cNvSpPr>
            <p:nvPr/>
          </p:nvSpPr>
          <p:spPr bwMode="auto">
            <a:xfrm>
              <a:off x="4176" y="4032"/>
              <a:ext cx="480"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592" name="Rectangle 16"/>
            <p:cNvSpPr>
              <a:spLocks noChangeArrowheads="1"/>
            </p:cNvSpPr>
            <p:nvPr/>
          </p:nvSpPr>
          <p:spPr bwMode="auto">
            <a:xfrm>
              <a:off x="240" y="192"/>
              <a:ext cx="5280" cy="24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CPU Memory Bus</a:t>
              </a:r>
            </a:p>
          </p:txBody>
        </p:sp>
        <p:sp>
          <p:nvSpPr>
            <p:cNvPr id="24593" name="Rectangle 17"/>
            <p:cNvSpPr>
              <a:spLocks noChangeArrowheads="1"/>
            </p:cNvSpPr>
            <p:nvPr/>
          </p:nvSpPr>
          <p:spPr bwMode="auto">
            <a:xfrm>
              <a:off x="384" y="672"/>
              <a:ext cx="768" cy="24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Cache</a:t>
              </a:r>
            </a:p>
          </p:txBody>
        </p:sp>
        <p:sp>
          <p:nvSpPr>
            <p:cNvPr id="24594" name="Rectangle 18"/>
            <p:cNvSpPr>
              <a:spLocks noChangeArrowheads="1"/>
            </p:cNvSpPr>
            <p:nvPr/>
          </p:nvSpPr>
          <p:spPr bwMode="auto">
            <a:xfrm>
              <a:off x="384" y="1152"/>
              <a:ext cx="816" cy="192"/>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CPU</a:t>
              </a:r>
            </a:p>
          </p:txBody>
        </p:sp>
        <p:sp>
          <p:nvSpPr>
            <p:cNvPr id="24595" name="Rectangle 19"/>
            <p:cNvSpPr>
              <a:spLocks noChangeArrowheads="1"/>
            </p:cNvSpPr>
            <p:nvPr/>
          </p:nvSpPr>
          <p:spPr bwMode="auto">
            <a:xfrm>
              <a:off x="2976" y="720"/>
              <a:ext cx="864"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Bus Adapter</a:t>
              </a:r>
            </a:p>
          </p:txBody>
        </p:sp>
        <p:sp>
          <p:nvSpPr>
            <p:cNvPr id="24596" name="Rectangle 20"/>
            <p:cNvSpPr>
              <a:spLocks noChangeArrowheads="1"/>
            </p:cNvSpPr>
            <p:nvPr/>
          </p:nvSpPr>
          <p:spPr bwMode="auto">
            <a:xfrm>
              <a:off x="4272" y="720"/>
              <a:ext cx="1008" cy="672"/>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Main Memory</a:t>
              </a:r>
            </a:p>
          </p:txBody>
        </p:sp>
        <p:sp>
          <p:nvSpPr>
            <p:cNvPr id="24597" name="Rectangle 21"/>
            <p:cNvSpPr>
              <a:spLocks noChangeArrowheads="1"/>
            </p:cNvSpPr>
            <p:nvPr/>
          </p:nvSpPr>
          <p:spPr bwMode="auto">
            <a:xfrm>
              <a:off x="528" y="1680"/>
              <a:ext cx="4368" cy="288"/>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PCI Bus</a:t>
              </a:r>
            </a:p>
          </p:txBody>
        </p:sp>
        <p:sp>
          <p:nvSpPr>
            <p:cNvPr id="24598" name="Rectangle 22"/>
            <p:cNvSpPr>
              <a:spLocks noChangeArrowheads="1"/>
            </p:cNvSpPr>
            <p:nvPr/>
          </p:nvSpPr>
          <p:spPr bwMode="auto">
            <a:xfrm>
              <a:off x="4272" y="2208"/>
              <a:ext cx="1344"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Ethernet Interface</a:t>
              </a:r>
            </a:p>
          </p:txBody>
        </p:sp>
        <p:sp>
          <p:nvSpPr>
            <p:cNvPr id="24599" name="Rectangle 23"/>
            <p:cNvSpPr>
              <a:spLocks noChangeArrowheads="1"/>
            </p:cNvSpPr>
            <p:nvPr/>
          </p:nvSpPr>
          <p:spPr bwMode="auto">
            <a:xfrm>
              <a:off x="2784" y="2160"/>
              <a:ext cx="1248" cy="336"/>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SCSI Controller</a:t>
              </a:r>
            </a:p>
          </p:txBody>
        </p:sp>
        <p:sp>
          <p:nvSpPr>
            <p:cNvPr id="24600" name="Rectangle 24"/>
            <p:cNvSpPr>
              <a:spLocks noChangeArrowheads="1"/>
            </p:cNvSpPr>
            <p:nvPr/>
          </p:nvSpPr>
          <p:spPr bwMode="auto">
            <a:xfrm>
              <a:off x="2592" y="2784"/>
              <a:ext cx="1872" cy="14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SCSI Bus</a:t>
              </a:r>
            </a:p>
          </p:txBody>
        </p:sp>
        <p:sp>
          <p:nvSpPr>
            <p:cNvPr id="24601" name="Rectangle 25"/>
            <p:cNvSpPr>
              <a:spLocks noChangeArrowheads="1"/>
            </p:cNvSpPr>
            <p:nvPr/>
          </p:nvSpPr>
          <p:spPr bwMode="auto">
            <a:xfrm>
              <a:off x="2400" y="3120"/>
              <a:ext cx="1008"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Disk Controller</a:t>
              </a:r>
            </a:p>
          </p:txBody>
        </p:sp>
        <p:sp>
          <p:nvSpPr>
            <p:cNvPr id="24602" name="Rectangle 26"/>
            <p:cNvSpPr>
              <a:spLocks noChangeArrowheads="1"/>
            </p:cNvSpPr>
            <p:nvPr/>
          </p:nvSpPr>
          <p:spPr bwMode="auto">
            <a:xfrm>
              <a:off x="3888" y="3120"/>
              <a:ext cx="1296"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CD-ROM Controller</a:t>
              </a:r>
            </a:p>
          </p:txBody>
        </p:sp>
        <p:sp>
          <p:nvSpPr>
            <p:cNvPr id="24603" name="Text Box 27"/>
            <p:cNvSpPr txBox="1">
              <a:spLocks noChangeArrowheads="1"/>
            </p:cNvSpPr>
            <p:nvPr/>
          </p:nvSpPr>
          <p:spPr bwMode="auto">
            <a:xfrm>
              <a:off x="2400" y="3696"/>
              <a:ext cx="432" cy="231"/>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Disk</a:t>
              </a:r>
            </a:p>
          </p:txBody>
        </p:sp>
        <p:sp>
          <p:nvSpPr>
            <p:cNvPr id="24604" name="Text Box 28"/>
            <p:cNvSpPr txBox="1">
              <a:spLocks noChangeArrowheads="1"/>
            </p:cNvSpPr>
            <p:nvPr/>
          </p:nvSpPr>
          <p:spPr bwMode="auto">
            <a:xfrm>
              <a:off x="3072" y="3744"/>
              <a:ext cx="396" cy="231"/>
            </a:xfrm>
            <a:prstGeom prst="rect">
              <a:avLst/>
            </a:prstGeom>
            <a:noFill/>
            <a:ln w="9525">
              <a:noFill/>
              <a:miter lim="800000"/>
              <a:headEnd/>
              <a:tailEnd/>
            </a:ln>
          </p:spPr>
          <p:txBody>
            <a:bodyPr wrap="none">
              <a:spAutoFit/>
            </a:bodyPr>
            <a:lstStyle/>
            <a:p>
              <a:pPr algn="l" eaLnBrk="0" hangingPunct="0"/>
              <a:r>
                <a:rPr lang="en-US" sz="1800">
                  <a:latin typeface="Arial" charset="0"/>
                </a:rPr>
                <a:t>Disk</a:t>
              </a:r>
            </a:p>
          </p:txBody>
        </p:sp>
        <p:sp>
          <p:nvSpPr>
            <p:cNvPr id="24605" name="Text Box 29"/>
            <p:cNvSpPr txBox="1">
              <a:spLocks noChangeArrowheads="1"/>
            </p:cNvSpPr>
            <p:nvPr/>
          </p:nvSpPr>
          <p:spPr bwMode="auto">
            <a:xfrm>
              <a:off x="4214" y="3767"/>
              <a:ext cx="442" cy="231"/>
            </a:xfrm>
            <a:prstGeom prst="rect">
              <a:avLst/>
            </a:prstGeom>
            <a:noFill/>
            <a:ln w="9525">
              <a:noFill/>
              <a:miter lim="800000"/>
              <a:headEnd/>
              <a:tailEnd/>
            </a:ln>
          </p:spPr>
          <p:txBody>
            <a:bodyPr>
              <a:spAutoFit/>
            </a:bodyPr>
            <a:lstStyle/>
            <a:p>
              <a:pPr algn="l" eaLnBrk="0" hangingPunct="0"/>
              <a:r>
                <a:rPr lang="en-US" sz="1800">
                  <a:latin typeface="Arial" charset="0"/>
                </a:rPr>
                <a:t>CD</a:t>
              </a:r>
            </a:p>
          </p:txBody>
        </p:sp>
        <p:sp>
          <p:nvSpPr>
            <p:cNvPr id="24606" name="Line 30"/>
            <p:cNvSpPr>
              <a:spLocks noChangeShapeType="1"/>
            </p:cNvSpPr>
            <p:nvPr/>
          </p:nvSpPr>
          <p:spPr bwMode="auto">
            <a:xfrm>
              <a:off x="768" y="432"/>
              <a:ext cx="0" cy="240"/>
            </a:xfrm>
            <a:prstGeom prst="line">
              <a:avLst/>
            </a:prstGeom>
            <a:noFill/>
            <a:ln w="28575">
              <a:solidFill>
                <a:schemeClr val="tx1"/>
              </a:solidFill>
              <a:round/>
              <a:headEnd/>
              <a:tailEnd/>
            </a:ln>
          </p:spPr>
          <p:txBody>
            <a:bodyPr/>
            <a:lstStyle/>
            <a:p>
              <a:endParaRPr lang="en-US"/>
            </a:p>
          </p:txBody>
        </p:sp>
        <p:sp>
          <p:nvSpPr>
            <p:cNvPr id="24607" name="Line 31"/>
            <p:cNvSpPr>
              <a:spLocks noChangeShapeType="1"/>
            </p:cNvSpPr>
            <p:nvPr/>
          </p:nvSpPr>
          <p:spPr bwMode="auto">
            <a:xfrm>
              <a:off x="768" y="912"/>
              <a:ext cx="0" cy="240"/>
            </a:xfrm>
            <a:prstGeom prst="line">
              <a:avLst/>
            </a:prstGeom>
            <a:noFill/>
            <a:ln w="28575">
              <a:solidFill>
                <a:schemeClr val="tx1"/>
              </a:solidFill>
              <a:round/>
              <a:headEnd/>
              <a:tailEnd/>
            </a:ln>
          </p:spPr>
          <p:txBody>
            <a:bodyPr/>
            <a:lstStyle/>
            <a:p>
              <a:endParaRPr lang="en-US"/>
            </a:p>
          </p:txBody>
        </p:sp>
        <p:sp>
          <p:nvSpPr>
            <p:cNvPr id="24608" name="Line 32"/>
            <p:cNvSpPr>
              <a:spLocks noChangeShapeType="1"/>
            </p:cNvSpPr>
            <p:nvPr/>
          </p:nvSpPr>
          <p:spPr bwMode="auto">
            <a:xfrm>
              <a:off x="2976" y="2928"/>
              <a:ext cx="0" cy="192"/>
            </a:xfrm>
            <a:prstGeom prst="line">
              <a:avLst/>
            </a:prstGeom>
            <a:noFill/>
            <a:ln w="28575">
              <a:solidFill>
                <a:schemeClr val="tx1"/>
              </a:solidFill>
              <a:round/>
              <a:headEnd/>
              <a:tailEnd/>
            </a:ln>
          </p:spPr>
          <p:txBody>
            <a:bodyPr/>
            <a:lstStyle/>
            <a:p>
              <a:endParaRPr lang="en-US"/>
            </a:p>
          </p:txBody>
        </p:sp>
        <p:sp>
          <p:nvSpPr>
            <p:cNvPr id="24609" name="Line 33"/>
            <p:cNvSpPr>
              <a:spLocks noChangeShapeType="1"/>
            </p:cNvSpPr>
            <p:nvPr/>
          </p:nvSpPr>
          <p:spPr bwMode="auto">
            <a:xfrm>
              <a:off x="2640" y="3504"/>
              <a:ext cx="0" cy="192"/>
            </a:xfrm>
            <a:prstGeom prst="line">
              <a:avLst/>
            </a:prstGeom>
            <a:noFill/>
            <a:ln w="28575">
              <a:solidFill>
                <a:schemeClr val="tx1"/>
              </a:solidFill>
              <a:round/>
              <a:headEnd/>
              <a:tailEnd/>
            </a:ln>
          </p:spPr>
          <p:txBody>
            <a:bodyPr/>
            <a:lstStyle/>
            <a:p>
              <a:endParaRPr lang="en-US"/>
            </a:p>
          </p:txBody>
        </p:sp>
        <p:sp>
          <p:nvSpPr>
            <p:cNvPr id="24610" name="Line 34"/>
            <p:cNvSpPr>
              <a:spLocks noChangeShapeType="1"/>
            </p:cNvSpPr>
            <p:nvPr/>
          </p:nvSpPr>
          <p:spPr bwMode="auto">
            <a:xfrm>
              <a:off x="3264" y="3504"/>
              <a:ext cx="0" cy="240"/>
            </a:xfrm>
            <a:prstGeom prst="line">
              <a:avLst/>
            </a:prstGeom>
            <a:noFill/>
            <a:ln w="28575">
              <a:solidFill>
                <a:schemeClr val="tx1"/>
              </a:solidFill>
              <a:round/>
              <a:headEnd/>
              <a:tailEnd/>
            </a:ln>
          </p:spPr>
          <p:txBody>
            <a:bodyPr/>
            <a:lstStyle/>
            <a:p>
              <a:endParaRPr lang="en-US"/>
            </a:p>
          </p:txBody>
        </p:sp>
        <p:sp>
          <p:nvSpPr>
            <p:cNvPr id="24611" name="Line 35"/>
            <p:cNvSpPr>
              <a:spLocks noChangeShapeType="1"/>
            </p:cNvSpPr>
            <p:nvPr/>
          </p:nvSpPr>
          <p:spPr bwMode="auto">
            <a:xfrm>
              <a:off x="4416" y="3504"/>
              <a:ext cx="0" cy="240"/>
            </a:xfrm>
            <a:prstGeom prst="line">
              <a:avLst/>
            </a:prstGeom>
            <a:noFill/>
            <a:ln w="28575">
              <a:solidFill>
                <a:schemeClr val="tx1"/>
              </a:solidFill>
              <a:round/>
              <a:headEnd/>
              <a:tailEnd/>
            </a:ln>
          </p:spPr>
          <p:txBody>
            <a:bodyPr/>
            <a:lstStyle/>
            <a:p>
              <a:endParaRPr lang="en-US"/>
            </a:p>
          </p:txBody>
        </p:sp>
        <p:sp>
          <p:nvSpPr>
            <p:cNvPr id="24612" name="Line 36"/>
            <p:cNvSpPr>
              <a:spLocks noChangeShapeType="1"/>
            </p:cNvSpPr>
            <p:nvPr/>
          </p:nvSpPr>
          <p:spPr bwMode="auto">
            <a:xfrm>
              <a:off x="4224" y="2928"/>
              <a:ext cx="0" cy="192"/>
            </a:xfrm>
            <a:prstGeom prst="line">
              <a:avLst/>
            </a:prstGeom>
            <a:noFill/>
            <a:ln w="28575">
              <a:solidFill>
                <a:schemeClr val="tx1"/>
              </a:solidFill>
              <a:round/>
              <a:headEnd/>
              <a:tailEnd/>
            </a:ln>
          </p:spPr>
          <p:txBody>
            <a:bodyPr/>
            <a:lstStyle/>
            <a:p>
              <a:endParaRPr lang="en-US"/>
            </a:p>
          </p:txBody>
        </p:sp>
        <p:sp>
          <p:nvSpPr>
            <p:cNvPr id="24613" name="Line 37"/>
            <p:cNvSpPr>
              <a:spLocks noChangeShapeType="1"/>
            </p:cNvSpPr>
            <p:nvPr/>
          </p:nvSpPr>
          <p:spPr bwMode="auto">
            <a:xfrm>
              <a:off x="3312" y="2496"/>
              <a:ext cx="0" cy="288"/>
            </a:xfrm>
            <a:prstGeom prst="line">
              <a:avLst/>
            </a:prstGeom>
            <a:noFill/>
            <a:ln w="28575">
              <a:solidFill>
                <a:schemeClr val="tx1"/>
              </a:solidFill>
              <a:round/>
              <a:headEnd/>
              <a:tailEnd/>
            </a:ln>
          </p:spPr>
          <p:txBody>
            <a:bodyPr/>
            <a:lstStyle/>
            <a:p>
              <a:endParaRPr lang="en-US"/>
            </a:p>
          </p:txBody>
        </p:sp>
        <p:sp>
          <p:nvSpPr>
            <p:cNvPr id="24614" name="Line 38"/>
            <p:cNvSpPr>
              <a:spLocks noChangeShapeType="1"/>
            </p:cNvSpPr>
            <p:nvPr/>
          </p:nvSpPr>
          <p:spPr bwMode="auto">
            <a:xfrm flipV="1">
              <a:off x="3312" y="1968"/>
              <a:ext cx="0" cy="192"/>
            </a:xfrm>
            <a:prstGeom prst="line">
              <a:avLst/>
            </a:prstGeom>
            <a:noFill/>
            <a:ln w="28575">
              <a:solidFill>
                <a:schemeClr val="tx1"/>
              </a:solidFill>
              <a:round/>
              <a:headEnd/>
              <a:tailEnd/>
            </a:ln>
          </p:spPr>
          <p:txBody>
            <a:bodyPr/>
            <a:lstStyle/>
            <a:p>
              <a:endParaRPr lang="en-US"/>
            </a:p>
          </p:txBody>
        </p:sp>
        <p:sp>
          <p:nvSpPr>
            <p:cNvPr id="24615" name="Line 39"/>
            <p:cNvSpPr>
              <a:spLocks noChangeShapeType="1"/>
            </p:cNvSpPr>
            <p:nvPr/>
          </p:nvSpPr>
          <p:spPr bwMode="auto">
            <a:xfrm flipV="1">
              <a:off x="3312" y="1104"/>
              <a:ext cx="0" cy="576"/>
            </a:xfrm>
            <a:prstGeom prst="line">
              <a:avLst/>
            </a:prstGeom>
            <a:noFill/>
            <a:ln w="28575">
              <a:solidFill>
                <a:schemeClr val="tx1"/>
              </a:solidFill>
              <a:round/>
              <a:headEnd/>
              <a:tailEnd/>
            </a:ln>
          </p:spPr>
          <p:txBody>
            <a:bodyPr/>
            <a:lstStyle/>
            <a:p>
              <a:endParaRPr lang="en-US"/>
            </a:p>
          </p:txBody>
        </p:sp>
        <p:sp>
          <p:nvSpPr>
            <p:cNvPr id="24616" name="Line 40"/>
            <p:cNvSpPr>
              <a:spLocks noChangeShapeType="1"/>
            </p:cNvSpPr>
            <p:nvPr/>
          </p:nvSpPr>
          <p:spPr bwMode="auto">
            <a:xfrm flipV="1">
              <a:off x="4608" y="1968"/>
              <a:ext cx="0" cy="240"/>
            </a:xfrm>
            <a:prstGeom prst="line">
              <a:avLst/>
            </a:prstGeom>
            <a:noFill/>
            <a:ln w="28575">
              <a:solidFill>
                <a:schemeClr val="tx1"/>
              </a:solidFill>
              <a:round/>
              <a:headEnd/>
              <a:tailEnd/>
            </a:ln>
          </p:spPr>
          <p:txBody>
            <a:bodyPr/>
            <a:lstStyle/>
            <a:p>
              <a:endParaRPr lang="en-US"/>
            </a:p>
          </p:txBody>
        </p:sp>
        <p:sp>
          <p:nvSpPr>
            <p:cNvPr id="24617" name="Line 41"/>
            <p:cNvSpPr>
              <a:spLocks noChangeShapeType="1"/>
            </p:cNvSpPr>
            <p:nvPr/>
          </p:nvSpPr>
          <p:spPr bwMode="auto">
            <a:xfrm flipV="1">
              <a:off x="4656" y="432"/>
              <a:ext cx="0" cy="288"/>
            </a:xfrm>
            <a:prstGeom prst="line">
              <a:avLst/>
            </a:prstGeom>
            <a:noFill/>
            <a:ln w="28575">
              <a:solidFill>
                <a:schemeClr val="tx1"/>
              </a:solidFill>
              <a:round/>
              <a:headEnd/>
              <a:tailEnd/>
            </a:ln>
          </p:spPr>
          <p:txBody>
            <a:bodyPr/>
            <a:lstStyle/>
            <a:p>
              <a:endParaRPr lang="en-US"/>
            </a:p>
          </p:txBody>
        </p:sp>
        <p:sp>
          <p:nvSpPr>
            <p:cNvPr id="24618" name="Line 42"/>
            <p:cNvSpPr>
              <a:spLocks noChangeShapeType="1"/>
            </p:cNvSpPr>
            <p:nvPr/>
          </p:nvSpPr>
          <p:spPr bwMode="auto">
            <a:xfrm flipV="1">
              <a:off x="3312" y="432"/>
              <a:ext cx="0" cy="288"/>
            </a:xfrm>
            <a:prstGeom prst="line">
              <a:avLst/>
            </a:prstGeom>
            <a:noFill/>
            <a:ln w="28575">
              <a:solidFill>
                <a:schemeClr val="tx1"/>
              </a:solidFill>
              <a:round/>
              <a:headEnd/>
              <a:tailEnd/>
            </a:ln>
          </p:spPr>
          <p:txBody>
            <a:bodyPr/>
            <a:lstStyle/>
            <a:p>
              <a:endParaRPr lang="en-US"/>
            </a:p>
          </p:txBody>
        </p:sp>
        <p:sp>
          <p:nvSpPr>
            <p:cNvPr id="24619" name="Text Box 43"/>
            <p:cNvSpPr txBox="1">
              <a:spLocks noChangeArrowheads="1"/>
            </p:cNvSpPr>
            <p:nvPr/>
          </p:nvSpPr>
          <p:spPr bwMode="auto">
            <a:xfrm>
              <a:off x="432" y="3696"/>
              <a:ext cx="1776" cy="518"/>
            </a:xfrm>
            <a:prstGeom prst="rect">
              <a:avLst/>
            </a:prstGeom>
            <a:noFill/>
            <a:ln w="38100">
              <a:noFill/>
              <a:miter lim="800000"/>
              <a:headEnd/>
              <a:tailEnd/>
            </a:ln>
          </p:spPr>
          <p:txBody>
            <a:bodyPr>
              <a:spAutoFit/>
            </a:bodyPr>
            <a:lstStyle/>
            <a:p>
              <a:pPr>
                <a:spcBef>
                  <a:spcPct val="50000"/>
                </a:spcBef>
              </a:pPr>
              <a:r>
                <a:rPr lang="en-US"/>
                <a:t>Fig. from Hamacher et. al.</a:t>
              </a:r>
            </a:p>
          </p:txBody>
        </p:sp>
        <p:sp>
          <p:nvSpPr>
            <p:cNvPr id="24620" name="Rectangle 44"/>
            <p:cNvSpPr>
              <a:spLocks noChangeArrowheads="1"/>
            </p:cNvSpPr>
            <p:nvPr/>
          </p:nvSpPr>
          <p:spPr bwMode="auto">
            <a:xfrm>
              <a:off x="864" y="2160"/>
              <a:ext cx="1248" cy="336"/>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USB Controller</a:t>
              </a:r>
            </a:p>
          </p:txBody>
        </p:sp>
        <p:sp>
          <p:nvSpPr>
            <p:cNvPr id="24621" name="Line 45"/>
            <p:cNvSpPr>
              <a:spLocks noChangeShapeType="1"/>
            </p:cNvSpPr>
            <p:nvPr/>
          </p:nvSpPr>
          <p:spPr bwMode="auto">
            <a:xfrm flipH="1">
              <a:off x="960" y="2496"/>
              <a:ext cx="432" cy="336"/>
            </a:xfrm>
            <a:prstGeom prst="line">
              <a:avLst/>
            </a:prstGeom>
            <a:noFill/>
            <a:ln w="28575">
              <a:solidFill>
                <a:schemeClr val="tx1"/>
              </a:solidFill>
              <a:round/>
              <a:headEnd/>
              <a:tailEnd/>
            </a:ln>
          </p:spPr>
          <p:txBody>
            <a:bodyPr/>
            <a:lstStyle/>
            <a:p>
              <a:endParaRPr lang="en-US"/>
            </a:p>
          </p:txBody>
        </p:sp>
        <p:sp>
          <p:nvSpPr>
            <p:cNvPr id="24622" name="Line 46"/>
            <p:cNvSpPr>
              <a:spLocks noChangeShapeType="1"/>
            </p:cNvSpPr>
            <p:nvPr/>
          </p:nvSpPr>
          <p:spPr bwMode="auto">
            <a:xfrm flipV="1">
              <a:off x="1392" y="1968"/>
              <a:ext cx="0" cy="192"/>
            </a:xfrm>
            <a:prstGeom prst="line">
              <a:avLst/>
            </a:prstGeom>
            <a:noFill/>
            <a:ln w="28575">
              <a:solidFill>
                <a:schemeClr val="tx1"/>
              </a:solidFill>
              <a:round/>
              <a:headEnd/>
              <a:tailEnd/>
            </a:ln>
          </p:spPr>
          <p:txBody>
            <a:bodyPr/>
            <a:lstStyle/>
            <a:p>
              <a:endParaRPr lang="en-US"/>
            </a:p>
          </p:txBody>
        </p:sp>
        <p:sp>
          <p:nvSpPr>
            <p:cNvPr id="24623" name="Rectangle 47" descr="Plaid"/>
            <p:cNvSpPr>
              <a:spLocks noChangeArrowheads="1"/>
            </p:cNvSpPr>
            <p:nvPr/>
          </p:nvSpPr>
          <p:spPr bwMode="auto">
            <a:xfrm>
              <a:off x="480" y="2844"/>
              <a:ext cx="1104" cy="312"/>
            </a:xfrm>
            <a:prstGeom prst="rect">
              <a:avLst/>
            </a:prstGeom>
            <a:pattFill prst="plaid">
              <a:fgClr>
                <a:schemeClr val="accent1"/>
              </a:fgClr>
              <a:bgClr>
                <a:schemeClr val="bg1"/>
              </a:bgClr>
            </a:pattFill>
            <a:ln w="38100">
              <a:solidFill>
                <a:schemeClr val="tx1"/>
              </a:solidFill>
              <a:miter lim="800000"/>
              <a:headEnd/>
              <a:tailEnd/>
            </a:ln>
          </p:spPr>
          <p:txBody>
            <a:bodyPr anchor="ctr">
              <a:spAutoFit/>
            </a:bodyPr>
            <a:lstStyle/>
            <a:p>
              <a:r>
                <a:rPr lang="en-US"/>
                <a:t>Keyboard</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18"/>
          <p:cNvSpPr>
            <a:spLocks noChangeArrowheads="1"/>
          </p:cNvSpPr>
          <p:nvPr/>
        </p:nvSpPr>
        <p:spPr bwMode="auto">
          <a:xfrm>
            <a:off x="381000" y="304800"/>
            <a:ext cx="5486400" cy="3810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Front Side Bus</a:t>
            </a:r>
          </a:p>
        </p:txBody>
      </p:sp>
      <p:sp>
        <p:nvSpPr>
          <p:cNvPr id="25603" name="Rectangle 19"/>
          <p:cNvSpPr>
            <a:spLocks noChangeArrowheads="1"/>
          </p:cNvSpPr>
          <p:nvPr/>
        </p:nvSpPr>
        <p:spPr bwMode="auto">
          <a:xfrm>
            <a:off x="609600" y="1066800"/>
            <a:ext cx="1219200" cy="3810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Cache</a:t>
            </a:r>
          </a:p>
        </p:txBody>
      </p:sp>
      <p:sp>
        <p:nvSpPr>
          <p:cNvPr id="25604" name="Rectangle 20"/>
          <p:cNvSpPr>
            <a:spLocks noChangeArrowheads="1"/>
          </p:cNvSpPr>
          <p:nvPr/>
        </p:nvSpPr>
        <p:spPr bwMode="auto">
          <a:xfrm>
            <a:off x="609600" y="1828800"/>
            <a:ext cx="1295400" cy="3048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CPU</a:t>
            </a:r>
          </a:p>
        </p:txBody>
      </p:sp>
      <p:sp>
        <p:nvSpPr>
          <p:cNvPr id="25605" name="Rectangle 21"/>
          <p:cNvSpPr>
            <a:spLocks noChangeArrowheads="1"/>
          </p:cNvSpPr>
          <p:nvPr/>
        </p:nvSpPr>
        <p:spPr bwMode="auto">
          <a:xfrm>
            <a:off x="2667000" y="12192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North Bridge</a:t>
            </a:r>
          </a:p>
        </p:txBody>
      </p:sp>
      <p:sp>
        <p:nvSpPr>
          <p:cNvPr id="25606" name="Rectangle 22"/>
          <p:cNvSpPr>
            <a:spLocks noChangeArrowheads="1"/>
          </p:cNvSpPr>
          <p:nvPr/>
        </p:nvSpPr>
        <p:spPr bwMode="auto">
          <a:xfrm>
            <a:off x="6477000" y="1066800"/>
            <a:ext cx="1600200" cy="3810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Main Memory</a:t>
            </a:r>
          </a:p>
        </p:txBody>
      </p:sp>
      <p:sp>
        <p:nvSpPr>
          <p:cNvPr id="25607" name="Rectangle 23"/>
          <p:cNvSpPr>
            <a:spLocks noChangeArrowheads="1"/>
          </p:cNvSpPr>
          <p:nvPr/>
        </p:nvSpPr>
        <p:spPr bwMode="auto">
          <a:xfrm>
            <a:off x="1447800" y="2667000"/>
            <a:ext cx="7467600" cy="4572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PCI Bus</a:t>
            </a:r>
          </a:p>
        </p:txBody>
      </p:sp>
      <p:sp>
        <p:nvSpPr>
          <p:cNvPr id="25608" name="Rectangle 24"/>
          <p:cNvSpPr>
            <a:spLocks noChangeArrowheads="1"/>
          </p:cNvSpPr>
          <p:nvPr/>
        </p:nvSpPr>
        <p:spPr bwMode="auto">
          <a:xfrm>
            <a:off x="7543800" y="35052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Ethernet </a:t>
            </a:r>
          </a:p>
          <a:p>
            <a:pPr eaLnBrk="0" hangingPunct="0"/>
            <a:r>
              <a:rPr lang="en-US" sz="1800">
                <a:latin typeface="Arial" charset="0"/>
              </a:rPr>
              <a:t>Interface</a:t>
            </a:r>
          </a:p>
        </p:txBody>
      </p:sp>
      <p:sp>
        <p:nvSpPr>
          <p:cNvPr id="25609" name="Rectangle 25"/>
          <p:cNvSpPr>
            <a:spLocks noChangeArrowheads="1"/>
          </p:cNvSpPr>
          <p:nvPr/>
        </p:nvSpPr>
        <p:spPr bwMode="auto">
          <a:xfrm>
            <a:off x="6324600" y="3429000"/>
            <a:ext cx="990600" cy="5334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SCSI </a:t>
            </a:r>
          </a:p>
          <a:p>
            <a:pPr eaLnBrk="0" hangingPunct="0"/>
            <a:r>
              <a:rPr lang="en-US" sz="1800">
                <a:latin typeface="Arial" charset="0"/>
              </a:rPr>
              <a:t>HBA</a:t>
            </a:r>
          </a:p>
        </p:txBody>
      </p:sp>
      <p:sp>
        <p:nvSpPr>
          <p:cNvPr id="25610" name="Rectangle 26"/>
          <p:cNvSpPr>
            <a:spLocks noChangeArrowheads="1"/>
          </p:cNvSpPr>
          <p:nvPr/>
        </p:nvSpPr>
        <p:spPr bwMode="auto">
          <a:xfrm>
            <a:off x="6172200" y="4419600"/>
            <a:ext cx="2743200" cy="2286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SCSI Bus</a:t>
            </a:r>
          </a:p>
        </p:txBody>
      </p:sp>
      <p:sp>
        <p:nvSpPr>
          <p:cNvPr id="25611" name="Rectangle 27"/>
          <p:cNvSpPr>
            <a:spLocks noChangeArrowheads="1"/>
          </p:cNvSpPr>
          <p:nvPr/>
        </p:nvSpPr>
        <p:spPr bwMode="auto">
          <a:xfrm>
            <a:off x="6248400" y="4953000"/>
            <a:ext cx="11430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Disk </a:t>
            </a:r>
          </a:p>
          <a:p>
            <a:pPr eaLnBrk="0" hangingPunct="0"/>
            <a:r>
              <a:rPr lang="en-US" sz="1800">
                <a:latin typeface="Arial" charset="0"/>
              </a:rPr>
              <a:t>Controller</a:t>
            </a:r>
          </a:p>
        </p:txBody>
      </p:sp>
      <p:sp>
        <p:nvSpPr>
          <p:cNvPr id="25612" name="Rectangle 28"/>
          <p:cNvSpPr>
            <a:spLocks noChangeArrowheads="1"/>
          </p:cNvSpPr>
          <p:nvPr/>
        </p:nvSpPr>
        <p:spPr bwMode="auto">
          <a:xfrm>
            <a:off x="7543800" y="4953000"/>
            <a:ext cx="12192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CD-ROM </a:t>
            </a:r>
          </a:p>
          <a:p>
            <a:pPr eaLnBrk="0" hangingPunct="0"/>
            <a:r>
              <a:rPr lang="en-US" sz="1800">
                <a:latin typeface="Arial" charset="0"/>
              </a:rPr>
              <a:t>Controller</a:t>
            </a:r>
          </a:p>
        </p:txBody>
      </p:sp>
      <p:grpSp>
        <p:nvGrpSpPr>
          <p:cNvPr id="25613" name="Group 61"/>
          <p:cNvGrpSpPr>
            <a:grpSpLocks/>
          </p:cNvGrpSpPr>
          <p:nvPr/>
        </p:nvGrpSpPr>
        <p:grpSpPr bwMode="auto">
          <a:xfrm>
            <a:off x="7696200" y="5943600"/>
            <a:ext cx="762000" cy="533400"/>
            <a:chOff x="4176" y="3744"/>
            <a:chExt cx="480" cy="336"/>
          </a:xfrm>
        </p:grpSpPr>
        <p:grpSp>
          <p:nvGrpSpPr>
            <p:cNvPr id="25678" name="Group 60"/>
            <p:cNvGrpSpPr>
              <a:grpSpLocks/>
            </p:cNvGrpSpPr>
            <p:nvPr/>
          </p:nvGrpSpPr>
          <p:grpSpPr bwMode="auto">
            <a:xfrm>
              <a:off x="4176" y="3744"/>
              <a:ext cx="480" cy="336"/>
              <a:chOff x="4176" y="3744"/>
              <a:chExt cx="480" cy="336"/>
            </a:xfrm>
          </p:grpSpPr>
          <p:sp>
            <p:nvSpPr>
              <p:cNvPr id="25680" name="Oval 14"/>
              <p:cNvSpPr>
                <a:spLocks noChangeArrowheads="1"/>
              </p:cNvSpPr>
              <p:nvPr/>
            </p:nvSpPr>
            <p:spPr bwMode="auto">
              <a:xfrm>
                <a:off x="4176" y="3744"/>
                <a:ext cx="432"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81" name="Line 15"/>
              <p:cNvSpPr>
                <a:spLocks noChangeShapeType="1"/>
              </p:cNvSpPr>
              <p:nvPr/>
            </p:nvSpPr>
            <p:spPr bwMode="auto">
              <a:xfrm>
                <a:off x="4176" y="3744"/>
                <a:ext cx="0" cy="336"/>
              </a:xfrm>
              <a:prstGeom prst="line">
                <a:avLst/>
              </a:prstGeom>
              <a:noFill/>
              <a:ln w="9525">
                <a:solidFill>
                  <a:schemeClr val="tx1"/>
                </a:solidFill>
                <a:round/>
                <a:headEnd/>
                <a:tailEnd/>
              </a:ln>
            </p:spPr>
            <p:txBody>
              <a:bodyPr/>
              <a:lstStyle/>
              <a:p>
                <a:endParaRPr lang="en-US"/>
              </a:p>
            </p:txBody>
          </p:sp>
          <p:sp>
            <p:nvSpPr>
              <p:cNvPr id="25682" name="Line 16"/>
              <p:cNvSpPr>
                <a:spLocks noChangeShapeType="1"/>
              </p:cNvSpPr>
              <p:nvPr/>
            </p:nvSpPr>
            <p:spPr bwMode="auto">
              <a:xfrm>
                <a:off x="4608" y="3744"/>
                <a:ext cx="0" cy="288"/>
              </a:xfrm>
              <a:prstGeom prst="line">
                <a:avLst/>
              </a:prstGeom>
              <a:noFill/>
              <a:ln w="9525">
                <a:solidFill>
                  <a:schemeClr val="tx1"/>
                </a:solidFill>
                <a:round/>
                <a:headEnd/>
                <a:tailEnd/>
              </a:ln>
            </p:spPr>
            <p:txBody>
              <a:bodyPr/>
              <a:lstStyle/>
              <a:p>
                <a:endParaRPr lang="en-US"/>
              </a:p>
            </p:txBody>
          </p:sp>
          <p:sp>
            <p:nvSpPr>
              <p:cNvPr id="25683" name="Oval 17"/>
              <p:cNvSpPr>
                <a:spLocks noChangeArrowheads="1"/>
              </p:cNvSpPr>
              <p:nvPr/>
            </p:nvSpPr>
            <p:spPr bwMode="auto">
              <a:xfrm>
                <a:off x="4176" y="4032"/>
                <a:ext cx="480" cy="48"/>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25679" name="Text Box 31"/>
            <p:cNvSpPr txBox="1">
              <a:spLocks noChangeArrowheads="1"/>
            </p:cNvSpPr>
            <p:nvPr/>
          </p:nvSpPr>
          <p:spPr bwMode="auto">
            <a:xfrm>
              <a:off x="4176" y="3792"/>
              <a:ext cx="442" cy="231"/>
            </a:xfrm>
            <a:prstGeom prst="rect">
              <a:avLst/>
            </a:prstGeom>
            <a:noFill/>
            <a:ln w="9525">
              <a:noFill/>
              <a:miter lim="800000"/>
              <a:headEnd/>
              <a:tailEnd/>
            </a:ln>
          </p:spPr>
          <p:txBody>
            <a:bodyPr>
              <a:spAutoFit/>
            </a:bodyPr>
            <a:lstStyle/>
            <a:p>
              <a:pPr algn="l" eaLnBrk="0" hangingPunct="0"/>
              <a:r>
                <a:rPr lang="en-US" sz="1800">
                  <a:latin typeface="Arial" charset="0"/>
                </a:rPr>
                <a:t>CD</a:t>
              </a:r>
            </a:p>
          </p:txBody>
        </p:sp>
      </p:grpSp>
      <p:sp>
        <p:nvSpPr>
          <p:cNvPr id="25614" name="Line 32"/>
          <p:cNvSpPr>
            <a:spLocks noChangeShapeType="1"/>
          </p:cNvSpPr>
          <p:nvPr/>
        </p:nvSpPr>
        <p:spPr bwMode="auto">
          <a:xfrm>
            <a:off x="1219200" y="685800"/>
            <a:ext cx="0" cy="381000"/>
          </a:xfrm>
          <a:prstGeom prst="line">
            <a:avLst/>
          </a:prstGeom>
          <a:noFill/>
          <a:ln w="28575">
            <a:solidFill>
              <a:schemeClr val="tx1"/>
            </a:solidFill>
            <a:round/>
            <a:headEnd/>
            <a:tailEnd/>
          </a:ln>
        </p:spPr>
        <p:txBody>
          <a:bodyPr/>
          <a:lstStyle/>
          <a:p>
            <a:endParaRPr lang="en-US"/>
          </a:p>
        </p:txBody>
      </p:sp>
      <p:sp>
        <p:nvSpPr>
          <p:cNvPr id="25615" name="Line 33"/>
          <p:cNvSpPr>
            <a:spLocks noChangeShapeType="1"/>
          </p:cNvSpPr>
          <p:nvPr/>
        </p:nvSpPr>
        <p:spPr bwMode="auto">
          <a:xfrm>
            <a:off x="1219200" y="1447800"/>
            <a:ext cx="0" cy="381000"/>
          </a:xfrm>
          <a:prstGeom prst="line">
            <a:avLst/>
          </a:prstGeom>
          <a:noFill/>
          <a:ln w="28575">
            <a:solidFill>
              <a:schemeClr val="tx1"/>
            </a:solidFill>
            <a:round/>
            <a:headEnd/>
            <a:tailEnd/>
          </a:ln>
        </p:spPr>
        <p:txBody>
          <a:bodyPr/>
          <a:lstStyle/>
          <a:p>
            <a:endParaRPr lang="en-US"/>
          </a:p>
        </p:txBody>
      </p:sp>
      <p:sp>
        <p:nvSpPr>
          <p:cNvPr id="25616" name="Line 34"/>
          <p:cNvSpPr>
            <a:spLocks noChangeShapeType="1"/>
          </p:cNvSpPr>
          <p:nvPr/>
        </p:nvSpPr>
        <p:spPr bwMode="auto">
          <a:xfrm>
            <a:off x="6781800" y="4648200"/>
            <a:ext cx="0" cy="304800"/>
          </a:xfrm>
          <a:prstGeom prst="line">
            <a:avLst/>
          </a:prstGeom>
          <a:noFill/>
          <a:ln w="28575">
            <a:solidFill>
              <a:schemeClr val="tx1"/>
            </a:solidFill>
            <a:round/>
            <a:headEnd/>
            <a:tailEnd/>
          </a:ln>
        </p:spPr>
        <p:txBody>
          <a:bodyPr/>
          <a:lstStyle/>
          <a:p>
            <a:endParaRPr lang="en-US"/>
          </a:p>
        </p:txBody>
      </p:sp>
      <p:grpSp>
        <p:nvGrpSpPr>
          <p:cNvPr id="25617" name="Group 63"/>
          <p:cNvGrpSpPr>
            <a:grpSpLocks/>
          </p:cNvGrpSpPr>
          <p:nvPr/>
        </p:nvGrpSpPr>
        <p:grpSpPr bwMode="auto">
          <a:xfrm>
            <a:off x="6324600" y="5562600"/>
            <a:ext cx="628650" cy="762000"/>
            <a:chOff x="3072" y="3504"/>
            <a:chExt cx="396" cy="480"/>
          </a:xfrm>
        </p:grpSpPr>
        <p:grpSp>
          <p:nvGrpSpPr>
            <p:cNvPr id="25671" name="Group 62"/>
            <p:cNvGrpSpPr>
              <a:grpSpLocks/>
            </p:cNvGrpSpPr>
            <p:nvPr/>
          </p:nvGrpSpPr>
          <p:grpSpPr bwMode="auto">
            <a:xfrm>
              <a:off x="3120" y="3744"/>
              <a:ext cx="288" cy="240"/>
              <a:chOff x="3120" y="3744"/>
              <a:chExt cx="288" cy="240"/>
            </a:xfrm>
          </p:grpSpPr>
          <p:sp>
            <p:nvSpPr>
              <p:cNvPr id="25674" name="Oval 10"/>
              <p:cNvSpPr>
                <a:spLocks noChangeArrowheads="1"/>
              </p:cNvSpPr>
              <p:nvPr/>
            </p:nvSpPr>
            <p:spPr bwMode="auto">
              <a:xfrm>
                <a:off x="3120" y="3744"/>
                <a:ext cx="28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75" name="Line 11"/>
              <p:cNvSpPr>
                <a:spLocks noChangeShapeType="1"/>
              </p:cNvSpPr>
              <p:nvPr/>
            </p:nvSpPr>
            <p:spPr bwMode="auto">
              <a:xfrm>
                <a:off x="3120" y="3744"/>
                <a:ext cx="0" cy="240"/>
              </a:xfrm>
              <a:prstGeom prst="line">
                <a:avLst/>
              </a:prstGeom>
              <a:noFill/>
              <a:ln w="9525">
                <a:solidFill>
                  <a:schemeClr val="tx1"/>
                </a:solidFill>
                <a:round/>
                <a:headEnd/>
                <a:tailEnd/>
              </a:ln>
            </p:spPr>
            <p:txBody>
              <a:bodyPr/>
              <a:lstStyle/>
              <a:p>
                <a:endParaRPr lang="en-US"/>
              </a:p>
            </p:txBody>
          </p:sp>
          <p:sp>
            <p:nvSpPr>
              <p:cNvPr id="25676" name="Line 12"/>
              <p:cNvSpPr>
                <a:spLocks noChangeShapeType="1"/>
              </p:cNvSpPr>
              <p:nvPr/>
            </p:nvSpPr>
            <p:spPr bwMode="auto">
              <a:xfrm>
                <a:off x="3408" y="3744"/>
                <a:ext cx="0" cy="240"/>
              </a:xfrm>
              <a:prstGeom prst="line">
                <a:avLst/>
              </a:prstGeom>
              <a:noFill/>
              <a:ln w="9525">
                <a:solidFill>
                  <a:schemeClr val="tx1"/>
                </a:solidFill>
                <a:round/>
                <a:headEnd/>
                <a:tailEnd/>
              </a:ln>
            </p:spPr>
            <p:txBody>
              <a:bodyPr/>
              <a:lstStyle/>
              <a:p>
                <a:endParaRPr lang="en-US"/>
              </a:p>
            </p:txBody>
          </p:sp>
          <p:sp>
            <p:nvSpPr>
              <p:cNvPr id="25677" name="Oval 13"/>
              <p:cNvSpPr>
                <a:spLocks noChangeArrowheads="1"/>
              </p:cNvSpPr>
              <p:nvPr/>
            </p:nvSpPr>
            <p:spPr bwMode="auto">
              <a:xfrm>
                <a:off x="3120" y="3936"/>
                <a:ext cx="288" cy="48"/>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25672" name="Text Box 30"/>
            <p:cNvSpPr txBox="1">
              <a:spLocks noChangeArrowheads="1"/>
            </p:cNvSpPr>
            <p:nvPr/>
          </p:nvSpPr>
          <p:spPr bwMode="auto">
            <a:xfrm>
              <a:off x="3072" y="3744"/>
              <a:ext cx="396" cy="231"/>
            </a:xfrm>
            <a:prstGeom prst="rect">
              <a:avLst/>
            </a:prstGeom>
            <a:noFill/>
            <a:ln w="9525">
              <a:noFill/>
              <a:miter lim="800000"/>
              <a:headEnd/>
              <a:tailEnd/>
            </a:ln>
          </p:spPr>
          <p:txBody>
            <a:bodyPr wrap="none">
              <a:spAutoFit/>
            </a:bodyPr>
            <a:lstStyle/>
            <a:p>
              <a:pPr algn="l" eaLnBrk="0" hangingPunct="0"/>
              <a:r>
                <a:rPr lang="en-US" sz="1800">
                  <a:latin typeface="Arial" charset="0"/>
                </a:rPr>
                <a:t>Disk</a:t>
              </a:r>
            </a:p>
          </p:txBody>
        </p:sp>
        <p:sp>
          <p:nvSpPr>
            <p:cNvPr id="25673" name="Line 36"/>
            <p:cNvSpPr>
              <a:spLocks noChangeShapeType="1"/>
            </p:cNvSpPr>
            <p:nvPr/>
          </p:nvSpPr>
          <p:spPr bwMode="auto">
            <a:xfrm>
              <a:off x="3264" y="3504"/>
              <a:ext cx="0" cy="240"/>
            </a:xfrm>
            <a:prstGeom prst="line">
              <a:avLst/>
            </a:prstGeom>
            <a:noFill/>
            <a:ln w="28575">
              <a:solidFill>
                <a:schemeClr val="tx1"/>
              </a:solidFill>
              <a:round/>
              <a:headEnd/>
              <a:tailEnd/>
            </a:ln>
          </p:spPr>
          <p:txBody>
            <a:bodyPr/>
            <a:lstStyle/>
            <a:p>
              <a:endParaRPr lang="en-US"/>
            </a:p>
          </p:txBody>
        </p:sp>
      </p:grpSp>
      <p:sp>
        <p:nvSpPr>
          <p:cNvPr id="25618" name="Line 37"/>
          <p:cNvSpPr>
            <a:spLocks noChangeShapeType="1"/>
          </p:cNvSpPr>
          <p:nvPr/>
        </p:nvSpPr>
        <p:spPr bwMode="auto">
          <a:xfrm>
            <a:off x="8001000" y="5562600"/>
            <a:ext cx="0" cy="381000"/>
          </a:xfrm>
          <a:prstGeom prst="line">
            <a:avLst/>
          </a:prstGeom>
          <a:noFill/>
          <a:ln w="28575">
            <a:solidFill>
              <a:schemeClr val="tx1"/>
            </a:solidFill>
            <a:round/>
            <a:headEnd/>
            <a:tailEnd/>
          </a:ln>
        </p:spPr>
        <p:txBody>
          <a:bodyPr/>
          <a:lstStyle/>
          <a:p>
            <a:endParaRPr lang="en-US"/>
          </a:p>
        </p:txBody>
      </p:sp>
      <p:sp>
        <p:nvSpPr>
          <p:cNvPr id="25619" name="Line 38"/>
          <p:cNvSpPr>
            <a:spLocks noChangeShapeType="1"/>
          </p:cNvSpPr>
          <p:nvPr/>
        </p:nvSpPr>
        <p:spPr bwMode="auto">
          <a:xfrm>
            <a:off x="8001000" y="4648200"/>
            <a:ext cx="0" cy="304800"/>
          </a:xfrm>
          <a:prstGeom prst="line">
            <a:avLst/>
          </a:prstGeom>
          <a:noFill/>
          <a:ln w="28575">
            <a:solidFill>
              <a:schemeClr val="tx1"/>
            </a:solidFill>
            <a:round/>
            <a:headEnd/>
            <a:tailEnd/>
          </a:ln>
        </p:spPr>
        <p:txBody>
          <a:bodyPr/>
          <a:lstStyle/>
          <a:p>
            <a:endParaRPr lang="en-US"/>
          </a:p>
        </p:txBody>
      </p:sp>
      <p:sp>
        <p:nvSpPr>
          <p:cNvPr id="25620" name="Line 39"/>
          <p:cNvSpPr>
            <a:spLocks noChangeShapeType="1"/>
          </p:cNvSpPr>
          <p:nvPr/>
        </p:nvSpPr>
        <p:spPr bwMode="auto">
          <a:xfrm>
            <a:off x="6705600" y="3962400"/>
            <a:ext cx="0" cy="457200"/>
          </a:xfrm>
          <a:prstGeom prst="line">
            <a:avLst/>
          </a:prstGeom>
          <a:noFill/>
          <a:ln w="28575">
            <a:solidFill>
              <a:schemeClr val="tx1"/>
            </a:solidFill>
            <a:round/>
            <a:headEnd/>
            <a:tailEnd/>
          </a:ln>
        </p:spPr>
        <p:txBody>
          <a:bodyPr/>
          <a:lstStyle/>
          <a:p>
            <a:endParaRPr lang="en-US"/>
          </a:p>
        </p:txBody>
      </p:sp>
      <p:sp>
        <p:nvSpPr>
          <p:cNvPr id="25621" name="Line 40"/>
          <p:cNvSpPr>
            <a:spLocks noChangeShapeType="1"/>
          </p:cNvSpPr>
          <p:nvPr/>
        </p:nvSpPr>
        <p:spPr bwMode="auto">
          <a:xfrm flipV="1">
            <a:off x="6705600" y="3124200"/>
            <a:ext cx="0" cy="304800"/>
          </a:xfrm>
          <a:prstGeom prst="line">
            <a:avLst/>
          </a:prstGeom>
          <a:noFill/>
          <a:ln w="28575">
            <a:solidFill>
              <a:schemeClr val="tx1"/>
            </a:solidFill>
            <a:round/>
            <a:headEnd/>
            <a:tailEnd/>
          </a:ln>
        </p:spPr>
        <p:txBody>
          <a:bodyPr/>
          <a:lstStyle/>
          <a:p>
            <a:endParaRPr lang="en-US"/>
          </a:p>
        </p:txBody>
      </p:sp>
      <p:sp>
        <p:nvSpPr>
          <p:cNvPr id="25622" name="Line 41"/>
          <p:cNvSpPr>
            <a:spLocks noChangeShapeType="1"/>
          </p:cNvSpPr>
          <p:nvPr/>
        </p:nvSpPr>
        <p:spPr bwMode="auto">
          <a:xfrm flipV="1">
            <a:off x="3276600" y="1828800"/>
            <a:ext cx="0" cy="838200"/>
          </a:xfrm>
          <a:prstGeom prst="line">
            <a:avLst/>
          </a:prstGeom>
          <a:noFill/>
          <a:ln w="28575">
            <a:solidFill>
              <a:schemeClr val="tx1"/>
            </a:solidFill>
            <a:round/>
            <a:headEnd/>
            <a:tailEnd/>
          </a:ln>
        </p:spPr>
        <p:txBody>
          <a:bodyPr/>
          <a:lstStyle/>
          <a:p>
            <a:endParaRPr lang="en-US"/>
          </a:p>
        </p:txBody>
      </p:sp>
      <p:sp>
        <p:nvSpPr>
          <p:cNvPr id="25623" name="Line 42"/>
          <p:cNvSpPr>
            <a:spLocks noChangeShapeType="1"/>
          </p:cNvSpPr>
          <p:nvPr/>
        </p:nvSpPr>
        <p:spPr bwMode="auto">
          <a:xfrm flipV="1">
            <a:off x="8305800" y="3124200"/>
            <a:ext cx="0" cy="381000"/>
          </a:xfrm>
          <a:prstGeom prst="line">
            <a:avLst/>
          </a:prstGeom>
          <a:noFill/>
          <a:ln w="28575">
            <a:solidFill>
              <a:schemeClr val="tx1"/>
            </a:solidFill>
            <a:round/>
            <a:headEnd/>
            <a:tailEnd/>
          </a:ln>
        </p:spPr>
        <p:txBody>
          <a:bodyPr/>
          <a:lstStyle/>
          <a:p>
            <a:endParaRPr lang="en-US"/>
          </a:p>
        </p:txBody>
      </p:sp>
      <p:sp>
        <p:nvSpPr>
          <p:cNvPr id="25624" name="Line 43"/>
          <p:cNvSpPr>
            <a:spLocks noChangeShapeType="1"/>
          </p:cNvSpPr>
          <p:nvPr/>
        </p:nvSpPr>
        <p:spPr bwMode="auto">
          <a:xfrm flipH="1" flipV="1">
            <a:off x="4038600" y="1371600"/>
            <a:ext cx="2438400" cy="0"/>
          </a:xfrm>
          <a:prstGeom prst="line">
            <a:avLst/>
          </a:prstGeom>
          <a:noFill/>
          <a:ln w="28575">
            <a:solidFill>
              <a:schemeClr val="tx1"/>
            </a:solidFill>
            <a:round/>
            <a:headEnd/>
            <a:tailEnd/>
          </a:ln>
        </p:spPr>
        <p:txBody>
          <a:bodyPr/>
          <a:lstStyle/>
          <a:p>
            <a:endParaRPr lang="en-US"/>
          </a:p>
        </p:txBody>
      </p:sp>
      <p:sp>
        <p:nvSpPr>
          <p:cNvPr id="25625" name="Line 44"/>
          <p:cNvSpPr>
            <a:spLocks noChangeShapeType="1"/>
          </p:cNvSpPr>
          <p:nvPr/>
        </p:nvSpPr>
        <p:spPr bwMode="auto">
          <a:xfrm flipV="1">
            <a:off x="3276600" y="685800"/>
            <a:ext cx="0" cy="533400"/>
          </a:xfrm>
          <a:prstGeom prst="line">
            <a:avLst/>
          </a:prstGeom>
          <a:noFill/>
          <a:ln w="28575">
            <a:solidFill>
              <a:schemeClr val="tx1"/>
            </a:solidFill>
            <a:round/>
            <a:headEnd/>
            <a:tailEnd/>
          </a:ln>
        </p:spPr>
        <p:txBody>
          <a:bodyPr/>
          <a:lstStyle/>
          <a:p>
            <a:endParaRPr lang="en-US"/>
          </a:p>
        </p:txBody>
      </p:sp>
      <p:sp>
        <p:nvSpPr>
          <p:cNvPr id="25626" name="Text Box 45"/>
          <p:cNvSpPr txBox="1">
            <a:spLocks noChangeArrowheads="1"/>
          </p:cNvSpPr>
          <p:nvPr/>
        </p:nvSpPr>
        <p:spPr bwMode="auto">
          <a:xfrm>
            <a:off x="228600" y="5486400"/>
            <a:ext cx="1905000" cy="915988"/>
          </a:xfrm>
          <a:prstGeom prst="rect">
            <a:avLst/>
          </a:prstGeom>
          <a:noFill/>
          <a:ln w="38100">
            <a:noFill/>
            <a:miter lim="800000"/>
            <a:headEnd/>
            <a:tailEnd/>
          </a:ln>
        </p:spPr>
        <p:txBody>
          <a:bodyPr>
            <a:spAutoFit/>
          </a:bodyPr>
          <a:lstStyle/>
          <a:p>
            <a:pPr>
              <a:spcBef>
                <a:spcPct val="50000"/>
              </a:spcBef>
            </a:pPr>
            <a:r>
              <a:rPr lang="en-US" sz="1800"/>
              <a:t>Fig. adapted from PCI Sys. Arch.        by MindShare</a:t>
            </a:r>
            <a:endParaRPr lang="en-US"/>
          </a:p>
        </p:txBody>
      </p:sp>
      <p:sp>
        <p:nvSpPr>
          <p:cNvPr id="25627" name="Line 50"/>
          <p:cNvSpPr>
            <a:spLocks noChangeShapeType="1"/>
          </p:cNvSpPr>
          <p:nvPr/>
        </p:nvSpPr>
        <p:spPr bwMode="auto">
          <a:xfrm flipH="1" flipV="1">
            <a:off x="4000500" y="1676400"/>
            <a:ext cx="1257300" cy="0"/>
          </a:xfrm>
          <a:prstGeom prst="line">
            <a:avLst/>
          </a:prstGeom>
          <a:noFill/>
          <a:ln w="28575">
            <a:solidFill>
              <a:schemeClr val="tx1"/>
            </a:solidFill>
            <a:round/>
            <a:headEnd/>
            <a:tailEnd/>
          </a:ln>
        </p:spPr>
        <p:txBody>
          <a:bodyPr/>
          <a:lstStyle/>
          <a:p>
            <a:endParaRPr lang="en-US"/>
          </a:p>
        </p:txBody>
      </p:sp>
      <p:sp>
        <p:nvSpPr>
          <p:cNvPr id="25628" name="Rectangle 51"/>
          <p:cNvSpPr>
            <a:spLocks noChangeArrowheads="1"/>
          </p:cNvSpPr>
          <p:nvPr/>
        </p:nvSpPr>
        <p:spPr bwMode="auto">
          <a:xfrm>
            <a:off x="5257800" y="1600200"/>
            <a:ext cx="1600200" cy="5334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Graphics </a:t>
            </a:r>
          </a:p>
          <a:p>
            <a:pPr eaLnBrk="0" hangingPunct="0"/>
            <a:r>
              <a:rPr lang="en-US" sz="1800">
                <a:latin typeface="Arial" charset="0"/>
              </a:rPr>
              <a:t>Accelerator</a:t>
            </a:r>
          </a:p>
        </p:txBody>
      </p:sp>
      <p:sp>
        <p:nvSpPr>
          <p:cNvPr id="25629" name="Line 53"/>
          <p:cNvSpPr>
            <a:spLocks noChangeShapeType="1"/>
          </p:cNvSpPr>
          <p:nvPr/>
        </p:nvSpPr>
        <p:spPr bwMode="auto">
          <a:xfrm flipH="1" flipV="1">
            <a:off x="6858000" y="1828800"/>
            <a:ext cx="533400" cy="0"/>
          </a:xfrm>
          <a:prstGeom prst="line">
            <a:avLst/>
          </a:prstGeom>
          <a:noFill/>
          <a:ln w="28575">
            <a:solidFill>
              <a:schemeClr val="tx1"/>
            </a:solidFill>
            <a:round/>
            <a:headEnd/>
            <a:tailEnd/>
          </a:ln>
        </p:spPr>
        <p:txBody>
          <a:bodyPr/>
          <a:lstStyle/>
          <a:p>
            <a:endParaRPr lang="en-US"/>
          </a:p>
        </p:txBody>
      </p:sp>
      <p:sp>
        <p:nvSpPr>
          <p:cNvPr id="25630" name="Rectangle 54"/>
          <p:cNvSpPr>
            <a:spLocks noChangeArrowheads="1"/>
          </p:cNvSpPr>
          <p:nvPr/>
        </p:nvSpPr>
        <p:spPr bwMode="auto">
          <a:xfrm>
            <a:off x="7391400" y="1676400"/>
            <a:ext cx="1066800" cy="3810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Monitor</a:t>
            </a:r>
          </a:p>
        </p:txBody>
      </p:sp>
      <p:sp>
        <p:nvSpPr>
          <p:cNvPr id="25631" name="Rectangle 55"/>
          <p:cNvSpPr>
            <a:spLocks noChangeArrowheads="1"/>
          </p:cNvSpPr>
          <p:nvPr/>
        </p:nvSpPr>
        <p:spPr bwMode="auto">
          <a:xfrm>
            <a:off x="4038600" y="3352800"/>
            <a:ext cx="2057400" cy="1295400"/>
          </a:xfrm>
          <a:prstGeom prst="rect">
            <a:avLst/>
          </a:prstGeom>
          <a:solidFill>
            <a:schemeClr val="accent1"/>
          </a:solidFill>
          <a:ln w="9525">
            <a:solidFill>
              <a:schemeClr val="tx1"/>
            </a:solidFill>
            <a:miter lim="800000"/>
            <a:headEnd/>
            <a:tailEnd/>
          </a:ln>
        </p:spPr>
        <p:txBody>
          <a:bodyPr wrap="none" anchor="ctr"/>
          <a:lstStyle/>
          <a:p>
            <a:pPr eaLnBrk="0" hangingPunct="0"/>
            <a:endParaRPr lang="en-US" sz="1800">
              <a:latin typeface="Arial" charset="0"/>
            </a:endParaRPr>
          </a:p>
        </p:txBody>
      </p:sp>
      <p:sp>
        <p:nvSpPr>
          <p:cNvPr id="25632" name="Line 65"/>
          <p:cNvSpPr>
            <a:spLocks noChangeShapeType="1"/>
          </p:cNvSpPr>
          <p:nvPr/>
        </p:nvSpPr>
        <p:spPr bwMode="auto">
          <a:xfrm flipH="1" flipV="1">
            <a:off x="2743200" y="3505200"/>
            <a:ext cx="1257300" cy="0"/>
          </a:xfrm>
          <a:prstGeom prst="line">
            <a:avLst/>
          </a:prstGeom>
          <a:noFill/>
          <a:ln w="28575">
            <a:solidFill>
              <a:schemeClr val="tx1"/>
            </a:solidFill>
            <a:round/>
            <a:headEnd/>
            <a:tailEnd/>
          </a:ln>
        </p:spPr>
        <p:txBody>
          <a:bodyPr/>
          <a:lstStyle/>
          <a:p>
            <a:endParaRPr lang="en-US"/>
          </a:p>
        </p:txBody>
      </p:sp>
      <p:sp>
        <p:nvSpPr>
          <p:cNvPr id="25633" name="Text Box 66"/>
          <p:cNvSpPr txBox="1">
            <a:spLocks noChangeArrowheads="1"/>
          </p:cNvSpPr>
          <p:nvPr/>
        </p:nvSpPr>
        <p:spPr bwMode="auto">
          <a:xfrm>
            <a:off x="2895600" y="3505200"/>
            <a:ext cx="762000" cy="366713"/>
          </a:xfrm>
          <a:prstGeom prst="rect">
            <a:avLst/>
          </a:prstGeom>
          <a:noFill/>
          <a:ln w="38100">
            <a:noFill/>
            <a:miter lim="800000"/>
            <a:headEnd/>
            <a:tailEnd/>
          </a:ln>
        </p:spPr>
        <p:txBody>
          <a:bodyPr>
            <a:spAutoFit/>
          </a:bodyPr>
          <a:lstStyle/>
          <a:p>
            <a:pPr>
              <a:spcBef>
                <a:spcPct val="50000"/>
              </a:spcBef>
            </a:pPr>
            <a:r>
              <a:rPr lang="en-US" sz="1800">
                <a:solidFill>
                  <a:srgbClr val="545472"/>
                </a:solidFill>
              </a:rPr>
              <a:t>USB</a:t>
            </a:r>
          </a:p>
        </p:txBody>
      </p:sp>
      <p:sp>
        <p:nvSpPr>
          <p:cNvPr id="25634" name="Line 67"/>
          <p:cNvSpPr>
            <a:spLocks noChangeShapeType="1"/>
          </p:cNvSpPr>
          <p:nvPr/>
        </p:nvSpPr>
        <p:spPr bwMode="auto">
          <a:xfrm flipH="1">
            <a:off x="5562600" y="4648200"/>
            <a:ext cx="0" cy="381000"/>
          </a:xfrm>
          <a:prstGeom prst="line">
            <a:avLst/>
          </a:prstGeom>
          <a:noFill/>
          <a:ln w="28575">
            <a:solidFill>
              <a:schemeClr val="tx1"/>
            </a:solidFill>
            <a:round/>
            <a:headEnd/>
            <a:tailEnd/>
          </a:ln>
        </p:spPr>
        <p:txBody>
          <a:bodyPr/>
          <a:lstStyle/>
          <a:p>
            <a:endParaRPr lang="en-US"/>
          </a:p>
        </p:txBody>
      </p:sp>
      <p:sp>
        <p:nvSpPr>
          <p:cNvPr id="25635" name="Rectangle 68"/>
          <p:cNvSpPr>
            <a:spLocks noChangeArrowheads="1"/>
          </p:cNvSpPr>
          <p:nvPr/>
        </p:nvSpPr>
        <p:spPr bwMode="auto">
          <a:xfrm>
            <a:off x="2438400" y="5029200"/>
            <a:ext cx="3505200" cy="2286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solidFill>
                  <a:srgbClr val="CC3300"/>
                </a:solidFill>
                <a:latin typeface="Arial" charset="0"/>
              </a:rPr>
              <a:t>ISA Bus</a:t>
            </a:r>
          </a:p>
        </p:txBody>
      </p:sp>
      <p:sp>
        <p:nvSpPr>
          <p:cNvPr id="25636" name="Line 69"/>
          <p:cNvSpPr>
            <a:spLocks noChangeShapeType="1"/>
          </p:cNvSpPr>
          <p:nvPr/>
        </p:nvSpPr>
        <p:spPr bwMode="auto">
          <a:xfrm>
            <a:off x="2667000" y="5257800"/>
            <a:ext cx="0" cy="304800"/>
          </a:xfrm>
          <a:prstGeom prst="line">
            <a:avLst/>
          </a:prstGeom>
          <a:noFill/>
          <a:ln w="28575">
            <a:solidFill>
              <a:schemeClr val="tx1"/>
            </a:solidFill>
            <a:round/>
            <a:headEnd/>
            <a:tailEnd/>
          </a:ln>
        </p:spPr>
        <p:txBody>
          <a:bodyPr/>
          <a:lstStyle/>
          <a:p>
            <a:endParaRPr lang="en-US"/>
          </a:p>
        </p:txBody>
      </p:sp>
      <p:sp>
        <p:nvSpPr>
          <p:cNvPr id="25637" name="Line 70"/>
          <p:cNvSpPr>
            <a:spLocks noChangeShapeType="1"/>
          </p:cNvSpPr>
          <p:nvPr/>
        </p:nvSpPr>
        <p:spPr bwMode="auto">
          <a:xfrm>
            <a:off x="4343400" y="5257800"/>
            <a:ext cx="0" cy="304800"/>
          </a:xfrm>
          <a:prstGeom prst="line">
            <a:avLst/>
          </a:prstGeom>
          <a:noFill/>
          <a:ln w="28575">
            <a:solidFill>
              <a:schemeClr val="tx1"/>
            </a:solidFill>
            <a:round/>
            <a:headEnd/>
            <a:tailEnd/>
          </a:ln>
        </p:spPr>
        <p:txBody>
          <a:bodyPr/>
          <a:lstStyle/>
          <a:p>
            <a:endParaRPr lang="en-US"/>
          </a:p>
        </p:txBody>
      </p:sp>
      <p:sp>
        <p:nvSpPr>
          <p:cNvPr id="25638" name="Rectangle 71"/>
          <p:cNvSpPr>
            <a:spLocks noChangeArrowheads="1"/>
          </p:cNvSpPr>
          <p:nvPr/>
        </p:nvSpPr>
        <p:spPr bwMode="auto">
          <a:xfrm>
            <a:off x="2286000" y="5562600"/>
            <a:ext cx="838200" cy="5334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BIOS</a:t>
            </a:r>
          </a:p>
        </p:txBody>
      </p:sp>
      <p:sp>
        <p:nvSpPr>
          <p:cNvPr id="25639" name="Rectangle 72"/>
          <p:cNvSpPr>
            <a:spLocks noChangeArrowheads="1"/>
          </p:cNvSpPr>
          <p:nvPr/>
        </p:nvSpPr>
        <p:spPr bwMode="auto">
          <a:xfrm>
            <a:off x="3733800" y="5562600"/>
            <a:ext cx="1447800" cy="5334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I/O Controller</a:t>
            </a:r>
          </a:p>
        </p:txBody>
      </p:sp>
      <p:grpSp>
        <p:nvGrpSpPr>
          <p:cNvPr id="25640" name="Group 76"/>
          <p:cNvGrpSpPr>
            <a:grpSpLocks/>
          </p:cNvGrpSpPr>
          <p:nvPr/>
        </p:nvGrpSpPr>
        <p:grpSpPr bwMode="auto">
          <a:xfrm>
            <a:off x="5181600" y="5562600"/>
            <a:ext cx="1066800" cy="304800"/>
            <a:chOff x="3264" y="3504"/>
            <a:chExt cx="672" cy="192"/>
          </a:xfrm>
        </p:grpSpPr>
        <p:sp>
          <p:nvSpPr>
            <p:cNvPr id="25669" name="Line 74"/>
            <p:cNvSpPr>
              <a:spLocks noChangeShapeType="1"/>
            </p:cNvSpPr>
            <p:nvPr/>
          </p:nvSpPr>
          <p:spPr bwMode="auto">
            <a:xfrm flipH="1" flipV="1">
              <a:off x="3264" y="3624"/>
              <a:ext cx="192" cy="0"/>
            </a:xfrm>
            <a:prstGeom prst="line">
              <a:avLst/>
            </a:prstGeom>
            <a:noFill/>
            <a:ln w="28575">
              <a:solidFill>
                <a:schemeClr val="tx1"/>
              </a:solidFill>
              <a:round/>
              <a:headEnd/>
              <a:tailEnd/>
            </a:ln>
          </p:spPr>
          <p:txBody>
            <a:bodyPr/>
            <a:lstStyle/>
            <a:p>
              <a:endParaRPr lang="en-US"/>
            </a:p>
          </p:txBody>
        </p:sp>
        <p:sp>
          <p:nvSpPr>
            <p:cNvPr id="25670" name="Text Box 75"/>
            <p:cNvSpPr txBox="1">
              <a:spLocks noChangeArrowheads="1"/>
            </p:cNvSpPr>
            <p:nvPr/>
          </p:nvSpPr>
          <p:spPr bwMode="auto">
            <a:xfrm>
              <a:off x="3456" y="3504"/>
              <a:ext cx="480" cy="192"/>
            </a:xfrm>
            <a:prstGeom prst="rect">
              <a:avLst/>
            </a:prstGeom>
            <a:noFill/>
            <a:ln w="38100">
              <a:noFill/>
              <a:miter lim="800000"/>
              <a:headEnd/>
              <a:tailEnd/>
            </a:ln>
          </p:spPr>
          <p:txBody>
            <a:bodyPr>
              <a:spAutoFit/>
            </a:bodyPr>
            <a:lstStyle/>
            <a:p>
              <a:pPr>
                <a:spcBef>
                  <a:spcPct val="50000"/>
                </a:spcBef>
              </a:pPr>
              <a:r>
                <a:rPr lang="en-US" sz="1400" b="1"/>
                <a:t>COM1</a:t>
              </a:r>
            </a:p>
          </p:txBody>
        </p:sp>
      </p:grpSp>
      <p:grpSp>
        <p:nvGrpSpPr>
          <p:cNvPr id="25641" name="Group 77"/>
          <p:cNvGrpSpPr>
            <a:grpSpLocks/>
          </p:cNvGrpSpPr>
          <p:nvPr/>
        </p:nvGrpSpPr>
        <p:grpSpPr bwMode="auto">
          <a:xfrm>
            <a:off x="5181600" y="5791200"/>
            <a:ext cx="1066800" cy="304800"/>
            <a:chOff x="3264" y="3504"/>
            <a:chExt cx="672" cy="192"/>
          </a:xfrm>
        </p:grpSpPr>
        <p:sp>
          <p:nvSpPr>
            <p:cNvPr id="25667" name="Line 78"/>
            <p:cNvSpPr>
              <a:spLocks noChangeShapeType="1"/>
            </p:cNvSpPr>
            <p:nvPr/>
          </p:nvSpPr>
          <p:spPr bwMode="auto">
            <a:xfrm flipH="1" flipV="1">
              <a:off x="3264" y="3624"/>
              <a:ext cx="192" cy="0"/>
            </a:xfrm>
            <a:prstGeom prst="line">
              <a:avLst/>
            </a:prstGeom>
            <a:noFill/>
            <a:ln w="28575">
              <a:solidFill>
                <a:schemeClr val="tx1"/>
              </a:solidFill>
              <a:round/>
              <a:headEnd/>
              <a:tailEnd/>
            </a:ln>
          </p:spPr>
          <p:txBody>
            <a:bodyPr/>
            <a:lstStyle/>
            <a:p>
              <a:endParaRPr lang="en-US"/>
            </a:p>
          </p:txBody>
        </p:sp>
        <p:sp>
          <p:nvSpPr>
            <p:cNvPr id="25668" name="Text Box 79"/>
            <p:cNvSpPr txBox="1">
              <a:spLocks noChangeArrowheads="1"/>
            </p:cNvSpPr>
            <p:nvPr/>
          </p:nvSpPr>
          <p:spPr bwMode="auto">
            <a:xfrm>
              <a:off x="3456" y="3504"/>
              <a:ext cx="480" cy="192"/>
            </a:xfrm>
            <a:prstGeom prst="rect">
              <a:avLst/>
            </a:prstGeom>
            <a:noFill/>
            <a:ln w="38100">
              <a:noFill/>
              <a:miter lim="800000"/>
              <a:headEnd/>
              <a:tailEnd/>
            </a:ln>
          </p:spPr>
          <p:txBody>
            <a:bodyPr>
              <a:spAutoFit/>
            </a:bodyPr>
            <a:lstStyle/>
            <a:p>
              <a:pPr>
                <a:spcBef>
                  <a:spcPct val="50000"/>
                </a:spcBef>
              </a:pPr>
              <a:r>
                <a:rPr lang="en-US" sz="1400" b="1"/>
                <a:t>COM2</a:t>
              </a:r>
            </a:p>
          </p:txBody>
        </p:sp>
      </p:grpSp>
      <p:grpSp>
        <p:nvGrpSpPr>
          <p:cNvPr id="25642" name="Group 82"/>
          <p:cNvGrpSpPr>
            <a:grpSpLocks/>
          </p:cNvGrpSpPr>
          <p:nvPr/>
        </p:nvGrpSpPr>
        <p:grpSpPr bwMode="auto">
          <a:xfrm>
            <a:off x="3048000" y="6096000"/>
            <a:ext cx="1295400" cy="533400"/>
            <a:chOff x="1920" y="3840"/>
            <a:chExt cx="816" cy="336"/>
          </a:xfrm>
        </p:grpSpPr>
        <p:sp>
          <p:nvSpPr>
            <p:cNvPr id="25665" name="Rectangle 80"/>
            <p:cNvSpPr>
              <a:spLocks noChangeArrowheads="1"/>
            </p:cNvSpPr>
            <p:nvPr/>
          </p:nvSpPr>
          <p:spPr bwMode="auto">
            <a:xfrm>
              <a:off x="1920" y="3984"/>
              <a:ext cx="816" cy="192"/>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Keyboard</a:t>
              </a:r>
            </a:p>
          </p:txBody>
        </p:sp>
        <p:sp>
          <p:nvSpPr>
            <p:cNvPr id="25666" name="Line 81"/>
            <p:cNvSpPr>
              <a:spLocks noChangeShapeType="1"/>
            </p:cNvSpPr>
            <p:nvPr/>
          </p:nvSpPr>
          <p:spPr bwMode="auto">
            <a:xfrm>
              <a:off x="2448" y="3840"/>
              <a:ext cx="0" cy="144"/>
            </a:xfrm>
            <a:prstGeom prst="line">
              <a:avLst/>
            </a:prstGeom>
            <a:noFill/>
            <a:ln w="28575">
              <a:solidFill>
                <a:schemeClr val="tx1"/>
              </a:solidFill>
              <a:round/>
              <a:headEnd/>
              <a:tailEnd/>
            </a:ln>
          </p:spPr>
          <p:txBody>
            <a:bodyPr/>
            <a:lstStyle/>
            <a:p>
              <a:endParaRPr lang="en-US"/>
            </a:p>
          </p:txBody>
        </p:sp>
      </p:grpSp>
      <p:sp>
        <p:nvSpPr>
          <p:cNvPr id="25643" name="Rectangle 84"/>
          <p:cNvSpPr>
            <a:spLocks noChangeArrowheads="1"/>
          </p:cNvSpPr>
          <p:nvPr/>
        </p:nvSpPr>
        <p:spPr bwMode="auto">
          <a:xfrm>
            <a:off x="4572000" y="6324600"/>
            <a:ext cx="990600" cy="304800"/>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Mouse</a:t>
            </a:r>
          </a:p>
        </p:txBody>
      </p:sp>
      <p:sp>
        <p:nvSpPr>
          <p:cNvPr id="25644" name="Line 85"/>
          <p:cNvSpPr>
            <a:spLocks noChangeShapeType="1"/>
          </p:cNvSpPr>
          <p:nvPr/>
        </p:nvSpPr>
        <p:spPr bwMode="auto">
          <a:xfrm>
            <a:off x="5105400" y="6096000"/>
            <a:ext cx="0" cy="228600"/>
          </a:xfrm>
          <a:prstGeom prst="line">
            <a:avLst/>
          </a:prstGeom>
          <a:noFill/>
          <a:ln w="28575">
            <a:solidFill>
              <a:schemeClr val="tx1"/>
            </a:solidFill>
            <a:round/>
            <a:headEnd/>
            <a:tailEnd/>
          </a:ln>
        </p:spPr>
        <p:txBody>
          <a:bodyPr/>
          <a:lstStyle/>
          <a:p>
            <a:endParaRPr lang="en-US"/>
          </a:p>
        </p:txBody>
      </p:sp>
      <p:sp>
        <p:nvSpPr>
          <p:cNvPr id="25645" name="Text Box 87"/>
          <p:cNvSpPr txBox="1">
            <a:spLocks noChangeArrowheads="1"/>
          </p:cNvSpPr>
          <p:nvPr/>
        </p:nvSpPr>
        <p:spPr bwMode="auto">
          <a:xfrm>
            <a:off x="3962400" y="3886200"/>
            <a:ext cx="1524000" cy="703263"/>
          </a:xfrm>
          <a:prstGeom prst="rect">
            <a:avLst/>
          </a:prstGeom>
          <a:noFill/>
          <a:ln w="38100">
            <a:noFill/>
            <a:miter lim="800000"/>
            <a:headEnd/>
            <a:tailEnd/>
          </a:ln>
        </p:spPr>
        <p:txBody>
          <a:bodyPr>
            <a:spAutoFit/>
          </a:bodyPr>
          <a:lstStyle/>
          <a:p>
            <a:pPr algn="r">
              <a:spcBef>
                <a:spcPct val="50000"/>
              </a:spcBef>
            </a:pPr>
            <a:endParaRPr lang="en-US" sz="1600"/>
          </a:p>
          <a:p>
            <a:pPr algn="r">
              <a:spcBef>
                <a:spcPct val="50000"/>
              </a:spcBef>
            </a:pPr>
            <a:endParaRPr lang="en-US" sz="1600"/>
          </a:p>
        </p:txBody>
      </p:sp>
      <p:sp>
        <p:nvSpPr>
          <p:cNvPr id="25646" name="Text Box 88"/>
          <p:cNvSpPr txBox="1">
            <a:spLocks noChangeArrowheads="1"/>
          </p:cNvSpPr>
          <p:nvPr/>
        </p:nvSpPr>
        <p:spPr bwMode="auto">
          <a:xfrm>
            <a:off x="4419600" y="3352800"/>
            <a:ext cx="1600200" cy="366713"/>
          </a:xfrm>
          <a:prstGeom prst="rect">
            <a:avLst/>
          </a:prstGeom>
          <a:noFill/>
          <a:ln w="38100">
            <a:noFill/>
            <a:miter lim="800000"/>
            <a:headEnd/>
            <a:tailEnd/>
          </a:ln>
        </p:spPr>
        <p:txBody>
          <a:bodyPr>
            <a:spAutoFit/>
          </a:bodyPr>
          <a:lstStyle/>
          <a:p>
            <a:pPr>
              <a:spcBef>
                <a:spcPct val="50000"/>
              </a:spcBef>
            </a:pPr>
            <a:r>
              <a:rPr lang="en-US" sz="1800">
                <a:latin typeface="Arial" charset="0"/>
              </a:rPr>
              <a:t>South Bridge</a:t>
            </a:r>
          </a:p>
        </p:txBody>
      </p:sp>
      <p:sp>
        <p:nvSpPr>
          <p:cNvPr id="25647" name="Line 89"/>
          <p:cNvSpPr>
            <a:spLocks noChangeShapeType="1"/>
          </p:cNvSpPr>
          <p:nvPr/>
        </p:nvSpPr>
        <p:spPr bwMode="auto">
          <a:xfrm flipV="1">
            <a:off x="4876800" y="3124200"/>
            <a:ext cx="0" cy="228600"/>
          </a:xfrm>
          <a:prstGeom prst="line">
            <a:avLst/>
          </a:prstGeom>
          <a:noFill/>
          <a:ln w="28575">
            <a:solidFill>
              <a:schemeClr val="tx1"/>
            </a:solidFill>
            <a:round/>
            <a:headEnd/>
            <a:tailEnd/>
          </a:ln>
        </p:spPr>
        <p:txBody>
          <a:bodyPr/>
          <a:lstStyle/>
          <a:p>
            <a:endParaRPr lang="en-US"/>
          </a:p>
        </p:txBody>
      </p:sp>
      <p:sp>
        <p:nvSpPr>
          <p:cNvPr id="25648" name="Rectangle 90"/>
          <p:cNvSpPr>
            <a:spLocks noChangeArrowheads="1"/>
          </p:cNvSpPr>
          <p:nvPr/>
        </p:nvSpPr>
        <p:spPr bwMode="auto">
          <a:xfrm>
            <a:off x="4038600" y="3681413"/>
            <a:ext cx="1371600" cy="955675"/>
          </a:xfrm>
          <a:prstGeom prst="rect">
            <a:avLst/>
          </a:prstGeom>
          <a:noFill/>
          <a:ln w="9525">
            <a:solidFill>
              <a:schemeClr val="tx1"/>
            </a:solidFill>
            <a:miter lim="800000"/>
            <a:headEnd/>
            <a:tailEnd/>
          </a:ln>
        </p:spPr>
        <p:txBody>
          <a:bodyPr anchor="ctr">
            <a:spAutoFit/>
          </a:bodyPr>
          <a:lstStyle/>
          <a:p>
            <a:pPr>
              <a:spcBef>
                <a:spcPct val="50000"/>
              </a:spcBef>
            </a:pPr>
            <a:r>
              <a:rPr lang="en-US" sz="1600"/>
              <a:t>Interrupt Controller</a:t>
            </a:r>
          </a:p>
          <a:p>
            <a:endParaRPr lang="en-US"/>
          </a:p>
        </p:txBody>
      </p:sp>
      <p:sp>
        <p:nvSpPr>
          <p:cNvPr id="25649" name="Line 92"/>
          <p:cNvSpPr>
            <a:spLocks noChangeShapeType="1"/>
          </p:cNvSpPr>
          <p:nvPr/>
        </p:nvSpPr>
        <p:spPr bwMode="auto">
          <a:xfrm>
            <a:off x="3733800" y="4572000"/>
            <a:ext cx="304800" cy="0"/>
          </a:xfrm>
          <a:prstGeom prst="line">
            <a:avLst/>
          </a:prstGeom>
          <a:noFill/>
          <a:ln w="6350">
            <a:solidFill>
              <a:schemeClr val="tx1"/>
            </a:solidFill>
            <a:round/>
            <a:headEnd/>
            <a:tailEnd/>
          </a:ln>
        </p:spPr>
        <p:txBody>
          <a:bodyPr>
            <a:spAutoFit/>
          </a:bodyPr>
          <a:lstStyle/>
          <a:p>
            <a:endParaRPr lang="en-US"/>
          </a:p>
        </p:txBody>
      </p:sp>
      <p:sp>
        <p:nvSpPr>
          <p:cNvPr id="25650" name="Line 95"/>
          <p:cNvSpPr>
            <a:spLocks noChangeShapeType="1"/>
          </p:cNvSpPr>
          <p:nvPr/>
        </p:nvSpPr>
        <p:spPr bwMode="auto">
          <a:xfrm>
            <a:off x="3733800" y="4419600"/>
            <a:ext cx="304800" cy="0"/>
          </a:xfrm>
          <a:prstGeom prst="line">
            <a:avLst/>
          </a:prstGeom>
          <a:noFill/>
          <a:ln w="6350">
            <a:solidFill>
              <a:schemeClr val="tx1"/>
            </a:solidFill>
            <a:round/>
            <a:headEnd/>
            <a:tailEnd/>
          </a:ln>
        </p:spPr>
        <p:txBody>
          <a:bodyPr>
            <a:spAutoFit/>
          </a:bodyPr>
          <a:lstStyle/>
          <a:p>
            <a:endParaRPr lang="en-US"/>
          </a:p>
        </p:txBody>
      </p:sp>
      <p:sp>
        <p:nvSpPr>
          <p:cNvPr id="25651" name="Line 96"/>
          <p:cNvSpPr>
            <a:spLocks noChangeShapeType="1"/>
          </p:cNvSpPr>
          <p:nvPr/>
        </p:nvSpPr>
        <p:spPr bwMode="auto">
          <a:xfrm>
            <a:off x="3733800" y="4343400"/>
            <a:ext cx="304800" cy="0"/>
          </a:xfrm>
          <a:prstGeom prst="line">
            <a:avLst/>
          </a:prstGeom>
          <a:noFill/>
          <a:ln w="6350">
            <a:solidFill>
              <a:schemeClr val="tx1"/>
            </a:solidFill>
            <a:round/>
            <a:headEnd/>
            <a:tailEnd/>
          </a:ln>
        </p:spPr>
        <p:txBody>
          <a:bodyPr>
            <a:spAutoFit/>
          </a:bodyPr>
          <a:lstStyle/>
          <a:p>
            <a:endParaRPr lang="en-US"/>
          </a:p>
        </p:txBody>
      </p:sp>
      <p:sp>
        <p:nvSpPr>
          <p:cNvPr id="25652" name="Line 97"/>
          <p:cNvSpPr>
            <a:spLocks noChangeShapeType="1"/>
          </p:cNvSpPr>
          <p:nvPr/>
        </p:nvSpPr>
        <p:spPr bwMode="auto">
          <a:xfrm>
            <a:off x="3733800" y="4495800"/>
            <a:ext cx="304800" cy="0"/>
          </a:xfrm>
          <a:prstGeom prst="line">
            <a:avLst/>
          </a:prstGeom>
          <a:noFill/>
          <a:ln w="6350">
            <a:solidFill>
              <a:schemeClr val="tx1"/>
            </a:solidFill>
            <a:round/>
            <a:headEnd/>
            <a:tailEnd/>
          </a:ln>
        </p:spPr>
        <p:txBody>
          <a:bodyPr>
            <a:spAutoFit/>
          </a:bodyPr>
          <a:lstStyle/>
          <a:p>
            <a:endParaRPr lang="en-US"/>
          </a:p>
        </p:txBody>
      </p:sp>
      <p:sp>
        <p:nvSpPr>
          <p:cNvPr id="25653" name="Text Box 98"/>
          <p:cNvSpPr txBox="1">
            <a:spLocks noChangeArrowheads="1"/>
          </p:cNvSpPr>
          <p:nvPr/>
        </p:nvSpPr>
        <p:spPr bwMode="auto">
          <a:xfrm>
            <a:off x="3048000" y="4267200"/>
            <a:ext cx="762000" cy="366713"/>
          </a:xfrm>
          <a:prstGeom prst="rect">
            <a:avLst/>
          </a:prstGeom>
          <a:noFill/>
          <a:ln w="38100">
            <a:noFill/>
            <a:miter lim="800000"/>
            <a:headEnd/>
            <a:tailEnd/>
          </a:ln>
        </p:spPr>
        <p:txBody>
          <a:bodyPr>
            <a:spAutoFit/>
          </a:bodyPr>
          <a:lstStyle/>
          <a:p>
            <a:pPr>
              <a:spcBef>
                <a:spcPct val="50000"/>
              </a:spcBef>
            </a:pPr>
            <a:r>
              <a:rPr lang="en-US" sz="1800"/>
              <a:t>IRQs</a:t>
            </a:r>
          </a:p>
        </p:txBody>
      </p:sp>
      <p:grpSp>
        <p:nvGrpSpPr>
          <p:cNvPr id="25654" name="Group 102"/>
          <p:cNvGrpSpPr>
            <a:grpSpLocks/>
          </p:cNvGrpSpPr>
          <p:nvPr/>
        </p:nvGrpSpPr>
        <p:grpSpPr bwMode="auto">
          <a:xfrm>
            <a:off x="1676400" y="3124200"/>
            <a:ext cx="152400" cy="762000"/>
            <a:chOff x="1056" y="1968"/>
            <a:chExt cx="96" cy="480"/>
          </a:xfrm>
        </p:grpSpPr>
        <p:sp>
          <p:nvSpPr>
            <p:cNvPr id="25663" name="Line 100"/>
            <p:cNvSpPr>
              <a:spLocks noChangeShapeType="1"/>
            </p:cNvSpPr>
            <p:nvPr/>
          </p:nvSpPr>
          <p:spPr bwMode="auto">
            <a:xfrm flipV="1">
              <a:off x="1104" y="1968"/>
              <a:ext cx="0" cy="144"/>
            </a:xfrm>
            <a:prstGeom prst="line">
              <a:avLst/>
            </a:prstGeom>
            <a:noFill/>
            <a:ln w="28575">
              <a:solidFill>
                <a:schemeClr val="tx1"/>
              </a:solidFill>
              <a:round/>
              <a:headEnd/>
              <a:tailEnd/>
            </a:ln>
          </p:spPr>
          <p:txBody>
            <a:bodyPr/>
            <a:lstStyle/>
            <a:p>
              <a:endParaRPr lang="en-US"/>
            </a:p>
          </p:txBody>
        </p:sp>
        <p:sp>
          <p:nvSpPr>
            <p:cNvPr id="25664" name="Rectangle 101"/>
            <p:cNvSpPr>
              <a:spLocks noChangeArrowheads="1"/>
            </p:cNvSpPr>
            <p:nvPr/>
          </p:nvSpPr>
          <p:spPr bwMode="auto">
            <a:xfrm>
              <a:off x="1056" y="2112"/>
              <a:ext cx="96" cy="336"/>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5655" name="Group 103"/>
          <p:cNvGrpSpPr>
            <a:grpSpLocks/>
          </p:cNvGrpSpPr>
          <p:nvPr/>
        </p:nvGrpSpPr>
        <p:grpSpPr bwMode="auto">
          <a:xfrm>
            <a:off x="1981200" y="3124200"/>
            <a:ext cx="152400" cy="762000"/>
            <a:chOff x="1056" y="1968"/>
            <a:chExt cx="96" cy="480"/>
          </a:xfrm>
        </p:grpSpPr>
        <p:sp>
          <p:nvSpPr>
            <p:cNvPr id="25661" name="Line 104"/>
            <p:cNvSpPr>
              <a:spLocks noChangeShapeType="1"/>
            </p:cNvSpPr>
            <p:nvPr/>
          </p:nvSpPr>
          <p:spPr bwMode="auto">
            <a:xfrm flipV="1">
              <a:off x="1104" y="1968"/>
              <a:ext cx="0" cy="144"/>
            </a:xfrm>
            <a:prstGeom prst="line">
              <a:avLst/>
            </a:prstGeom>
            <a:noFill/>
            <a:ln w="28575">
              <a:solidFill>
                <a:schemeClr val="tx1"/>
              </a:solidFill>
              <a:round/>
              <a:headEnd/>
              <a:tailEnd/>
            </a:ln>
          </p:spPr>
          <p:txBody>
            <a:bodyPr/>
            <a:lstStyle/>
            <a:p>
              <a:endParaRPr lang="en-US"/>
            </a:p>
          </p:txBody>
        </p:sp>
        <p:sp>
          <p:nvSpPr>
            <p:cNvPr id="25662" name="Rectangle 105"/>
            <p:cNvSpPr>
              <a:spLocks noChangeArrowheads="1"/>
            </p:cNvSpPr>
            <p:nvPr/>
          </p:nvSpPr>
          <p:spPr bwMode="auto">
            <a:xfrm>
              <a:off x="1056" y="2112"/>
              <a:ext cx="96" cy="336"/>
            </a:xfrm>
            <a:prstGeom prst="rect">
              <a:avLst/>
            </a:prstGeom>
            <a:noFill/>
            <a:ln w="38100">
              <a:solidFill>
                <a:schemeClr val="tx1"/>
              </a:solidFill>
              <a:miter lim="800000"/>
              <a:headEnd/>
              <a:tailEnd/>
            </a:ln>
          </p:spPr>
          <p:txBody>
            <a:bodyPr wrap="none" anchor="ctr">
              <a:spAutoFit/>
            </a:bodyPr>
            <a:lstStyle/>
            <a:p>
              <a:endParaRPr lang="en-US"/>
            </a:p>
          </p:txBody>
        </p:sp>
      </p:grpSp>
      <p:sp>
        <p:nvSpPr>
          <p:cNvPr id="25656" name="Text Box 106"/>
          <p:cNvSpPr txBox="1">
            <a:spLocks noChangeArrowheads="1"/>
          </p:cNvSpPr>
          <p:nvPr/>
        </p:nvSpPr>
        <p:spPr bwMode="auto">
          <a:xfrm>
            <a:off x="1295400" y="3886200"/>
            <a:ext cx="1219200" cy="396875"/>
          </a:xfrm>
          <a:prstGeom prst="rect">
            <a:avLst/>
          </a:prstGeom>
          <a:noFill/>
          <a:ln w="38100">
            <a:noFill/>
            <a:miter lim="800000"/>
            <a:headEnd/>
            <a:tailEnd/>
          </a:ln>
        </p:spPr>
        <p:txBody>
          <a:bodyPr>
            <a:spAutoFit/>
          </a:bodyPr>
          <a:lstStyle/>
          <a:p>
            <a:pPr>
              <a:spcBef>
                <a:spcPct val="50000"/>
              </a:spcBef>
            </a:pPr>
            <a:r>
              <a:rPr lang="en-US" sz="2000"/>
              <a:t>PCI Slots</a:t>
            </a:r>
          </a:p>
        </p:txBody>
      </p:sp>
      <p:sp>
        <p:nvSpPr>
          <p:cNvPr id="25657" name="Line 108"/>
          <p:cNvSpPr>
            <a:spLocks noChangeShapeType="1"/>
          </p:cNvSpPr>
          <p:nvPr/>
        </p:nvSpPr>
        <p:spPr bwMode="auto">
          <a:xfrm flipH="1" flipV="1">
            <a:off x="914400" y="4800600"/>
            <a:ext cx="3429000" cy="0"/>
          </a:xfrm>
          <a:prstGeom prst="line">
            <a:avLst/>
          </a:prstGeom>
          <a:noFill/>
          <a:ln w="28575">
            <a:solidFill>
              <a:schemeClr val="tx1"/>
            </a:solidFill>
            <a:round/>
            <a:headEnd/>
            <a:tailEnd/>
          </a:ln>
        </p:spPr>
        <p:txBody>
          <a:bodyPr/>
          <a:lstStyle/>
          <a:p>
            <a:endParaRPr lang="en-US"/>
          </a:p>
        </p:txBody>
      </p:sp>
      <p:sp>
        <p:nvSpPr>
          <p:cNvPr id="25658" name="Line 109"/>
          <p:cNvSpPr>
            <a:spLocks noChangeShapeType="1"/>
          </p:cNvSpPr>
          <p:nvPr/>
        </p:nvSpPr>
        <p:spPr bwMode="auto">
          <a:xfrm flipV="1">
            <a:off x="4343400" y="4648200"/>
            <a:ext cx="0" cy="152400"/>
          </a:xfrm>
          <a:prstGeom prst="line">
            <a:avLst/>
          </a:prstGeom>
          <a:noFill/>
          <a:ln w="28575">
            <a:solidFill>
              <a:schemeClr val="tx1"/>
            </a:solidFill>
            <a:round/>
            <a:headEnd/>
            <a:tailEnd/>
          </a:ln>
        </p:spPr>
        <p:txBody>
          <a:bodyPr/>
          <a:lstStyle/>
          <a:p>
            <a:endParaRPr lang="en-US"/>
          </a:p>
        </p:txBody>
      </p:sp>
      <p:sp>
        <p:nvSpPr>
          <p:cNvPr id="25659" name="Line 110"/>
          <p:cNvSpPr>
            <a:spLocks noChangeShapeType="1"/>
          </p:cNvSpPr>
          <p:nvPr/>
        </p:nvSpPr>
        <p:spPr bwMode="auto">
          <a:xfrm flipH="1">
            <a:off x="914400" y="2133600"/>
            <a:ext cx="0" cy="2667000"/>
          </a:xfrm>
          <a:prstGeom prst="line">
            <a:avLst/>
          </a:prstGeom>
          <a:noFill/>
          <a:ln w="28575">
            <a:solidFill>
              <a:schemeClr val="tx1"/>
            </a:solidFill>
            <a:round/>
            <a:headEnd/>
            <a:tailEnd/>
          </a:ln>
        </p:spPr>
        <p:txBody>
          <a:bodyPr/>
          <a:lstStyle/>
          <a:p>
            <a:endParaRPr lang="en-US"/>
          </a:p>
        </p:txBody>
      </p:sp>
      <p:sp>
        <p:nvSpPr>
          <p:cNvPr id="25660" name="Text Box 111"/>
          <p:cNvSpPr txBox="1">
            <a:spLocks noChangeArrowheads="1"/>
          </p:cNvSpPr>
          <p:nvPr/>
        </p:nvSpPr>
        <p:spPr bwMode="auto">
          <a:xfrm>
            <a:off x="1219200" y="4419600"/>
            <a:ext cx="914400" cy="366713"/>
          </a:xfrm>
          <a:prstGeom prst="rect">
            <a:avLst/>
          </a:prstGeom>
          <a:noFill/>
          <a:ln w="38100">
            <a:noFill/>
            <a:miter lim="800000"/>
            <a:headEnd/>
            <a:tailEnd/>
          </a:ln>
        </p:spPr>
        <p:txBody>
          <a:bodyPr>
            <a:spAutoFit/>
          </a:bodyPr>
          <a:lstStyle/>
          <a:p>
            <a:pPr>
              <a:spcBef>
                <a:spcPct val="50000"/>
              </a:spcBef>
            </a:pPr>
            <a:r>
              <a:rPr lang="en-US" sz="1800"/>
              <a:t>INTR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898C9142-8DFD-4F82-AE5C-472064F0D02B}" type="datetime1">
              <a:rPr lang="en-US" smtClean="0"/>
              <a:pPr/>
              <a:t>2/17/2020</a:t>
            </a:fld>
            <a:endParaRPr lang="en-US" smtClean="0"/>
          </a:p>
        </p:txBody>
      </p:sp>
      <p:sp>
        <p:nvSpPr>
          <p:cNvPr id="5124" name="Slide Number Placeholder 5"/>
          <p:cNvSpPr>
            <a:spLocks noGrp="1"/>
          </p:cNvSpPr>
          <p:nvPr>
            <p:ph type="sldNum" sz="quarter" idx="12"/>
          </p:nvPr>
        </p:nvSpPr>
        <p:spPr>
          <a:noFill/>
        </p:spPr>
        <p:txBody>
          <a:bodyPr/>
          <a:lstStyle/>
          <a:p>
            <a:fld id="{B616D08F-F399-40F6-9907-57AF026D8A8B}" type="slidenum">
              <a:rPr lang="en-US" smtClean="0"/>
              <a:pPr/>
              <a:t>3</a:t>
            </a:fld>
            <a:endParaRPr lang="en-US" smtClean="0"/>
          </a:p>
        </p:txBody>
      </p:sp>
      <p:sp>
        <p:nvSpPr>
          <p:cNvPr id="5125" name="Rectangle 2"/>
          <p:cNvSpPr>
            <a:spLocks noGrp="1" noChangeArrowheads="1"/>
          </p:cNvSpPr>
          <p:nvPr>
            <p:ph type="title"/>
          </p:nvPr>
        </p:nvSpPr>
        <p:spPr/>
        <p:txBody>
          <a:bodyPr/>
          <a:lstStyle/>
          <a:p>
            <a:pPr eaLnBrk="1" hangingPunct="1"/>
            <a:r>
              <a:rPr lang="en-US" sz="3200" smtClean="0"/>
              <a:t>I/O Techniques</a:t>
            </a:r>
          </a:p>
        </p:txBody>
      </p:sp>
      <p:sp>
        <p:nvSpPr>
          <p:cNvPr id="5126" name="Rectangle 3"/>
          <p:cNvSpPr>
            <a:spLocks noGrp="1" noChangeArrowheads="1"/>
          </p:cNvSpPr>
          <p:nvPr>
            <p:ph type="body" idx="1"/>
          </p:nvPr>
        </p:nvSpPr>
        <p:spPr/>
        <p:txBody>
          <a:bodyPr/>
          <a:lstStyle/>
          <a:p>
            <a:pPr eaLnBrk="1" hangingPunct="1">
              <a:lnSpc>
                <a:spcPct val="90000"/>
              </a:lnSpc>
            </a:pPr>
            <a:r>
              <a:rPr lang="en-US" sz="2400" dirty="0" smtClean="0"/>
              <a:t>Polling:  </a:t>
            </a:r>
          </a:p>
          <a:p>
            <a:pPr lvl="1" eaLnBrk="1" hangingPunct="1">
              <a:lnSpc>
                <a:spcPct val="90000"/>
              </a:lnSpc>
            </a:pPr>
            <a:r>
              <a:rPr lang="en-US" sz="2000" dirty="0" smtClean="0"/>
              <a:t>pseudo-asynchronous</a:t>
            </a:r>
          </a:p>
          <a:p>
            <a:pPr lvl="2" eaLnBrk="1" hangingPunct="1">
              <a:lnSpc>
                <a:spcPct val="90000"/>
              </a:lnSpc>
            </a:pPr>
            <a:r>
              <a:rPr lang="en-US" sz="1800" dirty="0" smtClean="0"/>
              <a:t>Processor inspects (multiple) devices in rotation</a:t>
            </a:r>
          </a:p>
          <a:p>
            <a:pPr lvl="1" eaLnBrk="1" hangingPunct="1">
              <a:lnSpc>
                <a:spcPct val="90000"/>
              </a:lnSpc>
            </a:pPr>
            <a:r>
              <a:rPr lang="en-US" sz="2000" dirty="0" smtClean="0"/>
              <a:t>Even with several devices, </a:t>
            </a:r>
          </a:p>
          <a:p>
            <a:pPr lvl="2" eaLnBrk="1" hangingPunct="1">
              <a:lnSpc>
                <a:spcPct val="90000"/>
              </a:lnSpc>
            </a:pPr>
            <a:r>
              <a:rPr lang="en-US" sz="1800" dirty="0" smtClean="0"/>
              <a:t>processor may still be forced to do useless work or wait or both.</a:t>
            </a:r>
          </a:p>
          <a:p>
            <a:pPr eaLnBrk="1" hangingPunct="1">
              <a:lnSpc>
                <a:spcPct val="90000"/>
              </a:lnSpc>
            </a:pPr>
            <a:r>
              <a:rPr lang="en-US" sz="2400" dirty="0" smtClean="0"/>
              <a:t>Interrupts:</a:t>
            </a:r>
          </a:p>
          <a:p>
            <a:pPr lvl="1" eaLnBrk="1" hangingPunct="1">
              <a:lnSpc>
                <a:spcPct val="90000"/>
              </a:lnSpc>
            </a:pPr>
            <a:r>
              <a:rPr lang="en-US" sz="2000" dirty="0" smtClean="0"/>
              <a:t>Processor initiates I/O by requesting an operation with the device.</a:t>
            </a:r>
          </a:p>
          <a:p>
            <a:pPr lvl="2" eaLnBrk="1" hangingPunct="1">
              <a:lnSpc>
                <a:spcPct val="90000"/>
              </a:lnSpc>
            </a:pPr>
            <a:r>
              <a:rPr lang="en-US" sz="1800" dirty="0" smtClean="0"/>
              <a:t>May disconnect if response can’t be immediate, which is usually the case</a:t>
            </a:r>
          </a:p>
          <a:p>
            <a:pPr lvl="1" eaLnBrk="1" hangingPunct="1">
              <a:lnSpc>
                <a:spcPct val="90000"/>
              </a:lnSpc>
            </a:pPr>
            <a:r>
              <a:rPr lang="en-US" sz="2000" dirty="0" smtClean="0"/>
              <a:t>When device is ready with a response it interrupts the processor.</a:t>
            </a:r>
          </a:p>
          <a:p>
            <a:pPr lvl="2" eaLnBrk="1" hangingPunct="1">
              <a:lnSpc>
                <a:spcPct val="90000"/>
              </a:lnSpc>
            </a:pPr>
            <a:r>
              <a:rPr lang="en-US" sz="1800" dirty="0" smtClean="0"/>
              <a:t>Processor finishes I/O with the device.</a:t>
            </a:r>
          </a:p>
          <a:p>
            <a:pPr lvl="1" eaLnBrk="1" hangingPunct="1">
              <a:lnSpc>
                <a:spcPct val="90000"/>
              </a:lnSpc>
            </a:pPr>
            <a:r>
              <a:rPr lang="en-US" sz="2000" dirty="0" smtClean="0"/>
              <a:t>Asynchronous</a:t>
            </a:r>
          </a:p>
          <a:p>
            <a:pPr lvl="2" eaLnBrk="1" hangingPunct="1">
              <a:lnSpc>
                <a:spcPct val="90000"/>
              </a:lnSpc>
            </a:pPr>
            <a:r>
              <a:rPr lang="en-US" sz="1800" dirty="0" smtClean="0"/>
              <a:t>Data transfer between I/O device and memory still requires processor to execute instructions.</a:t>
            </a:r>
          </a:p>
          <a:p>
            <a:pPr lvl="1" eaLnBrk="1" hangingPunct="1">
              <a:lnSpc>
                <a:spcPct val="90000"/>
              </a:lnSpc>
            </a:pPr>
            <a:endParaRPr lang="en-US" sz="20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D9B86101-B9A5-4C41-9AB5-4D862D4152B6}" type="datetime1">
              <a:rPr lang="en-US" smtClean="0"/>
              <a:pPr/>
              <a:t>2/17/2020</a:t>
            </a:fld>
            <a:endParaRPr lang="en-US" smtClean="0"/>
          </a:p>
        </p:txBody>
      </p:sp>
      <p:sp>
        <p:nvSpPr>
          <p:cNvPr id="6148" name="Slide Number Placeholder 5"/>
          <p:cNvSpPr>
            <a:spLocks noGrp="1"/>
          </p:cNvSpPr>
          <p:nvPr>
            <p:ph type="sldNum" sz="quarter" idx="12"/>
          </p:nvPr>
        </p:nvSpPr>
        <p:spPr>
          <a:noFill/>
        </p:spPr>
        <p:txBody>
          <a:bodyPr/>
          <a:lstStyle/>
          <a:p>
            <a:fld id="{1922BF24-AC73-4A34-B9CD-54D779921507}" type="slidenum">
              <a:rPr lang="en-US" smtClean="0"/>
              <a:pPr/>
              <a:t>4</a:t>
            </a:fld>
            <a:endParaRPr lang="en-US" smtClean="0"/>
          </a:p>
        </p:txBody>
      </p:sp>
      <p:sp>
        <p:nvSpPr>
          <p:cNvPr id="6149" name="Rectangle 2"/>
          <p:cNvSpPr>
            <a:spLocks noGrp="1" noChangeArrowheads="1"/>
          </p:cNvSpPr>
          <p:nvPr>
            <p:ph type="title"/>
          </p:nvPr>
        </p:nvSpPr>
        <p:spPr/>
        <p:txBody>
          <a:bodyPr/>
          <a:lstStyle/>
          <a:p>
            <a:pPr eaLnBrk="1" hangingPunct="1"/>
            <a:r>
              <a:rPr lang="en-US" sz="3200" smtClean="0"/>
              <a:t>I/O Techniques</a:t>
            </a:r>
          </a:p>
        </p:txBody>
      </p:sp>
      <p:sp>
        <p:nvSpPr>
          <p:cNvPr id="6150" name="Rectangle 3"/>
          <p:cNvSpPr>
            <a:spLocks noGrp="1" noChangeArrowheads="1"/>
          </p:cNvSpPr>
          <p:nvPr>
            <p:ph type="body" idx="1"/>
          </p:nvPr>
        </p:nvSpPr>
        <p:spPr/>
        <p:txBody>
          <a:bodyPr/>
          <a:lstStyle/>
          <a:p>
            <a:pPr eaLnBrk="1" hangingPunct="1">
              <a:lnSpc>
                <a:spcPct val="90000"/>
              </a:lnSpc>
            </a:pPr>
            <a:r>
              <a:rPr lang="en-US" smtClean="0"/>
              <a:t>Direct Memory Access</a:t>
            </a:r>
          </a:p>
          <a:p>
            <a:pPr lvl="1" eaLnBrk="1" hangingPunct="1">
              <a:lnSpc>
                <a:spcPct val="90000"/>
              </a:lnSpc>
            </a:pPr>
            <a:r>
              <a:rPr lang="en-US" smtClean="0"/>
              <a:t>Processor initiates I/O</a:t>
            </a:r>
          </a:p>
          <a:p>
            <a:pPr lvl="1" eaLnBrk="1" hangingPunct="1">
              <a:lnSpc>
                <a:spcPct val="90000"/>
              </a:lnSpc>
            </a:pPr>
            <a:r>
              <a:rPr lang="en-US" smtClean="0"/>
              <a:t>DMA controller acts as an intermediary: </a:t>
            </a:r>
          </a:p>
          <a:p>
            <a:pPr lvl="2" eaLnBrk="1" hangingPunct="1">
              <a:lnSpc>
                <a:spcPct val="90000"/>
              </a:lnSpc>
            </a:pPr>
            <a:r>
              <a:rPr lang="en-US" smtClean="0"/>
              <a:t>interacts with the device, </a:t>
            </a:r>
          </a:p>
          <a:p>
            <a:pPr lvl="2" eaLnBrk="1" hangingPunct="1">
              <a:lnSpc>
                <a:spcPct val="90000"/>
              </a:lnSpc>
            </a:pPr>
            <a:r>
              <a:rPr lang="en-US" smtClean="0"/>
              <a:t>transfers data to/from memory as appropriate, and</a:t>
            </a:r>
          </a:p>
          <a:p>
            <a:pPr lvl="2" eaLnBrk="1" hangingPunct="1">
              <a:lnSpc>
                <a:spcPct val="90000"/>
              </a:lnSpc>
            </a:pPr>
            <a:r>
              <a:rPr lang="en-US" smtClean="0"/>
              <a:t>interrupts processor to signal completion. </a:t>
            </a:r>
          </a:p>
          <a:p>
            <a:pPr lvl="1" eaLnBrk="1" hangingPunct="1">
              <a:lnSpc>
                <a:spcPct val="90000"/>
              </a:lnSpc>
            </a:pPr>
            <a:r>
              <a:rPr lang="en-US" smtClean="0"/>
              <a:t>From the processor’s perspective DMA controller is yet another device</a:t>
            </a:r>
          </a:p>
          <a:p>
            <a:pPr lvl="2" eaLnBrk="1" hangingPunct="1">
              <a:lnSpc>
                <a:spcPct val="90000"/>
              </a:lnSpc>
            </a:pPr>
            <a:r>
              <a:rPr lang="en-US" smtClean="0"/>
              <a:t>But one that works at semiconductor speeds</a:t>
            </a:r>
          </a:p>
          <a:p>
            <a:pPr eaLnBrk="1" hangingPunct="1">
              <a:lnSpc>
                <a:spcPct val="90000"/>
              </a:lnSpc>
            </a:pPr>
            <a:r>
              <a:rPr lang="en-US" smtClean="0"/>
              <a:t>I/O Processor</a:t>
            </a:r>
          </a:p>
          <a:p>
            <a:pPr lvl="1" eaLnBrk="1" hangingPunct="1">
              <a:lnSpc>
                <a:spcPct val="90000"/>
              </a:lnSpc>
            </a:pPr>
            <a:r>
              <a:rPr lang="en-US" smtClean="0"/>
              <a:t>More sophisticated version of DMA controller with</a:t>
            </a:r>
          </a:p>
          <a:p>
            <a:pPr lvl="2" eaLnBrk="1" hangingPunct="1">
              <a:lnSpc>
                <a:spcPct val="90000"/>
              </a:lnSpc>
            </a:pPr>
            <a:r>
              <a:rPr lang="en-US" smtClean="0"/>
              <a:t>the ability to execute code: execute I/O routines, interact with the O/S etc.</a:t>
            </a:r>
          </a:p>
          <a:p>
            <a:pPr lvl="1" eaLnBrk="1" hangingPunct="1">
              <a:lnSpc>
                <a:spcPct val="90000"/>
              </a:lnSpc>
            </a:pPr>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017A4F72-1D3D-46B6-96EA-BC55215B78CB}" type="datetime1">
              <a:rPr lang="en-US" smtClean="0"/>
              <a:pPr/>
              <a:t>2/17/2020</a:t>
            </a:fld>
            <a:endParaRPr lang="en-US" smtClean="0"/>
          </a:p>
        </p:txBody>
      </p:sp>
      <p:sp>
        <p:nvSpPr>
          <p:cNvPr id="7172" name="Slide Number Placeholder 5"/>
          <p:cNvSpPr>
            <a:spLocks noGrp="1"/>
          </p:cNvSpPr>
          <p:nvPr>
            <p:ph type="sldNum" sz="quarter" idx="12"/>
          </p:nvPr>
        </p:nvSpPr>
        <p:spPr>
          <a:noFill/>
        </p:spPr>
        <p:txBody>
          <a:bodyPr/>
          <a:lstStyle/>
          <a:p>
            <a:fld id="{152C9690-52DA-4C64-B588-20CC7BB585E5}" type="slidenum">
              <a:rPr lang="en-US" smtClean="0"/>
              <a:pPr/>
              <a:t>5</a:t>
            </a:fld>
            <a:endParaRPr lang="en-US" smtClean="0"/>
          </a:p>
        </p:txBody>
      </p:sp>
      <p:sp>
        <p:nvSpPr>
          <p:cNvPr id="7173" name="Rectangle 2"/>
          <p:cNvSpPr>
            <a:spLocks noGrp="1" noChangeArrowheads="1"/>
          </p:cNvSpPr>
          <p:nvPr>
            <p:ph type="title"/>
          </p:nvPr>
        </p:nvSpPr>
        <p:spPr/>
        <p:txBody>
          <a:bodyPr/>
          <a:lstStyle/>
          <a:p>
            <a:pPr eaLnBrk="1" hangingPunct="1"/>
            <a:r>
              <a:rPr lang="en-US" sz="3200" smtClean="0"/>
              <a:t>I/O Performance</a:t>
            </a:r>
          </a:p>
        </p:txBody>
      </p:sp>
      <p:sp>
        <p:nvSpPr>
          <p:cNvPr id="7174" name="Rectangle 3"/>
          <p:cNvSpPr>
            <a:spLocks noGrp="1" noChangeArrowheads="1"/>
          </p:cNvSpPr>
          <p:nvPr>
            <p:ph type="body" idx="1"/>
          </p:nvPr>
        </p:nvSpPr>
        <p:spPr/>
        <p:txBody>
          <a:bodyPr/>
          <a:lstStyle/>
          <a:p>
            <a:pPr marL="457200" indent="-457200" eaLnBrk="1" hangingPunct="1">
              <a:lnSpc>
                <a:spcPct val="90000"/>
              </a:lnSpc>
            </a:pPr>
            <a:r>
              <a:rPr lang="en-US" sz="2400" smtClean="0"/>
              <a:t>I/O may be a small component of a program</a:t>
            </a:r>
          </a:p>
          <a:p>
            <a:pPr marL="838200" lvl="1" indent="-381000" eaLnBrk="1" hangingPunct="1">
              <a:lnSpc>
                <a:spcPct val="90000"/>
              </a:lnSpc>
            </a:pPr>
            <a:r>
              <a:rPr lang="en-US" sz="2000" smtClean="0"/>
              <a:t>Why worry about I/O performance?</a:t>
            </a:r>
          </a:p>
          <a:p>
            <a:pPr marL="457200" indent="-457200" eaLnBrk="1" hangingPunct="1">
              <a:lnSpc>
                <a:spcPct val="90000"/>
              </a:lnSpc>
            </a:pPr>
            <a:r>
              <a:rPr lang="en-US" sz="2400" smtClean="0"/>
              <a:t>Speed-up and Amdahl’s Law</a:t>
            </a:r>
          </a:p>
          <a:p>
            <a:pPr marL="838200" lvl="1" indent="-381000" eaLnBrk="1" hangingPunct="1">
              <a:lnSpc>
                <a:spcPct val="90000"/>
              </a:lnSpc>
            </a:pPr>
            <a:r>
              <a:rPr lang="en-US" sz="2000" smtClean="0"/>
              <a:t>Say I/O is a fraction </a:t>
            </a:r>
            <a:r>
              <a:rPr lang="en-US" sz="2000" smtClean="0">
                <a:solidFill>
                  <a:srgbClr val="CC3300"/>
                </a:solidFill>
              </a:rPr>
              <a:t>f</a:t>
            </a:r>
            <a:r>
              <a:rPr lang="en-US" sz="2000" smtClean="0"/>
              <a:t> of the total work-load.</a:t>
            </a:r>
          </a:p>
          <a:p>
            <a:pPr marL="838200" lvl="1" indent="-381000" eaLnBrk="1" hangingPunct="1">
              <a:lnSpc>
                <a:spcPct val="90000"/>
              </a:lnSpc>
            </a:pPr>
            <a:r>
              <a:rPr lang="en-US" sz="2000" smtClean="0"/>
              <a:t>And you improve the rest of the system by a factor of </a:t>
            </a:r>
            <a:r>
              <a:rPr lang="en-US" sz="2000" smtClean="0">
                <a:solidFill>
                  <a:srgbClr val="CC3300"/>
                </a:solidFill>
              </a:rPr>
              <a:t>x</a:t>
            </a:r>
          </a:p>
          <a:p>
            <a:pPr marL="838200" lvl="1" indent="-381000" eaLnBrk="1" hangingPunct="1">
              <a:lnSpc>
                <a:spcPct val="90000"/>
              </a:lnSpc>
            </a:pPr>
            <a:r>
              <a:rPr lang="en-US" sz="2000" smtClean="0"/>
              <a:t>Then the </a:t>
            </a:r>
            <a:r>
              <a:rPr lang="en-US" sz="2000" smtClean="0">
                <a:solidFill>
                  <a:srgbClr val="CC3300"/>
                </a:solidFill>
              </a:rPr>
              <a:t>effective speedup</a:t>
            </a:r>
            <a:r>
              <a:rPr lang="en-US" sz="2000" smtClean="0"/>
              <a:t> is:</a:t>
            </a:r>
          </a:p>
          <a:p>
            <a:pPr marL="1257300" lvl="2" indent="-342900" eaLnBrk="1" hangingPunct="1">
              <a:lnSpc>
                <a:spcPct val="90000"/>
              </a:lnSpc>
            </a:pPr>
            <a:r>
              <a:rPr lang="en-US" sz="1800" smtClean="0">
                <a:solidFill>
                  <a:srgbClr val="CC3300"/>
                </a:solidFill>
              </a:rPr>
              <a:t>T</a:t>
            </a:r>
            <a:r>
              <a:rPr lang="en-US" sz="1800" baseline="-25000" smtClean="0">
                <a:solidFill>
                  <a:srgbClr val="CC3300"/>
                </a:solidFill>
              </a:rPr>
              <a:t>origin</a:t>
            </a:r>
            <a:r>
              <a:rPr lang="en-US" sz="1800" smtClean="0">
                <a:solidFill>
                  <a:srgbClr val="CC3300"/>
                </a:solidFill>
              </a:rPr>
              <a:t> / (f*T</a:t>
            </a:r>
            <a:r>
              <a:rPr lang="en-US" sz="1800" baseline="-25000" smtClean="0">
                <a:solidFill>
                  <a:srgbClr val="CC3300"/>
                </a:solidFill>
              </a:rPr>
              <a:t>origin</a:t>
            </a:r>
            <a:r>
              <a:rPr lang="en-US" sz="1800" smtClean="0">
                <a:solidFill>
                  <a:srgbClr val="CC3300"/>
                </a:solidFill>
              </a:rPr>
              <a:t> + (1-f)*T</a:t>
            </a:r>
            <a:r>
              <a:rPr lang="en-US" sz="1800" baseline="-25000" smtClean="0">
                <a:solidFill>
                  <a:srgbClr val="CC3300"/>
                </a:solidFill>
              </a:rPr>
              <a:t>origin</a:t>
            </a:r>
            <a:r>
              <a:rPr lang="en-US" sz="1800" smtClean="0">
                <a:solidFill>
                  <a:srgbClr val="CC3300"/>
                </a:solidFill>
              </a:rPr>
              <a:t>/x)  = </a:t>
            </a:r>
            <a:r>
              <a:rPr lang="en-US" sz="1800" smtClean="0"/>
              <a:t>  </a:t>
            </a:r>
            <a:r>
              <a:rPr lang="en-US" smtClean="0">
                <a:solidFill>
                  <a:srgbClr val="CC3300"/>
                </a:solidFill>
              </a:rPr>
              <a:t>1/(f+(1-f)/x)</a:t>
            </a:r>
          </a:p>
          <a:p>
            <a:pPr marL="457200" indent="-457200" eaLnBrk="1" hangingPunct="1">
              <a:lnSpc>
                <a:spcPct val="90000"/>
              </a:lnSpc>
            </a:pPr>
            <a:r>
              <a:rPr lang="en-US" sz="2400" smtClean="0"/>
              <a:t>Implications of Amdahl’s Law:</a:t>
            </a:r>
          </a:p>
          <a:p>
            <a:pPr marL="838200" lvl="1" indent="-381000" eaLnBrk="1" hangingPunct="1">
              <a:lnSpc>
                <a:spcPct val="90000"/>
              </a:lnSpc>
            </a:pPr>
            <a:r>
              <a:rPr lang="en-US" sz="2000" smtClean="0"/>
              <a:t>Example:</a:t>
            </a:r>
          </a:p>
          <a:p>
            <a:pPr marL="1257300" lvl="2" indent="-342900" eaLnBrk="1" hangingPunct="1">
              <a:lnSpc>
                <a:spcPct val="90000"/>
              </a:lnSpc>
            </a:pPr>
            <a:r>
              <a:rPr lang="en-US" sz="1800" smtClean="0"/>
              <a:t>if </a:t>
            </a:r>
            <a:r>
              <a:rPr lang="en-US" sz="1800" smtClean="0">
                <a:solidFill>
                  <a:srgbClr val="CC3300"/>
                </a:solidFill>
              </a:rPr>
              <a:t>10%</a:t>
            </a:r>
            <a:r>
              <a:rPr lang="en-US" sz="1800" smtClean="0"/>
              <a:t> of time is spent in I/O     and      </a:t>
            </a:r>
          </a:p>
          <a:p>
            <a:pPr marL="1257300" lvl="2" indent="-342900" eaLnBrk="1" hangingPunct="1">
              <a:lnSpc>
                <a:spcPct val="90000"/>
              </a:lnSpc>
            </a:pPr>
            <a:r>
              <a:rPr lang="en-US" sz="1800" smtClean="0"/>
              <a:t>rest of the system performance improves by a factor of </a:t>
            </a:r>
            <a:r>
              <a:rPr lang="en-US" sz="1800" smtClean="0">
                <a:solidFill>
                  <a:srgbClr val="CC3300"/>
                </a:solidFill>
              </a:rPr>
              <a:t>100</a:t>
            </a:r>
            <a:r>
              <a:rPr lang="en-US" sz="1800" smtClean="0"/>
              <a:t> </a:t>
            </a:r>
          </a:p>
          <a:p>
            <a:pPr marL="1257300" lvl="2" indent="-342900" eaLnBrk="1" hangingPunct="1">
              <a:lnSpc>
                <a:spcPct val="90000"/>
              </a:lnSpc>
            </a:pPr>
            <a:r>
              <a:rPr lang="en-US" sz="1800" smtClean="0"/>
              <a:t>then the effective speedup is </a:t>
            </a:r>
          </a:p>
          <a:p>
            <a:pPr marL="1257300" lvl="2" indent="-342900" eaLnBrk="1" hangingPunct="1">
              <a:lnSpc>
                <a:spcPct val="90000"/>
              </a:lnSpc>
            </a:pPr>
            <a:r>
              <a:rPr lang="en-US" sz="1800" smtClean="0">
                <a:solidFill>
                  <a:srgbClr val="CC3300"/>
                </a:solidFill>
              </a:rPr>
              <a:t>        1/(0.1 + 0.9/100)  =     1/0.109         = 9.17</a:t>
            </a:r>
            <a:r>
              <a:rPr lang="en-US" sz="1800" smtClean="0"/>
              <a:t> (approx.) </a:t>
            </a:r>
          </a:p>
          <a:p>
            <a:pPr marL="838200" lvl="1" indent="-381000" eaLnBrk="1" hangingPunct="1">
              <a:lnSpc>
                <a:spcPct val="90000"/>
              </a:lnSpc>
            </a:pPr>
            <a:r>
              <a:rPr lang="en-US" sz="2000" smtClean="0"/>
              <a:t>At the limit </a:t>
            </a:r>
          </a:p>
          <a:p>
            <a:pPr marL="1257300" lvl="2" indent="-342900" eaLnBrk="1" hangingPunct="1">
              <a:lnSpc>
                <a:spcPct val="90000"/>
              </a:lnSpc>
            </a:pPr>
            <a:r>
              <a:rPr lang="en-US" sz="1800" smtClean="0">
                <a:solidFill>
                  <a:srgbClr val="CC3300"/>
                </a:solidFill>
              </a:rPr>
              <a:t>Lt </a:t>
            </a:r>
            <a:r>
              <a:rPr lang="en-US" sz="1800" baseline="-25000" smtClean="0">
                <a:solidFill>
                  <a:srgbClr val="CC3300"/>
                </a:solidFill>
              </a:rPr>
              <a:t>x</a:t>
            </a:r>
            <a:r>
              <a:rPr lang="en-US" sz="1800" baseline="-25000" smtClean="0">
                <a:solidFill>
                  <a:srgbClr val="CC3300"/>
                </a:solidFill>
                <a:sym typeface="Wingdings" pitchFamily="2" charset="2"/>
              </a:rPr>
              <a:t></a:t>
            </a:r>
            <a:r>
              <a:rPr lang="en-US" sz="1800" baseline="-25000" smtClean="0">
                <a:solidFill>
                  <a:srgbClr val="CC3300"/>
                </a:solidFill>
                <a:latin typeface="Arial Unicode MS" pitchFamily="34" charset="-128"/>
                <a:ea typeface="Arial Unicode MS" pitchFamily="34" charset="-128"/>
                <a:cs typeface="Arial Unicode MS" pitchFamily="34" charset="-128"/>
                <a:sym typeface="Wingdings" pitchFamily="2" charset="2"/>
              </a:rPr>
              <a:t>∞</a:t>
            </a:r>
            <a:r>
              <a:rPr lang="en-US" sz="1800" smtClean="0">
                <a:solidFill>
                  <a:srgbClr val="CC3300"/>
                </a:solidFill>
              </a:rPr>
              <a:t> (Speedup)  =  1/(f + 0)  = 1/f</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517AAA49-5649-4C53-9B18-4F9F13D0A507}" type="datetime1">
              <a:rPr lang="en-US" smtClean="0"/>
              <a:pPr/>
              <a:t>2/17/2020</a:t>
            </a:fld>
            <a:endParaRPr lang="en-US" smtClean="0"/>
          </a:p>
        </p:txBody>
      </p:sp>
      <p:sp>
        <p:nvSpPr>
          <p:cNvPr id="8196" name="Slide Number Placeholder 5"/>
          <p:cNvSpPr>
            <a:spLocks noGrp="1"/>
          </p:cNvSpPr>
          <p:nvPr>
            <p:ph type="sldNum" sz="quarter" idx="12"/>
          </p:nvPr>
        </p:nvSpPr>
        <p:spPr>
          <a:noFill/>
        </p:spPr>
        <p:txBody>
          <a:bodyPr/>
          <a:lstStyle/>
          <a:p>
            <a:fld id="{679BA651-99A6-4D6E-8D95-9AE46945D8F0}" type="slidenum">
              <a:rPr lang="en-US" smtClean="0"/>
              <a:pPr/>
              <a:t>6</a:t>
            </a:fld>
            <a:endParaRPr lang="en-US" smtClean="0"/>
          </a:p>
        </p:txBody>
      </p:sp>
      <p:sp>
        <p:nvSpPr>
          <p:cNvPr id="8197" name="Rectangle 2"/>
          <p:cNvSpPr>
            <a:spLocks noGrp="1" noChangeArrowheads="1"/>
          </p:cNvSpPr>
          <p:nvPr>
            <p:ph type="title"/>
          </p:nvPr>
        </p:nvSpPr>
        <p:spPr/>
        <p:txBody>
          <a:bodyPr/>
          <a:lstStyle/>
          <a:p>
            <a:pPr eaLnBrk="1" hangingPunct="1"/>
            <a:r>
              <a:rPr lang="en-US" sz="3200" smtClean="0"/>
              <a:t>I/O - Performance Parameters</a:t>
            </a:r>
          </a:p>
        </p:txBody>
      </p:sp>
      <p:sp>
        <p:nvSpPr>
          <p:cNvPr id="8198" name="Rectangle 3"/>
          <p:cNvSpPr>
            <a:spLocks noGrp="1" noChangeArrowheads="1"/>
          </p:cNvSpPr>
          <p:nvPr>
            <p:ph type="body" idx="1"/>
          </p:nvPr>
        </p:nvSpPr>
        <p:spPr/>
        <p:txBody>
          <a:bodyPr/>
          <a:lstStyle/>
          <a:p>
            <a:pPr eaLnBrk="1" hangingPunct="1"/>
            <a:r>
              <a:rPr lang="en-US" smtClean="0"/>
              <a:t>I/O Rate</a:t>
            </a:r>
          </a:p>
          <a:p>
            <a:pPr lvl="1" eaLnBrk="1" hangingPunct="1"/>
            <a:r>
              <a:rPr lang="en-US" smtClean="0"/>
              <a:t>Number of I/O operations per unit time</a:t>
            </a:r>
          </a:p>
          <a:p>
            <a:pPr eaLnBrk="1" hangingPunct="1"/>
            <a:r>
              <a:rPr lang="en-US" smtClean="0"/>
              <a:t>Data Transfer Rate</a:t>
            </a:r>
          </a:p>
          <a:p>
            <a:pPr lvl="1" eaLnBrk="1" hangingPunct="1"/>
            <a:r>
              <a:rPr lang="en-US" smtClean="0"/>
              <a:t>Affects Time Taken for completion of a single I/O operation.</a:t>
            </a:r>
          </a:p>
          <a:p>
            <a:pPr eaLnBrk="1" hangingPunct="1"/>
            <a:r>
              <a:rPr lang="en-US" smtClean="0"/>
              <a:t>I/O Performance depends on various factors:</a:t>
            </a:r>
          </a:p>
          <a:p>
            <a:pPr lvl="1" eaLnBrk="1" hangingPunct="1"/>
            <a:r>
              <a:rPr lang="en-US" smtClean="0"/>
              <a:t>The specific I/O device </a:t>
            </a:r>
          </a:p>
          <a:p>
            <a:pPr lvl="1" eaLnBrk="1" hangingPunct="1"/>
            <a:r>
              <a:rPr lang="en-US" smtClean="0"/>
              <a:t>Processing Overhead</a:t>
            </a:r>
          </a:p>
          <a:p>
            <a:pPr lvl="2" eaLnBrk="1" hangingPunct="1"/>
            <a:r>
              <a:rPr lang="en-US" smtClean="0"/>
              <a:t>Architecture and Operating Systems Design </a:t>
            </a:r>
          </a:p>
          <a:p>
            <a:pPr lvl="3" eaLnBrk="1" hangingPunct="1"/>
            <a:r>
              <a:rPr lang="en-US" smtClean="0"/>
              <a:t>E.g. DMA performance, availability of buffer cache </a:t>
            </a:r>
          </a:p>
          <a:p>
            <a:pPr lvl="1"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7772400" cy="457200"/>
          </a:xfrm>
        </p:spPr>
        <p:txBody>
          <a:bodyPr/>
          <a:lstStyle/>
          <a:p>
            <a:pPr eaLnBrk="1" hangingPunct="1"/>
            <a:r>
              <a:rPr lang="en-US" sz="3200" dirty="0" smtClean="0"/>
              <a:t>What is a Bus ?</a:t>
            </a:r>
          </a:p>
        </p:txBody>
      </p:sp>
      <p:sp>
        <p:nvSpPr>
          <p:cNvPr id="311299" name="Rectangle 3"/>
          <p:cNvSpPr>
            <a:spLocks noGrp="1" noChangeArrowheads="1"/>
          </p:cNvSpPr>
          <p:nvPr>
            <p:ph type="body" idx="4294967295"/>
          </p:nvPr>
        </p:nvSpPr>
        <p:spPr>
          <a:xfrm>
            <a:off x="457200" y="838200"/>
            <a:ext cx="8382000" cy="5334000"/>
          </a:xfrm>
        </p:spPr>
        <p:txBody>
          <a:bodyPr/>
          <a:lstStyle/>
          <a:p>
            <a:pPr eaLnBrk="1" hangingPunct="1">
              <a:lnSpc>
                <a:spcPct val="90000"/>
              </a:lnSpc>
            </a:pPr>
            <a:r>
              <a:rPr lang="en-US" sz="2400" dirty="0" smtClean="0"/>
              <a:t>A bus is </a:t>
            </a:r>
          </a:p>
          <a:p>
            <a:pPr lvl="1" eaLnBrk="1" hangingPunct="1">
              <a:lnSpc>
                <a:spcPct val="90000"/>
              </a:lnSpc>
            </a:pPr>
            <a:r>
              <a:rPr lang="en-US" sz="2000" dirty="0" smtClean="0"/>
              <a:t>a shared communication link between sub- systems of a computer and </a:t>
            </a:r>
          </a:p>
          <a:p>
            <a:pPr lvl="1" eaLnBrk="1" hangingPunct="1">
              <a:lnSpc>
                <a:spcPct val="90000"/>
              </a:lnSpc>
            </a:pPr>
            <a:r>
              <a:rPr lang="en-US" sz="2000" dirty="0" smtClean="0"/>
              <a:t>an associated protocol for communication </a:t>
            </a:r>
          </a:p>
          <a:p>
            <a:pPr lvl="2" eaLnBrk="1" hangingPunct="1">
              <a:lnSpc>
                <a:spcPct val="90000"/>
              </a:lnSpc>
            </a:pPr>
            <a:r>
              <a:rPr lang="en-US" sz="1600" dirty="0" smtClean="0"/>
              <a:t>Note: A protocol is a set of rules - often specified formally.</a:t>
            </a:r>
          </a:p>
          <a:p>
            <a:pPr eaLnBrk="1" hangingPunct="1">
              <a:lnSpc>
                <a:spcPct val="90000"/>
              </a:lnSpc>
            </a:pPr>
            <a:r>
              <a:rPr lang="en-US" sz="2400" dirty="0" smtClean="0"/>
              <a:t>E.g. </a:t>
            </a:r>
          </a:p>
          <a:p>
            <a:pPr lvl="1" eaLnBrk="1" hangingPunct="1">
              <a:lnSpc>
                <a:spcPct val="90000"/>
              </a:lnSpc>
            </a:pPr>
            <a:r>
              <a:rPr lang="en-US" sz="2000" dirty="0" smtClean="0"/>
              <a:t>Single Shared bus </a:t>
            </a:r>
          </a:p>
          <a:p>
            <a:pPr lvl="1" eaLnBrk="1" hangingPunct="1">
              <a:lnSpc>
                <a:spcPct val="90000"/>
              </a:lnSpc>
              <a:buFontTx/>
              <a:buNone/>
            </a:pPr>
            <a:r>
              <a:rPr lang="en-US" sz="2000" dirty="0" smtClean="0"/>
              <a:t>  </a:t>
            </a:r>
          </a:p>
          <a:p>
            <a:pPr lvl="1" eaLnBrk="1" hangingPunct="1">
              <a:lnSpc>
                <a:spcPct val="90000"/>
              </a:lnSpc>
              <a:buFontTx/>
              <a:buNone/>
            </a:pPr>
            <a:endParaRPr lang="en-US" sz="2000" dirty="0" smtClean="0"/>
          </a:p>
          <a:p>
            <a:pPr lvl="1" eaLnBrk="1" hangingPunct="1">
              <a:lnSpc>
                <a:spcPct val="90000"/>
              </a:lnSpc>
              <a:buFontTx/>
              <a:buNone/>
            </a:pPr>
            <a:endParaRPr lang="en-US" sz="2000" dirty="0" smtClean="0"/>
          </a:p>
          <a:p>
            <a:pPr lvl="1" eaLnBrk="1" hangingPunct="1">
              <a:lnSpc>
                <a:spcPct val="90000"/>
              </a:lnSpc>
              <a:buFontTx/>
              <a:buNone/>
            </a:pPr>
            <a:endParaRPr lang="en-US" sz="2000" dirty="0" smtClean="0"/>
          </a:p>
          <a:p>
            <a:pPr lvl="1" eaLnBrk="1" hangingPunct="1">
              <a:lnSpc>
                <a:spcPct val="90000"/>
              </a:lnSpc>
              <a:buFontTx/>
              <a:buNone/>
            </a:pPr>
            <a:endParaRPr lang="en-US" sz="2000" dirty="0" smtClean="0"/>
          </a:p>
          <a:p>
            <a:pPr lvl="1" eaLnBrk="1" hangingPunct="1">
              <a:lnSpc>
                <a:spcPct val="90000"/>
              </a:lnSpc>
              <a:buFontTx/>
              <a:buNone/>
            </a:pPr>
            <a:endParaRPr lang="en-US" sz="2000" dirty="0" smtClean="0"/>
          </a:p>
          <a:p>
            <a:pPr lvl="1" eaLnBrk="1" hangingPunct="1">
              <a:lnSpc>
                <a:spcPct val="90000"/>
              </a:lnSpc>
              <a:buFontTx/>
              <a:buNone/>
            </a:pPr>
            <a:endParaRPr lang="en-US" sz="2000" dirty="0" smtClean="0"/>
          </a:p>
          <a:p>
            <a:pPr lvl="1" eaLnBrk="1" hangingPunct="1">
              <a:lnSpc>
                <a:spcPct val="90000"/>
              </a:lnSpc>
              <a:buFontTx/>
              <a:buNone/>
            </a:pPr>
            <a:endParaRPr lang="en-US" sz="2000" dirty="0" smtClean="0"/>
          </a:p>
          <a:p>
            <a:pPr lvl="1" eaLnBrk="1" hangingPunct="1">
              <a:lnSpc>
                <a:spcPct val="90000"/>
              </a:lnSpc>
            </a:pPr>
            <a:r>
              <a:rPr lang="en-US" sz="2000" dirty="0" smtClean="0"/>
              <a:t>Separate system bus and I/O bus </a:t>
            </a:r>
          </a:p>
        </p:txBody>
      </p:sp>
      <p:grpSp>
        <p:nvGrpSpPr>
          <p:cNvPr id="2" name="Group 4"/>
          <p:cNvGrpSpPr>
            <a:grpSpLocks/>
          </p:cNvGrpSpPr>
          <p:nvPr/>
        </p:nvGrpSpPr>
        <p:grpSpPr bwMode="auto">
          <a:xfrm>
            <a:off x="3352800" y="3200400"/>
            <a:ext cx="5330825" cy="2667000"/>
            <a:chOff x="672" y="1008"/>
            <a:chExt cx="4560" cy="2496"/>
          </a:xfrm>
        </p:grpSpPr>
        <p:grpSp>
          <p:nvGrpSpPr>
            <p:cNvPr id="9221" name="Group 5"/>
            <p:cNvGrpSpPr>
              <a:grpSpLocks/>
            </p:cNvGrpSpPr>
            <p:nvPr/>
          </p:nvGrpSpPr>
          <p:grpSpPr bwMode="auto">
            <a:xfrm>
              <a:off x="672" y="1008"/>
              <a:ext cx="4560" cy="2496"/>
              <a:chOff x="672" y="1104"/>
              <a:chExt cx="4560" cy="2496"/>
            </a:xfrm>
          </p:grpSpPr>
          <p:sp>
            <p:nvSpPr>
              <p:cNvPr id="9223" name="Rectangle 6"/>
              <p:cNvSpPr>
                <a:spLocks noChangeArrowheads="1"/>
              </p:cNvSpPr>
              <p:nvPr/>
            </p:nvSpPr>
            <p:spPr bwMode="auto">
              <a:xfrm>
                <a:off x="672" y="1248"/>
                <a:ext cx="384" cy="230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224" name="Line 7"/>
              <p:cNvSpPr>
                <a:spLocks noChangeShapeType="1"/>
              </p:cNvSpPr>
              <p:nvPr/>
            </p:nvSpPr>
            <p:spPr bwMode="auto">
              <a:xfrm>
                <a:off x="1056" y="1968"/>
                <a:ext cx="4176" cy="0"/>
              </a:xfrm>
              <a:prstGeom prst="line">
                <a:avLst/>
              </a:prstGeom>
              <a:noFill/>
              <a:ln w="57150">
                <a:solidFill>
                  <a:schemeClr val="tx1"/>
                </a:solidFill>
                <a:round/>
                <a:headEnd type="triangle" w="med" len="med"/>
                <a:tailEnd type="triangle" w="med" len="med"/>
              </a:ln>
            </p:spPr>
            <p:txBody>
              <a:bodyPr/>
              <a:lstStyle/>
              <a:p>
                <a:endParaRPr lang="en-US"/>
              </a:p>
            </p:txBody>
          </p:sp>
          <p:sp>
            <p:nvSpPr>
              <p:cNvPr id="9225" name="Text Box 8"/>
              <p:cNvSpPr txBox="1">
                <a:spLocks noChangeArrowheads="1"/>
              </p:cNvSpPr>
              <p:nvPr/>
            </p:nvSpPr>
            <p:spPr bwMode="auto">
              <a:xfrm>
                <a:off x="1248" y="1750"/>
                <a:ext cx="987" cy="315"/>
              </a:xfrm>
              <a:prstGeom prst="rect">
                <a:avLst/>
              </a:prstGeom>
              <a:noFill/>
              <a:ln w="9525">
                <a:noFill/>
                <a:miter lim="800000"/>
                <a:headEnd/>
                <a:tailEnd/>
              </a:ln>
            </p:spPr>
            <p:txBody>
              <a:bodyPr wrap="none">
                <a:spAutoFit/>
              </a:bodyPr>
              <a:lstStyle/>
              <a:p>
                <a:pPr algn="l" eaLnBrk="0" hangingPunct="0"/>
                <a:r>
                  <a:rPr lang="en-US" sz="1600">
                    <a:solidFill>
                      <a:srgbClr val="000000"/>
                    </a:solidFill>
                    <a:latin typeface="Arial" charset="0"/>
                  </a:rPr>
                  <a:t>Data Lines</a:t>
                </a:r>
              </a:p>
            </p:txBody>
          </p:sp>
          <p:sp>
            <p:nvSpPr>
              <p:cNvPr id="9226" name="Line 9"/>
              <p:cNvSpPr>
                <a:spLocks noChangeShapeType="1"/>
              </p:cNvSpPr>
              <p:nvPr/>
            </p:nvSpPr>
            <p:spPr bwMode="auto">
              <a:xfrm>
                <a:off x="1056" y="2496"/>
                <a:ext cx="4176" cy="0"/>
              </a:xfrm>
              <a:prstGeom prst="line">
                <a:avLst/>
              </a:prstGeom>
              <a:noFill/>
              <a:ln w="57150">
                <a:solidFill>
                  <a:schemeClr val="tx1"/>
                </a:solidFill>
                <a:round/>
                <a:headEnd type="triangle" w="med" len="med"/>
                <a:tailEnd type="triangle" w="med" len="med"/>
              </a:ln>
            </p:spPr>
            <p:txBody>
              <a:bodyPr/>
              <a:lstStyle/>
              <a:p>
                <a:endParaRPr lang="en-US"/>
              </a:p>
            </p:txBody>
          </p:sp>
          <p:sp>
            <p:nvSpPr>
              <p:cNvPr id="9227" name="Text Box 10"/>
              <p:cNvSpPr txBox="1">
                <a:spLocks noChangeArrowheads="1"/>
              </p:cNvSpPr>
              <p:nvPr/>
            </p:nvSpPr>
            <p:spPr bwMode="auto">
              <a:xfrm>
                <a:off x="1297" y="2230"/>
                <a:ext cx="1180" cy="315"/>
              </a:xfrm>
              <a:prstGeom prst="rect">
                <a:avLst/>
              </a:prstGeom>
              <a:noFill/>
              <a:ln w="9525">
                <a:noFill/>
                <a:miter lim="800000"/>
                <a:headEnd/>
                <a:tailEnd/>
              </a:ln>
            </p:spPr>
            <p:txBody>
              <a:bodyPr wrap="none">
                <a:spAutoFit/>
              </a:bodyPr>
              <a:lstStyle/>
              <a:p>
                <a:pPr algn="l" eaLnBrk="0" hangingPunct="0"/>
                <a:r>
                  <a:rPr lang="en-US" sz="1600">
                    <a:solidFill>
                      <a:srgbClr val="000000"/>
                    </a:solidFill>
                    <a:latin typeface="Arial" charset="0"/>
                  </a:rPr>
                  <a:t>Control Lines</a:t>
                </a:r>
              </a:p>
            </p:txBody>
          </p:sp>
          <p:sp>
            <p:nvSpPr>
              <p:cNvPr id="9228" name="Line 11"/>
              <p:cNvSpPr>
                <a:spLocks noChangeShapeType="1"/>
              </p:cNvSpPr>
              <p:nvPr/>
            </p:nvSpPr>
            <p:spPr bwMode="auto">
              <a:xfrm>
                <a:off x="1056" y="2928"/>
                <a:ext cx="4128" cy="0"/>
              </a:xfrm>
              <a:prstGeom prst="line">
                <a:avLst/>
              </a:prstGeom>
              <a:noFill/>
              <a:ln w="57150" cmpd="thinThick">
                <a:solidFill>
                  <a:schemeClr val="tx1"/>
                </a:solidFill>
                <a:round/>
                <a:headEnd/>
                <a:tailEnd type="triangle" w="med" len="med"/>
              </a:ln>
            </p:spPr>
            <p:txBody>
              <a:bodyPr/>
              <a:lstStyle/>
              <a:p>
                <a:endParaRPr lang="en-US"/>
              </a:p>
            </p:txBody>
          </p:sp>
          <p:sp>
            <p:nvSpPr>
              <p:cNvPr id="9229" name="Text Box 12"/>
              <p:cNvSpPr txBox="1">
                <a:spLocks noChangeArrowheads="1"/>
              </p:cNvSpPr>
              <p:nvPr/>
            </p:nvSpPr>
            <p:spPr bwMode="auto">
              <a:xfrm>
                <a:off x="1094" y="2703"/>
                <a:ext cx="1258" cy="315"/>
              </a:xfrm>
              <a:prstGeom prst="rect">
                <a:avLst/>
              </a:prstGeom>
              <a:noFill/>
              <a:ln w="9525">
                <a:noFill/>
                <a:miter lim="800000"/>
                <a:headEnd/>
                <a:tailEnd/>
              </a:ln>
            </p:spPr>
            <p:txBody>
              <a:bodyPr wrap="none">
                <a:spAutoFit/>
              </a:bodyPr>
              <a:lstStyle/>
              <a:p>
                <a:pPr algn="l" eaLnBrk="0" hangingPunct="0"/>
                <a:r>
                  <a:rPr lang="en-US" sz="1600">
                    <a:solidFill>
                      <a:srgbClr val="000000"/>
                    </a:solidFill>
                    <a:latin typeface="Arial" charset="0"/>
                  </a:rPr>
                  <a:t>Address Lines</a:t>
                </a:r>
              </a:p>
            </p:txBody>
          </p:sp>
          <p:sp>
            <p:nvSpPr>
              <p:cNvPr id="9230" name="Rectangle 13"/>
              <p:cNvSpPr>
                <a:spLocks noChangeArrowheads="1"/>
              </p:cNvSpPr>
              <p:nvPr/>
            </p:nvSpPr>
            <p:spPr bwMode="auto">
              <a:xfrm>
                <a:off x="2640" y="1104"/>
                <a:ext cx="1584"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600">
                    <a:latin typeface="Arial" charset="0"/>
                  </a:rPr>
                  <a:t>Memory</a:t>
                </a:r>
              </a:p>
            </p:txBody>
          </p:sp>
          <p:sp>
            <p:nvSpPr>
              <p:cNvPr id="9231" name="Line 14"/>
              <p:cNvSpPr>
                <a:spLocks noChangeShapeType="1"/>
              </p:cNvSpPr>
              <p:nvPr/>
            </p:nvSpPr>
            <p:spPr bwMode="auto">
              <a:xfrm flipV="1">
                <a:off x="2880" y="1488"/>
                <a:ext cx="0" cy="480"/>
              </a:xfrm>
              <a:prstGeom prst="line">
                <a:avLst/>
              </a:prstGeom>
              <a:noFill/>
              <a:ln w="38100">
                <a:solidFill>
                  <a:schemeClr val="tx1"/>
                </a:solidFill>
                <a:round/>
                <a:headEnd type="triangle" w="med" len="med"/>
                <a:tailEnd type="triangle" w="med" len="med"/>
              </a:ln>
            </p:spPr>
            <p:txBody>
              <a:bodyPr/>
              <a:lstStyle/>
              <a:p>
                <a:endParaRPr lang="en-US"/>
              </a:p>
            </p:txBody>
          </p:sp>
          <p:sp>
            <p:nvSpPr>
              <p:cNvPr id="9232" name="Line 15"/>
              <p:cNvSpPr>
                <a:spLocks noChangeShapeType="1"/>
              </p:cNvSpPr>
              <p:nvPr/>
            </p:nvSpPr>
            <p:spPr bwMode="auto">
              <a:xfrm flipV="1">
                <a:off x="3072" y="1488"/>
                <a:ext cx="0" cy="1008"/>
              </a:xfrm>
              <a:prstGeom prst="line">
                <a:avLst/>
              </a:prstGeom>
              <a:noFill/>
              <a:ln w="38100">
                <a:solidFill>
                  <a:schemeClr val="tx1"/>
                </a:solidFill>
                <a:round/>
                <a:headEnd type="triangle" w="med" len="med"/>
                <a:tailEnd type="triangle" w="med" len="med"/>
              </a:ln>
            </p:spPr>
            <p:txBody>
              <a:bodyPr/>
              <a:lstStyle/>
              <a:p>
                <a:endParaRPr lang="en-US"/>
              </a:p>
            </p:txBody>
          </p:sp>
          <p:sp>
            <p:nvSpPr>
              <p:cNvPr id="9233" name="Line 16"/>
              <p:cNvSpPr>
                <a:spLocks noChangeShapeType="1"/>
              </p:cNvSpPr>
              <p:nvPr/>
            </p:nvSpPr>
            <p:spPr bwMode="auto">
              <a:xfrm flipV="1">
                <a:off x="3264" y="1488"/>
                <a:ext cx="0" cy="1440"/>
              </a:xfrm>
              <a:prstGeom prst="line">
                <a:avLst/>
              </a:prstGeom>
              <a:noFill/>
              <a:ln w="57150" cmpd="thinThick">
                <a:solidFill>
                  <a:schemeClr val="tx1"/>
                </a:solidFill>
                <a:round/>
                <a:headEnd/>
                <a:tailEnd type="triangle" w="med" len="med"/>
              </a:ln>
            </p:spPr>
            <p:txBody>
              <a:bodyPr/>
              <a:lstStyle/>
              <a:p>
                <a:endParaRPr lang="en-US"/>
              </a:p>
            </p:txBody>
          </p:sp>
          <p:sp>
            <p:nvSpPr>
              <p:cNvPr id="9234" name="Rectangle 17"/>
              <p:cNvSpPr>
                <a:spLocks noChangeArrowheads="1"/>
              </p:cNvSpPr>
              <p:nvPr/>
            </p:nvSpPr>
            <p:spPr bwMode="auto">
              <a:xfrm>
                <a:off x="3456" y="3216"/>
                <a:ext cx="480"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I/O</a:t>
                </a:r>
              </a:p>
            </p:txBody>
          </p:sp>
          <p:sp>
            <p:nvSpPr>
              <p:cNvPr id="9235" name="Rectangle 18"/>
              <p:cNvSpPr>
                <a:spLocks noChangeArrowheads="1"/>
              </p:cNvSpPr>
              <p:nvPr/>
            </p:nvSpPr>
            <p:spPr bwMode="auto">
              <a:xfrm>
                <a:off x="4320" y="3216"/>
                <a:ext cx="480" cy="384"/>
              </a:xfrm>
              <a:prstGeom prst="rect">
                <a:avLst/>
              </a:prstGeom>
              <a:solidFill>
                <a:schemeClr val="accent1"/>
              </a:solidFill>
              <a:ln w="9525">
                <a:solidFill>
                  <a:schemeClr val="tx1"/>
                </a:solidFill>
                <a:miter lim="800000"/>
                <a:headEnd/>
                <a:tailEnd/>
              </a:ln>
            </p:spPr>
            <p:txBody>
              <a:bodyPr wrap="none" anchor="ctr"/>
              <a:lstStyle/>
              <a:p>
                <a:pPr eaLnBrk="0" hangingPunct="0"/>
                <a:r>
                  <a:rPr lang="en-US" sz="1800">
                    <a:latin typeface="Arial" charset="0"/>
                  </a:rPr>
                  <a:t>I/O</a:t>
                </a:r>
              </a:p>
            </p:txBody>
          </p:sp>
          <p:sp>
            <p:nvSpPr>
              <p:cNvPr id="9236" name="Line 19"/>
              <p:cNvSpPr>
                <a:spLocks noChangeShapeType="1"/>
              </p:cNvSpPr>
              <p:nvPr/>
            </p:nvSpPr>
            <p:spPr bwMode="auto">
              <a:xfrm>
                <a:off x="3504" y="1968"/>
                <a:ext cx="0" cy="1248"/>
              </a:xfrm>
              <a:prstGeom prst="line">
                <a:avLst/>
              </a:prstGeom>
              <a:noFill/>
              <a:ln w="38100">
                <a:solidFill>
                  <a:schemeClr val="tx1"/>
                </a:solidFill>
                <a:round/>
                <a:headEnd type="triangle" w="med" len="med"/>
                <a:tailEnd type="triangle" w="med" len="med"/>
              </a:ln>
            </p:spPr>
            <p:txBody>
              <a:bodyPr/>
              <a:lstStyle/>
              <a:p>
                <a:endParaRPr lang="en-US"/>
              </a:p>
            </p:txBody>
          </p:sp>
          <p:sp>
            <p:nvSpPr>
              <p:cNvPr id="9237" name="Line 20"/>
              <p:cNvSpPr>
                <a:spLocks noChangeShapeType="1"/>
              </p:cNvSpPr>
              <p:nvPr/>
            </p:nvSpPr>
            <p:spPr bwMode="auto">
              <a:xfrm>
                <a:off x="3600" y="2496"/>
                <a:ext cx="0" cy="720"/>
              </a:xfrm>
              <a:prstGeom prst="line">
                <a:avLst/>
              </a:prstGeom>
              <a:noFill/>
              <a:ln w="38100">
                <a:solidFill>
                  <a:schemeClr val="tx1"/>
                </a:solidFill>
                <a:round/>
                <a:headEnd type="triangle" w="med" len="med"/>
                <a:tailEnd type="triangle" w="med" len="med"/>
              </a:ln>
            </p:spPr>
            <p:txBody>
              <a:bodyPr/>
              <a:lstStyle/>
              <a:p>
                <a:endParaRPr lang="en-US"/>
              </a:p>
            </p:txBody>
          </p:sp>
          <p:sp>
            <p:nvSpPr>
              <p:cNvPr id="9238" name="Line 21"/>
              <p:cNvSpPr>
                <a:spLocks noChangeShapeType="1"/>
              </p:cNvSpPr>
              <p:nvPr/>
            </p:nvSpPr>
            <p:spPr bwMode="auto">
              <a:xfrm>
                <a:off x="4512" y="2496"/>
                <a:ext cx="0" cy="720"/>
              </a:xfrm>
              <a:prstGeom prst="line">
                <a:avLst/>
              </a:prstGeom>
              <a:noFill/>
              <a:ln w="38100">
                <a:solidFill>
                  <a:schemeClr val="tx1"/>
                </a:solidFill>
                <a:round/>
                <a:headEnd type="triangle" w="med" len="med"/>
                <a:tailEnd type="triangle" w="med" len="med"/>
              </a:ln>
            </p:spPr>
            <p:txBody>
              <a:bodyPr/>
              <a:lstStyle/>
              <a:p>
                <a:endParaRPr lang="en-US"/>
              </a:p>
            </p:txBody>
          </p:sp>
          <p:sp>
            <p:nvSpPr>
              <p:cNvPr id="9239" name="Line 22"/>
              <p:cNvSpPr>
                <a:spLocks noChangeShapeType="1"/>
              </p:cNvSpPr>
              <p:nvPr/>
            </p:nvSpPr>
            <p:spPr bwMode="auto">
              <a:xfrm>
                <a:off x="4368" y="1968"/>
                <a:ext cx="0" cy="1248"/>
              </a:xfrm>
              <a:prstGeom prst="line">
                <a:avLst/>
              </a:prstGeom>
              <a:noFill/>
              <a:ln w="38100">
                <a:solidFill>
                  <a:schemeClr val="tx1"/>
                </a:solidFill>
                <a:round/>
                <a:headEnd type="triangle" w="med" len="med"/>
                <a:tailEnd type="triangle" w="med" len="med"/>
              </a:ln>
            </p:spPr>
            <p:txBody>
              <a:bodyPr/>
              <a:lstStyle/>
              <a:p>
                <a:endParaRPr lang="en-US"/>
              </a:p>
            </p:txBody>
          </p:sp>
          <p:sp>
            <p:nvSpPr>
              <p:cNvPr id="9240" name="Line 23"/>
              <p:cNvSpPr>
                <a:spLocks noChangeShapeType="1"/>
              </p:cNvSpPr>
              <p:nvPr/>
            </p:nvSpPr>
            <p:spPr bwMode="auto">
              <a:xfrm>
                <a:off x="3744" y="2928"/>
                <a:ext cx="0" cy="288"/>
              </a:xfrm>
              <a:prstGeom prst="line">
                <a:avLst/>
              </a:prstGeom>
              <a:noFill/>
              <a:ln w="57150" cmpd="thinThick">
                <a:solidFill>
                  <a:schemeClr val="tx1"/>
                </a:solidFill>
                <a:round/>
                <a:headEnd/>
                <a:tailEnd type="triangle" w="med" len="med"/>
              </a:ln>
            </p:spPr>
            <p:txBody>
              <a:bodyPr/>
              <a:lstStyle/>
              <a:p>
                <a:endParaRPr lang="en-US"/>
              </a:p>
            </p:txBody>
          </p:sp>
          <p:sp>
            <p:nvSpPr>
              <p:cNvPr id="9241" name="Line 24"/>
              <p:cNvSpPr>
                <a:spLocks noChangeShapeType="1"/>
              </p:cNvSpPr>
              <p:nvPr/>
            </p:nvSpPr>
            <p:spPr bwMode="auto">
              <a:xfrm>
                <a:off x="4704" y="2928"/>
                <a:ext cx="0" cy="288"/>
              </a:xfrm>
              <a:prstGeom prst="line">
                <a:avLst/>
              </a:prstGeom>
              <a:noFill/>
              <a:ln w="57150" cmpd="thinThick">
                <a:solidFill>
                  <a:schemeClr val="tx1"/>
                </a:solidFill>
                <a:round/>
                <a:headEnd/>
                <a:tailEnd type="triangle" w="med" len="med"/>
              </a:ln>
            </p:spPr>
            <p:txBody>
              <a:bodyPr/>
              <a:lstStyle/>
              <a:p>
                <a:endParaRPr lang="en-US"/>
              </a:p>
            </p:txBody>
          </p:sp>
        </p:grpSp>
        <p:sp>
          <p:nvSpPr>
            <p:cNvPr id="9222" name="Text Box 25"/>
            <p:cNvSpPr txBox="1">
              <a:spLocks noChangeArrowheads="1"/>
            </p:cNvSpPr>
            <p:nvPr/>
          </p:nvSpPr>
          <p:spPr bwMode="auto">
            <a:xfrm flipH="1">
              <a:off x="693" y="2015"/>
              <a:ext cx="366" cy="1199"/>
            </a:xfrm>
            <a:prstGeom prst="rect">
              <a:avLst/>
            </a:prstGeom>
            <a:noFill/>
            <a:ln w="9525">
              <a:noFill/>
              <a:miter lim="800000"/>
              <a:headEnd/>
              <a:tailEnd/>
            </a:ln>
          </p:spPr>
          <p:txBody>
            <a:bodyPr vert="eaVert">
              <a:spAutoFit/>
            </a:bodyPr>
            <a:lstStyle/>
            <a:p>
              <a:pPr algn="l" eaLnBrk="0" hangingPunct="0">
                <a:spcBef>
                  <a:spcPct val="50000"/>
                </a:spcBef>
              </a:pPr>
              <a:r>
                <a:rPr lang="en-US" sz="1600">
                  <a:latin typeface="Arial" charset="0"/>
                </a:rPr>
                <a:t>Processor</a:t>
              </a: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C9B48AFB-A844-43B6-88A8-78F96B6B3707}" type="datetime1">
              <a:rPr lang="en-US" smtClean="0"/>
              <a:pPr/>
              <a:t>2/17/2020</a:t>
            </a:fld>
            <a:endParaRPr lang="en-US" smtClean="0"/>
          </a:p>
        </p:txBody>
      </p:sp>
      <p:sp>
        <p:nvSpPr>
          <p:cNvPr id="10244" name="Slide Number Placeholder 5"/>
          <p:cNvSpPr>
            <a:spLocks noGrp="1"/>
          </p:cNvSpPr>
          <p:nvPr>
            <p:ph type="sldNum" sz="quarter" idx="12"/>
          </p:nvPr>
        </p:nvSpPr>
        <p:spPr>
          <a:noFill/>
        </p:spPr>
        <p:txBody>
          <a:bodyPr/>
          <a:lstStyle/>
          <a:p>
            <a:fld id="{B3AC1E6A-39D4-4158-BE43-6727B3CF690F}" type="slidenum">
              <a:rPr lang="en-US" smtClean="0"/>
              <a:pPr/>
              <a:t>8</a:t>
            </a:fld>
            <a:endParaRPr lang="en-US" smtClean="0"/>
          </a:p>
        </p:txBody>
      </p:sp>
      <p:sp>
        <p:nvSpPr>
          <p:cNvPr id="10245" name="Rectangle 2"/>
          <p:cNvSpPr>
            <a:spLocks noGrp="1" noChangeArrowheads="1"/>
          </p:cNvSpPr>
          <p:nvPr>
            <p:ph type="title"/>
          </p:nvPr>
        </p:nvSpPr>
        <p:spPr/>
        <p:txBody>
          <a:bodyPr/>
          <a:lstStyle/>
          <a:p>
            <a:pPr eaLnBrk="1" hangingPunct="1"/>
            <a:r>
              <a:rPr lang="en-US" sz="3200" smtClean="0"/>
              <a:t>Why?</a:t>
            </a:r>
          </a:p>
        </p:txBody>
      </p:sp>
      <p:sp>
        <p:nvSpPr>
          <p:cNvPr id="10246" name="Rectangle 3"/>
          <p:cNvSpPr>
            <a:spLocks noGrp="1" noChangeArrowheads="1"/>
          </p:cNvSpPr>
          <p:nvPr>
            <p:ph type="body" idx="1"/>
          </p:nvPr>
        </p:nvSpPr>
        <p:spPr/>
        <p:txBody>
          <a:bodyPr/>
          <a:lstStyle/>
          <a:p>
            <a:pPr eaLnBrk="1" hangingPunct="1">
              <a:lnSpc>
                <a:spcPct val="90000"/>
              </a:lnSpc>
            </a:pPr>
            <a:r>
              <a:rPr lang="en-US" dirty="0" smtClean="0"/>
              <a:t>Why use a bus?</a:t>
            </a:r>
          </a:p>
          <a:p>
            <a:pPr lvl="1" eaLnBrk="1" hangingPunct="1">
              <a:lnSpc>
                <a:spcPct val="90000"/>
              </a:lnSpc>
            </a:pPr>
            <a:r>
              <a:rPr lang="en-US" dirty="0" smtClean="0"/>
              <a:t>A bus defines “standardized communication” between components.</a:t>
            </a:r>
          </a:p>
          <a:p>
            <a:pPr lvl="1" eaLnBrk="1" hangingPunct="1">
              <a:lnSpc>
                <a:spcPct val="90000"/>
              </a:lnSpc>
            </a:pPr>
            <a:r>
              <a:rPr lang="en-US" dirty="0" smtClean="0"/>
              <a:t>This facilitates </a:t>
            </a:r>
            <a:r>
              <a:rPr lang="en-US" dirty="0" smtClean="0">
                <a:solidFill>
                  <a:srgbClr val="CC3300"/>
                </a:solidFill>
              </a:rPr>
              <a:t>Modular Design</a:t>
            </a:r>
            <a:r>
              <a:rPr lang="en-US" dirty="0" smtClean="0"/>
              <a:t> </a:t>
            </a:r>
          </a:p>
          <a:p>
            <a:pPr lvl="1" eaLnBrk="1" hangingPunct="1">
              <a:lnSpc>
                <a:spcPct val="90000"/>
              </a:lnSpc>
            </a:pPr>
            <a:r>
              <a:rPr lang="en-US" dirty="0" smtClean="0"/>
              <a:t>Benefits of Modular Design: </a:t>
            </a:r>
          </a:p>
          <a:p>
            <a:pPr lvl="2" eaLnBrk="1" hangingPunct="1">
              <a:lnSpc>
                <a:spcPct val="90000"/>
              </a:lnSpc>
            </a:pPr>
            <a:r>
              <a:rPr lang="en-US" dirty="0" smtClean="0"/>
              <a:t>vendor-neutrality, extensibility and scalability of structure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fld id="{D1825DF3-C826-4B86-994F-46492008BBC5}" type="datetime1">
              <a:rPr lang="en-US" smtClean="0"/>
              <a:pPr/>
              <a:t>2/17/2020</a:t>
            </a:fld>
            <a:endParaRPr lang="en-US" smtClean="0"/>
          </a:p>
        </p:txBody>
      </p:sp>
      <p:sp>
        <p:nvSpPr>
          <p:cNvPr id="11268" name="Slide Number Placeholder 5"/>
          <p:cNvSpPr>
            <a:spLocks noGrp="1"/>
          </p:cNvSpPr>
          <p:nvPr>
            <p:ph type="sldNum" sz="quarter" idx="12"/>
          </p:nvPr>
        </p:nvSpPr>
        <p:spPr>
          <a:noFill/>
        </p:spPr>
        <p:txBody>
          <a:bodyPr/>
          <a:lstStyle/>
          <a:p>
            <a:fld id="{CA071473-7C9A-45E1-91A3-ECAB28533C58}" type="slidenum">
              <a:rPr lang="en-US" smtClean="0"/>
              <a:pPr/>
              <a:t>9</a:t>
            </a:fld>
            <a:endParaRPr lang="en-US" smtClean="0"/>
          </a:p>
        </p:txBody>
      </p:sp>
      <p:sp>
        <p:nvSpPr>
          <p:cNvPr id="11269" name="Rectangle 2"/>
          <p:cNvSpPr>
            <a:spLocks noGrp="1" noChangeArrowheads="1"/>
          </p:cNvSpPr>
          <p:nvPr>
            <p:ph type="title"/>
          </p:nvPr>
        </p:nvSpPr>
        <p:spPr/>
        <p:txBody>
          <a:bodyPr/>
          <a:lstStyle/>
          <a:p>
            <a:pPr eaLnBrk="1" hangingPunct="1"/>
            <a:r>
              <a:rPr lang="en-US" sz="3200" dirty="0" smtClean="0"/>
              <a:t>Bus Design</a:t>
            </a:r>
          </a:p>
        </p:txBody>
      </p:sp>
      <p:sp>
        <p:nvSpPr>
          <p:cNvPr id="11270" name="Rectangle 3"/>
          <p:cNvSpPr>
            <a:spLocks noGrp="1" noChangeArrowheads="1"/>
          </p:cNvSpPr>
          <p:nvPr>
            <p:ph type="body" idx="1"/>
          </p:nvPr>
        </p:nvSpPr>
        <p:spPr/>
        <p:txBody>
          <a:bodyPr/>
          <a:lstStyle/>
          <a:p>
            <a:pPr eaLnBrk="1" hangingPunct="1"/>
            <a:r>
              <a:rPr lang="en-US" dirty="0" smtClean="0"/>
              <a:t>Basic Issues</a:t>
            </a:r>
          </a:p>
          <a:p>
            <a:pPr lvl="1" eaLnBrk="1" hangingPunct="1"/>
            <a:r>
              <a:rPr lang="en-US" dirty="0" smtClean="0"/>
              <a:t>Speed Mismatch between subsystems</a:t>
            </a:r>
          </a:p>
          <a:p>
            <a:pPr lvl="2" eaLnBrk="1" hangingPunct="1"/>
            <a:r>
              <a:rPr lang="en-US" dirty="0" smtClean="0"/>
              <a:t>Memory bus vs. I/O bus</a:t>
            </a:r>
          </a:p>
          <a:p>
            <a:pPr lvl="1" eaLnBrk="1" hangingPunct="1"/>
            <a:r>
              <a:rPr lang="en-US" dirty="0" smtClean="0"/>
              <a:t>Speed variation within I/O Devices</a:t>
            </a:r>
          </a:p>
          <a:p>
            <a:pPr eaLnBrk="1" hangingPunct="1"/>
            <a:r>
              <a:rPr lang="en-US" dirty="0" smtClean="0"/>
              <a:t>Performance Issues</a:t>
            </a:r>
          </a:p>
          <a:p>
            <a:pPr lvl="1" eaLnBrk="1" hangingPunct="1"/>
            <a:r>
              <a:rPr lang="en-US" dirty="0" smtClean="0"/>
              <a:t>High I/O rate requirements vs. High data transfer rate requirements</a:t>
            </a:r>
          </a:p>
          <a:p>
            <a:pPr eaLnBrk="1" hangingPunct="1"/>
            <a:r>
              <a:rPr lang="en-US" dirty="0" smtClean="0"/>
              <a:t>Scalability Issues</a:t>
            </a:r>
          </a:p>
          <a:p>
            <a:pPr lvl="1" eaLnBrk="1" hangingPunct="1"/>
            <a:r>
              <a:rPr lang="en-US" dirty="0" smtClean="0"/>
              <a:t>Length of the </a:t>
            </a:r>
            <a:r>
              <a:rPr lang="en-US" dirty="0" smtClean="0"/>
              <a:t>bus</a:t>
            </a:r>
          </a:p>
          <a:p>
            <a:pPr lvl="2" eaLnBrk="1" hangingPunct="1"/>
            <a:r>
              <a:rPr lang="en-US" dirty="0" smtClean="0"/>
              <a:t>Could </a:t>
            </a:r>
            <a:r>
              <a:rPr lang="en-US" dirty="0" smtClean="0"/>
              <a:t>cause clock (if synchronous) to be </a:t>
            </a:r>
            <a:r>
              <a:rPr lang="en-US" dirty="0" smtClean="0"/>
              <a:t>skewed</a:t>
            </a:r>
          </a:p>
          <a:p>
            <a:pPr lvl="1" eaLnBrk="1" hangingPunct="1"/>
            <a:r>
              <a:rPr lang="en-US" dirty="0" smtClean="0"/>
              <a:t>Number </a:t>
            </a:r>
            <a:r>
              <a:rPr lang="en-US" dirty="0" smtClean="0"/>
              <a:t>of devices on the bus (Bus Loading)</a:t>
            </a:r>
          </a:p>
          <a:p>
            <a:pPr lvl="2" eaLnBrk="1" hangingPunct="1"/>
            <a:r>
              <a:rPr lang="en-US" dirty="0" smtClean="0"/>
              <a:t>Limited by total current drawn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ecdesign">
  <a:themeElements>
    <a:clrScheme name="lecdesign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lec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design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lecdesign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lecdesign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lecdesign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lecdesign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lecdesign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lecdesign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lecdesign</Template>
  <TotalTime>1175</TotalTime>
  <Words>1322</Words>
  <Application>Microsoft Office PowerPoint</Application>
  <PresentationFormat>On-screen Show (4:3)</PresentationFormat>
  <Paragraphs>319</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lecdesign</vt:lpstr>
      <vt:lpstr>Slide 1</vt:lpstr>
      <vt:lpstr>Input Output Devices</vt:lpstr>
      <vt:lpstr>I/O Techniques</vt:lpstr>
      <vt:lpstr>I/O Techniques</vt:lpstr>
      <vt:lpstr>I/O Performance</vt:lpstr>
      <vt:lpstr>I/O - Performance Parameters</vt:lpstr>
      <vt:lpstr>What is a Bus ?</vt:lpstr>
      <vt:lpstr>Why?</vt:lpstr>
      <vt:lpstr>Bus Design</vt:lpstr>
      <vt:lpstr>Clock skew </vt:lpstr>
      <vt:lpstr>Memory Bus vs. I/O Bus</vt:lpstr>
      <vt:lpstr>Signaling - Example</vt:lpstr>
      <vt:lpstr>Bus Design</vt:lpstr>
      <vt:lpstr>Synchronous vs. Asynchronous</vt:lpstr>
      <vt:lpstr>Multiple Masters </vt:lpstr>
      <vt:lpstr>Bus Standards</vt:lpstr>
      <vt:lpstr>Bus Standards - PCI</vt:lpstr>
      <vt:lpstr>Bus Standards - SCSI</vt:lpstr>
      <vt:lpstr>Typical Configurations</vt:lpstr>
      <vt:lpstr>Slide 20</vt:lpstr>
      <vt:lpstr>Slide 21</vt:lpstr>
      <vt:lpstr>Slide 22</vt:lpstr>
    </vt:vector>
  </TitlesOfParts>
  <Company>bits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ipc</dc:creator>
  <cp:lastModifiedBy>JPM</cp:lastModifiedBy>
  <cp:revision>182</cp:revision>
  <dcterms:created xsi:type="dcterms:W3CDTF">2006-08-01T11:03:02Z</dcterms:created>
  <dcterms:modified xsi:type="dcterms:W3CDTF">2020-02-17T04:16:48Z</dcterms:modified>
</cp:coreProperties>
</file>